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0" r:id="rId3"/>
    <p:sldId id="271" r:id="rId4"/>
    <p:sldId id="276" r:id="rId5"/>
    <p:sldId id="272" r:id="rId6"/>
    <p:sldId id="273" r:id="rId7"/>
    <p:sldId id="274" r:id="rId8"/>
    <p:sldId id="275" r:id="rId9"/>
    <p:sldId id="26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8F1076-7F5B-417D-8723-4FEFB713838C}" type="datetimeFigureOut">
              <a:rPr lang="tr-TR" smtClean="0"/>
              <a:pPr/>
              <a:t>2.12.2021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8F2B4F-4AA6-44E3-889C-5E7BB5FC113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71600" y="3861048"/>
            <a:ext cx="6840760" cy="99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erdana" panose="020B0604030504040204" pitchFamily="34" charset="0"/>
              </a:rPr>
              <a:t>DENETİMLİ SERBESTLİK UZMANLARIN ROL VE SORUMLULUKLARI/ MOTİVASYONEL GÖRÜŞME SÜRECİ</a:t>
            </a:r>
            <a:endParaRPr lang="tr-TR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ARŞ.GÖR. DR. MÜNEVVER ERYALÇIN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F96A79-C196-4F24-BA98-099F705E8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DSU’ların</a:t>
            </a:r>
            <a:r>
              <a:rPr lang="tr-TR" dirty="0"/>
              <a:t> rol ve sorumlulukları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0B825-40FB-412A-9A11-DD46EFB13F8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enetimli serbestlik uzmanları, iyileştirme felsefesini benimseyerek, gençlerle güçlü ve olumlu kişilerarası ilişkiler kurarak ve olumlu sonuçlara ulaşılması için “değişim ajanları” olarak hizmet vermektedir.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28139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881245-E2EF-4146-B648-87A2F8A6E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82FBD9-C172-4DDF-BB45-333867E5CA2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Denetimli serbestlik uzmanları spesifik suç profili ve hedef grup hakkında bilgi sahibi olma, çalışma deneyimi, temel klinik uygulama bilgi ve beceri düzeyine sahip olmalıdır.</a:t>
            </a:r>
          </a:p>
          <a:p>
            <a:pPr algn="just"/>
            <a:endParaRPr lang="tr-TR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1658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29A9AB-C833-4945-802B-2C120666B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4CCA27-4EB5-4A94-B210-24D229D7EC1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DSU’lar problem çözme rolleri ile kontrol, caydırıcılık ve cezalandırmaya dayalı “yasanın icra edilmesi” rolleri nedeniyle rol çatışması  yaşayabilmektedir.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3724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25BA16-3F3B-4B79-B689-44B4CA1D0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BCF4BD-95E3-47BB-95AA-637946A5CB6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Denetimli serbestlik yükümlülerinin </a:t>
            </a:r>
            <a:r>
              <a:rPr lang="tr-TR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temel ve öncelikli karşılanmayan ihtiyaçlarının ele alınması, buna ilişkin kaynakların harekete geçirilmesi, motivasyonel bir görüşme sürecinin yapılandırılması sürecin verimli bir şekilde sürdürülebilmesi açısından önem taşımaktadır.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407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FDE109-FFAC-4D87-B265-48996F938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016DDC-31E5-4D5F-9DA0-62E6F782D59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Denetimli serbestlik sistemindeki b</a:t>
            </a:r>
            <a:r>
              <a:rPr lang="tr-T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ireylerin değişime yönelik dirençlerinin azaltılması ve </a:t>
            </a:r>
            <a:r>
              <a:rPr lang="tr-TR" sz="36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</a:t>
            </a:r>
            <a:r>
              <a:rPr lang="tr-TR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-sosyal davranışların geliştirilmesine yönelik bilişsel-davranışsal teknikler ve motivasyonel yaklaşımlar ile gönüllü katılımları sağlanmaya çalışılmaktadır</a:t>
            </a:r>
            <a:r>
              <a:rPr lang="tr-T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50995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FA5D4F-8942-4DAA-82C4-F8B3B0624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Motivasyonel görüşme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E6D6B0-6E24-4A77-99D3-658B1938205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sz="3600" dirty="0"/>
              <a:t>Eşlik etmeyi</a:t>
            </a:r>
          </a:p>
          <a:p>
            <a:r>
              <a:rPr lang="tr-TR" sz="3600" dirty="0"/>
              <a:t>Aktif –yansıtmalı dinlemeyi</a:t>
            </a:r>
          </a:p>
          <a:p>
            <a:r>
              <a:rPr lang="tr-TR" sz="3600" dirty="0"/>
              <a:t>Yargısız kabullenmeyi</a:t>
            </a:r>
          </a:p>
          <a:p>
            <a:r>
              <a:rPr lang="tr-TR" sz="3600" dirty="0"/>
              <a:t>Değişime yönelik isteği açığa çıkarmayı </a:t>
            </a:r>
          </a:p>
          <a:p>
            <a:r>
              <a:rPr lang="tr-TR" sz="3600" dirty="0"/>
              <a:t>Sonuca değil sürece odaklanmayı içermektedir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04077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E239E6-F545-400B-9124-9602414ED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ilkeleri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BA3439-B837-4DA9-BEF4-36CF40E0D17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Empatik</a:t>
            </a:r>
            <a:r>
              <a:rPr lang="tr-TR" sz="3200" dirty="0"/>
              <a:t> tepki</a:t>
            </a:r>
          </a:p>
          <a:p>
            <a:r>
              <a:rPr lang="tr-TR" sz="3200" dirty="0"/>
              <a:t>İkilemlerin ortaya çıkarılması</a:t>
            </a:r>
          </a:p>
          <a:p>
            <a:r>
              <a:rPr lang="tr-TR" sz="3200" dirty="0"/>
              <a:t>Direncin çözümlenmesi</a:t>
            </a:r>
          </a:p>
          <a:p>
            <a:r>
              <a:rPr lang="tr-TR" sz="3200" dirty="0" err="1"/>
              <a:t>Özyeterliğin</a:t>
            </a:r>
            <a:r>
              <a:rPr lang="tr-TR" sz="3200" dirty="0"/>
              <a:t> desteklenmesi</a:t>
            </a:r>
          </a:p>
          <a:p>
            <a:r>
              <a:rPr lang="tr-TR" sz="3200" dirty="0" err="1"/>
              <a:t>İçgörü</a:t>
            </a:r>
            <a:r>
              <a:rPr lang="tr-TR" sz="3200" dirty="0"/>
              <a:t> kazandırılması </a:t>
            </a:r>
          </a:p>
        </p:txBody>
      </p:sp>
    </p:spTree>
    <p:extLst>
      <p:ext uri="{BB962C8B-B14F-4D97-AF65-F5344CB8AC3E}">
        <p14:creationId xmlns:p14="http://schemas.microsoft.com/office/powerpoint/2010/main" val="3959063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3433936"/>
          </a:xfrm>
        </p:spPr>
        <p:txBody>
          <a:bodyPr/>
          <a:lstStyle/>
          <a:p>
            <a:pPr marL="540385" indent="-540385" algn="just">
              <a:lnSpc>
                <a:spcPct val="150000"/>
              </a:lnSpc>
              <a:spcAft>
                <a:spcPts val="1000"/>
              </a:spcAft>
              <a:tabLst>
                <a:tab pos="-90170" algn="l"/>
              </a:tabLst>
            </a:pP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CANTON R (2011).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Probation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Working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offenders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Routledge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Aft>
                <a:spcPts val="1000"/>
              </a:spcAft>
              <a:tabLst>
                <a:tab pos="-90170" algn="l"/>
              </a:tabLst>
            </a:pP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CAREY M (2011).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Probation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Handbook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evidence-based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substance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abuse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treatment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criminal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justice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Ed.: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Leukefeld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C.,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Gullotta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T.P., 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Gregrich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J., </a:t>
            </a:r>
            <a:r>
              <a:rPr lang="tr-TR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Springer</a:t>
            </a:r>
            <a:r>
              <a:rPr lang="tr-T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USA.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328</TotalTime>
  <Words>240</Words>
  <Application>Microsoft Office PowerPoint</Application>
  <PresentationFormat>Ekran Gösterisi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Bookman Old Style</vt:lpstr>
      <vt:lpstr>Gill Sans MT</vt:lpstr>
      <vt:lpstr>Times New Roman</vt:lpstr>
      <vt:lpstr>Verdana</vt:lpstr>
      <vt:lpstr>Wingdings</vt:lpstr>
      <vt:lpstr>Wingdings 3</vt:lpstr>
      <vt:lpstr>Kaynak</vt:lpstr>
      <vt:lpstr>DENETİMLİ SERBESTLİK UZMANLARIN ROL VE SORUMLULUKLARI/ MOTİVASYONEL GÖRÜŞME SÜRECİ</vt:lpstr>
      <vt:lpstr>DSU’ların rol ve sorumlulukları</vt:lpstr>
      <vt:lpstr>PowerPoint Sunusu</vt:lpstr>
      <vt:lpstr>PowerPoint Sunusu</vt:lpstr>
      <vt:lpstr>PowerPoint Sunusu</vt:lpstr>
      <vt:lpstr>PowerPoint Sunusu</vt:lpstr>
      <vt:lpstr>Motivasyonel görüşme</vt:lpstr>
      <vt:lpstr>Temel ilkeleri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DENETİMLİ SERBESTLİĞİN DÜNYADA VE TÜRKİYE’DEKİ GELİŞİMİ</dc:title>
  <dc:creator>Münevver ERYALÇIN</dc:creator>
  <cp:lastModifiedBy>Munevver.Goker</cp:lastModifiedBy>
  <cp:revision>8</cp:revision>
  <dcterms:created xsi:type="dcterms:W3CDTF">2021-12-02T08:23:18Z</dcterms:created>
  <dcterms:modified xsi:type="dcterms:W3CDTF">2021-12-02T19:49:04Z</dcterms:modified>
</cp:coreProperties>
</file>