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15"/>
  </p:notesMasterIdLst>
  <p:sldIdLst>
    <p:sldId id="256" r:id="rId2"/>
    <p:sldId id="258" r:id="rId3"/>
    <p:sldId id="351" r:id="rId4"/>
    <p:sldId id="359" r:id="rId5"/>
    <p:sldId id="360" r:id="rId6"/>
    <p:sldId id="349" r:id="rId7"/>
    <p:sldId id="352" r:id="rId8"/>
    <p:sldId id="353" r:id="rId9"/>
    <p:sldId id="354" r:id="rId10"/>
    <p:sldId id="355" r:id="rId11"/>
    <p:sldId id="357" r:id="rId12"/>
    <p:sldId id="356" r:id="rId13"/>
    <p:sldId id="3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0" autoAdjust="0"/>
    <p:restoredTop sz="95332" autoAdjust="0"/>
  </p:normalViewPr>
  <p:slideViewPr>
    <p:cSldViewPr snapToGrid="0">
      <p:cViewPr varScale="1">
        <p:scale>
          <a:sx n="88" d="100"/>
          <a:sy n="88"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11.05.2020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7645" y="801189"/>
            <a:ext cx="10598331" cy="3139321"/>
          </a:xfrm>
          <a:prstGeom prst="rect">
            <a:avLst/>
          </a:prstGeom>
        </p:spPr>
        <p:txBody>
          <a:bodyPr wrap="square">
            <a:spAutoFit/>
          </a:bodyPr>
          <a:lstStyle/>
          <a:p>
            <a:pPr algn="just"/>
            <a:r>
              <a:rPr lang="tr-TR" b="1" dirty="0" smtClean="0">
                <a:latin typeface="Georgia" panose="02040502050405020303" pitchFamily="18" charset="0"/>
              </a:rPr>
              <a:t>Siyasi Gelişmişlik</a:t>
            </a:r>
          </a:p>
          <a:p>
            <a:pPr algn="just"/>
            <a:r>
              <a:rPr lang="tr-TR" dirty="0" smtClean="0">
                <a:latin typeface="Georgia" panose="02040502050405020303" pitchFamily="18" charset="0"/>
              </a:rPr>
              <a:t>Bu kavram genel olarak ülkelerde kendini yönetenlerin vatandaşlar tarafından seçilmesi, vatandaşların siyasal ve sivil haklarını koruyacak imkanların sağlanması, azınlık haklarının korunması ve çoğulcu demokrasi kapsamaktadır. Bununla birlikte ülkede demokratik seçim sistemlerinin oturmuş olması, siyasal istikrarın sağlanmış olması önemlidir. </a:t>
            </a:r>
          </a:p>
          <a:p>
            <a:pPr algn="just"/>
            <a:r>
              <a:rPr lang="tr-TR" dirty="0" smtClean="0">
                <a:latin typeface="Georgia" panose="02040502050405020303" pitchFamily="18" charset="0"/>
              </a:rPr>
              <a:t>Mevcut siyasal sistemin askeri darbelerle ortadan kaldırılması, cunta hükümetleri, diktatörlük, tek parti yönetimi genellikle siyasal azgelişmişliğin göstergesi olarak görülmektedir.  Aşağıdaki tabloda ülkelerin siyasi kırılganlık durumları verilmiştir. Buna göre Yemen toplamda en kötü durumda olan ülkedir. </a:t>
            </a:r>
          </a:p>
          <a:p>
            <a:pPr algn="just"/>
            <a:endParaRPr lang="tr-TR" dirty="0">
              <a:latin typeface="Georgia" panose="02040502050405020303" pitchFamily="18" charset="0"/>
            </a:endParaRPr>
          </a:p>
          <a:p>
            <a:endParaRPr lang="tr-TR" dirty="0"/>
          </a:p>
        </p:txBody>
      </p:sp>
      <p:pic>
        <p:nvPicPr>
          <p:cNvPr id="3" name="Resim 2"/>
          <p:cNvPicPr>
            <a:picLocks noChangeAspect="1"/>
          </p:cNvPicPr>
          <p:nvPr/>
        </p:nvPicPr>
        <p:blipFill>
          <a:blip r:embed="rId2"/>
          <a:stretch>
            <a:fillRect/>
          </a:stretch>
        </p:blipFill>
        <p:spPr>
          <a:xfrm>
            <a:off x="2433689" y="3330482"/>
            <a:ext cx="8230313" cy="2548349"/>
          </a:xfrm>
          <a:prstGeom prst="rect">
            <a:avLst/>
          </a:prstGeom>
        </p:spPr>
      </p:pic>
    </p:spTree>
    <p:extLst>
      <p:ext uri="{BB962C8B-B14F-4D97-AF65-F5344CB8AC3E}">
        <p14:creationId xmlns:p14="http://schemas.microsoft.com/office/powerpoint/2010/main" val="203794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428206" y="2891246"/>
            <a:ext cx="9162825" cy="2940354"/>
          </a:xfrm>
          <a:prstGeom prst="rect">
            <a:avLst/>
          </a:prstGeom>
        </p:spPr>
      </p:pic>
      <p:sp>
        <p:nvSpPr>
          <p:cNvPr id="4" name="Dikdörtgen 3"/>
          <p:cNvSpPr/>
          <p:nvPr/>
        </p:nvSpPr>
        <p:spPr>
          <a:xfrm>
            <a:off x="1428206" y="1062671"/>
            <a:ext cx="9457508" cy="923330"/>
          </a:xfrm>
          <a:prstGeom prst="rect">
            <a:avLst/>
          </a:prstGeom>
        </p:spPr>
        <p:txBody>
          <a:bodyPr wrap="square">
            <a:spAutoFit/>
          </a:bodyPr>
          <a:lstStyle/>
          <a:p>
            <a:pPr algn="just"/>
            <a:r>
              <a:rPr lang="tr-TR" dirty="0" smtClean="0">
                <a:latin typeface="Georgia" panose="02040502050405020303" pitchFamily="18" charset="0"/>
              </a:rPr>
              <a:t>Tablonun devamında ise siyasi kırılganlık bakımından en iyi durumda olan ülkeler verilmektedir. Burada listede en üst sırada Finlandiya bulunmaktadır. Onu Norveç, İsveç, Danimarka gibi kuzey Avrupa ülkeleri takip etmektedir. </a:t>
            </a:r>
            <a:endParaRPr lang="tr-TR" dirty="0">
              <a:latin typeface="Georgia" panose="02040502050405020303" pitchFamily="18" charset="0"/>
            </a:endParaRPr>
          </a:p>
        </p:txBody>
      </p:sp>
    </p:spTree>
    <p:extLst>
      <p:ext uri="{BB962C8B-B14F-4D97-AF65-F5344CB8AC3E}">
        <p14:creationId xmlns:p14="http://schemas.microsoft.com/office/powerpoint/2010/main" val="92160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53737" y="973578"/>
            <a:ext cx="4850673" cy="4524315"/>
          </a:xfrm>
          <a:prstGeom prst="rect">
            <a:avLst/>
          </a:prstGeom>
        </p:spPr>
        <p:txBody>
          <a:bodyPr wrap="square">
            <a:spAutoFit/>
          </a:bodyPr>
          <a:lstStyle/>
          <a:p>
            <a:pPr algn="just"/>
            <a:r>
              <a:rPr lang="tr-TR" b="1" dirty="0" smtClean="0">
                <a:latin typeface="Georgia" panose="02040502050405020303" pitchFamily="18" charset="0"/>
              </a:rPr>
              <a:t>Sosyal Gelişmişlik </a:t>
            </a:r>
            <a:endParaRPr lang="tr-TR" b="1" dirty="0">
              <a:latin typeface="Georgia" panose="02040502050405020303" pitchFamily="18" charset="0"/>
            </a:endParaRPr>
          </a:p>
          <a:p>
            <a:pPr algn="just"/>
            <a:r>
              <a:rPr lang="tr-TR" dirty="0">
                <a:latin typeface="Georgia" panose="02040502050405020303" pitchFamily="18" charset="0"/>
              </a:rPr>
              <a:t>Bu kavram </a:t>
            </a:r>
            <a:r>
              <a:rPr lang="tr-TR" dirty="0" smtClean="0">
                <a:latin typeface="Georgia" panose="02040502050405020303" pitchFamily="18" charset="0"/>
              </a:rPr>
              <a:t>temel göstergeleri ortalama yaşam süresi ve eğitim düzeyidir. Burada nüfus artış oranları, bebek ölüm oranları, halk sağlığı, gıda arzı, çevre koşulları değerlendirme içinde tutulmaktadır.  Yandaki tabloda yaşam  beklentisi süresi en fazla olan ilk on ülke görülmektedir. İlk sıra ortalama 84,7 yıl ile  Hong Kong gelmektedir. Onu  84,5 ile Japonya takip ediyor. Sıralamaya bakıldığında ortalama yaşam beklentisi en yüksek olan ülkeler genellikle Avrupa ve Güneydoğu Asya’daki gelişmiş ülkeler olarak karşımıza çıkmaktadır. </a:t>
            </a:r>
          </a:p>
          <a:p>
            <a:pPr algn="just"/>
            <a:endParaRPr lang="tr-TR" dirty="0">
              <a:latin typeface="Georgia" panose="02040502050405020303" pitchFamily="18" charset="0"/>
            </a:endParaRPr>
          </a:p>
          <a:p>
            <a:pPr algn="just"/>
            <a:endParaRPr lang="tr-TR" dirty="0" smtClean="0">
              <a:latin typeface="Georgia" panose="02040502050405020303" pitchFamily="18" charset="0"/>
            </a:endParaRPr>
          </a:p>
        </p:txBody>
      </p:sp>
      <p:pic>
        <p:nvPicPr>
          <p:cNvPr id="4" name="Resim 3"/>
          <p:cNvPicPr>
            <a:picLocks noChangeAspect="1"/>
          </p:cNvPicPr>
          <p:nvPr/>
        </p:nvPicPr>
        <p:blipFill>
          <a:blip r:embed="rId2"/>
          <a:stretch>
            <a:fillRect/>
          </a:stretch>
        </p:blipFill>
        <p:spPr>
          <a:xfrm>
            <a:off x="7085396" y="1943719"/>
            <a:ext cx="3433925" cy="3815432"/>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3391476643"/>
              </p:ext>
            </p:extLst>
          </p:nvPr>
        </p:nvGraphicFramePr>
        <p:xfrm>
          <a:off x="6322421" y="1090506"/>
          <a:ext cx="4438469" cy="640080"/>
        </p:xfrm>
        <a:graphic>
          <a:graphicData uri="http://schemas.openxmlformats.org/drawingml/2006/table">
            <a:tbl>
              <a:tblPr firstRow="1" bandRow="1">
                <a:tableStyleId>{8799B23B-EC83-4686-B30A-512413B5E67A}</a:tableStyleId>
              </a:tblPr>
              <a:tblGrid>
                <a:gridCol w="4438469">
                  <a:extLst>
                    <a:ext uri="{9D8B030D-6E8A-4147-A177-3AD203B41FA5}">
                      <a16:colId xmlns:a16="http://schemas.microsoft.com/office/drawing/2014/main" val="1857181058"/>
                    </a:ext>
                  </a:extLst>
                </a:gridCol>
              </a:tblGrid>
              <a:tr h="0">
                <a:tc>
                  <a:txBody>
                    <a:bodyPr/>
                    <a:lstStyle/>
                    <a:p>
                      <a:pPr algn="ctr"/>
                      <a:r>
                        <a:rPr lang="tr-TR" dirty="0" smtClean="0"/>
                        <a:t>Ortalama Yaşam Beklentisi Süresi En Yüksek Olan 10 Ülke (2020)</a:t>
                      </a:r>
                      <a:endParaRPr lang="tr-TR" dirty="0"/>
                    </a:p>
                  </a:txBody>
                  <a:tcPr/>
                </a:tc>
                <a:extLst>
                  <a:ext uri="{0D108BD9-81ED-4DB2-BD59-A6C34878D82A}">
                    <a16:rowId xmlns:a16="http://schemas.microsoft.com/office/drawing/2014/main" val="2707153318"/>
                  </a:ext>
                </a:extLst>
              </a:tr>
            </a:tbl>
          </a:graphicData>
        </a:graphic>
      </p:graphicFrame>
    </p:spTree>
    <p:extLst>
      <p:ext uri="{BB962C8B-B14F-4D97-AF65-F5344CB8AC3E}">
        <p14:creationId xmlns:p14="http://schemas.microsoft.com/office/powerpoint/2010/main" val="292632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498081" y="1515290"/>
            <a:ext cx="3773550" cy="4511041"/>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78943981"/>
              </p:ext>
            </p:extLst>
          </p:nvPr>
        </p:nvGraphicFramePr>
        <p:xfrm>
          <a:off x="6914606" y="737083"/>
          <a:ext cx="4508136" cy="640080"/>
        </p:xfrm>
        <a:graphic>
          <a:graphicData uri="http://schemas.openxmlformats.org/drawingml/2006/table">
            <a:tbl>
              <a:tblPr firstRow="1" bandRow="1">
                <a:tableStyleId>{5C22544A-7EE6-4342-B048-85BDC9FD1C3A}</a:tableStyleId>
              </a:tblPr>
              <a:tblGrid>
                <a:gridCol w="4508136">
                  <a:extLst>
                    <a:ext uri="{9D8B030D-6E8A-4147-A177-3AD203B41FA5}">
                      <a16:colId xmlns:a16="http://schemas.microsoft.com/office/drawing/2014/main" val="3343894447"/>
                    </a:ext>
                  </a:extLst>
                </a:gridCol>
              </a:tblGrid>
              <a:tr h="370840">
                <a:tc>
                  <a:txBody>
                    <a:bodyPr/>
                    <a:lstStyle/>
                    <a:p>
                      <a:pPr algn="ctr"/>
                      <a:r>
                        <a:rPr lang="tr-TR" dirty="0" smtClean="0"/>
                        <a:t>Ortalama Yaşam Beklentisi En Düşün Olan 10 Ülke (2020) </a:t>
                      </a:r>
                      <a:endParaRPr lang="tr-TR" dirty="0"/>
                    </a:p>
                  </a:txBody>
                  <a:tcPr/>
                </a:tc>
                <a:extLst>
                  <a:ext uri="{0D108BD9-81ED-4DB2-BD59-A6C34878D82A}">
                    <a16:rowId xmlns:a16="http://schemas.microsoft.com/office/drawing/2014/main" val="955950348"/>
                  </a:ext>
                </a:extLst>
              </a:tr>
            </a:tbl>
          </a:graphicData>
        </a:graphic>
      </p:graphicFrame>
      <p:sp>
        <p:nvSpPr>
          <p:cNvPr id="6" name="Dikdörtgen 5"/>
          <p:cNvSpPr/>
          <p:nvPr/>
        </p:nvSpPr>
        <p:spPr>
          <a:xfrm>
            <a:off x="818606" y="1202847"/>
            <a:ext cx="6096000" cy="4247317"/>
          </a:xfrm>
          <a:prstGeom prst="rect">
            <a:avLst/>
          </a:prstGeom>
        </p:spPr>
        <p:txBody>
          <a:bodyPr>
            <a:spAutoFit/>
          </a:bodyPr>
          <a:lstStyle/>
          <a:p>
            <a:pPr algn="just"/>
            <a:r>
              <a:rPr lang="tr-TR" dirty="0">
                <a:latin typeface="Georgia" panose="02040502050405020303" pitchFamily="18" charset="0"/>
              </a:rPr>
              <a:t>Yandaki tabloda yaşam  beklentisi süresi en </a:t>
            </a:r>
            <a:r>
              <a:rPr lang="tr-TR" dirty="0" smtClean="0">
                <a:latin typeface="Georgia" panose="02040502050405020303" pitchFamily="18" charset="0"/>
              </a:rPr>
              <a:t>az olan on </a:t>
            </a:r>
            <a:r>
              <a:rPr lang="tr-TR" dirty="0">
                <a:latin typeface="Georgia" panose="02040502050405020303" pitchFamily="18" charset="0"/>
              </a:rPr>
              <a:t>ülke görülmektedir. </a:t>
            </a:r>
            <a:r>
              <a:rPr lang="tr-TR" dirty="0" smtClean="0">
                <a:latin typeface="Georgia" panose="02040502050405020303" pitchFamily="18" charset="0"/>
              </a:rPr>
              <a:t>Yaşam beklentisi süresi en düşük olan ülke ortalama 52,8 yıl ile Orta Afrika Cumhuriyeti gelmektedir. Onu Lesoto ve Çad takip ediyor. Tablo incelendiğinde ortalama yaşam beklentisi en düşük ile en yüksek ülkeler arasında 30 yıldan fazla bir zaman olduğu görülmektedir. </a:t>
            </a:r>
          </a:p>
          <a:p>
            <a:pPr algn="just"/>
            <a:endParaRPr lang="tr-TR" dirty="0" smtClean="0">
              <a:latin typeface="Georgia" panose="02040502050405020303" pitchFamily="18" charset="0"/>
            </a:endParaRPr>
          </a:p>
          <a:p>
            <a:pPr algn="just"/>
            <a:r>
              <a:rPr lang="tr-TR" dirty="0" smtClean="0">
                <a:latin typeface="Georgia" panose="02040502050405020303" pitchFamily="18" charset="0"/>
              </a:rPr>
              <a:t>İlk </a:t>
            </a:r>
            <a:r>
              <a:rPr lang="tr-TR" dirty="0">
                <a:latin typeface="Georgia" panose="02040502050405020303" pitchFamily="18" charset="0"/>
              </a:rPr>
              <a:t>sıra ortalama 84,7 yıl ile  Hong Kong gelmektedir. Onu  84,5 ile Japonya takip ediyor. Sıralamaya bakıldığında ortalama yaşam beklentisi en yüksek olan ülkeler genellikle Avrupa ve Güneydoğu Asya’daki gelişmiş ülkeler olarak karşımıza çıkmaktadır. </a:t>
            </a:r>
            <a:r>
              <a:rPr lang="tr-TR" dirty="0" smtClean="0">
                <a:latin typeface="Georgia" panose="02040502050405020303" pitchFamily="18" charset="0"/>
              </a:rPr>
              <a:t>Bu farktaki en büyük ekten sağlık hizmetlerine ulaşabilme ve kalitesidir. </a:t>
            </a:r>
            <a:endParaRPr lang="tr-TR" dirty="0">
              <a:latin typeface="Georgia" panose="02040502050405020303" pitchFamily="18" charset="0"/>
            </a:endParaRPr>
          </a:p>
          <a:p>
            <a:pPr algn="just"/>
            <a:endParaRPr lang="tr-TR" dirty="0">
              <a:latin typeface="Georgia" panose="02040502050405020303" pitchFamily="18" charset="0"/>
            </a:endParaRPr>
          </a:p>
        </p:txBody>
      </p:sp>
    </p:spTree>
    <p:extLst>
      <p:ext uri="{BB962C8B-B14F-4D97-AF65-F5344CB8AC3E}">
        <p14:creationId xmlns:p14="http://schemas.microsoft.com/office/powerpoint/2010/main" val="293249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542902" y="2211417"/>
            <a:ext cx="7376161" cy="2203829"/>
          </a:xfrm>
        </p:spPr>
        <p:txBody>
          <a:bodyPr>
            <a:normAutofit/>
          </a:bodyPr>
          <a:lstStyle/>
          <a:p>
            <a:pPr eaLnBrk="1" hangingPunct="1">
              <a:defRPr/>
            </a:pPr>
            <a:r>
              <a:rPr lang="tr-TR" altLang="tr-TR" sz="3600" dirty="0" smtClean="0">
                <a:solidFill>
                  <a:srgbClr val="002060"/>
                </a:solidFill>
              </a:rPr>
              <a:t>Gelişmişlik Kavramı </a:t>
            </a: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2001" y="923109"/>
            <a:ext cx="6008914" cy="2585323"/>
          </a:xfrm>
          <a:prstGeom prst="rect">
            <a:avLst/>
          </a:prstGeom>
        </p:spPr>
        <p:txBody>
          <a:bodyPr wrap="square">
            <a:spAutoFit/>
          </a:bodyPr>
          <a:lstStyle/>
          <a:p>
            <a:pPr algn="just"/>
            <a:r>
              <a:rPr lang="tr-TR" dirty="0">
                <a:latin typeface="Georgia" panose="02040502050405020303" pitchFamily="18" charset="0"/>
              </a:rPr>
              <a:t>Günümüzde ülkeler ekonomik performanslarına göre çeşitli kategorilere ayrılmaktadırlar. </a:t>
            </a:r>
            <a:r>
              <a:rPr lang="tr-TR" dirty="0" smtClean="0">
                <a:latin typeface="Georgia" panose="02040502050405020303" pitchFamily="18" charset="0"/>
              </a:rPr>
              <a:t>Gelişmiş, gelişmekte </a:t>
            </a:r>
            <a:r>
              <a:rPr lang="tr-TR" dirty="0">
                <a:latin typeface="Georgia" panose="02040502050405020303" pitchFamily="18" charset="0"/>
              </a:rPr>
              <a:t>olan veya gelişmemiş ülkeler olarak bu </a:t>
            </a:r>
            <a:r>
              <a:rPr lang="tr-TR" dirty="0" smtClean="0">
                <a:latin typeface="Georgia" panose="02040502050405020303" pitchFamily="18" charset="0"/>
              </a:rPr>
              <a:t>sınıflandırmada üç ana kategoriyi oluşturmaktadır.  Gelişme kavramının çok farklı boyutları bulunmaktadır. Bunları ekonomik, siyasal ve sosyal gelişmişlik olarak üç grupta toplayabiliriz. Gelişmişlik ve azgelişmişlik kavramının iyi bir şekilde anlaşılabilmesi için bu kavramların içeriğinin anlaşılması gerekmektedir. </a:t>
            </a:r>
            <a:r>
              <a:rPr lang="tr-TR" dirty="0" smtClean="0"/>
              <a:t> </a:t>
            </a:r>
            <a:endParaRPr lang="tr-TR" dirty="0"/>
          </a:p>
        </p:txBody>
      </p:sp>
      <p:pic>
        <p:nvPicPr>
          <p:cNvPr id="1026" name="Picture 2" descr="ANKARA BÜYÜKŞEHİR BELEDİYESİ SOSYAL YARDIMLARI-2 | Güçlü Anadol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94239"/>
            <a:ext cx="4082142" cy="2439852"/>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7075715" y="3594239"/>
            <a:ext cx="3784744" cy="2439852"/>
          </a:xfrm>
          <a:prstGeom prst="rect">
            <a:avLst/>
          </a:prstGeom>
        </p:spPr>
      </p:pic>
      <p:pic>
        <p:nvPicPr>
          <p:cNvPr id="1028" name="Picture 4" descr="Norveç, FM radyo yayınlarına 2017'de son vererek DAB standardın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715" y="825379"/>
            <a:ext cx="3784744" cy="232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8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4000" y="1142999"/>
            <a:ext cx="9296400" cy="4524315"/>
          </a:xfrm>
          <a:prstGeom prst="rect">
            <a:avLst/>
          </a:prstGeom>
        </p:spPr>
        <p:txBody>
          <a:bodyPr wrap="square">
            <a:spAutoFit/>
          </a:bodyPr>
          <a:lstStyle/>
          <a:p>
            <a:pPr algn="just"/>
            <a:endParaRPr lang="tr-TR" dirty="0" smtClean="0">
              <a:latin typeface="Georgia" panose="02040502050405020303" pitchFamily="18" charset="0"/>
            </a:endParaRPr>
          </a:p>
          <a:p>
            <a:pPr algn="just"/>
            <a:r>
              <a:rPr lang="tr-TR" dirty="0" smtClean="0">
                <a:latin typeface="Georgia" panose="02040502050405020303" pitchFamily="18" charset="0"/>
              </a:rPr>
              <a:t>Gelişme </a:t>
            </a:r>
            <a:r>
              <a:rPr lang="tr-TR" dirty="0">
                <a:latin typeface="Georgia" panose="02040502050405020303" pitchFamily="18" charset="0"/>
              </a:rPr>
              <a:t>kavramı sadece ekonomik olarak algılanmaması gerekmektedir. Çünkü bu şekilde çok sağlıklı sonuçların alınması mümkün olamamaktadır. </a:t>
            </a:r>
            <a:r>
              <a:rPr lang="tr-TR" dirty="0" err="1">
                <a:latin typeface="Georgia" panose="02040502050405020303" pitchFamily="18" charset="0"/>
              </a:rPr>
              <a:t>Handelman</a:t>
            </a:r>
            <a:r>
              <a:rPr lang="tr-TR" dirty="0">
                <a:latin typeface="Georgia" panose="02040502050405020303" pitchFamily="18" charset="0"/>
              </a:rPr>
              <a:t> gelişme kavramının ekonomik, sosyal ve siyasal olmak üzere farklı boyutlarını bünyesinde barındıran zengin bir kavram olduğunu ifade etmektedir. Daha önceki yıllarda gelişmişlik olarak daha çok ekonomik ölçütler dikkate alınmıştır. Bu açıdan bakıldığında Gayri Safi Milli Hasıla (GSMH) en fazla kullanılan parametre olmuştur. Ancak ülkeler arasındaki farklılıklar, yerel düzeydeki bazı özellikler, kur farklı vb. pek çok özellik ülkeler arasında yapılacak kıyaslamayı zorlaştırmıştır. </a:t>
            </a:r>
            <a:endParaRPr lang="tr-TR" dirty="0" smtClean="0">
              <a:latin typeface="Georgia" panose="02040502050405020303" pitchFamily="18" charset="0"/>
            </a:endParaRPr>
          </a:p>
          <a:p>
            <a:pPr algn="just"/>
            <a:endParaRPr lang="tr-TR" dirty="0">
              <a:latin typeface="Georgia" panose="02040502050405020303" pitchFamily="18" charset="0"/>
            </a:endParaRPr>
          </a:p>
          <a:p>
            <a:pPr algn="just"/>
            <a:r>
              <a:rPr lang="tr-TR" dirty="0">
                <a:latin typeface="Georgia" panose="02040502050405020303" pitchFamily="18" charset="0"/>
              </a:rPr>
              <a:t>Bu sorunu gidermek amacıyla günümüze doğru yaklaştıkça bazı farklı ölçütler kullanılmaya başlamıştır. İnsani Kalkınma İndeksi bunlardan biridir. Ekonomik göstergeler, sağlık verileri, okuryazarlık, ortalama yaşam süresi gibi pek çok parametreye göre yapılan sınıflandırmalara göre ülkelerin daha bütüncül bir şekilde karşılaştırması yapılabilmektedir. </a:t>
            </a:r>
          </a:p>
          <a:p>
            <a:endParaRPr lang="tr-TR" dirty="0">
              <a:latin typeface="Georgia" panose="02040502050405020303" pitchFamily="18" charset="0"/>
            </a:endParaRPr>
          </a:p>
        </p:txBody>
      </p:sp>
    </p:spTree>
    <p:extLst>
      <p:ext uri="{BB962C8B-B14F-4D97-AF65-F5344CB8AC3E}">
        <p14:creationId xmlns:p14="http://schemas.microsoft.com/office/powerpoint/2010/main" val="224496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05131" y="1331323"/>
            <a:ext cx="8494651" cy="4565467"/>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185849944"/>
              </p:ext>
            </p:extLst>
          </p:nvPr>
        </p:nvGraphicFramePr>
        <p:xfrm>
          <a:off x="2032000" y="719666"/>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900781416"/>
                    </a:ext>
                  </a:extLst>
                </a:gridCol>
              </a:tblGrid>
              <a:tr h="370840">
                <a:tc>
                  <a:txBody>
                    <a:bodyPr/>
                    <a:lstStyle/>
                    <a:p>
                      <a:pPr algn="ctr"/>
                      <a:r>
                        <a:rPr lang="tr-TR" dirty="0" smtClean="0"/>
                        <a:t>Ülkelerin</a:t>
                      </a:r>
                      <a:r>
                        <a:rPr lang="tr-TR" baseline="0" dirty="0" smtClean="0"/>
                        <a:t> GSYİH Rakamları (2019) </a:t>
                      </a:r>
                    </a:p>
                    <a:p>
                      <a:r>
                        <a:rPr lang="tr-TR" baseline="0" dirty="0" smtClean="0"/>
                        <a:t>GSYİH Gerçek Rakamlar                                 GSYİH Satın Alma Gücü Paritesi </a:t>
                      </a:r>
                      <a:endParaRPr lang="tr-TR" dirty="0"/>
                    </a:p>
                  </a:txBody>
                  <a:tcPr/>
                </a:tc>
                <a:extLst>
                  <a:ext uri="{0D108BD9-81ED-4DB2-BD59-A6C34878D82A}">
                    <a16:rowId xmlns:a16="http://schemas.microsoft.com/office/drawing/2014/main" val="3740180646"/>
                  </a:ext>
                </a:extLst>
              </a:tr>
            </a:tbl>
          </a:graphicData>
        </a:graphic>
      </p:graphicFrame>
    </p:spTree>
    <p:extLst>
      <p:ext uri="{BB962C8B-B14F-4D97-AF65-F5344CB8AC3E}">
        <p14:creationId xmlns:p14="http://schemas.microsoft.com/office/powerpoint/2010/main" val="217142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40823" y="936172"/>
            <a:ext cx="4833257" cy="5355312"/>
          </a:xfrm>
          <a:prstGeom prst="rect">
            <a:avLst/>
          </a:prstGeom>
        </p:spPr>
        <p:txBody>
          <a:bodyPr wrap="square">
            <a:spAutoFit/>
          </a:bodyPr>
          <a:lstStyle/>
          <a:p>
            <a:pPr algn="just"/>
            <a:r>
              <a:rPr lang="tr-TR" dirty="0" smtClean="0">
                <a:latin typeface="Georgia" panose="02040502050405020303" pitchFamily="18" charset="0"/>
              </a:rPr>
              <a:t>Yukarıdaki görselde </a:t>
            </a:r>
            <a:r>
              <a:rPr lang="tr-TR" dirty="0">
                <a:latin typeface="Georgia" panose="02040502050405020303" pitchFamily="18" charset="0"/>
              </a:rPr>
              <a:t>2019 yılında dünyada en büyük ekonomiye sahip 20 ülkenin toplam GSYİH rakamları verilmiştir.  Buna göre en yüksek GSYİH 21.439 milyar dolar ile ABD’ye aittir. Onu Çin, Japonya ve Almanya izlemektedir. Bu </a:t>
            </a:r>
            <a:r>
              <a:rPr lang="tr-TR" dirty="0" smtClean="0">
                <a:latin typeface="Georgia" panose="02040502050405020303" pitchFamily="18" charset="0"/>
              </a:rPr>
              <a:t>tablo </a:t>
            </a:r>
            <a:r>
              <a:rPr lang="tr-TR" dirty="0">
                <a:latin typeface="Georgia" panose="02040502050405020303" pitchFamily="18" charset="0"/>
              </a:rPr>
              <a:t>incelendiğinde Türkiye </a:t>
            </a:r>
            <a:r>
              <a:rPr lang="tr-TR" dirty="0" smtClean="0">
                <a:latin typeface="Georgia" panose="02040502050405020303" pitchFamily="18" charset="0"/>
              </a:rPr>
              <a:t>706 </a:t>
            </a:r>
            <a:r>
              <a:rPr lang="tr-TR" dirty="0">
                <a:latin typeface="Georgia" panose="02040502050405020303" pitchFamily="18" charset="0"/>
              </a:rPr>
              <a:t>milyar dolar GSYİH ile </a:t>
            </a:r>
            <a:r>
              <a:rPr lang="tr-TR" dirty="0" smtClean="0">
                <a:latin typeface="Georgia" panose="02040502050405020303" pitchFamily="18" charset="0"/>
              </a:rPr>
              <a:t>20 </a:t>
            </a:r>
            <a:r>
              <a:rPr lang="tr-TR" dirty="0">
                <a:latin typeface="Georgia" panose="02040502050405020303" pitchFamily="18" charset="0"/>
              </a:rPr>
              <a:t>sırada bulunmaktadır. </a:t>
            </a:r>
            <a:r>
              <a:rPr lang="tr-TR" dirty="0" smtClean="0">
                <a:latin typeface="Georgia" panose="02040502050405020303" pitchFamily="18" charset="0"/>
              </a:rPr>
              <a:t>İkinci Tabloda ise Ülkelerin GSYİH rakamları satın alma paritesine göre verilmektedir. Burada ile ilk sırada Çin gelmektedir. Onu sırasıyla ABD, Hindistan ve Japonya takip ediyor. Türkiye bu grupta 2.274 milyar dolar ile 13. sırada bulunmaktadır</a:t>
            </a:r>
            <a:r>
              <a:rPr lang="tr-TR" dirty="0" smtClean="0">
                <a:latin typeface="Georgia" panose="02040502050405020303" pitchFamily="18" charset="0"/>
              </a:rPr>
              <a:t>. Yapılan projeksiyonlara göre Çin çok yakın gelecekte GSYİH bakımından ABD’yi geçerek ilk sıraya yerleşecektir. Ayrıca sıralamadaki Hindistan, Brezilya gibi gelişmekte olan ülkelerin sırası da yukarı yönlü olacaktır. </a:t>
            </a:r>
            <a:endParaRPr lang="tr-TR" dirty="0">
              <a:latin typeface="Georgia" panose="02040502050405020303" pitchFamily="18" charset="0"/>
            </a:endParaRPr>
          </a:p>
        </p:txBody>
      </p:sp>
      <p:pic>
        <p:nvPicPr>
          <p:cNvPr id="2" name="Resim 1"/>
          <p:cNvPicPr>
            <a:picLocks noChangeAspect="1"/>
          </p:cNvPicPr>
          <p:nvPr/>
        </p:nvPicPr>
        <p:blipFill>
          <a:blip r:embed="rId2"/>
          <a:stretch>
            <a:fillRect/>
          </a:stretch>
        </p:blipFill>
        <p:spPr>
          <a:xfrm>
            <a:off x="6553201" y="1836420"/>
            <a:ext cx="4774474" cy="2387237"/>
          </a:xfrm>
          <a:prstGeom prst="rect">
            <a:avLst/>
          </a:prstGeom>
        </p:spPr>
      </p:pic>
    </p:spTree>
    <p:extLst>
      <p:ext uri="{BB962C8B-B14F-4D97-AF65-F5344CB8AC3E}">
        <p14:creationId xmlns:p14="http://schemas.microsoft.com/office/powerpoint/2010/main" val="201864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38400" y="847725"/>
            <a:ext cx="7315200" cy="5162550"/>
          </a:xfrm>
          <a:prstGeom prst="rect">
            <a:avLst/>
          </a:prstGeom>
        </p:spPr>
      </p:pic>
    </p:spTree>
    <p:extLst>
      <p:ext uri="{BB962C8B-B14F-4D97-AF65-F5344CB8AC3E}">
        <p14:creationId xmlns:p14="http://schemas.microsoft.com/office/powerpoint/2010/main" val="46881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0200" y="1268671"/>
            <a:ext cx="8784772" cy="4247317"/>
          </a:xfrm>
          <a:prstGeom prst="rect">
            <a:avLst/>
          </a:prstGeom>
        </p:spPr>
        <p:txBody>
          <a:bodyPr wrap="square">
            <a:spAutoFit/>
          </a:bodyPr>
          <a:lstStyle/>
          <a:p>
            <a:r>
              <a:rPr lang="tr-TR" b="1" dirty="0" smtClean="0">
                <a:latin typeface="Georgia" panose="02040502050405020303" pitchFamily="18" charset="0"/>
              </a:rPr>
              <a:t>Ekonomik Gelişmişlik</a:t>
            </a:r>
          </a:p>
          <a:p>
            <a:endParaRPr lang="tr-TR" b="1" dirty="0" smtClean="0">
              <a:latin typeface="Georgia" panose="02040502050405020303" pitchFamily="18" charset="0"/>
            </a:endParaRPr>
          </a:p>
          <a:p>
            <a:pPr algn="just"/>
            <a:r>
              <a:rPr lang="tr-TR" dirty="0" smtClean="0">
                <a:latin typeface="Georgia" panose="02040502050405020303" pitchFamily="18" charset="0"/>
              </a:rPr>
              <a:t>Dünyada zengin ve fakir ülkeler arasında çok ciddi bir gelir farkı bulunmaktadır. </a:t>
            </a:r>
            <a:r>
              <a:rPr lang="tr-TR" dirty="0">
                <a:latin typeface="Georgia" panose="02040502050405020303" pitchFamily="18" charset="0"/>
              </a:rPr>
              <a:t>Gelişmekte olan ülkelerde GSYİH seviyesindeki </a:t>
            </a:r>
            <a:r>
              <a:rPr lang="tr-TR" dirty="0" smtClean="0">
                <a:latin typeface="Georgia" panose="02040502050405020303" pitchFamily="18" charset="0"/>
              </a:rPr>
              <a:t>düşüklüktür. Ülke içindeki gelir dağılımı çok dengesizdir ve bu ülkelerde yoksulluk oranları oldukça fazladır. Gelişmekte </a:t>
            </a:r>
            <a:r>
              <a:rPr lang="tr-TR" dirty="0">
                <a:latin typeface="Georgia" panose="02040502050405020303" pitchFamily="18" charset="0"/>
              </a:rPr>
              <a:t>olan pek çok ülkede kişi başı yurt içi hâsıla gelişmiş ülkeler </a:t>
            </a:r>
            <a:r>
              <a:rPr lang="tr-TR" dirty="0" smtClean="0">
                <a:latin typeface="Georgia" panose="02040502050405020303" pitchFamily="18" charset="0"/>
              </a:rPr>
              <a:t>ile karşılaştırıldığında </a:t>
            </a:r>
            <a:r>
              <a:rPr lang="tr-TR" dirty="0">
                <a:latin typeface="Georgia" panose="02040502050405020303" pitchFamily="18" charset="0"/>
              </a:rPr>
              <a:t>oldukça düşük düzeylerdedir. Bu ülkelerde üretim </a:t>
            </a:r>
            <a:r>
              <a:rPr lang="tr-TR" dirty="0" smtClean="0">
                <a:latin typeface="Georgia" panose="02040502050405020303" pitchFamily="18" charset="0"/>
              </a:rPr>
              <a:t>faktörlerinden emeğin </a:t>
            </a:r>
            <a:r>
              <a:rPr lang="tr-TR" dirty="0">
                <a:latin typeface="Georgia" panose="02040502050405020303" pitchFamily="18" charset="0"/>
              </a:rPr>
              <a:t>bol olması ve dolayısıyla aşırı emek arzı nedeniyle ücretler </a:t>
            </a:r>
            <a:r>
              <a:rPr lang="tr-TR" dirty="0" smtClean="0">
                <a:latin typeface="Georgia" panose="02040502050405020303" pitchFamily="18" charset="0"/>
              </a:rPr>
              <a:t>düşük seviyelerde </a:t>
            </a:r>
            <a:r>
              <a:rPr lang="tr-TR" dirty="0">
                <a:latin typeface="Georgia" panose="02040502050405020303" pitchFamily="18" charset="0"/>
              </a:rPr>
              <a:t>kalmaktadır. Buna karşın sermaye faktörünün yetersizliği </a:t>
            </a:r>
            <a:r>
              <a:rPr lang="tr-TR" dirty="0" smtClean="0">
                <a:latin typeface="Georgia" panose="02040502050405020303" pitchFamily="18" charset="0"/>
              </a:rPr>
              <a:t>büyümeyi engellemekte </a:t>
            </a:r>
            <a:r>
              <a:rPr lang="tr-TR" dirty="0">
                <a:latin typeface="Georgia" panose="02040502050405020303" pitchFamily="18" charset="0"/>
              </a:rPr>
              <a:t>ve dolayısıyla arzulanan kişi başı gelir düzeyine ulaşılmasının </a:t>
            </a:r>
            <a:r>
              <a:rPr lang="tr-TR" dirty="0" smtClean="0">
                <a:latin typeface="Georgia" panose="02040502050405020303" pitchFamily="18" charset="0"/>
              </a:rPr>
              <a:t>önünde büyük </a:t>
            </a:r>
            <a:r>
              <a:rPr lang="tr-TR" dirty="0">
                <a:latin typeface="Georgia" panose="02040502050405020303" pitchFamily="18" charset="0"/>
              </a:rPr>
              <a:t>bir engel olarak durmaktadır</a:t>
            </a:r>
            <a:r>
              <a:rPr lang="tr-TR" dirty="0" smtClean="0">
                <a:latin typeface="Georgia" panose="02040502050405020303" pitchFamily="18" charset="0"/>
              </a:rPr>
              <a:t>. Gelişmiş ülkede de gelir dağılımı açısından tam bir adalet olmamasına rağmen en zengin kesim ile en fakir kesim arasındaki denge birbirine yakındır. Ancak az gelişmiş/ gelişmekte olan ülkelerde ize zengin kesimin toplam gelirden daha fazla pay almasına rağmen fakir kesim daha az pay almaktadır. </a:t>
            </a:r>
          </a:p>
          <a:p>
            <a:endParaRPr lang="tr-TR" dirty="0"/>
          </a:p>
        </p:txBody>
      </p:sp>
    </p:spTree>
    <p:extLst>
      <p:ext uri="{BB962C8B-B14F-4D97-AF65-F5344CB8AC3E}">
        <p14:creationId xmlns:p14="http://schemas.microsoft.com/office/powerpoint/2010/main" val="99490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242706" y="870900"/>
            <a:ext cx="4343400" cy="5177072"/>
          </a:xfrm>
          <a:prstGeom prst="rect">
            <a:avLst/>
          </a:prstGeom>
        </p:spPr>
      </p:pic>
    </p:spTree>
    <p:extLst>
      <p:ext uri="{BB962C8B-B14F-4D97-AF65-F5344CB8AC3E}">
        <p14:creationId xmlns:p14="http://schemas.microsoft.com/office/powerpoint/2010/main" val="26201126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353</TotalTime>
  <Words>817</Words>
  <Application>Microsoft Office PowerPoint</Application>
  <PresentationFormat>Geniş ekran</PresentationFormat>
  <Paragraphs>27</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Garamond</vt:lpstr>
      <vt:lpstr>Georgia</vt:lpstr>
      <vt:lpstr>Organik</vt:lpstr>
      <vt:lpstr>COG 338 SİYASİ COĞRAFYA</vt:lpstr>
      <vt:lpstr>Gelişmişlik Kavramı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48</cp:revision>
  <dcterms:created xsi:type="dcterms:W3CDTF">2020-05-08T10:22:32Z</dcterms:created>
  <dcterms:modified xsi:type="dcterms:W3CDTF">2020-05-11T10:58:45Z</dcterms:modified>
</cp:coreProperties>
</file>