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4" r:id="rId2"/>
    <p:sldId id="285" r:id="rId3"/>
    <p:sldId id="286" r:id="rId4"/>
    <p:sldId id="287" r:id="rId5"/>
    <p:sldId id="290" r:id="rId6"/>
    <p:sldId id="292" r:id="rId7"/>
    <p:sldId id="295" r:id="rId8"/>
    <p:sldId id="29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88"/>
  </p:normalViewPr>
  <p:slideViewPr>
    <p:cSldViewPr snapToGrid="0" snapToObjects="1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247592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54659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07456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4639" y="1654911"/>
            <a:ext cx="11574780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E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DejaVu Sans Mono"/>
                <a:cs typeface="DejaVu Sans Mono"/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250063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1">
                <a:solidFill>
                  <a:srgbClr val="FFE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DejaVu Sans Mono"/>
                <a:cs typeface="DejaVu Sans Mono"/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88972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66037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75975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60741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2417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87486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72386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279424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59640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2342092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21939" y="2804160"/>
            <a:ext cx="5657850" cy="2232660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316230" marR="0" lvl="0" indent="-303530" algn="l" defTabSz="457200" rtl="0" eaLnBrk="1" fontAlgn="auto" latinLnBrk="0" hangingPunct="1">
              <a:lnSpc>
                <a:spcPct val="100000"/>
              </a:lnSpc>
              <a:spcBef>
                <a:spcPts val="1090"/>
              </a:spcBef>
              <a:spcAft>
                <a:spcPts val="0"/>
              </a:spcAft>
              <a:buClr>
                <a:srgbClr val="FFFFFF"/>
              </a:buClr>
              <a:buSzTx/>
              <a:buFont typeface="Times New Roman"/>
              <a:buChar char="•"/>
              <a:tabLst>
                <a:tab pos="316230" algn="l"/>
              </a:tabLst>
              <a:defRPr/>
            </a:pPr>
            <a:r>
              <a:rPr kumimoji="0" sz="4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Oncogenes</a:t>
            </a:r>
            <a:endParaRPr kumimoji="0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16230" marR="0" lvl="0" indent="-303530" algn="l" defTabSz="457200" rtl="0" eaLnBrk="1" fontAlgn="auto" latinLnBrk="0" hangingPunct="1">
              <a:lnSpc>
                <a:spcPct val="100000"/>
              </a:lnSpc>
              <a:spcBef>
                <a:spcPts val="99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316230" algn="l"/>
              </a:tabLst>
              <a:defRPr/>
            </a:pPr>
            <a:r>
              <a:rPr kumimoji="0" sz="4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Tumor suppressor</a:t>
            </a:r>
            <a:r>
              <a:rPr kumimoji="0" sz="4000" b="1" i="0" u="none" strike="noStrike" kern="1200" cap="none" spc="-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4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genes</a:t>
            </a:r>
            <a:endParaRPr kumimoji="0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1230630" marR="0" lvl="1" indent="-304165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•"/>
              <a:tabLst>
                <a:tab pos="1230630" algn="l"/>
              </a:tabLst>
              <a:defRPr/>
            </a:pPr>
            <a:r>
              <a:rPr kumimoji="0" sz="40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DNA </a:t>
            </a:r>
            <a:r>
              <a:rPr kumimoji="0" sz="4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repair</a:t>
            </a:r>
            <a:r>
              <a:rPr kumimoji="0" sz="4000" b="1" i="0" u="none" strike="noStrike" kern="120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4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genes</a:t>
            </a:r>
            <a:endParaRPr kumimoji="0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81019" y="1052829"/>
            <a:ext cx="5599430" cy="112268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91440" marR="5080" indent="-7874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GENES PLAYING ROLE</a:t>
            </a:r>
            <a:r>
              <a:rPr sz="3600" spc="-70" dirty="0"/>
              <a:t> </a:t>
            </a:r>
            <a:r>
              <a:rPr sz="3600" spc="-5" dirty="0"/>
              <a:t>IN  </a:t>
            </a:r>
            <a:r>
              <a:rPr sz="3600" i="1" spc="-5" dirty="0"/>
              <a:t>CANCER</a:t>
            </a:r>
            <a:r>
              <a:rPr sz="3600" i="1" spc="-40" dirty="0"/>
              <a:t> </a:t>
            </a:r>
            <a:r>
              <a:rPr sz="3600" i="1" spc="-10" dirty="0"/>
              <a:t>DEVELOPMENT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sz="1200" b="0" i="0" u="none" strike="noStrike" kern="1200" cap="none" spc="-5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078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2200" y="303352"/>
            <a:ext cx="10515600" cy="1449114"/>
          </a:xfrm>
          <a:prstGeom prst="rect">
            <a:avLst/>
          </a:prstGeom>
        </p:spPr>
        <p:txBody>
          <a:bodyPr vert="horz" wrap="square" lIns="0" tIns="93979" rIns="0" bIns="0" rtlCol="0" anchor="ctr">
            <a:spAutoFit/>
          </a:bodyPr>
          <a:lstStyle/>
          <a:p>
            <a:pPr marL="3162935" marR="5080" indent="-2574290">
              <a:lnSpc>
                <a:spcPct val="100000"/>
              </a:lnSpc>
              <a:spcBef>
                <a:spcPts val="100"/>
              </a:spcBef>
            </a:pPr>
            <a:r>
              <a:rPr dirty="0"/>
              <a:t>What are </a:t>
            </a:r>
            <a:r>
              <a:rPr spc="-5" dirty="0"/>
              <a:t>the genes responsible </a:t>
            </a:r>
            <a:r>
              <a:rPr dirty="0"/>
              <a:t>for </a:t>
            </a:r>
            <a:r>
              <a:rPr spc="-5" dirty="0"/>
              <a:t>tumorigenic  </a:t>
            </a:r>
            <a:r>
              <a:rPr i="1" spc="-5" dirty="0"/>
              <a:t>cell growth?</a:t>
            </a:r>
          </a:p>
        </p:txBody>
      </p:sp>
      <p:sp>
        <p:nvSpPr>
          <p:cNvPr id="21" name="object 21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sz="1200" b="0" i="0" u="none" strike="noStrike" kern="1200" cap="none" spc="-5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14980" y="1568450"/>
            <a:ext cx="103378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300" b="1" i="0" u="heavy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Arial"/>
              </a:rPr>
              <a:t>N</a:t>
            </a:r>
            <a:r>
              <a:rPr kumimoji="0" sz="2300" b="1" i="0" u="heavy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Arial"/>
              </a:rPr>
              <a:t>o</a:t>
            </a:r>
            <a:r>
              <a:rPr kumimoji="0" sz="2300" b="1" i="0" u="heavy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Arial"/>
              </a:rPr>
              <a:t>rm</a:t>
            </a:r>
            <a:r>
              <a:rPr kumimoji="0" sz="2300" b="1" i="0" u="heavy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Arial"/>
              </a:rPr>
              <a:t>a</a:t>
            </a:r>
            <a:r>
              <a:rPr kumimoji="0" sz="2300" b="1" i="0" u="heavy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Arial"/>
              </a:rPr>
              <a:t>l</a:t>
            </a:r>
            <a:endParaRPr kumimoji="0" sz="2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72180" y="2114550"/>
            <a:ext cx="2009775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Proto-oncogenes</a:t>
            </a:r>
            <a:endParaRPr kumimoji="0" sz="1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72679" y="2162809"/>
            <a:ext cx="1432560" cy="894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-635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Cell </a:t>
            </a:r>
            <a:r>
              <a:rPr kumimoji="0" sz="1900" b="1" i="0" u="none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growth  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  </a:t>
            </a:r>
            <a:r>
              <a:rPr kumimoji="0" sz="1900" b="1" i="0" u="none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</a:t>
            </a:r>
            <a:r>
              <a:rPr kumimoji="0" sz="19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</a:t>
            </a:r>
            <a:r>
              <a:rPr kumimoji="0" sz="1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li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</a:t>
            </a:r>
            <a:r>
              <a:rPr kumimoji="0" sz="1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</a:t>
            </a:r>
            <a:r>
              <a:rPr kumimoji="0" sz="19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</a:t>
            </a:r>
            <a:r>
              <a:rPr kumimoji="0" sz="1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r>
              <a:rPr kumimoji="0" sz="1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</a:t>
            </a:r>
            <a:r>
              <a:rPr kumimoji="0" sz="1900" b="1" i="0" u="none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</a:t>
            </a:r>
            <a:r>
              <a:rPr kumimoji="0" sz="1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</a:t>
            </a:r>
            <a:endParaRPr kumimoji="0" sz="1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97150" y="2682240"/>
            <a:ext cx="2917190" cy="314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Tumor suppressor</a:t>
            </a:r>
            <a:r>
              <a:rPr kumimoji="0" sz="1900" b="1" i="0" u="none" strike="noStrike" kern="1200" cap="none" spc="-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genes</a:t>
            </a:r>
            <a:endParaRPr kumimoji="0" sz="1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498466" y="2252345"/>
            <a:ext cx="1755775" cy="627380"/>
            <a:chOff x="3974465" y="2252345"/>
            <a:chExt cx="1755775" cy="627380"/>
          </a:xfrm>
        </p:grpSpPr>
        <p:sp>
          <p:nvSpPr>
            <p:cNvPr id="8" name="object 8"/>
            <p:cNvSpPr/>
            <p:nvPr/>
          </p:nvSpPr>
          <p:spPr>
            <a:xfrm>
              <a:off x="4003040" y="2280920"/>
              <a:ext cx="1568450" cy="194310"/>
            </a:xfrm>
            <a:custGeom>
              <a:avLst/>
              <a:gdLst/>
              <a:ahLst/>
              <a:cxnLst/>
              <a:rect l="l" t="t" r="r" b="b"/>
              <a:pathLst>
                <a:path w="1568450" h="194310">
                  <a:moveTo>
                    <a:pt x="0" y="0"/>
                  </a:moveTo>
                  <a:lnTo>
                    <a:pt x="1568450" y="194309"/>
                  </a:lnTo>
                </a:path>
              </a:pathLst>
            </a:custGeom>
            <a:ln w="571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5549900" y="2387600"/>
              <a:ext cx="180340" cy="170180"/>
            </a:xfrm>
            <a:custGeom>
              <a:avLst/>
              <a:gdLst/>
              <a:ahLst/>
              <a:cxnLst/>
              <a:rect l="l" t="t" r="r" b="b"/>
              <a:pathLst>
                <a:path w="180339" h="170180">
                  <a:moveTo>
                    <a:pt x="21589" y="0"/>
                  </a:moveTo>
                  <a:lnTo>
                    <a:pt x="0" y="170179"/>
                  </a:lnTo>
                  <a:lnTo>
                    <a:pt x="180339" y="106679"/>
                  </a:lnTo>
                  <a:lnTo>
                    <a:pt x="215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4003040" y="2655570"/>
              <a:ext cx="1496060" cy="195580"/>
            </a:xfrm>
            <a:custGeom>
              <a:avLst/>
              <a:gdLst/>
              <a:ahLst/>
              <a:cxnLst/>
              <a:rect l="l" t="t" r="r" b="b"/>
              <a:pathLst>
                <a:path w="1496060" h="195580">
                  <a:moveTo>
                    <a:pt x="0" y="195579"/>
                  </a:moveTo>
                  <a:lnTo>
                    <a:pt x="1496060" y="0"/>
                  </a:lnTo>
                </a:path>
              </a:pathLst>
            </a:custGeom>
            <a:ln w="571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bject 11"/>
            <p:cNvSpPr/>
            <p:nvPr/>
          </p:nvSpPr>
          <p:spPr>
            <a:xfrm>
              <a:off x="5476240" y="2571750"/>
              <a:ext cx="181610" cy="170180"/>
            </a:xfrm>
            <a:custGeom>
              <a:avLst/>
              <a:gdLst/>
              <a:ahLst/>
              <a:cxnLst/>
              <a:rect l="l" t="t" r="r" b="b"/>
              <a:pathLst>
                <a:path w="181610" h="170180">
                  <a:moveTo>
                    <a:pt x="0" y="0"/>
                  </a:moveTo>
                  <a:lnTo>
                    <a:pt x="22860" y="170179"/>
                  </a:lnTo>
                  <a:lnTo>
                    <a:pt x="181610" y="635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315709" y="1943100"/>
            <a:ext cx="19304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+</a:t>
            </a:r>
            <a:endParaRPr kumimoji="0" sz="2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71590" y="2598420"/>
            <a:ext cx="161290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-</a:t>
            </a:r>
            <a:endParaRPr kumimoji="0" sz="3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575550" y="4525009"/>
            <a:ext cx="1726564" cy="6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Malignant  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tr</a:t>
            </a:r>
            <a:r>
              <a:rPr kumimoji="0" sz="19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sz="1900" b="1" i="0" u="none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</a:t>
            </a:r>
            <a:r>
              <a:rPr kumimoji="0" sz="19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</a:t>
            </a:r>
            <a:r>
              <a:rPr kumimoji="0" sz="1900" b="1" i="0" u="none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or</a:t>
            </a:r>
            <a:r>
              <a:rPr kumimoji="0" sz="1900" b="1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</a:t>
            </a:r>
            <a:r>
              <a:rPr kumimoji="0" sz="19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sz="1900" b="1" i="0" u="none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</a:t>
            </a:r>
            <a:r>
              <a:rPr kumimoji="0" sz="19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</a:t>
            </a:r>
            <a:r>
              <a:rPr kumimoji="0" sz="1900" b="1" i="0" u="none" strike="noStrike" kern="1200" cap="none" spc="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</a:t>
            </a:r>
            <a:r>
              <a:rPr kumimoji="0" sz="1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</a:t>
            </a:r>
            <a:endParaRPr kumimoji="0" sz="1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816861" y="3689351"/>
            <a:ext cx="2917825" cy="1920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574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300" b="1" i="0" u="heavy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Arial"/>
              </a:rPr>
              <a:t>Cancer</a:t>
            </a:r>
            <a:endParaRPr kumimoji="0" sz="2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977900" marR="5080" lvl="0" indent="-655320" algn="l" defTabSz="457200" rtl="0" eaLnBrk="1" fontAlgn="auto" latinLnBrk="0" hangingPunct="1">
              <a:lnSpc>
                <a:spcPct val="100000"/>
              </a:lnSpc>
              <a:spcBef>
                <a:spcPts val="15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Mutated or</a:t>
            </a:r>
            <a:r>
              <a:rPr kumimoji="0" sz="1900" b="1" i="0" u="none" strike="noStrike" kern="1200" cap="none" spc="-7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9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“activated”  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oncogenes</a:t>
            </a:r>
            <a:endParaRPr kumimoji="0" sz="1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6350" lvl="0" indent="320040" algn="l" defTabSz="457200" rtl="0" eaLnBrk="1" fontAlgn="auto" latinLnBrk="0" hangingPunct="1">
              <a:lnSpc>
                <a:spcPct val="100000"/>
              </a:lnSpc>
              <a:spcBef>
                <a:spcPts val="14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Loss or mutation of  </a:t>
            </a:r>
            <a:r>
              <a:rPr kumimoji="0" sz="19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Tumor 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suppressor</a:t>
            </a:r>
            <a:r>
              <a:rPr kumimoji="0" sz="1900" b="1" i="0" u="none" strike="noStrike" kern="1200" cap="none" spc="-6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9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genes</a:t>
            </a:r>
            <a:endParaRPr kumimoji="0" sz="19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5517516" y="4571366"/>
            <a:ext cx="1755775" cy="305435"/>
            <a:chOff x="3993515" y="4571365"/>
            <a:chExt cx="1755775" cy="305435"/>
          </a:xfrm>
        </p:grpSpPr>
        <p:sp>
          <p:nvSpPr>
            <p:cNvPr id="17" name="object 17"/>
            <p:cNvSpPr/>
            <p:nvPr/>
          </p:nvSpPr>
          <p:spPr>
            <a:xfrm>
              <a:off x="4022090" y="4599940"/>
              <a:ext cx="1568450" cy="194310"/>
            </a:xfrm>
            <a:custGeom>
              <a:avLst/>
              <a:gdLst/>
              <a:ahLst/>
              <a:cxnLst/>
              <a:rect l="l" t="t" r="r" b="b"/>
              <a:pathLst>
                <a:path w="1568450" h="194310">
                  <a:moveTo>
                    <a:pt x="0" y="0"/>
                  </a:moveTo>
                  <a:lnTo>
                    <a:pt x="1568450" y="194310"/>
                  </a:lnTo>
                </a:path>
              </a:pathLst>
            </a:custGeom>
            <a:ln w="571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5568950" y="4706620"/>
              <a:ext cx="180340" cy="170180"/>
            </a:xfrm>
            <a:custGeom>
              <a:avLst/>
              <a:gdLst/>
              <a:ahLst/>
              <a:cxnLst/>
              <a:rect l="l" t="t" r="r" b="b"/>
              <a:pathLst>
                <a:path w="180339" h="170179">
                  <a:moveTo>
                    <a:pt x="21589" y="0"/>
                  </a:moveTo>
                  <a:lnTo>
                    <a:pt x="0" y="170179"/>
                  </a:lnTo>
                  <a:lnTo>
                    <a:pt x="180339" y="106679"/>
                  </a:lnTo>
                  <a:lnTo>
                    <a:pt x="215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9" name="object 19"/>
          <p:cNvSpPr/>
          <p:nvPr/>
        </p:nvSpPr>
        <p:spPr>
          <a:xfrm>
            <a:off x="5546090" y="4955541"/>
            <a:ext cx="1645920" cy="214629"/>
          </a:xfrm>
          <a:custGeom>
            <a:avLst/>
            <a:gdLst/>
            <a:ahLst/>
            <a:cxnLst/>
            <a:rect l="l" t="t" r="r" b="b"/>
            <a:pathLst>
              <a:path w="1645920" h="214629">
                <a:moveTo>
                  <a:pt x="0" y="214630"/>
                </a:moveTo>
                <a:lnTo>
                  <a:pt x="57150" y="207010"/>
                </a:lnTo>
              </a:path>
              <a:path w="1645920" h="214629">
                <a:moveTo>
                  <a:pt x="114300" y="199390"/>
                </a:moveTo>
                <a:lnTo>
                  <a:pt x="171450" y="191770"/>
                </a:lnTo>
              </a:path>
              <a:path w="1645920" h="214629">
                <a:moveTo>
                  <a:pt x="227330" y="185420"/>
                </a:moveTo>
                <a:lnTo>
                  <a:pt x="284480" y="177800"/>
                </a:lnTo>
              </a:path>
              <a:path w="1645920" h="214629">
                <a:moveTo>
                  <a:pt x="341630" y="170180"/>
                </a:moveTo>
                <a:lnTo>
                  <a:pt x="397510" y="162560"/>
                </a:lnTo>
              </a:path>
              <a:path w="1645920" h="214629">
                <a:moveTo>
                  <a:pt x="454660" y="154940"/>
                </a:moveTo>
                <a:lnTo>
                  <a:pt x="511810" y="147320"/>
                </a:lnTo>
              </a:path>
              <a:path w="1645920" h="214629">
                <a:moveTo>
                  <a:pt x="567689" y="139700"/>
                </a:moveTo>
                <a:lnTo>
                  <a:pt x="624839" y="133350"/>
                </a:lnTo>
              </a:path>
              <a:path w="1645920" h="214629">
                <a:moveTo>
                  <a:pt x="681989" y="125730"/>
                </a:moveTo>
                <a:lnTo>
                  <a:pt x="739139" y="118110"/>
                </a:lnTo>
              </a:path>
              <a:path w="1645920" h="214629">
                <a:moveTo>
                  <a:pt x="795020" y="110490"/>
                </a:moveTo>
                <a:lnTo>
                  <a:pt x="852170" y="104140"/>
                </a:lnTo>
              </a:path>
              <a:path w="1645920" h="214629">
                <a:moveTo>
                  <a:pt x="909320" y="96520"/>
                </a:moveTo>
                <a:lnTo>
                  <a:pt x="965200" y="88900"/>
                </a:lnTo>
              </a:path>
              <a:path w="1645920" h="214629">
                <a:moveTo>
                  <a:pt x="1022350" y="81280"/>
                </a:moveTo>
                <a:lnTo>
                  <a:pt x="1079500" y="73660"/>
                </a:lnTo>
              </a:path>
              <a:path w="1645920" h="214629">
                <a:moveTo>
                  <a:pt x="1135380" y="66040"/>
                </a:moveTo>
                <a:lnTo>
                  <a:pt x="1192530" y="58420"/>
                </a:lnTo>
              </a:path>
              <a:path w="1645920" h="214629">
                <a:moveTo>
                  <a:pt x="1249680" y="52070"/>
                </a:moveTo>
                <a:lnTo>
                  <a:pt x="1305560" y="44450"/>
                </a:lnTo>
              </a:path>
              <a:path w="1645920" h="214629">
                <a:moveTo>
                  <a:pt x="1362710" y="36830"/>
                </a:moveTo>
                <a:lnTo>
                  <a:pt x="1419860" y="29210"/>
                </a:lnTo>
              </a:path>
              <a:path w="1645920" h="214629">
                <a:moveTo>
                  <a:pt x="1475739" y="21590"/>
                </a:moveTo>
                <a:lnTo>
                  <a:pt x="1532889" y="15240"/>
                </a:lnTo>
              </a:path>
              <a:path w="1645920" h="214629">
                <a:moveTo>
                  <a:pt x="1590039" y="7620"/>
                </a:moveTo>
                <a:lnTo>
                  <a:pt x="1645920" y="0"/>
                </a:lnTo>
              </a:path>
            </a:pathLst>
          </a:custGeom>
          <a:ln w="571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264909" y="4264659"/>
            <a:ext cx="41148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++</a:t>
            </a:r>
            <a:endParaRPr kumimoji="0" sz="2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8800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30650" y="612776"/>
            <a:ext cx="3994150" cy="720090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550" spc="-105" dirty="0">
                <a:latin typeface="DejaVu Sans Mono"/>
                <a:cs typeface="DejaVu Sans Mono"/>
              </a:rPr>
              <a:t>ONCOGENES</a:t>
            </a:r>
            <a:endParaRPr sz="4550" dirty="0">
              <a:latin typeface="DejaVu Sans Mono"/>
              <a:cs typeface="DejaVu Sans Mon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11070" y="2167891"/>
            <a:ext cx="6978015" cy="2698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marR="0" lvl="0" indent="-34036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DejaVu Sans Mono"/>
              <a:buChar char="•"/>
              <a:tabLst>
                <a:tab pos="353060" algn="l"/>
                <a:tab pos="4505325" algn="l"/>
              </a:tabLst>
              <a:defRPr/>
            </a:pPr>
            <a:r>
              <a:rPr kumimoji="0" sz="3200" b="1" i="0" u="none" strike="noStrike" kern="1200" cap="none" spc="2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Oncogenes</a:t>
            </a:r>
            <a:r>
              <a:rPr kumimoji="0" sz="3200" b="1" i="0" u="none" strike="noStrike" kern="1200" cap="none" spc="5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3200" b="1" i="0" u="none" strike="noStrike" kern="1200" cap="none" spc="1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are	</a:t>
            </a:r>
            <a:r>
              <a:rPr kumimoji="0" sz="3200" b="1" i="0" u="none" strike="noStrike" kern="1200" cap="none" spc="2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mutated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353060" marR="508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0" u="none" strike="noStrike" kern="1200" cap="none" spc="2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forms </a:t>
            </a:r>
            <a:r>
              <a:rPr kumimoji="0" sz="3200" b="1" i="0" u="none" strike="noStrike" kern="1200" cap="none" spc="1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of </a:t>
            </a:r>
            <a:r>
              <a:rPr kumimoji="0" sz="3200" b="1" i="0" u="none" strike="noStrike" kern="1200" cap="none" spc="2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cellular </a:t>
            </a:r>
            <a:r>
              <a:rPr kumimoji="0" sz="3200" b="1" i="0" u="none" strike="noStrike" kern="1200" cap="none" spc="20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proto-  </a:t>
            </a:r>
            <a:r>
              <a:rPr kumimoji="0" sz="3200" b="1" i="0" u="none" strike="noStrike" kern="1200" cap="none" spc="2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oncogenes.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46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353060" marR="0" lvl="0" indent="-34036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DejaVu Sans Mono"/>
              <a:buChar char="•"/>
              <a:tabLst>
                <a:tab pos="353060" algn="l"/>
              </a:tabLst>
              <a:defRPr/>
            </a:pPr>
            <a:r>
              <a:rPr kumimoji="0" sz="3200" b="1" i="0" u="none" strike="noStrike" kern="1200" cap="none" spc="23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Proto-oncogenes </a:t>
            </a:r>
            <a:r>
              <a:rPr kumimoji="0" sz="3200" b="1" i="0" u="none" strike="noStrike" kern="1200" cap="none" spc="1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code</a:t>
            </a:r>
            <a:r>
              <a:rPr kumimoji="0" sz="3200" b="1" i="0" u="none" strike="noStrike" kern="1200" cap="none" spc="7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3200" b="1" i="0" u="none" strike="noStrike" kern="1200" cap="none" spc="16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for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43476" y="4808220"/>
            <a:ext cx="220789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p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ro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t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ei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n</a:t>
            </a:r>
            <a:r>
              <a:rPr kumimoji="0" sz="32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s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35520" y="4808221"/>
            <a:ext cx="137604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wh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i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</a:t>
            </a:r>
            <a:r>
              <a:rPr kumimoji="0" sz="32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h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51431" y="4808220"/>
            <a:ext cx="220789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e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l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lu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l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a</a:t>
            </a:r>
            <a:r>
              <a:rPr kumimoji="0" sz="32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r  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r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e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g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ul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a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t</a:t>
            </a:r>
            <a:r>
              <a:rPr kumimoji="0" sz="32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e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43475" y="5295900"/>
            <a:ext cx="303784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0" u="none" strike="noStrike" kern="1200" cap="none" spc="20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normal</a:t>
            </a:r>
            <a:r>
              <a:rPr kumimoji="0" sz="3200" b="1" i="0" u="none" strike="noStrike" kern="1200" cap="none" spc="45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3200" b="1" i="0" u="none" strike="noStrike" kern="1200" cap="none" spc="1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cell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551430" y="5783579"/>
            <a:ext cx="4422140" cy="999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ts val="3835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0" u="none" strike="noStrike" kern="1200" cap="none" spc="20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growth</a:t>
            </a:r>
            <a:r>
              <a:rPr kumimoji="0" sz="3200" b="1" i="0" u="none" strike="noStrike" kern="1200" cap="none" spc="4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3200" b="1" i="0" u="none" strike="noStrike" kern="1200" cap="none" spc="16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and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12700" marR="0" lvl="0" indent="0" algn="l" defTabSz="457200" rtl="0" eaLnBrk="1" fontAlgn="auto" latinLnBrk="0" hangingPunct="1">
              <a:lnSpc>
                <a:spcPts val="38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d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i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f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fe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r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e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n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t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i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at</a:t>
            </a:r>
            <a:r>
              <a:rPr kumimoji="0" sz="3200" b="1" i="0" u="none" strike="noStrike" kern="1200" cap="none" spc="25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i</a:t>
            </a:r>
            <a:r>
              <a:rPr kumimoji="0" sz="3200" b="1" i="0" u="none" strike="noStrike" kern="1200" cap="none" spc="24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on</a:t>
            </a:r>
            <a:r>
              <a:rPr kumimoji="0" sz="32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.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</p:spTree>
    <p:extLst>
      <p:ext uri="{BB962C8B-B14F-4D97-AF65-F5344CB8AC3E}">
        <p14:creationId xmlns:p14="http://schemas.microsoft.com/office/powerpoint/2010/main" val="171786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9670" y="1558291"/>
            <a:ext cx="6790055" cy="35293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Class I: Growth</a:t>
            </a:r>
            <a:r>
              <a:rPr kumimoji="0" sz="2000" b="1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 </a:t>
            </a: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Factors</a:t>
            </a:r>
            <a:endParaRPr kumimoji="0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/>
              <a:ea typeface="+mn-ea"/>
              <a:cs typeface="Comic Sans MS"/>
            </a:endParaRPr>
          </a:p>
          <a:p>
            <a:pPr marL="12700" marR="5080" lvl="0" indent="0" algn="l" defTabSz="457200" rtl="0" eaLnBrk="1" fontAlgn="auto" latinLnBrk="0" hangingPunct="1">
              <a:lnSpc>
                <a:spcPct val="2416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Class </a:t>
            </a:r>
            <a:r>
              <a:rPr kumimoji="0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II: </a:t>
            </a: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Receptors for Growth Factors and Hormones  Class III: </a:t>
            </a:r>
            <a:r>
              <a:rPr kumimoji="0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Intracellular Signal</a:t>
            </a:r>
            <a:r>
              <a:rPr kumimoji="0" sz="2000" b="1" i="0" u="none" strike="noStrike" kern="1200" cap="none" spc="-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 </a:t>
            </a: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Transducers</a:t>
            </a:r>
            <a:endParaRPr kumimoji="0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/>
              <a:ea typeface="+mn-ea"/>
              <a:cs typeface="Comic Sans MS"/>
            </a:endParaRPr>
          </a:p>
          <a:p>
            <a:pPr marL="12700" marR="1809750" lvl="0" indent="0" algn="l" defTabSz="457200" rtl="0" eaLnBrk="1" fontAlgn="auto" latinLnBrk="0" hangingPunct="1">
              <a:lnSpc>
                <a:spcPct val="282900"/>
              </a:lnSpc>
              <a:spcBef>
                <a:spcPts val="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Class </a:t>
            </a:r>
            <a:r>
              <a:rPr kumimoji="0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IV: Nuclear </a:t>
            </a: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Transcription Factors  Class V: Cell-Cycle Control</a:t>
            </a:r>
            <a:r>
              <a:rPr kumimoji="0" sz="2000" b="1" i="0" u="none" strike="noStrike" kern="1200" cap="none" spc="-2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 </a:t>
            </a:r>
            <a:r>
              <a:rPr kumimoji="0" sz="20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mic Sans MS"/>
                <a:ea typeface="+mn-ea"/>
                <a:cs typeface="Comic Sans MS"/>
              </a:rPr>
              <a:t>Proteins</a:t>
            </a:r>
            <a:endParaRPr kumimoji="0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/>
              <a:ea typeface="+mn-ea"/>
              <a:cs typeface="Comic Sans M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89200" y="339090"/>
            <a:ext cx="7053580" cy="75692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5080" indent="440690">
              <a:lnSpc>
                <a:spcPct val="100000"/>
              </a:lnSpc>
              <a:spcBef>
                <a:spcPts val="100"/>
              </a:spcBef>
              <a:tabLst>
                <a:tab pos="3695700" algn="l"/>
              </a:tabLst>
            </a:pPr>
            <a:r>
              <a:rPr sz="2400" spc="-5" dirty="0">
                <a:solidFill>
                  <a:srgbClr val="00FF00"/>
                </a:solidFill>
                <a:latin typeface="Comic Sans MS"/>
                <a:cs typeface="Comic Sans MS"/>
              </a:rPr>
              <a:t>Five types of proteins encoded </a:t>
            </a:r>
            <a:r>
              <a:rPr sz="2400" dirty="0">
                <a:solidFill>
                  <a:srgbClr val="00FF00"/>
                </a:solidFill>
                <a:latin typeface="Comic Sans MS"/>
                <a:cs typeface="Comic Sans MS"/>
              </a:rPr>
              <a:t>by </a:t>
            </a:r>
            <a:r>
              <a:rPr sz="2400" spc="-10" dirty="0">
                <a:solidFill>
                  <a:srgbClr val="00FF00"/>
                </a:solidFill>
                <a:latin typeface="Comic Sans MS"/>
                <a:cs typeface="Comic Sans MS"/>
              </a:rPr>
              <a:t>proto-  </a:t>
            </a:r>
            <a:r>
              <a:rPr sz="2400" spc="-5" dirty="0">
                <a:solidFill>
                  <a:srgbClr val="00FF00"/>
                </a:solidFill>
                <a:latin typeface="Comic Sans MS"/>
                <a:cs typeface="Comic Sans MS"/>
              </a:rPr>
              <a:t>oncogenes</a:t>
            </a:r>
            <a:r>
              <a:rPr sz="2400" spc="10" dirty="0">
                <a:solidFill>
                  <a:srgbClr val="00FF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00FF00"/>
                </a:solidFill>
                <a:latin typeface="Comic Sans MS"/>
                <a:cs typeface="Comic Sans MS"/>
              </a:rPr>
              <a:t>participate</a:t>
            </a:r>
            <a:r>
              <a:rPr sz="2400" spc="25" dirty="0">
                <a:solidFill>
                  <a:srgbClr val="00FF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00FF00"/>
                </a:solidFill>
                <a:latin typeface="Comic Sans MS"/>
                <a:cs typeface="Comic Sans MS"/>
              </a:rPr>
              <a:t>in	control of </a:t>
            </a:r>
            <a:r>
              <a:rPr sz="2400" dirty="0">
                <a:solidFill>
                  <a:srgbClr val="00FF00"/>
                </a:solidFill>
                <a:latin typeface="Comic Sans MS"/>
                <a:cs typeface="Comic Sans MS"/>
              </a:rPr>
              <a:t>cell</a:t>
            </a:r>
            <a:r>
              <a:rPr sz="2400" spc="-55" dirty="0">
                <a:solidFill>
                  <a:srgbClr val="00FF00"/>
                </a:solidFill>
                <a:latin typeface="Comic Sans MS"/>
                <a:cs typeface="Comic Sans MS"/>
              </a:rPr>
              <a:t> </a:t>
            </a:r>
            <a:r>
              <a:rPr sz="2400" spc="-5" dirty="0">
                <a:solidFill>
                  <a:srgbClr val="00FF00"/>
                </a:solidFill>
                <a:latin typeface="Comic Sans MS"/>
                <a:cs typeface="Comic Sans MS"/>
              </a:rPr>
              <a:t>growth:</a:t>
            </a:r>
            <a:endParaRPr sz="24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sz="1200" b="0" i="0" u="none" strike="noStrike" kern="1200" cap="none" spc="-5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7972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7270" y="584809"/>
            <a:ext cx="3580131" cy="720090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550" spc="-110" dirty="0">
                <a:latin typeface="DejaVu Sans Mono"/>
                <a:cs typeface="DejaVu Sans Mono"/>
              </a:rPr>
              <a:t>O</a:t>
            </a:r>
            <a:r>
              <a:rPr sz="4550" spc="-100" dirty="0">
                <a:latin typeface="DejaVu Sans Mono"/>
                <a:cs typeface="DejaVu Sans Mono"/>
              </a:rPr>
              <a:t>n</a:t>
            </a:r>
            <a:r>
              <a:rPr sz="4550" spc="-105" dirty="0">
                <a:latin typeface="DejaVu Sans Mono"/>
                <a:cs typeface="DejaVu Sans Mono"/>
              </a:rPr>
              <a:t>c</a:t>
            </a:r>
            <a:r>
              <a:rPr sz="4550" spc="-125" dirty="0">
                <a:latin typeface="DejaVu Sans Mono"/>
                <a:cs typeface="DejaVu Sans Mono"/>
              </a:rPr>
              <a:t>o</a:t>
            </a:r>
            <a:r>
              <a:rPr sz="4550" spc="-100" dirty="0">
                <a:latin typeface="DejaVu Sans Mono"/>
                <a:cs typeface="DejaVu Sans Mono"/>
              </a:rPr>
              <a:t>g</a:t>
            </a:r>
            <a:r>
              <a:rPr sz="4550" spc="-105" dirty="0">
                <a:latin typeface="DejaVu Sans Mono"/>
                <a:cs typeface="DejaVu Sans Mono"/>
              </a:rPr>
              <a:t>e</a:t>
            </a:r>
            <a:r>
              <a:rPr sz="4550" spc="-110" dirty="0">
                <a:latin typeface="DejaVu Sans Mono"/>
                <a:cs typeface="DejaVu Sans Mono"/>
              </a:rPr>
              <a:t>n</a:t>
            </a:r>
            <a:r>
              <a:rPr sz="4550" spc="-100" dirty="0">
                <a:latin typeface="DejaVu Sans Mono"/>
                <a:cs typeface="DejaVu Sans Mono"/>
              </a:rPr>
              <a:t>es</a:t>
            </a:r>
            <a:endParaRPr sz="4550" dirty="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sz="1200" b="0" i="0" u="none" strike="noStrike" kern="1200" cap="none" spc="-5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8540" y="1898939"/>
            <a:ext cx="4902200" cy="3473450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91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proto-oncogene </a:t>
            </a: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=</a:t>
            </a:r>
            <a:r>
              <a:rPr kumimoji="0" sz="3200" b="0" i="0" u="none" strike="noStrike" kern="1200" cap="none" spc="-3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3300" b="0" i="1" u="none" strike="noStrike" kern="1200" cap="none" spc="-7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ras</a:t>
            </a:r>
            <a:endParaRPr kumimoji="0" sz="3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12700" marR="0" lvl="0" indent="0" algn="l" defTabSz="457200" rtl="0" eaLnBrk="1" fontAlgn="auto" latinLnBrk="0" hangingPunct="1">
              <a:lnSpc>
                <a:spcPts val="3785"/>
              </a:lnSpc>
              <a:spcBef>
                <a:spcPts val="7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Oncogene </a:t>
            </a: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=</a:t>
            </a:r>
            <a:r>
              <a:rPr kumimoji="0" sz="3200" b="0" i="0" u="none" strike="noStrike" kern="1200" cap="none" spc="-2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mutated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352425" marR="0" lvl="0" indent="0" algn="l" defTabSz="457200" rtl="0" eaLnBrk="1" fontAlgn="auto" latinLnBrk="0" hangingPunct="1">
              <a:lnSpc>
                <a:spcPts val="390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300" b="0" i="1" u="none" strike="noStrike" kern="1200" cap="none" spc="-7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ras</a:t>
            </a:r>
            <a:endParaRPr kumimoji="0" sz="3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12700" marR="492759" lvl="0" indent="0" algn="l" defTabSz="457200" rtl="0" eaLnBrk="1" fontAlgn="auto" latinLnBrk="0" hangingPunct="1">
              <a:lnSpc>
                <a:spcPts val="4640"/>
              </a:lnSpc>
              <a:spcBef>
                <a:spcPts val="2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Always activated  Always stimulating  proliferation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</p:spTree>
    <p:extLst>
      <p:ext uri="{BB962C8B-B14F-4D97-AF65-F5344CB8AC3E}">
        <p14:creationId xmlns:p14="http://schemas.microsoft.com/office/powerpoint/2010/main" val="3285123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6270" y="695959"/>
            <a:ext cx="84975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1" u="none" strike="noStrike" kern="1200" cap="none" spc="-5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Activation mechanisms of</a:t>
            </a:r>
            <a:r>
              <a:rPr kumimoji="0" sz="3200" b="1" i="1" u="none" strike="noStrike" kern="1200" cap="none" spc="2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3200" b="1" i="1" u="none" strike="noStrike" kern="1200" cap="none" spc="-5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proto-oncogenes</a:t>
            </a:r>
            <a:endParaRPr kumimoji="0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8540" y="1667509"/>
            <a:ext cx="57861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proto-oncogene </a:t>
            </a:r>
            <a:r>
              <a:rPr kumimoji="0" sz="2800" b="0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--&gt;</a:t>
            </a:r>
            <a:r>
              <a:rPr kumimoji="0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oncogene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jaVu Sans Mono"/>
                <a:ea typeface="+mn-ea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sz="24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ejaVu Sans Mono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07381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69985" y="435351"/>
            <a:ext cx="9549114" cy="1367041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353820" marR="5080" indent="-1341120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latin typeface="Arial"/>
                <a:cs typeface="Arial"/>
              </a:rPr>
              <a:t>Oncogenes </a:t>
            </a:r>
            <a:r>
              <a:rPr spc="-5" dirty="0">
                <a:latin typeface="Arial"/>
                <a:cs typeface="Arial"/>
              </a:rPr>
              <a:t>are usually </a:t>
            </a:r>
            <a:r>
              <a:rPr spc="-10" dirty="0">
                <a:latin typeface="Arial"/>
                <a:cs typeface="Arial"/>
              </a:rPr>
              <a:t>dominant  </a:t>
            </a:r>
            <a:r>
              <a:rPr spc="-5" dirty="0">
                <a:latin typeface="Arial"/>
                <a:cs typeface="Arial"/>
              </a:rPr>
              <a:t>(gain of</a:t>
            </a:r>
            <a:r>
              <a:rPr spc="-25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function)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sz="1200" b="0" i="0" u="none" strike="noStrike" kern="1200" cap="none" spc="-5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19019" y="1898650"/>
            <a:ext cx="7881620" cy="373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4610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04470" algn="l"/>
              </a:tabLst>
              <a:defRPr/>
            </a:pP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cellular proto-oncogenes that </a:t>
            </a:r>
            <a:r>
              <a:rPr kumimoji="0" sz="24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have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been mutated  (and “activated”)</a:t>
            </a: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FFFFFF"/>
              </a:buClr>
              <a:buSzTx/>
              <a:buFont typeface="Arial"/>
              <a:buChar char="•"/>
              <a:tabLst/>
              <a:defRPr/>
            </a:pPr>
            <a:endParaRPr kumimoji="0" sz="2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508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04470" algn="l"/>
              </a:tabLst>
              <a:defRPr/>
            </a:pP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cellular proto-oncogenes that </a:t>
            </a:r>
            <a:r>
              <a:rPr kumimoji="0" sz="24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have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been captured </a:t>
            </a:r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by 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retroviruses </a:t>
            </a:r>
            <a:r>
              <a:rPr kumimoji="0" sz="24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have been mutated </a:t>
            </a:r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 </a:t>
            </a:r>
            <a:r>
              <a:rPr kumimoji="0" sz="24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process 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(and “activated”)</a:t>
            </a: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FFFFFF"/>
              </a:buClr>
              <a:buSzTx/>
              <a:buFont typeface="Arial"/>
              <a:buChar char="•"/>
              <a:tabLst/>
              <a:defRPr/>
            </a:pPr>
            <a:endParaRPr kumimoji="0" sz="2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2700" marR="8255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04470" algn="l"/>
              </a:tabLst>
              <a:defRPr/>
            </a:pP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virus-specific genes that </a:t>
            </a:r>
            <a:r>
              <a:rPr kumimoji="0" sz="2400" b="1" i="0" u="heavy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>
                  <a:solidFill>
                    <a:srgbClr val="FFFFFF"/>
                  </a:solidFill>
                </a:uFill>
                <a:latin typeface="Arial"/>
                <a:ea typeface="+mn-ea"/>
                <a:cs typeface="Arial"/>
              </a:rPr>
              <a:t>behave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like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cellular proto-  </a:t>
            </a:r>
            <a:r>
              <a:rPr kumimoji="0" sz="24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oncogenes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that have been mutated </a:t>
            </a:r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to </a:t>
            </a:r>
            <a:r>
              <a:rPr kumimoji="0" sz="24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oncogenes </a:t>
            </a:r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(i.e.,  </a:t>
            </a:r>
            <a:r>
              <a:rPr kumimoji="0" sz="2400" b="1" i="0" u="none" strike="noStrike" kern="1200" cap="none" spc="-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“activated”)</a:t>
            </a: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7485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8269" y="845680"/>
            <a:ext cx="3805554" cy="656590"/>
          </a:xfrm>
          <a:prstGeom prst="rect">
            <a:avLst/>
          </a:prstGeom>
        </p:spPr>
        <p:txBody>
          <a:bodyPr vert="horz" wrap="square" lIns="0" tIns="1143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150" spc="120" dirty="0">
                <a:solidFill>
                  <a:srgbClr val="CC0000"/>
                </a:solidFill>
                <a:latin typeface="DejaVu Sans Mono"/>
                <a:cs typeface="DejaVu Sans Mono"/>
              </a:rPr>
              <a:t>The </a:t>
            </a:r>
            <a:r>
              <a:rPr sz="4150" spc="175" dirty="0">
                <a:solidFill>
                  <a:srgbClr val="CC0000"/>
                </a:solidFill>
                <a:latin typeface="DejaVu Sans Mono"/>
                <a:cs typeface="DejaVu Sans Mono"/>
              </a:rPr>
              <a:t>result</a:t>
            </a:r>
            <a:r>
              <a:rPr sz="4150" spc="-1760" dirty="0">
                <a:solidFill>
                  <a:srgbClr val="CC0000"/>
                </a:solidFill>
                <a:latin typeface="DejaVu Sans Mono"/>
                <a:cs typeface="DejaVu Sans Mono"/>
              </a:rPr>
              <a:t> </a:t>
            </a:r>
            <a:r>
              <a:rPr sz="4000" spc="-10" dirty="0">
                <a:solidFill>
                  <a:srgbClr val="CC0000"/>
                </a:solidFill>
                <a:latin typeface="DejaVu Sans Mono"/>
                <a:cs typeface="DejaVu Sans Mono"/>
              </a:rPr>
              <a:t>:</a:t>
            </a:r>
            <a:endParaRPr sz="4000">
              <a:latin typeface="DejaVu Sans Mono"/>
              <a:cs typeface="DejaVu Sans Mono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marR="0" lvl="0" indent="0" algn="r" defTabSz="457200" rtl="0" eaLnBrk="1" fontAlgn="auto" latinLnBrk="0" hangingPunct="1">
              <a:lnSpc>
                <a:spcPts val="281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D60167-4931-47E6-BA6A-407CBD079E47}" type="slidenum">
              <a:rPr kumimoji="0" sz="1200" b="0" i="0" u="none" strike="noStrike" kern="1200" cap="none" spc="-5" normalizeH="0" baseline="0" noProof="0" dirty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38100" marR="0" lvl="0" indent="0" algn="r" defTabSz="457200" rtl="0" eaLnBrk="1" fontAlgn="auto" latinLnBrk="0" hangingPunct="1">
                <a:lnSpc>
                  <a:spcPts val="281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sz="1200" b="0" i="0" u="none" strike="noStrike" kern="1200" cap="none" spc="-5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83577" y="2015490"/>
            <a:ext cx="144907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2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gr</a:t>
            </a:r>
            <a:r>
              <a:rPr kumimoji="0" sz="2800" b="1" i="0" u="none" strike="noStrike" kern="1200" cap="none" spc="20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</a:t>
            </a:r>
            <a:r>
              <a:rPr kumimoji="0" sz="2800" b="1" i="0" u="none" strike="noStrike" kern="1200" cap="none" spc="2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wt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h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87270" y="2015490"/>
            <a:ext cx="445198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5080" lvl="0" indent="-34163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DejaVu Sans Mono"/>
              <a:buChar char="•"/>
              <a:tabLst>
                <a:tab pos="354330" algn="l"/>
              </a:tabLst>
              <a:defRPr/>
            </a:pPr>
            <a:r>
              <a:rPr kumimoji="0" sz="2800" b="1" i="0" u="none" strike="noStrike" kern="1200" cap="none" spc="2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Overproduction </a:t>
            </a:r>
            <a:r>
              <a:rPr kumimoji="0" sz="28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of  </a:t>
            </a:r>
            <a:r>
              <a:rPr kumimoji="0" sz="2800" b="1" i="0" u="none" strike="noStrike" kern="1200" cap="none" spc="1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factors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87270" y="2956559"/>
            <a:ext cx="63874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marR="0" lvl="0" indent="-34163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DejaVu Sans Mono"/>
              <a:buChar char="•"/>
              <a:tabLst>
                <a:tab pos="354330" algn="l"/>
              </a:tabLst>
              <a:defRPr/>
            </a:pPr>
            <a:r>
              <a:rPr kumimoji="0" sz="2800" b="1" i="0" u="none" strike="noStrike" kern="1200" cap="none" spc="1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Flooding </a:t>
            </a:r>
            <a:r>
              <a:rPr kumimoji="0" sz="28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of </a:t>
            </a:r>
            <a:r>
              <a:rPr kumimoji="0" sz="2800" b="1" i="0" u="none" strike="noStrike" kern="1200" cap="none" spc="1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the </a:t>
            </a:r>
            <a:r>
              <a:rPr kumimoji="0" sz="2800" b="1" i="0" u="none" strike="noStrike" kern="1200" cap="none" spc="1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cell</a:t>
            </a:r>
            <a:r>
              <a:rPr kumimoji="0" sz="2800" b="1" i="0" u="none" strike="noStrike" kern="1200" cap="none" spc="12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2800" b="1" i="0" u="none" strike="noStrike" kern="1200" cap="none" spc="16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with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269" y="3294379"/>
            <a:ext cx="3241040" cy="105664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54330" marR="0" lvl="0" indent="0" algn="l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1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replication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354330" marR="0" lvl="0" indent="-34163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 typeface="DejaVu Sans Mono"/>
              <a:buChar char="•"/>
              <a:tabLst>
                <a:tab pos="354330" algn="l"/>
              </a:tabLst>
              <a:defRPr/>
            </a:pPr>
            <a:r>
              <a:rPr kumimoji="0" sz="2800" b="1" i="0" u="none" strike="noStrike" kern="1200" cap="none" spc="1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Uncontrolled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31662" y="3294379"/>
            <a:ext cx="3627120" cy="105664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1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signals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254635" marR="0" lvl="0" indent="0" algn="l" defTabSz="4572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1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stimulation</a:t>
            </a:r>
            <a:r>
              <a:rPr kumimoji="0" sz="2800" b="1" i="0" u="none" strike="noStrike" kern="1200" cap="none" spc="37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28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in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6488" y="4325620"/>
            <a:ext cx="5078095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1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intermediary</a:t>
            </a:r>
            <a:r>
              <a:rPr kumimoji="0" sz="2800" b="1" i="0" u="none" strike="noStrike" kern="1200" cap="none" spc="3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2800" b="1" i="0" u="none" strike="noStrike" kern="1200" cap="none" spc="19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pathways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87270" y="4237990"/>
            <a:ext cx="1306195" cy="1054100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354330" marR="0" lvl="0" indent="0" algn="l" defTabSz="457200" rtl="0" eaLnBrk="1" fontAlgn="auto" latinLnBrk="0" hangingPunct="1">
              <a:lnSpc>
                <a:spcPct val="100000"/>
              </a:lnSpc>
              <a:spcBef>
                <a:spcPts val="7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14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the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  <a:p>
            <a:pPr marL="354330" marR="0" lvl="0" indent="-341630" algn="l" defTabSz="457200" rtl="0" eaLnBrk="1" fontAlgn="auto" latinLnBrk="0" hangingPunct="1">
              <a:lnSpc>
                <a:spcPct val="100000"/>
              </a:lnSpc>
              <a:spcBef>
                <a:spcPts val="690"/>
              </a:spcBef>
              <a:spcAft>
                <a:spcPts val="0"/>
              </a:spcAft>
              <a:buClrTx/>
              <a:buSzTx/>
              <a:buFont typeface="DejaVu Sans Mono"/>
              <a:buChar char="•"/>
              <a:tabLst>
                <a:tab pos="354330" algn="l"/>
              </a:tabLst>
              <a:defRPr/>
            </a:pPr>
            <a:r>
              <a:rPr kumimoji="0" sz="2800" b="1" i="0" u="none" strike="noStrike" kern="1200" cap="none" spc="20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C</a:t>
            </a:r>
            <a:r>
              <a:rPr kumimoji="0" sz="2800" b="1" i="0" u="none" strike="noStrike" kern="1200" cap="none" spc="2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el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l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38652" y="4839970"/>
            <a:ext cx="43516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1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growth </a:t>
            </a:r>
            <a:r>
              <a:rPr kumimoji="0" sz="28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by</a:t>
            </a:r>
            <a:r>
              <a:rPr kumimoji="0" sz="2800" b="1" i="0" u="none" strike="noStrike" kern="1200" cap="none" spc="63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2800" b="1" i="0" u="none" strike="noStrike" kern="1200" cap="none" spc="18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elevated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21911" y="5266690"/>
            <a:ext cx="38684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10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of</a:t>
            </a:r>
            <a:r>
              <a:rPr kumimoji="0" sz="2800" b="1" i="0" u="none" strike="noStrike" kern="1200" cap="none" spc="40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 </a:t>
            </a:r>
            <a:r>
              <a:rPr kumimoji="0" sz="2800" b="1" i="0" u="none" strike="noStrike" kern="1200" cap="none" spc="19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transcription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28901" y="5266690"/>
            <a:ext cx="169100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18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levels  </a:t>
            </a:r>
            <a:r>
              <a:rPr kumimoji="0" sz="2800" b="1" i="0" u="none" strike="noStrike" kern="1200" cap="none" spc="204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f</a:t>
            </a:r>
            <a:r>
              <a:rPr kumimoji="0" sz="2800" b="1" i="0" u="none" strike="noStrike" kern="1200" cap="none" spc="21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actor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DejaVu Sans Mono"/>
                <a:ea typeface="+mn-ea"/>
                <a:cs typeface="DejaVu Sans Mono"/>
              </a:rPr>
              <a:t>s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DejaVu Sans Mono"/>
              <a:ea typeface="+mn-ea"/>
              <a:cs typeface="DejaVu Sans Mono"/>
            </a:endParaRPr>
          </a:p>
        </p:txBody>
      </p:sp>
    </p:spTree>
    <p:extLst>
      <p:ext uri="{BB962C8B-B14F-4D97-AF65-F5344CB8AC3E}">
        <p14:creationId xmlns:p14="http://schemas.microsoft.com/office/powerpoint/2010/main" val="29576596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240</Words>
  <Application>Microsoft Macintosh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DejaVu Sans Mono</vt:lpstr>
      <vt:lpstr>Times New Roman</vt:lpstr>
      <vt:lpstr>1_Office Theme</vt:lpstr>
      <vt:lpstr>GENES PLAYING ROLE IN  CANCER DEVELOPMENT</vt:lpstr>
      <vt:lpstr>What are the genes responsible for tumorigenic  cell growth?</vt:lpstr>
      <vt:lpstr>ONCOGENES</vt:lpstr>
      <vt:lpstr>Five types of proteins encoded by proto-  oncogenes participate in control of cell growth:</vt:lpstr>
      <vt:lpstr>Oncogenes</vt:lpstr>
      <vt:lpstr>PowerPoint Presentation</vt:lpstr>
      <vt:lpstr>Oncogenes are usually dominant  (gain of function)</vt:lpstr>
      <vt:lpstr>The result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 PLAYING ROLE IN  CANCER DEVELOPMENT</dc:title>
  <dc:creator>Microsoft Office User</dc:creator>
  <cp:lastModifiedBy>Microsoft Office User</cp:lastModifiedBy>
  <cp:revision>1</cp:revision>
  <dcterms:created xsi:type="dcterms:W3CDTF">2020-03-20T16:08:20Z</dcterms:created>
  <dcterms:modified xsi:type="dcterms:W3CDTF">2020-03-20T16:11:38Z</dcterms:modified>
</cp:coreProperties>
</file>