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9630893E-1B30-4F0B-9508-140DD39EAE2A}"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11D121CA-F2C5-4936-BC75-5ED130C9EFBB}"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2423125F-BE34-41B8-AC99-61F8305E3EE0}"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95A8F703-45A5-44E3-89C7-142A6F25B0E1}"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a:solidFill>
                  <a:srgbClr val="000000"/>
                </a:solidFill>
                <a:latin typeface="Times New Roman"/>
              </a:rPr>
              <a:t>Macar Sözlü Edebiyat Geleneği</a:t>
            </a:r>
          </a:p>
        </p:txBody>
      </p:sp>
      <p:sp>
        <p:nvSpPr>
          <p:cNvPr id="85" name="TextShape 2"/>
          <p:cNvSpPr txBox="1"/>
          <p:nvPr/>
        </p:nvSpPr>
        <p:spPr>
          <a:xfrm>
            <a:off x="838080" y="1825560"/>
            <a:ext cx="10515240" cy="4350960"/>
          </a:xfrm>
          <a:prstGeom prst="rect">
            <a:avLst/>
          </a:prstGeom>
          <a:noFill/>
          <a:ln>
            <a:noFill/>
          </a:ln>
        </p:spPr>
        <p:txBody>
          <a:bodyPr/>
          <a:lstStyle/>
          <a:p>
            <a:pPr marL="228600" indent="-228240">
              <a:lnSpc>
                <a:spcPct val="100000"/>
              </a:lnSpc>
              <a:spcBef>
                <a:spcPts val="1001"/>
              </a:spcBef>
              <a:buClr>
                <a:srgbClr val="000000"/>
              </a:buClr>
              <a:buFont typeface="Arial"/>
              <a:buChar char="•"/>
            </a:pPr>
            <a:r>
              <a:rPr lang="tr-TR" sz="2800" b="0" strike="noStrike" spc="-1">
                <a:solidFill>
                  <a:srgbClr val="000000"/>
                </a:solidFill>
                <a:latin typeface="Times New Roman"/>
              </a:rPr>
              <a:t>“Ne zaman yabancı halk şiirlerinden bazı eski hatıralar elime geçse, üzgün bir şekilde kendi kendime sorarım: acaba bizim de bir zamanlar kadim, orijinal eposumuz var mıydı? Şarkılar yaratan yeteneğini şimdiye kadar muhafaza eden, hatta birkaç romans örneği de veren, peri masalları kompozisyon bakımından herhangi bir milletin benzeri masallarıyla yarışabilecek düzeyde olan bu halk, günümüzde olduğu gibi eskiden de efsane ve tarih şiirine karşı çok az mı eğilim göstermişti?”</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Bu satırların yazarı, kendisi de yapay </a:t>
            </a:r>
            <a:r>
              <a:rPr lang="tr-TR" sz="2800" b="0" strike="noStrike" spc="-1" dirty="0" err="1">
                <a:solidFill>
                  <a:srgbClr val="000000"/>
                </a:solidFill>
                <a:latin typeface="Times New Roman"/>
              </a:rPr>
              <a:t>eposlar</a:t>
            </a:r>
            <a:r>
              <a:rPr lang="tr-TR" sz="2800" b="0" strike="noStrike" spc="-1" dirty="0">
                <a:solidFill>
                  <a:srgbClr val="000000"/>
                </a:solidFill>
                <a:latin typeface="Times New Roman"/>
              </a:rPr>
              <a:t> kaleme almış ve adı ülkemizde de bilinen </a:t>
            </a:r>
            <a:r>
              <a:rPr lang="tr-TR" sz="2800" b="0" strike="noStrike" spc="-1" dirty="0" err="1">
                <a:solidFill>
                  <a:srgbClr val="000000"/>
                </a:solidFill>
                <a:latin typeface="Times New Roman"/>
              </a:rPr>
              <a:t>Sândor</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Petöfi'nin</a:t>
            </a:r>
            <a:r>
              <a:rPr lang="tr-TR" sz="2800" b="0" strike="noStrike" spc="-1" dirty="0">
                <a:solidFill>
                  <a:srgbClr val="000000"/>
                </a:solidFill>
                <a:latin typeface="Times New Roman"/>
              </a:rPr>
              <a:t> arkadaşı, döneminin en etkili şairlerinden biri olan </a:t>
            </a:r>
            <a:r>
              <a:rPr lang="tr-TR" sz="2800" b="0" strike="noStrike" spc="-1" dirty="0" err="1">
                <a:solidFill>
                  <a:srgbClr val="000000"/>
                </a:solidFill>
                <a:latin typeface="Times New Roman"/>
              </a:rPr>
              <a:t>Jânos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Arany'dır</a:t>
            </a:r>
            <a:r>
              <a:rPr lang="tr-TR" sz="2800" b="0" strike="noStrike" spc="-1" dirty="0">
                <a:solidFill>
                  <a:srgbClr val="000000"/>
                </a:solidFill>
                <a:latin typeface="Times New Roman"/>
              </a:rPr>
              <a:t> (1817-1882). Macarların geçmişinde bir epik şiir geleneği olup olmadığı sadece </a:t>
            </a:r>
            <a:r>
              <a:rPr lang="tr-TR" sz="2800" b="0" strike="noStrike" spc="-1" dirty="0" err="1">
                <a:solidFill>
                  <a:srgbClr val="000000"/>
                </a:solidFill>
                <a:latin typeface="Times New Roman"/>
              </a:rPr>
              <a:t>Arany'ın</a:t>
            </a:r>
            <a:r>
              <a:rPr lang="tr-TR" sz="2800" b="0" strike="noStrike" spc="-1" dirty="0">
                <a:solidFill>
                  <a:srgbClr val="000000"/>
                </a:solidFill>
                <a:latin typeface="Times New Roman"/>
              </a:rPr>
              <a:t> kafasında şekillenmiş bir soru değildir; bu soru geçmişten günümüze birçok Macar edebiyat tarihçisinin de zihnini meşgul etmiştir. Bu makalede bu soruya cevap aranacak, Macar epik şiirinin kökenleri ve üzerindeki Türk etkisi ortaya konacaktır.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 epik şiirinin varlığı ve kökenleri meselesi araştırmacıları uzun süreden beri meşgul ediyor; bu mesele özellikle 19. yüzyılda neredeyse bir tutku derecesine ulaşmıştır, zira bu dönem hem millî devletlerin kuruluş dönemidir, hem de romantizmin etkisiyle hemen hemen bütün Avrupa ülkelerinde halk edebiyatına dönüş hareketi yaşanmıştır.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 epik şiirinin orijinal hatıraları günümüze ulaşmamıştır; fakat tarih, dilbilim, etnoloji ve sosyal antropoloji çalışmaları Macarlar arasında da, diğer çoğu kavimde olduğu gibi, epik şiirin varlığına işaret ediyor. Macaristan'da yayımlanan hemen hemen bütün Macar edebiyatı tarihi kitapları sanki ağız birliği etmişçesine aynı soruyla başlar: Macarların bir millî destanı var mıydı?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Örneğin yakın zaman önce yayımlanan bir kitapta, yazar meseleyi şöyle özetliyor: "Macarların kadim </a:t>
            </a:r>
            <a:r>
              <a:rPr lang="tr-TR" sz="2800" b="0" strike="noStrike" spc="-1" dirty="0" err="1">
                <a:solidFill>
                  <a:srgbClr val="000000"/>
                </a:solidFill>
                <a:latin typeface="Times New Roman"/>
              </a:rPr>
              <a:t>eposu</a:t>
            </a:r>
            <a:r>
              <a:rPr lang="tr-TR" sz="2800" b="0" strike="noStrike" spc="-1" dirty="0">
                <a:solidFill>
                  <a:srgbClr val="000000"/>
                </a:solidFill>
                <a:latin typeface="Times New Roman"/>
              </a:rPr>
              <a:t> var mıydı? Problem geçen yüzyıldan bu yana cevabını bekliyor; ilk belirsiz evet cevabını </a:t>
            </a:r>
            <a:r>
              <a:rPr lang="tr-TR" sz="2800" b="0" strike="noStrike" spc="-1" dirty="0" err="1">
                <a:solidFill>
                  <a:srgbClr val="000000"/>
                </a:solidFill>
                <a:latin typeface="Times New Roman"/>
              </a:rPr>
              <a:t>J</a:t>
            </a:r>
            <a:r>
              <a:rPr lang="tr-TR" sz="2800" b="0" strike="noStrike" spc="-1" dirty="0" err="1">
                <a:solidFill>
                  <a:srgbClr val="000000"/>
                </a:solidFill>
                <a:latin typeface="Times New Roman"/>
                <a:ea typeface="Times New Roman"/>
              </a:rPr>
              <a:t>á</a:t>
            </a:r>
            <a:r>
              <a:rPr lang="tr-TR" sz="2800" b="0" strike="noStrike" spc="-1" dirty="0" err="1">
                <a:solidFill>
                  <a:srgbClr val="000000"/>
                </a:solidFill>
                <a:latin typeface="Times New Roman"/>
              </a:rPr>
              <a:t>nos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Arany</a:t>
            </a:r>
            <a:r>
              <a:rPr lang="tr-TR" sz="2800" b="0" strike="noStrike" spc="-1" dirty="0">
                <a:solidFill>
                  <a:srgbClr val="000000"/>
                </a:solidFill>
                <a:latin typeface="Times New Roman"/>
              </a:rPr>
              <a:t> gibi pek de küçük olmayan bir şahsiyet vermişti. O zamandan bu yana geçen zaman içerisinde görüşler çok kez değişmiştir; bununla beraber kesin sonuca hiçbir grup ulaşamamıştır. Halihazırdaki bilgilerimize göre olumsuz cevap daha muhtemeldir: Macar Homeros'u </a:t>
            </a:r>
            <a:r>
              <a:rPr lang="tr-TR" sz="2800" b="0" strike="noStrike" spc="-1" dirty="0" err="1">
                <a:solidFill>
                  <a:srgbClr val="000000"/>
                </a:solidFill>
                <a:latin typeface="Times New Roman"/>
              </a:rPr>
              <a:t>varolmamıştır</a:t>
            </a:r>
            <a:r>
              <a:rPr lang="tr-TR" sz="2800" b="0" strike="noStrike" spc="-1">
                <a:solidFill>
                  <a:srgbClr val="000000"/>
                </a:solidFill>
                <a:latin typeface="Times New Roman"/>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349</Words>
  <Application>Microsoft Office PowerPoint</Application>
  <PresentationFormat>Geniş ekran</PresentationFormat>
  <Paragraphs>11</Paragraphs>
  <Slides>6</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6</vt:i4>
      </vt:variant>
    </vt:vector>
  </HeadingPairs>
  <TitlesOfParts>
    <vt:vector size="15" baseType="lpstr">
      <vt:lpstr>Arial</vt:lpstr>
      <vt:lpstr>Calibri</vt:lpstr>
      <vt:lpstr>Calibri Light</vt:lpstr>
      <vt:lpstr>DejaVu Sans</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3</cp:revision>
  <dcterms:created xsi:type="dcterms:W3CDTF">2018-10-30T11:58:59Z</dcterms:created>
  <dcterms:modified xsi:type="dcterms:W3CDTF">2018-11-02T07:45:42Z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