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3"/>
  </p:notesMasterIdLst>
  <p:handoutMasterIdLst>
    <p:handoutMasterId r:id="rId34"/>
  </p:handoutMasterIdLst>
  <p:sldIdLst>
    <p:sldId id="459" r:id="rId2"/>
    <p:sldId id="454" r:id="rId3"/>
    <p:sldId id="457" r:id="rId4"/>
    <p:sldId id="477" r:id="rId5"/>
    <p:sldId id="467" r:id="rId6"/>
    <p:sldId id="455" r:id="rId7"/>
    <p:sldId id="463" r:id="rId8"/>
    <p:sldId id="476" r:id="rId9"/>
    <p:sldId id="466" r:id="rId10"/>
    <p:sldId id="452" r:id="rId11"/>
    <p:sldId id="468" r:id="rId12"/>
    <p:sldId id="469" r:id="rId13"/>
    <p:sldId id="471" r:id="rId14"/>
    <p:sldId id="472" r:id="rId15"/>
    <p:sldId id="473"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74" r:id="rId31"/>
    <p:sldId id="475"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3679DCCD-1E1E-4A4C-AC5E-E784B0EAE9B4}" type="datetimeFigureOut">
              <a:rPr lang="tr-TR" smtClean="0"/>
              <a:t>11.10.2020</a:t>
            </a:fld>
            <a:endParaRPr lang="tr-TR"/>
          </a:p>
        </p:txBody>
      </p:sp>
      <p:sp>
        <p:nvSpPr>
          <p:cNvPr id="4" name="Altbilgi Yer Tutucusu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91067EB2-4396-47D4-81C7-366DBBEE1419}" type="slidenum">
              <a:rPr lang="tr-TR" smtClean="0"/>
              <a:t>‹#›</a:t>
            </a:fld>
            <a:endParaRPr lang="tr-TR"/>
          </a:p>
        </p:txBody>
      </p:sp>
    </p:spTree>
    <p:extLst>
      <p:ext uri="{BB962C8B-B14F-4D97-AF65-F5344CB8AC3E}">
        <p14:creationId xmlns:p14="http://schemas.microsoft.com/office/powerpoint/2010/main" val="1366065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6058" cy="4961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530" y="1"/>
            <a:ext cx="2946058" cy="496100"/>
          </a:xfrm>
          <a:prstGeom prst="rect">
            <a:avLst/>
          </a:prstGeom>
        </p:spPr>
        <p:txBody>
          <a:bodyPr vert="horz" lIns="91440" tIns="45720" rIns="91440" bIns="45720" rtlCol="0"/>
          <a:lstStyle>
            <a:lvl1pPr algn="r">
              <a:defRPr sz="1200"/>
            </a:lvl1pPr>
          </a:lstStyle>
          <a:p>
            <a:fld id="{8B075D5C-3E22-4BD4-B196-2B5B83232C05}" type="datetimeFigureOut">
              <a:rPr lang="tr-TR" smtClean="0"/>
              <a:t>11.10.2020</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42" y="4715270"/>
            <a:ext cx="5438792" cy="446722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221"/>
            <a:ext cx="2946058" cy="4961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530" y="9428221"/>
            <a:ext cx="2946058" cy="496100"/>
          </a:xfrm>
          <a:prstGeom prst="rect">
            <a:avLst/>
          </a:prstGeom>
        </p:spPr>
        <p:txBody>
          <a:bodyPr vert="horz" lIns="91440" tIns="45720" rIns="91440" bIns="45720" rtlCol="0" anchor="b"/>
          <a:lstStyle>
            <a:lvl1pPr algn="r">
              <a:defRPr sz="1200"/>
            </a:lvl1pPr>
          </a:lstStyle>
          <a:p>
            <a:fld id="{CE01BA9A-A2C0-4088-922B-6602FC850014}" type="slidenum">
              <a:rPr lang="tr-TR" smtClean="0"/>
              <a:t>‹#›</a:t>
            </a:fld>
            <a:endParaRPr lang="tr-TR"/>
          </a:p>
        </p:txBody>
      </p:sp>
    </p:spTree>
    <p:extLst>
      <p:ext uri="{BB962C8B-B14F-4D97-AF65-F5344CB8AC3E}">
        <p14:creationId xmlns:p14="http://schemas.microsoft.com/office/powerpoint/2010/main" val="284705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01BA9A-A2C0-4088-922B-6602FC850014}"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78856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01BA9A-A2C0-4088-922B-6602FC850014}" type="slidenum">
              <a:rPr lang="tr-TR" smtClean="0"/>
              <a:t>31</a:t>
            </a:fld>
            <a:endParaRPr lang="tr-TR"/>
          </a:p>
        </p:txBody>
      </p:sp>
    </p:spTree>
    <p:extLst>
      <p:ext uri="{BB962C8B-B14F-4D97-AF65-F5344CB8AC3E}">
        <p14:creationId xmlns:p14="http://schemas.microsoft.com/office/powerpoint/2010/main" val="2922353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solidFill>
                  <a:srgbClr val="ECE9C6"/>
                </a:solidFill>
              </a:rPr>
              <a:pPr/>
              <a:t>10/11/2020</a:t>
            </a:fld>
            <a:endParaRPr lang="en-US"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solidFill>
                  <a:srgbClr val="ECE9C6"/>
                </a:solidFill>
              </a:rPr>
              <a:pPr/>
              <a:t>‹#›</a:t>
            </a:fld>
            <a:endParaRPr lang="en-US" dirty="0">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Tree>
    <p:extLst>
      <p:ext uri="{BB962C8B-B14F-4D97-AF65-F5344CB8AC3E}">
        <p14:creationId xmlns:p14="http://schemas.microsoft.com/office/powerpoint/2010/main" val="38280227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solidFill>
                  <a:srgbClr val="895D1D"/>
                </a:solidFill>
              </a:rPr>
              <a:pPr/>
              <a:t>10/11/2020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415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solidFill>
                  <a:srgbClr val="895D1D"/>
                </a:solidFill>
              </a:rPr>
              <a:pPr/>
              <a:t>10/11/2020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740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solidFill>
                  <a:srgbClr val="895D1D"/>
                </a:solidFill>
              </a:rPr>
              <a:pPr/>
              <a:t>10/11/2020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tr-TR"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80937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srgbClr val="895D1D"/>
                </a:solidFill>
              </a:rPr>
              <a:pPr/>
              <a:t>10/11/2020</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4461420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solidFill>
                  <a:srgbClr val="895D1D"/>
                </a:solidFill>
              </a:rPr>
              <a:pPr/>
              <a:t>10/11/2020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Tree>
    <p:extLst>
      <p:ext uri="{BB962C8B-B14F-4D97-AF65-F5344CB8AC3E}">
        <p14:creationId xmlns:p14="http://schemas.microsoft.com/office/powerpoint/2010/main" val="68922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solidFill>
                  <a:srgbClr val="895D1D"/>
                </a:solidFill>
              </a:rPr>
              <a:pPr/>
              <a:t>10/11/2020</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562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solidFill>
                  <a:srgbClr val="895D1D"/>
                </a:solidFill>
              </a:rPr>
              <a:pPr/>
              <a:t>10/11/2020</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06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srgbClr val="895D1D"/>
                </a:solidFill>
              </a:rPr>
              <a:pPr/>
              <a:t>10/11/2020</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99851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srgbClr val="895D1D"/>
                </a:solidFill>
              </a:rPr>
              <a:pPr/>
              <a:t>10/11/2020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62372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srgbClr val="895D1D"/>
                </a:solidFill>
              </a:rPr>
              <a:pPr/>
              <a:t>10/11/2020</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76540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solidFill>
                  <a:srgbClr val="895D1D"/>
                </a:solidFill>
              </a:rPr>
              <a:pPr/>
              <a:t>10/11/2020</a:t>
            </a:fld>
            <a:endParaRPr lang="en-US" dirty="0">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15698925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 y="247650"/>
            <a:ext cx="9042400" cy="3150475"/>
          </a:xfrm>
        </p:spPr>
        <p:txBody>
          <a:bodyPr anchor="t"/>
          <a:lstStyle/>
          <a:p>
            <a:pPr>
              <a:spcAft>
                <a:spcPts val="1200"/>
              </a:spcAft>
            </a:pPr>
            <a:r>
              <a:rPr lang="tr-TR" sz="3000" b="1" dirty="0" smtClean="0">
                <a:effectLst/>
              </a:rPr>
              <a:t>A.Ü. İlahiyat Fakültesi 1. Sınıf</a:t>
            </a:r>
            <a:r>
              <a:rPr lang="tr-TR" sz="3400" b="1" dirty="0" smtClean="0">
                <a:effectLst/>
              </a:rPr>
              <a:t/>
            </a:r>
            <a:br>
              <a:rPr lang="tr-TR" sz="3400" b="1" dirty="0" smtClean="0">
                <a:effectLst/>
              </a:rPr>
            </a:br>
            <a:r>
              <a:rPr lang="tr-TR" sz="2000" b="1" dirty="0" smtClean="0">
                <a:effectLst/>
              </a:rPr>
              <a:t/>
            </a:r>
            <a:br>
              <a:rPr lang="tr-TR" sz="2000" b="1" dirty="0" smtClean="0">
                <a:effectLst/>
              </a:rPr>
            </a:br>
            <a:r>
              <a:rPr lang="tr-TR" sz="6000" b="1" dirty="0" smtClean="0">
                <a:effectLst/>
              </a:rPr>
              <a:t>Tefsir Tarihi ve Usulü</a:t>
            </a:r>
            <a:r>
              <a:rPr lang="tr-TR" sz="6400" b="1" dirty="0" smtClean="0">
                <a:effectLst/>
              </a:rPr>
              <a:t/>
            </a:r>
            <a:br>
              <a:rPr lang="tr-TR" sz="6400" b="1" dirty="0" smtClean="0">
                <a:effectLst/>
              </a:rPr>
            </a:br>
            <a:r>
              <a:rPr lang="tr-TR" sz="1500" b="1" dirty="0">
                <a:effectLst/>
              </a:rPr>
              <a:t/>
            </a:r>
            <a:br>
              <a:rPr lang="tr-TR" sz="1500" b="1" dirty="0">
                <a:effectLst/>
              </a:rPr>
            </a:br>
            <a:r>
              <a:rPr lang="ar-SA" sz="6000" dirty="0">
                <a:effectLst/>
              </a:rPr>
              <a:t>تاريخ التفسير وأصوله</a:t>
            </a:r>
            <a:endParaRPr lang="en-US" sz="6000" b="1" i="1" dirty="0"/>
          </a:p>
        </p:txBody>
      </p:sp>
      <p:sp>
        <p:nvSpPr>
          <p:cNvPr id="3" name="Subtitle 2"/>
          <p:cNvSpPr>
            <a:spLocks noGrp="1"/>
          </p:cNvSpPr>
          <p:nvPr>
            <p:ph type="subTitle" idx="1"/>
          </p:nvPr>
        </p:nvSpPr>
        <p:spPr>
          <a:xfrm>
            <a:off x="228600" y="3767862"/>
            <a:ext cx="8724900" cy="2671038"/>
          </a:xfrm>
        </p:spPr>
        <p:txBody>
          <a:bodyPr>
            <a:normAutofit/>
          </a:bodyPr>
          <a:lstStyle/>
          <a:p>
            <a:endParaRPr lang="tr-TR" sz="4200" dirty="0" smtClean="0">
              <a:effectLst/>
            </a:endParaRPr>
          </a:p>
          <a:p>
            <a:r>
              <a:rPr lang="tr-TR" sz="3000" b="1" dirty="0">
                <a:effectLst/>
              </a:rPr>
              <a:t>Prof. Dr. </a:t>
            </a:r>
            <a:r>
              <a:rPr lang="tr-TR" sz="3000" b="1">
                <a:effectLst/>
              </a:rPr>
              <a:t>İSMAİL </a:t>
            </a:r>
            <a:r>
              <a:rPr lang="tr-TR" sz="3000" b="1" smtClean="0">
                <a:effectLst/>
              </a:rPr>
              <a:t>ÇALIŞKAN</a:t>
            </a:r>
            <a:endParaRPr lang="tr-TR" sz="3000" b="1" dirty="0" smtClean="0">
              <a:effectLst/>
            </a:endParaRPr>
          </a:p>
        </p:txBody>
      </p:sp>
    </p:spTree>
    <p:extLst>
      <p:ext uri="{BB962C8B-B14F-4D97-AF65-F5344CB8AC3E}">
        <p14:creationId xmlns:p14="http://schemas.microsoft.com/office/powerpoint/2010/main" val="4028177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847850"/>
            <a:ext cx="9143999" cy="5010149"/>
          </a:xfrm>
        </p:spPr>
        <p:txBody>
          <a:bodyPr>
            <a:noAutofit/>
          </a:bodyPr>
          <a:lstStyle/>
          <a:p>
            <a:pPr marL="0" indent="0">
              <a:buNone/>
            </a:pPr>
            <a:r>
              <a:rPr lang="tr-TR" sz="3200" b="1" dirty="0"/>
              <a:t>Vahyin yazıldığı malzeme</a:t>
            </a:r>
            <a:r>
              <a:rPr lang="tr-TR" sz="3200" dirty="0"/>
              <a:t>: </a:t>
            </a:r>
            <a:r>
              <a:rPr lang="tr-TR" sz="3200" dirty="0" err="1"/>
              <a:t>Vahy</a:t>
            </a:r>
            <a:r>
              <a:rPr lang="tr-TR" sz="3200" dirty="0"/>
              <a:t> katipleri ayetleri sayfalara kaydediyordu. Burada ‘sayfa (</a:t>
            </a:r>
            <a:r>
              <a:rPr lang="tr-TR" sz="3200" i="1" dirty="0" err="1"/>
              <a:t>suhuf</a:t>
            </a:r>
            <a:r>
              <a:rPr lang="tr-TR" sz="3200" dirty="0"/>
              <a:t>)’ tabiri, yazı yazmaya elverişli her türlü malzeme demektir. Elbette o dönemde yazıya elverişli kağıt ya yoktu ya da yok denecek kadar azdı. Dolayısıyla yazı yazılan malzeme parşömen, bez parçaları, hurma yaprakları ve kabukları, tahta levhalar, yumuşak beyaz taşlar, seramik parçaları, develerin düz-geniş kürek kemikleri, deri parçaları ve benzeri şeylerdir</a:t>
            </a:r>
            <a:r>
              <a:rPr lang="tr-TR" sz="3200" dirty="0" smtClean="0"/>
              <a:t>.</a:t>
            </a:r>
            <a:endParaRPr lang="tr-TR" sz="3200" dirty="0"/>
          </a:p>
        </p:txBody>
      </p:sp>
      <p:sp>
        <p:nvSpPr>
          <p:cNvPr id="3" name="Başlık 2"/>
          <p:cNvSpPr>
            <a:spLocks noGrp="1"/>
          </p:cNvSpPr>
          <p:nvPr>
            <p:ph type="title"/>
          </p:nvPr>
        </p:nvSpPr>
        <p:spPr>
          <a:xfrm>
            <a:off x="688490" y="43030"/>
            <a:ext cx="7756263" cy="1271419"/>
          </a:xfrm>
        </p:spPr>
        <p:txBody>
          <a:bodyPr/>
          <a:lstStyle/>
          <a:p>
            <a:r>
              <a:rPr lang="tr-TR" sz="3900" b="1" dirty="0"/>
              <a:t>İnen vahiylerin Hz. Peygamber devrinde </a:t>
            </a:r>
            <a:r>
              <a:rPr lang="tr-TR" sz="3900" b="1" dirty="0" smtClean="0"/>
              <a:t>yazıya geçirilmesi</a:t>
            </a:r>
            <a:endParaRPr lang="tr-TR" sz="3900" b="1" dirty="0"/>
          </a:p>
        </p:txBody>
      </p:sp>
    </p:spTree>
    <p:extLst>
      <p:ext uri="{BB962C8B-B14F-4D97-AF65-F5344CB8AC3E}">
        <p14:creationId xmlns:p14="http://schemas.microsoft.com/office/powerpoint/2010/main" val="1037704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274638"/>
            <a:ext cx="6048672" cy="634082"/>
          </a:xfrm>
        </p:spPr>
        <p:txBody>
          <a:bodyPr>
            <a:normAutofit fontScale="90000"/>
          </a:bodyPr>
          <a:lstStyle/>
          <a:p>
            <a:r>
              <a:rPr lang="tr-TR" dirty="0" smtClean="0"/>
              <a:t>Vahiy Katipleri</a:t>
            </a:r>
            <a:endParaRPr lang="tr-TR" dirty="0"/>
          </a:p>
        </p:txBody>
      </p:sp>
      <p:sp>
        <p:nvSpPr>
          <p:cNvPr id="3" name="2 İçerik Yer Tutucusu"/>
          <p:cNvSpPr>
            <a:spLocks noGrp="1"/>
          </p:cNvSpPr>
          <p:nvPr>
            <p:ph idx="1"/>
          </p:nvPr>
        </p:nvSpPr>
        <p:spPr>
          <a:xfrm>
            <a:off x="457200" y="1052736"/>
            <a:ext cx="8229600" cy="5400600"/>
          </a:xfrm>
        </p:spPr>
        <p:txBody>
          <a:bodyPr>
            <a:normAutofit/>
          </a:bodyPr>
          <a:lstStyle/>
          <a:p>
            <a:pPr>
              <a:buNone/>
            </a:pPr>
            <a:r>
              <a:rPr lang="tr-TR" dirty="0" smtClean="0"/>
              <a:t>-Mekke: Abdullah </a:t>
            </a:r>
            <a:r>
              <a:rPr lang="tr-TR" dirty="0" err="1" smtClean="0"/>
              <a:t>ibn</a:t>
            </a:r>
            <a:r>
              <a:rPr lang="tr-TR" dirty="0" smtClean="0"/>
              <a:t> </a:t>
            </a:r>
            <a:r>
              <a:rPr lang="tr-TR" dirty="0" err="1" smtClean="0"/>
              <a:t>Sad</a:t>
            </a:r>
            <a:r>
              <a:rPr lang="tr-TR" dirty="0" smtClean="0"/>
              <a:t> </a:t>
            </a:r>
            <a:r>
              <a:rPr lang="tr-TR" dirty="0" err="1" smtClean="0"/>
              <a:t>İbn</a:t>
            </a:r>
            <a:r>
              <a:rPr lang="tr-TR" dirty="0" smtClean="0"/>
              <a:t> </a:t>
            </a:r>
            <a:r>
              <a:rPr lang="tr-TR" dirty="0" err="1" smtClean="0"/>
              <a:t>Ebi</a:t>
            </a:r>
            <a:r>
              <a:rPr lang="tr-TR" dirty="0" smtClean="0"/>
              <a:t> </a:t>
            </a:r>
            <a:r>
              <a:rPr lang="tr-TR" dirty="0" err="1" smtClean="0"/>
              <a:t>Serh</a:t>
            </a:r>
            <a:r>
              <a:rPr lang="tr-TR" dirty="0" smtClean="0"/>
              <a:t> (ilk katip)</a:t>
            </a:r>
          </a:p>
          <a:p>
            <a:pPr>
              <a:buNone/>
            </a:pPr>
            <a:r>
              <a:rPr lang="tr-TR" dirty="0" smtClean="0"/>
              <a:t>-Medine: </a:t>
            </a:r>
            <a:r>
              <a:rPr lang="tr-TR" dirty="0" err="1" smtClean="0"/>
              <a:t>Ubey</a:t>
            </a:r>
            <a:r>
              <a:rPr lang="tr-TR" dirty="0" smtClean="0"/>
              <a:t> b. </a:t>
            </a:r>
            <a:r>
              <a:rPr lang="tr-TR" dirty="0" err="1" smtClean="0"/>
              <a:t>Ka</a:t>
            </a:r>
            <a:r>
              <a:rPr lang="tr-TR" dirty="0" smtClean="0"/>
              <a:t>‘b (ilk vahiy katibi)</a:t>
            </a:r>
          </a:p>
          <a:p>
            <a:pPr>
              <a:buNone/>
            </a:pPr>
            <a:r>
              <a:rPr lang="tr-TR" dirty="0" smtClean="0"/>
              <a:t>	</a:t>
            </a:r>
            <a:r>
              <a:rPr lang="tr-TR" dirty="0" err="1" smtClean="0"/>
              <a:t>Zeyd</a:t>
            </a:r>
            <a:r>
              <a:rPr lang="tr-TR" dirty="0" smtClean="0"/>
              <a:t> </a:t>
            </a:r>
            <a:r>
              <a:rPr lang="tr-TR" dirty="0" err="1" smtClean="0"/>
              <a:t>İbn</a:t>
            </a:r>
            <a:r>
              <a:rPr lang="tr-TR" dirty="0" smtClean="0"/>
              <a:t> Sabit (en çok katiplik yapan)</a:t>
            </a:r>
          </a:p>
          <a:p>
            <a:pPr algn="just">
              <a:buNone/>
            </a:pPr>
            <a:r>
              <a:rPr lang="tr-TR" dirty="0" smtClean="0"/>
              <a:t>Diğerleri: Ali b. </a:t>
            </a:r>
            <a:r>
              <a:rPr lang="tr-TR" dirty="0" err="1" smtClean="0"/>
              <a:t>Ebi</a:t>
            </a:r>
            <a:r>
              <a:rPr lang="tr-TR" dirty="0" smtClean="0"/>
              <a:t> </a:t>
            </a:r>
            <a:r>
              <a:rPr lang="tr-TR" dirty="0" err="1" smtClean="0"/>
              <a:t>Talib</a:t>
            </a:r>
            <a:r>
              <a:rPr lang="tr-TR" dirty="0" smtClean="0"/>
              <a:t>, Osman b. </a:t>
            </a:r>
            <a:r>
              <a:rPr lang="tr-TR" dirty="0" err="1" smtClean="0"/>
              <a:t>Affân</a:t>
            </a:r>
            <a:r>
              <a:rPr lang="tr-TR" dirty="0" smtClean="0"/>
              <a:t>, </a:t>
            </a:r>
            <a:r>
              <a:rPr lang="tr-TR" dirty="0" err="1" smtClean="0"/>
              <a:t>Amr</a:t>
            </a:r>
            <a:r>
              <a:rPr lang="tr-TR" dirty="0" smtClean="0"/>
              <a:t> </a:t>
            </a:r>
            <a:r>
              <a:rPr lang="tr-TR" dirty="0" err="1" smtClean="0"/>
              <a:t>İbnu’l</a:t>
            </a:r>
            <a:r>
              <a:rPr lang="tr-TR" dirty="0" smtClean="0"/>
              <a:t>-As, </a:t>
            </a:r>
            <a:r>
              <a:rPr lang="tr-TR" dirty="0" err="1" smtClean="0"/>
              <a:t>Muâviye</a:t>
            </a:r>
            <a:r>
              <a:rPr lang="tr-TR" dirty="0" smtClean="0"/>
              <a:t>, </a:t>
            </a:r>
            <a:r>
              <a:rPr lang="tr-TR" dirty="0" err="1" smtClean="0"/>
              <a:t>Şurahbil</a:t>
            </a:r>
            <a:r>
              <a:rPr lang="tr-TR" dirty="0" smtClean="0"/>
              <a:t> b. </a:t>
            </a:r>
            <a:r>
              <a:rPr lang="tr-TR" dirty="0" err="1" smtClean="0"/>
              <a:t>Hasene</a:t>
            </a:r>
            <a:r>
              <a:rPr lang="tr-TR" dirty="0" smtClean="0"/>
              <a:t>, </a:t>
            </a:r>
            <a:r>
              <a:rPr lang="tr-TR" dirty="0" err="1" smtClean="0"/>
              <a:t>Muğire</a:t>
            </a:r>
            <a:r>
              <a:rPr lang="tr-TR" dirty="0" smtClean="0"/>
              <a:t> b. Şu‘be, </a:t>
            </a:r>
            <a:r>
              <a:rPr lang="tr-TR" dirty="0" err="1" smtClean="0"/>
              <a:t>Muâz</a:t>
            </a:r>
            <a:r>
              <a:rPr lang="tr-TR" dirty="0" smtClean="0"/>
              <a:t> b. Cebel, </a:t>
            </a:r>
            <a:r>
              <a:rPr lang="tr-TR" dirty="0" err="1" smtClean="0"/>
              <a:t>Hanzala</a:t>
            </a:r>
            <a:r>
              <a:rPr lang="tr-TR" dirty="0" smtClean="0"/>
              <a:t> b. </a:t>
            </a:r>
            <a:r>
              <a:rPr lang="tr-TR" dirty="0" err="1" smtClean="0"/>
              <a:t>Rebî</a:t>
            </a:r>
            <a:r>
              <a:rPr lang="tr-TR" dirty="0" smtClean="0"/>
              <a:t>, </a:t>
            </a:r>
            <a:r>
              <a:rPr lang="tr-TR" dirty="0" err="1" smtClean="0"/>
              <a:t>Cehm</a:t>
            </a:r>
            <a:r>
              <a:rPr lang="tr-TR" dirty="0" smtClean="0"/>
              <a:t> b. Salt, </a:t>
            </a:r>
            <a:r>
              <a:rPr lang="tr-TR" dirty="0" err="1" smtClean="0"/>
              <a:t>Hüseyn</a:t>
            </a:r>
            <a:r>
              <a:rPr lang="tr-TR" dirty="0" smtClean="0"/>
              <a:t> en-</a:t>
            </a:r>
            <a:r>
              <a:rPr lang="tr-TR" dirty="0" err="1" smtClean="0"/>
              <a:t>Nemerî</a:t>
            </a:r>
            <a:r>
              <a:rPr lang="tr-TR" dirty="0" smtClean="0"/>
              <a:t>, </a:t>
            </a:r>
            <a:r>
              <a:rPr lang="tr-TR" dirty="0" err="1" smtClean="0"/>
              <a:t>Ebû</a:t>
            </a:r>
            <a:r>
              <a:rPr lang="tr-TR" dirty="0" smtClean="0"/>
              <a:t> </a:t>
            </a:r>
            <a:r>
              <a:rPr lang="tr-TR" dirty="0" err="1" smtClean="0"/>
              <a:t>Bekr</a:t>
            </a:r>
            <a:r>
              <a:rPr lang="tr-TR" dirty="0" smtClean="0"/>
              <a:t>, Ömer </a:t>
            </a:r>
            <a:r>
              <a:rPr lang="tr-TR" dirty="0" err="1" smtClean="0"/>
              <a:t>İbnu’l</a:t>
            </a:r>
            <a:r>
              <a:rPr lang="tr-TR" dirty="0" smtClean="0"/>
              <a:t>-</a:t>
            </a:r>
            <a:r>
              <a:rPr lang="tr-TR" dirty="0" err="1" smtClean="0"/>
              <a:t>Hattab</a:t>
            </a:r>
            <a:r>
              <a:rPr lang="tr-TR" dirty="0" smtClean="0"/>
              <a:t>, </a:t>
            </a:r>
            <a:r>
              <a:rPr lang="tr-TR" dirty="0" err="1" smtClean="0"/>
              <a:t>Zübeyr</a:t>
            </a:r>
            <a:r>
              <a:rPr lang="tr-TR" dirty="0" smtClean="0"/>
              <a:t> </a:t>
            </a:r>
            <a:r>
              <a:rPr lang="tr-TR" dirty="0" err="1" smtClean="0"/>
              <a:t>İbnu’l</a:t>
            </a:r>
            <a:r>
              <a:rPr lang="tr-TR" dirty="0" smtClean="0"/>
              <a:t>-</a:t>
            </a:r>
            <a:r>
              <a:rPr lang="tr-TR" dirty="0" err="1" smtClean="0"/>
              <a:t>Avvâm</a:t>
            </a:r>
            <a:r>
              <a:rPr lang="tr-TR" dirty="0" smtClean="0"/>
              <a:t>, Âmir b. </a:t>
            </a:r>
            <a:r>
              <a:rPr lang="tr-TR" dirty="0" err="1" smtClean="0"/>
              <a:t>Fuheyre</a:t>
            </a:r>
            <a:r>
              <a:rPr lang="tr-TR" dirty="0" smtClean="0"/>
              <a:t>, </a:t>
            </a:r>
            <a:r>
              <a:rPr lang="tr-TR" dirty="0" err="1" smtClean="0"/>
              <a:t>Ebân</a:t>
            </a:r>
            <a:r>
              <a:rPr lang="tr-TR" dirty="0" smtClean="0"/>
              <a:t> b. </a:t>
            </a:r>
            <a:r>
              <a:rPr lang="tr-TR" dirty="0" err="1" smtClean="0"/>
              <a:t>Saîd</a:t>
            </a:r>
            <a:r>
              <a:rPr lang="tr-TR" dirty="0" smtClean="0"/>
              <a:t>, Abdullah b. </a:t>
            </a:r>
            <a:r>
              <a:rPr lang="tr-TR" dirty="0" err="1" smtClean="0"/>
              <a:t>Erkam</a:t>
            </a:r>
            <a:r>
              <a:rPr lang="tr-TR" dirty="0" smtClean="0"/>
              <a:t>, Sabit b. </a:t>
            </a:r>
            <a:r>
              <a:rPr lang="tr-TR" dirty="0" err="1" smtClean="0"/>
              <a:t>Kays</a:t>
            </a:r>
            <a:r>
              <a:rPr lang="tr-TR" dirty="0" smtClean="0"/>
              <a:t>, Abdullah b. </a:t>
            </a:r>
            <a:r>
              <a:rPr lang="tr-TR" dirty="0" err="1" smtClean="0"/>
              <a:t>Zeyd</a:t>
            </a:r>
            <a:r>
              <a:rPr lang="tr-TR" dirty="0" smtClean="0"/>
              <a:t>, </a:t>
            </a:r>
            <a:r>
              <a:rPr lang="tr-TR" dirty="0" err="1" smtClean="0"/>
              <a:t>Hâlid</a:t>
            </a:r>
            <a:r>
              <a:rPr lang="tr-TR" dirty="0" smtClean="0"/>
              <a:t> b. </a:t>
            </a:r>
            <a:r>
              <a:rPr lang="tr-TR" dirty="0" err="1" smtClean="0"/>
              <a:t>Velid</a:t>
            </a:r>
            <a:r>
              <a:rPr lang="tr-TR" dirty="0" smtClean="0"/>
              <a:t>, Alâ b. </a:t>
            </a:r>
            <a:r>
              <a:rPr lang="tr-TR" dirty="0" err="1" smtClean="0"/>
              <a:t>Hadremî</a:t>
            </a:r>
            <a:r>
              <a:rPr lang="tr-TR" dirty="0" smtClean="0"/>
              <a:t>, Abdullah b. </a:t>
            </a:r>
            <a:r>
              <a:rPr lang="tr-TR" dirty="0" err="1" smtClean="0"/>
              <a:t>Revâha</a:t>
            </a:r>
            <a:r>
              <a:rPr lang="tr-TR" dirty="0" smtClean="0"/>
              <a:t>, Huzeyfe </a:t>
            </a:r>
            <a:r>
              <a:rPr lang="tr-TR" dirty="0" err="1" smtClean="0"/>
              <a:t>İbnu’l</a:t>
            </a:r>
            <a:r>
              <a:rPr lang="tr-TR" dirty="0" smtClean="0"/>
              <a:t>-</a:t>
            </a:r>
            <a:r>
              <a:rPr lang="tr-TR" dirty="0" err="1" smtClean="0"/>
              <a:t>Yemân</a:t>
            </a:r>
            <a:r>
              <a:rPr lang="tr-TR" dirty="0" smtClean="0"/>
              <a:t>, Muhammed </a:t>
            </a:r>
            <a:r>
              <a:rPr lang="tr-TR" dirty="0" err="1" smtClean="0"/>
              <a:t>İbnu’l</a:t>
            </a:r>
            <a:r>
              <a:rPr lang="tr-TR" dirty="0" smtClean="0"/>
              <a:t>-</a:t>
            </a:r>
            <a:r>
              <a:rPr lang="tr-TR" dirty="0" err="1" smtClean="0"/>
              <a:t>Mesleme</a:t>
            </a:r>
            <a:r>
              <a:rPr lang="tr-TR" dirty="0" smtClean="0"/>
              <a:t>.</a:t>
            </a:r>
            <a:endParaRPr lang="tr-TR" dirty="0"/>
          </a:p>
        </p:txBody>
      </p:sp>
    </p:spTree>
    <p:extLst>
      <p:ext uri="{BB962C8B-B14F-4D97-AF65-F5344CB8AC3E}">
        <p14:creationId xmlns:p14="http://schemas.microsoft.com/office/powerpoint/2010/main" val="226313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90500"/>
            <a:ext cx="9252520" cy="876300"/>
          </a:xfrm>
        </p:spPr>
        <p:txBody>
          <a:bodyPr>
            <a:noAutofit/>
          </a:bodyPr>
          <a:lstStyle/>
          <a:p>
            <a:r>
              <a:rPr lang="tr-TR" sz="3000" b="1" dirty="0" err="1" smtClean="0"/>
              <a:t>Kur’an’ın</a:t>
            </a:r>
            <a:r>
              <a:rPr lang="tr-TR" sz="3000" b="1" dirty="0" smtClean="0"/>
              <a:t> Cemi/Toplanması ve Mushaf Haline Getirilmesi</a:t>
            </a:r>
            <a:endParaRPr lang="tr-TR" sz="3000" b="1" dirty="0"/>
          </a:p>
        </p:txBody>
      </p:sp>
      <p:sp>
        <p:nvSpPr>
          <p:cNvPr id="3" name="2 İçerik Yer Tutucusu"/>
          <p:cNvSpPr>
            <a:spLocks noGrp="1"/>
          </p:cNvSpPr>
          <p:nvPr>
            <p:ph idx="1"/>
          </p:nvPr>
        </p:nvSpPr>
        <p:spPr>
          <a:xfrm>
            <a:off x="0" y="1066800"/>
            <a:ext cx="9144000" cy="5791200"/>
          </a:xfrm>
        </p:spPr>
        <p:txBody>
          <a:bodyPr>
            <a:normAutofit/>
          </a:bodyPr>
          <a:lstStyle/>
          <a:p>
            <a:pPr marL="0" indent="352425" algn="just">
              <a:buNone/>
            </a:pPr>
            <a:r>
              <a:rPr lang="tr-TR" dirty="0" err="1" smtClean="0"/>
              <a:t>Zeyd</a:t>
            </a:r>
            <a:r>
              <a:rPr lang="tr-TR" dirty="0" smtClean="0"/>
              <a:t> b. Sabit şöyle anlatmıştır: “</a:t>
            </a:r>
            <a:r>
              <a:rPr lang="tr-TR" dirty="0" err="1" smtClean="0"/>
              <a:t>Ebû</a:t>
            </a:r>
            <a:r>
              <a:rPr lang="tr-TR" dirty="0" smtClean="0"/>
              <a:t> </a:t>
            </a:r>
            <a:r>
              <a:rPr lang="tr-TR" dirty="0" err="1" smtClean="0"/>
              <a:t>Bekr</a:t>
            </a:r>
            <a:r>
              <a:rPr lang="tr-TR" dirty="0" smtClean="0"/>
              <a:t>, </a:t>
            </a:r>
            <a:r>
              <a:rPr lang="tr-TR" dirty="0" err="1" smtClean="0"/>
              <a:t>Yemâme</a:t>
            </a:r>
            <a:r>
              <a:rPr lang="tr-TR" dirty="0" smtClean="0"/>
              <a:t> savaşından sonra beni çağırttı, Ömer de onun yanındaydı. </a:t>
            </a:r>
            <a:r>
              <a:rPr lang="tr-TR" dirty="0" err="1" smtClean="0"/>
              <a:t>Ebû</a:t>
            </a:r>
            <a:r>
              <a:rPr lang="tr-TR" dirty="0" smtClean="0"/>
              <a:t> </a:t>
            </a:r>
            <a:r>
              <a:rPr lang="tr-TR" dirty="0" err="1" smtClean="0"/>
              <a:t>Bekr</a:t>
            </a:r>
            <a:r>
              <a:rPr lang="tr-TR" dirty="0" smtClean="0"/>
              <a:t> bana şöyle dedi: “Ömer bana gelerek, ‘</a:t>
            </a:r>
            <a:r>
              <a:rPr lang="tr-TR" dirty="0" err="1" smtClean="0"/>
              <a:t>Yemâ­me</a:t>
            </a:r>
            <a:r>
              <a:rPr lang="tr-TR" dirty="0" smtClean="0"/>
              <a:t> gününde çok sayıda </a:t>
            </a:r>
            <a:r>
              <a:rPr lang="tr-TR" dirty="0" err="1" smtClean="0"/>
              <a:t>Kur’an</a:t>
            </a:r>
            <a:r>
              <a:rPr lang="tr-TR" dirty="0" smtClean="0"/>
              <a:t> </a:t>
            </a:r>
            <a:r>
              <a:rPr lang="tr-TR" dirty="0" err="1" smtClean="0"/>
              <a:t>kurrasının</a:t>
            </a:r>
            <a:r>
              <a:rPr lang="tr-TR" dirty="0" smtClean="0"/>
              <a:t> </a:t>
            </a:r>
            <a:r>
              <a:rPr lang="tr-TR" dirty="0" err="1" smtClean="0"/>
              <a:t>şehid</a:t>
            </a:r>
            <a:r>
              <a:rPr lang="tr-TR" dirty="0" smtClean="0"/>
              <a:t> düştüğünü, </a:t>
            </a:r>
            <a:r>
              <a:rPr lang="tr-TR" dirty="0" err="1" smtClean="0"/>
              <a:t>kurra</a:t>
            </a:r>
            <a:r>
              <a:rPr lang="tr-TR" dirty="0" smtClean="0"/>
              <a:t> diğer yerlerde de </a:t>
            </a:r>
            <a:r>
              <a:rPr lang="tr-TR" dirty="0" err="1" smtClean="0"/>
              <a:t>şehid</a:t>
            </a:r>
            <a:r>
              <a:rPr lang="tr-TR" dirty="0" smtClean="0"/>
              <a:t> düşerse </a:t>
            </a:r>
            <a:r>
              <a:rPr lang="tr-TR" dirty="0" err="1" smtClean="0"/>
              <a:t>Kur’an’ın</a:t>
            </a:r>
            <a:r>
              <a:rPr lang="tr-TR" dirty="0" smtClean="0"/>
              <a:t> birçok parçasının yok olmasından en­dişe ediyorum. </a:t>
            </a:r>
            <a:r>
              <a:rPr lang="tr-TR" dirty="0" err="1" smtClean="0"/>
              <a:t>Kur’an’ın</a:t>
            </a:r>
            <a:r>
              <a:rPr lang="tr-TR" dirty="0" smtClean="0"/>
              <a:t> toplanmasını emretmelisin’ diyerek </a:t>
            </a:r>
            <a:r>
              <a:rPr lang="tr-TR" dirty="0" err="1" smtClean="0"/>
              <a:t>Kur’an’ı</a:t>
            </a:r>
            <a:r>
              <a:rPr lang="tr-TR" dirty="0" smtClean="0"/>
              <a:t> toplamamı tavsiye etti. Ben de ona, ‘Allah </a:t>
            </a:r>
            <a:r>
              <a:rPr lang="tr-TR" dirty="0" err="1" smtClean="0"/>
              <a:t>Rasulü’nün</a:t>
            </a:r>
            <a:r>
              <a:rPr lang="tr-TR" dirty="0" smtClean="0"/>
              <a:t> yapmadığı bir işi nasıl yaparım!’ dedim. Ömer, ‘Allah’a yemin olsun ki bu iyi bir iştir’ dedi ve bu isteğinde ısrar etti. Nihayet Allah, gönlümü bu işin yapılmasına razı etti de Ömer’in fikrini kabul ettim.” Bu konuşmalar esnasında Ömer de orada oturuyordu, fakat hiç konuşmadı. Ebu Bekir tekrar bana dedi ki, “Sen akıllı bir gençsin, seni itham da edemeyiz, çünkü sen </a:t>
            </a:r>
            <a:r>
              <a:rPr lang="tr-TR" dirty="0" err="1" smtClean="0"/>
              <a:t>Rasulullah’a</a:t>
            </a:r>
            <a:r>
              <a:rPr lang="tr-TR" dirty="0" smtClean="0"/>
              <a:t> vahiy katipliği yapıyordun. </a:t>
            </a:r>
            <a:r>
              <a:rPr lang="tr-TR" dirty="0" err="1" smtClean="0"/>
              <a:t>Kur’an’ı</a:t>
            </a:r>
            <a:r>
              <a:rPr lang="tr-TR" dirty="0" smtClean="0"/>
              <a:t> topla.” (</a:t>
            </a:r>
            <a:r>
              <a:rPr lang="tr-TR" dirty="0" err="1" smtClean="0"/>
              <a:t>Ahmed</a:t>
            </a:r>
            <a:r>
              <a:rPr lang="tr-TR" dirty="0" smtClean="0"/>
              <a:t> b. </a:t>
            </a:r>
            <a:r>
              <a:rPr lang="tr-TR" dirty="0" err="1" smtClean="0"/>
              <a:t>Hanbel</a:t>
            </a:r>
            <a:r>
              <a:rPr lang="tr-TR" dirty="0" smtClean="0"/>
              <a:t>, </a:t>
            </a:r>
            <a:r>
              <a:rPr lang="tr-TR" i="1" dirty="0" smtClean="0"/>
              <a:t>el-</a:t>
            </a:r>
            <a:r>
              <a:rPr lang="tr-TR" i="1" dirty="0" err="1" smtClean="0"/>
              <a:t>Müsned</a:t>
            </a:r>
            <a:r>
              <a:rPr lang="tr-TR" i="1" dirty="0" smtClean="0"/>
              <a:t>, </a:t>
            </a:r>
            <a:r>
              <a:rPr lang="tr-TR" dirty="0" smtClean="0"/>
              <a:t>I,10)</a:t>
            </a:r>
          </a:p>
        </p:txBody>
      </p:sp>
    </p:spTree>
    <p:extLst>
      <p:ext uri="{BB962C8B-B14F-4D97-AF65-F5344CB8AC3E}">
        <p14:creationId xmlns:p14="http://schemas.microsoft.com/office/powerpoint/2010/main" val="73835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lstStyle/>
          <a:p>
            <a:pPr algn="just">
              <a:buNone/>
            </a:pPr>
            <a:r>
              <a:rPr lang="tr-TR" dirty="0" smtClean="0"/>
              <a:t>Komisyon, yazdığı nüshayı Ebu Bekir’e teslim etti. Böylece Kur’an yazılı bir </a:t>
            </a:r>
            <a:r>
              <a:rPr lang="tr-TR" dirty="0" err="1" smtClean="0"/>
              <a:t>mushaf</a:t>
            </a:r>
            <a:r>
              <a:rPr lang="tr-TR" dirty="0" smtClean="0"/>
              <a:t> haline gelmişti. Ebu Bekir onu resmi bir belge olarak sakladı ve vefat etmeden önce Ömer’e verdi. Ömer de kızı </a:t>
            </a:r>
            <a:r>
              <a:rPr lang="tr-TR" dirty="0" err="1" smtClean="0"/>
              <a:t>Hafsa’ya</a:t>
            </a:r>
            <a:r>
              <a:rPr lang="tr-TR" dirty="0" smtClean="0"/>
              <a:t> teslim etti. Ta ki Osman halife oluncaya kadar onda kaldı.</a:t>
            </a:r>
            <a:endParaRPr lang="tr-TR" dirty="0"/>
          </a:p>
        </p:txBody>
      </p:sp>
    </p:spTree>
    <p:extLst>
      <p:ext uri="{BB962C8B-B14F-4D97-AF65-F5344CB8AC3E}">
        <p14:creationId xmlns:p14="http://schemas.microsoft.com/office/powerpoint/2010/main" val="41317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859216" cy="850106"/>
          </a:xfrm>
        </p:spPr>
        <p:txBody>
          <a:bodyPr>
            <a:noAutofit/>
          </a:bodyPr>
          <a:lstStyle/>
          <a:p>
            <a:r>
              <a:rPr lang="tr-TR" sz="3800" b="1" dirty="0" err="1" smtClean="0"/>
              <a:t>Kur’an’ın</a:t>
            </a:r>
            <a:r>
              <a:rPr lang="tr-TR" sz="3800" b="1" dirty="0" smtClean="0"/>
              <a:t> İstinsahı/ Çoğaltılması </a:t>
            </a:r>
            <a:endParaRPr lang="tr-TR" sz="3800" b="1" dirty="0"/>
          </a:p>
        </p:txBody>
      </p:sp>
      <p:sp>
        <p:nvSpPr>
          <p:cNvPr id="3" name="2 İçerik Yer Tutucusu"/>
          <p:cNvSpPr>
            <a:spLocks noGrp="1"/>
          </p:cNvSpPr>
          <p:nvPr>
            <p:ph idx="1"/>
          </p:nvPr>
        </p:nvSpPr>
        <p:spPr>
          <a:xfrm>
            <a:off x="152400" y="1314450"/>
            <a:ext cx="8839200" cy="5353050"/>
          </a:xfrm>
        </p:spPr>
        <p:txBody>
          <a:bodyPr>
            <a:noAutofit/>
          </a:bodyPr>
          <a:lstStyle/>
          <a:p>
            <a:pPr marL="0" indent="352425" algn="just">
              <a:buNone/>
            </a:pPr>
            <a:r>
              <a:rPr lang="tr-TR" sz="3100" dirty="0" err="1" smtClean="0"/>
              <a:t>Azerbeycan</a:t>
            </a:r>
            <a:r>
              <a:rPr lang="tr-TR" sz="3100" dirty="0" smtClean="0"/>
              <a:t> ve Ermenistan seferi sırasında askerler arasında kıraat farkları belirdi. Kumandan Huzeyfe b. el-</a:t>
            </a:r>
            <a:r>
              <a:rPr lang="tr-TR" sz="3100" dirty="0" err="1" smtClean="0"/>
              <a:t>Yemân</a:t>
            </a:r>
            <a:r>
              <a:rPr lang="tr-TR" sz="3100" dirty="0" smtClean="0"/>
              <a:t>, bu karışıklığı gidermesi için halife Osman’a durumu anlattı. Bunun üzerine Osman, </a:t>
            </a:r>
            <a:r>
              <a:rPr lang="tr-TR" sz="3100" dirty="0" err="1" smtClean="0"/>
              <a:t>Hafsa’ya</a:t>
            </a:r>
            <a:r>
              <a:rPr lang="tr-TR" sz="3100" dirty="0" smtClean="0"/>
              <a:t> haber göndererek, elinde bulunan asıl </a:t>
            </a:r>
            <a:r>
              <a:rPr lang="tr-TR" sz="3100" dirty="0" err="1" smtClean="0"/>
              <a:t>mushaf</a:t>
            </a:r>
            <a:r>
              <a:rPr lang="tr-TR" sz="3100" dirty="0" smtClean="0"/>
              <a:t> nüshasını istedi. </a:t>
            </a:r>
            <a:r>
              <a:rPr lang="tr-TR" sz="3100" dirty="0" err="1" smtClean="0"/>
              <a:t>Hafsa</a:t>
            </a:r>
            <a:r>
              <a:rPr lang="tr-TR" sz="3100" dirty="0" smtClean="0"/>
              <a:t> da </a:t>
            </a:r>
            <a:r>
              <a:rPr lang="tr-TR" sz="3100" dirty="0" err="1" smtClean="0"/>
              <a:t>mushafı</a:t>
            </a:r>
            <a:r>
              <a:rPr lang="tr-TR" sz="3100" dirty="0" smtClean="0"/>
              <a:t> Osman’a gönderdi. Halife, </a:t>
            </a:r>
            <a:r>
              <a:rPr lang="tr-TR" sz="3100" dirty="0" err="1" smtClean="0"/>
              <a:t>Zeyd</a:t>
            </a:r>
            <a:r>
              <a:rPr lang="tr-TR" sz="3100" dirty="0" smtClean="0"/>
              <a:t> b. Sabit, Abdullah </a:t>
            </a:r>
            <a:r>
              <a:rPr lang="tr-TR" sz="3100" dirty="0" err="1" smtClean="0"/>
              <a:t>İbn</a:t>
            </a:r>
            <a:r>
              <a:rPr lang="tr-TR" sz="3100" dirty="0" smtClean="0"/>
              <a:t> </a:t>
            </a:r>
            <a:r>
              <a:rPr lang="tr-TR" sz="3100" dirty="0" err="1" smtClean="0"/>
              <a:t>Zubeyr</a:t>
            </a:r>
            <a:r>
              <a:rPr lang="tr-TR" sz="3100" dirty="0" smtClean="0"/>
              <a:t>, </a:t>
            </a:r>
            <a:r>
              <a:rPr lang="tr-TR" sz="3100" dirty="0" err="1" smtClean="0"/>
              <a:t>Said</a:t>
            </a:r>
            <a:r>
              <a:rPr lang="tr-TR" sz="3100" dirty="0" smtClean="0"/>
              <a:t> </a:t>
            </a:r>
            <a:r>
              <a:rPr lang="tr-TR" sz="3100" dirty="0" err="1" smtClean="0"/>
              <a:t>İbn</a:t>
            </a:r>
            <a:r>
              <a:rPr lang="tr-TR" sz="3100" dirty="0" smtClean="0"/>
              <a:t> As ve </a:t>
            </a:r>
            <a:r>
              <a:rPr lang="tr-TR" sz="3100" dirty="0" err="1" smtClean="0"/>
              <a:t>Abdurrahman</a:t>
            </a:r>
            <a:r>
              <a:rPr lang="tr-TR" sz="3100" dirty="0" smtClean="0"/>
              <a:t> </a:t>
            </a:r>
            <a:r>
              <a:rPr lang="tr-TR" sz="3100" dirty="0" err="1" smtClean="0"/>
              <a:t>İbn</a:t>
            </a:r>
            <a:r>
              <a:rPr lang="tr-TR" sz="3100" dirty="0" smtClean="0"/>
              <a:t> </a:t>
            </a:r>
            <a:r>
              <a:rPr lang="tr-TR" sz="3100" dirty="0" err="1" smtClean="0"/>
              <a:t>Hâris</a:t>
            </a:r>
            <a:r>
              <a:rPr lang="tr-TR" sz="3100" dirty="0" smtClean="0"/>
              <a:t> b. </a:t>
            </a:r>
            <a:r>
              <a:rPr lang="tr-TR" sz="3100" dirty="0" err="1" smtClean="0"/>
              <a:t>Hişâm’dan</a:t>
            </a:r>
            <a:r>
              <a:rPr lang="tr-TR" sz="3100" dirty="0" smtClean="0"/>
              <a:t> oluşan bir komisyon kurarak </a:t>
            </a:r>
            <a:r>
              <a:rPr lang="tr-TR" sz="3100" dirty="0" err="1" smtClean="0"/>
              <a:t>Kur’an’ı</a:t>
            </a:r>
            <a:r>
              <a:rPr lang="tr-TR" sz="3100" dirty="0" smtClean="0"/>
              <a:t> istinsah etmelerini emretti. </a:t>
            </a:r>
          </a:p>
        </p:txBody>
      </p:sp>
    </p:spTree>
    <p:extLst>
      <p:ext uri="{BB962C8B-B14F-4D97-AF65-F5344CB8AC3E}">
        <p14:creationId xmlns:p14="http://schemas.microsoft.com/office/powerpoint/2010/main" val="320234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048672"/>
          </a:xfrm>
        </p:spPr>
        <p:txBody>
          <a:bodyPr>
            <a:noAutofit/>
          </a:bodyPr>
          <a:lstStyle/>
          <a:p>
            <a:pPr marL="0" indent="352425" algn="just">
              <a:buNone/>
            </a:pPr>
            <a:r>
              <a:rPr lang="tr-TR" sz="3300" dirty="0" err="1" smtClean="0"/>
              <a:t>Zeyd</a:t>
            </a:r>
            <a:r>
              <a:rPr lang="tr-TR" sz="3300" dirty="0" smtClean="0"/>
              <a:t> ile herhangi bir konuda ihtilaf ederlerse onu </a:t>
            </a:r>
            <a:r>
              <a:rPr lang="tr-TR" sz="3300" dirty="0" err="1" smtClean="0"/>
              <a:t>Kureyş</a:t>
            </a:r>
            <a:r>
              <a:rPr lang="tr-TR" sz="3300" dirty="0" smtClean="0"/>
              <a:t> lehçesiyle yazmalarını da tembihledi. Çünkü </a:t>
            </a:r>
            <a:r>
              <a:rPr lang="tr-TR" sz="3300" dirty="0" err="1" smtClean="0"/>
              <a:t>Kur’an</a:t>
            </a:r>
            <a:r>
              <a:rPr lang="tr-TR" sz="3300" dirty="0" smtClean="0"/>
              <a:t>, </a:t>
            </a:r>
            <a:r>
              <a:rPr lang="tr-TR" sz="3300" dirty="0" err="1" smtClean="0"/>
              <a:t>Kureyş</a:t>
            </a:r>
            <a:r>
              <a:rPr lang="tr-TR" sz="3300" dirty="0" smtClean="0"/>
              <a:t> lehçesiyle nazil olmuştu. Heyet istenilen nüshaları istinsah ettikten sonra, Osman asıl nüshayı </a:t>
            </a:r>
            <a:r>
              <a:rPr lang="tr-TR" sz="3300" dirty="0" err="1" smtClean="0"/>
              <a:t>Hafsa’ya</a:t>
            </a:r>
            <a:r>
              <a:rPr lang="tr-TR" sz="3300" dirty="0" smtClean="0"/>
              <a:t> gönderdi. Daha sonra birini Medine’de bırakmak suretiyle diğer nüshaları büyük şehirlere gönderdi. Ayrıca farklı bölgelerde bulunan ve ihtilafa neden olan </a:t>
            </a:r>
            <a:r>
              <a:rPr lang="tr-TR" sz="3300" dirty="0" err="1" smtClean="0"/>
              <a:t>mushafların</a:t>
            </a:r>
            <a:r>
              <a:rPr lang="tr-TR" sz="3300" dirty="0" smtClean="0"/>
              <a:t> ve </a:t>
            </a:r>
            <a:r>
              <a:rPr lang="tr-TR" sz="3300" dirty="0" err="1" smtClean="0"/>
              <a:t>Kur’an</a:t>
            </a:r>
            <a:r>
              <a:rPr lang="tr-TR" sz="3300" dirty="0" smtClean="0"/>
              <a:t> yazılı yaprakların yakılmasını emretti.</a:t>
            </a:r>
            <a:endParaRPr lang="tr-TR" sz="3300" dirty="0"/>
          </a:p>
        </p:txBody>
      </p:sp>
    </p:spTree>
    <p:extLst>
      <p:ext uri="{BB962C8B-B14F-4D97-AF65-F5344CB8AC3E}">
        <p14:creationId xmlns:p14="http://schemas.microsoft.com/office/powerpoint/2010/main" val="142680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964488" cy="6858000"/>
          </a:xfrm>
        </p:spPr>
        <p:txBody>
          <a:bodyPr>
            <a:normAutofit/>
          </a:bodyPr>
          <a:lstStyle/>
          <a:p>
            <a:pPr marL="0" indent="0" algn="ctr">
              <a:buNone/>
            </a:pPr>
            <a:r>
              <a:rPr lang="tr-TR" sz="2000" dirty="0" err="1"/>
              <a:t>mushaf</a:t>
            </a:r>
            <a:r>
              <a:rPr lang="tr-TR" sz="2000" dirty="0"/>
              <a:t> yaprağı (onarılmamış)</a:t>
            </a:r>
          </a:p>
        </p:txBody>
      </p:sp>
      <p:pic>
        <p:nvPicPr>
          <p:cNvPr id="3074" name="Picture 2" descr="C:\Users\tdv\Downloads\mushaf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632848" cy="575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4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418058"/>
          </a:xfrm>
        </p:spPr>
        <p:txBody>
          <a:bodyPr>
            <a:normAutofit fontScale="90000"/>
          </a:bodyPr>
          <a:lstStyle/>
          <a:p>
            <a:r>
              <a:rPr lang="tr-TR" sz="2500" dirty="0"/>
              <a:t>Kufi yazı </a:t>
            </a:r>
            <a:r>
              <a:rPr lang="tr-TR" sz="2500" dirty="0" err="1"/>
              <a:t>mushaf</a:t>
            </a:r>
            <a:endParaRPr lang="tr-TR" sz="2500" dirty="0"/>
          </a:p>
        </p:txBody>
      </p:sp>
      <p:pic>
        <p:nvPicPr>
          <p:cNvPr id="1029" name="Picture 5" descr="C:\Users\tdv\Downloads\mushaf kuf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318703" cy="647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524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111"/>
            <a:ext cx="8229600" cy="634082"/>
          </a:xfrm>
        </p:spPr>
        <p:txBody>
          <a:bodyPr>
            <a:normAutofit/>
          </a:bodyPr>
          <a:lstStyle/>
          <a:p>
            <a:r>
              <a:rPr lang="tr-TR" sz="2500" dirty="0" smtClean="0"/>
              <a:t>Yemen - Sana </a:t>
            </a:r>
            <a:r>
              <a:rPr lang="tr-TR" sz="2500" dirty="0" err="1" smtClean="0"/>
              <a:t>mushafı</a:t>
            </a:r>
            <a:r>
              <a:rPr lang="tr-TR" sz="2500" dirty="0" smtClean="0"/>
              <a:t> (</a:t>
            </a:r>
            <a:r>
              <a:rPr lang="tr-TR" sz="2500" dirty="0" err="1" smtClean="0"/>
              <a:t>Leiden</a:t>
            </a:r>
            <a:r>
              <a:rPr lang="tr-TR" sz="2500" dirty="0" smtClean="0"/>
              <a:t>-kütüphanesi)</a:t>
            </a:r>
            <a:endParaRPr lang="tr-TR" sz="2500" dirty="0"/>
          </a:p>
        </p:txBody>
      </p:sp>
      <p:pic>
        <p:nvPicPr>
          <p:cNvPr id="1026" name="Picture 2" descr="C:\Users\tdv\Downloads\mushaf sana leiden-kütüphan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59221"/>
            <a:ext cx="4968552" cy="626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14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8400"/>
            <a:ext cx="8229600" cy="562074"/>
          </a:xfrm>
        </p:spPr>
        <p:txBody>
          <a:bodyPr>
            <a:normAutofit/>
          </a:bodyPr>
          <a:lstStyle/>
          <a:p>
            <a:r>
              <a:rPr lang="tr-TR" sz="2500" dirty="0" smtClean="0"/>
              <a:t>Kufi yazı </a:t>
            </a:r>
            <a:r>
              <a:rPr lang="tr-TR" sz="2500" dirty="0" err="1" smtClean="0"/>
              <a:t>mushaf</a:t>
            </a:r>
            <a:endParaRPr lang="tr-TR" sz="2500" dirty="0"/>
          </a:p>
        </p:txBody>
      </p:sp>
      <p:pic>
        <p:nvPicPr>
          <p:cNvPr id="1027" name="Picture 3" descr="C:\Users\tdv\Downloads\kufi yaz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20" y="1538857"/>
            <a:ext cx="5937307" cy="386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4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8600" y="0"/>
            <a:ext cx="8648700" cy="2705100"/>
          </a:xfrm>
        </p:spPr>
        <p:txBody>
          <a:bodyPr/>
          <a:lstStyle/>
          <a:p>
            <a:r>
              <a:rPr lang="tr-TR" sz="4000" b="1" u="sng" dirty="0" smtClean="0"/>
              <a:t>2. Hafta</a:t>
            </a:r>
            <a:br>
              <a:rPr lang="tr-TR" sz="4000" b="1" u="sng" dirty="0" smtClean="0"/>
            </a:br>
            <a:r>
              <a:rPr lang="ar-SA" sz="4000" dirty="0"/>
              <a:t>الأسبوع </a:t>
            </a:r>
            <a:r>
              <a:rPr lang="ar-SA" sz="4000" dirty="0" smtClean="0"/>
              <a:t>الثاني</a:t>
            </a:r>
            <a:r>
              <a:rPr lang="tr-TR" sz="4000" b="1" u="sng" dirty="0" smtClean="0"/>
              <a:t/>
            </a:r>
            <a:br>
              <a:rPr lang="tr-TR" sz="4000" b="1" u="sng" dirty="0" smtClean="0"/>
            </a:br>
            <a:r>
              <a:rPr lang="tr-TR" sz="1200" dirty="0" smtClean="0"/>
              <a:t>s.10-27</a:t>
            </a:r>
            <a:endParaRPr lang="tr-TR" sz="1200" b="1" dirty="0"/>
          </a:p>
        </p:txBody>
      </p:sp>
      <p:sp>
        <p:nvSpPr>
          <p:cNvPr id="3" name="Metin Yer Tutucusu 2"/>
          <p:cNvSpPr>
            <a:spLocks noGrp="1"/>
          </p:cNvSpPr>
          <p:nvPr>
            <p:ph type="body" idx="1"/>
          </p:nvPr>
        </p:nvSpPr>
        <p:spPr>
          <a:xfrm>
            <a:off x="261098" y="3695700"/>
            <a:ext cx="8616202" cy="3333750"/>
          </a:xfrm>
        </p:spPr>
        <p:txBody>
          <a:bodyPr>
            <a:normAutofit/>
          </a:bodyPr>
          <a:lstStyle/>
          <a:p>
            <a:r>
              <a:rPr lang="tr-TR" sz="4000" dirty="0"/>
              <a:t>Kur’an’ın vahyi, yazımı, toplanması, çoğaltılması</a:t>
            </a:r>
            <a:br>
              <a:rPr lang="tr-TR" sz="4000" dirty="0"/>
            </a:br>
            <a:r>
              <a:rPr lang="ar-SA" sz="4000" dirty="0"/>
              <a:t>و جمعه</a:t>
            </a:r>
            <a:r>
              <a:rPr lang="tr-TR" sz="4000" dirty="0" smtClean="0"/>
              <a:t> </a:t>
            </a:r>
            <a:r>
              <a:rPr lang="ar-SA" sz="4000" dirty="0" smtClean="0"/>
              <a:t>وحي </a:t>
            </a:r>
            <a:r>
              <a:rPr lang="ar-SA" sz="4000" dirty="0"/>
              <a:t>القران / انزال القران </a:t>
            </a:r>
            <a:r>
              <a:rPr lang="ar-SA" sz="4000" dirty="0" smtClean="0"/>
              <a:t>و</a:t>
            </a:r>
            <a:r>
              <a:rPr lang="ar-SA" sz="4000" dirty="0"/>
              <a:t> كتابته</a:t>
            </a:r>
            <a:r>
              <a:rPr lang="tr-TR" sz="4000" dirty="0" smtClean="0"/>
              <a:t> </a:t>
            </a:r>
          </a:p>
          <a:p>
            <a:r>
              <a:rPr lang="ar-SA" sz="4000" dirty="0" smtClean="0"/>
              <a:t>و </a:t>
            </a:r>
            <a:r>
              <a:rPr lang="ar-SA" sz="4000" dirty="0"/>
              <a:t>استنساخه وضبط </a:t>
            </a:r>
            <a:r>
              <a:rPr lang="ar-SA" sz="4000" dirty="0" smtClean="0"/>
              <a:t>شكله </a:t>
            </a:r>
            <a:endParaRPr lang="tr-TR" sz="4000" dirty="0" smtClean="0"/>
          </a:p>
        </p:txBody>
      </p:sp>
    </p:spTree>
    <p:extLst>
      <p:ext uri="{BB962C8B-B14F-4D97-AF65-F5344CB8AC3E}">
        <p14:creationId xmlns:p14="http://schemas.microsoft.com/office/powerpoint/2010/main" val="2811240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964488" cy="6858000"/>
          </a:xfrm>
        </p:spPr>
        <p:txBody>
          <a:bodyPr>
            <a:normAutofit/>
          </a:bodyPr>
          <a:lstStyle/>
          <a:p>
            <a:pPr marL="0" indent="0" algn="ctr">
              <a:buNone/>
            </a:pPr>
            <a:r>
              <a:rPr lang="tr-TR" sz="2000" dirty="0" err="1"/>
              <a:t>mushaf</a:t>
            </a:r>
            <a:r>
              <a:rPr lang="tr-TR" sz="2000" dirty="0"/>
              <a:t> yaprağı (onarılmamış)</a:t>
            </a:r>
          </a:p>
        </p:txBody>
      </p:sp>
      <p:pic>
        <p:nvPicPr>
          <p:cNvPr id="5122" name="Picture 2" descr="C:\Users\tdv\Downloads\mushaf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60066"/>
            <a:ext cx="5760640" cy="639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0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964488" cy="6858000"/>
          </a:xfrm>
        </p:spPr>
        <p:txBody>
          <a:bodyPr>
            <a:normAutofit/>
          </a:bodyPr>
          <a:lstStyle/>
          <a:p>
            <a:pPr marL="0" indent="0" algn="ctr">
              <a:buNone/>
            </a:pPr>
            <a:r>
              <a:rPr lang="tr-TR" sz="2000" dirty="0" err="1"/>
              <a:t>mushaf</a:t>
            </a:r>
            <a:r>
              <a:rPr lang="tr-TR" sz="2000" dirty="0"/>
              <a:t> yaprağı (onarılmamış)</a:t>
            </a:r>
          </a:p>
        </p:txBody>
      </p:sp>
      <p:pic>
        <p:nvPicPr>
          <p:cNvPr id="6146" name="Picture 2" descr="C:\Users\tdv\Downloads\mushaf 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23728" y="332656"/>
            <a:ext cx="4752528" cy="654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5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111"/>
            <a:ext cx="8229600" cy="634082"/>
          </a:xfrm>
        </p:spPr>
        <p:txBody>
          <a:bodyPr>
            <a:normAutofit/>
          </a:bodyPr>
          <a:lstStyle/>
          <a:p>
            <a:r>
              <a:rPr lang="tr-TR" sz="2500" dirty="0"/>
              <a:t>Kufi yazı </a:t>
            </a:r>
            <a:r>
              <a:rPr lang="tr-TR" sz="2500" dirty="0" err="1"/>
              <a:t>mushaf</a:t>
            </a:r>
            <a:endParaRPr lang="tr-TR" sz="2500" dirty="0"/>
          </a:p>
        </p:txBody>
      </p:sp>
      <p:pic>
        <p:nvPicPr>
          <p:cNvPr id="1026" name="Picture 2" descr="C:\Users\tdv\Downloads\mushaf yaz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604448" cy="607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406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500" dirty="0"/>
              <a:t>Kufi yazı </a:t>
            </a:r>
            <a:r>
              <a:rPr lang="tr-TR" sz="2500" dirty="0" err="1"/>
              <a:t>mushaf</a:t>
            </a:r>
            <a:endParaRPr lang="tr-TR" sz="2500" dirty="0"/>
          </a:p>
        </p:txBody>
      </p:sp>
      <p:pic>
        <p:nvPicPr>
          <p:cNvPr id="1028" name="Picture 4" descr="C:\Users\tdv\Downloads\mushaf ku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2204864"/>
            <a:ext cx="10666226" cy="385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96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964488" cy="6858000"/>
          </a:xfrm>
        </p:spPr>
        <p:txBody>
          <a:bodyPr>
            <a:normAutofit/>
          </a:bodyPr>
          <a:lstStyle/>
          <a:p>
            <a:pPr marL="0" indent="0" algn="ctr">
              <a:buNone/>
            </a:pPr>
            <a:r>
              <a:rPr lang="tr-TR" sz="2000" dirty="0" err="1"/>
              <a:t>mushaf</a:t>
            </a:r>
            <a:r>
              <a:rPr lang="tr-TR" sz="2000" dirty="0"/>
              <a:t> </a:t>
            </a:r>
            <a:r>
              <a:rPr lang="tr-TR" sz="2000" dirty="0" smtClean="0"/>
              <a:t>yaprağı</a:t>
            </a:r>
            <a:endParaRPr lang="tr-TR" sz="2000" dirty="0"/>
          </a:p>
        </p:txBody>
      </p:sp>
      <p:pic>
        <p:nvPicPr>
          <p:cNvPr id="7170" name="Picture 2" descr="C:\Users\tdv\Downloads\mushaf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97123"/>
            <a:ext cx="8450530" cy="637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664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964488" cy="6858000"/>
          </a:xfrm>
        </p:spPr>
        <p:txBody>
          <a:bodyPr>
            <a:normAutofit/>
          </a:bodyPr>
          <a:lstStyle/>
          <a:p>
            <a:pPr marL="0" indent="0" algn="ctr">
              <a:buNone/>
            </a:pPr>
            <a:r>
              <a:rPr lang="tr-TR" sz="2000" dirty="0" err="1"/>
              <a:t>mushaf</a:t>
            </a:r>
            <a:r>
              <a:rPr lang="tr-TR" sz="2000" dirty="0"/>
              <a:t> yaprağı (onarılmamış)</a:t>
            </a:r>
          </a:p>
        </p:txBody>
      </p:sp>
      <p:pic>
        <p:nvPicPr>
          <p:cNvPr id="1026" name="Picture 2" descr="C:\Users\tdv\Downloads\mushaf 1 onarılmamı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775" y="1306287"/>
            <a:ext cx="688340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4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964488" cy="6858000"/>
          </a:xfrm>
        </p:spPr>
        <p:txBody>
          <a:bodyPr>
            <a:normAutofit/>
          </a:bodyPr>
          <a:lstStyle/>
          <a:p>
            <a:pPr marL="0" indent="0" algn="ctr">
              <a:buNone/>
            </a:pPr>
            <a:r>
              <a:rPr lang="tr-TR" sz="2000" dirty="0" err="1"/>
              <a:t>mushaf</a:t>
            </a:r>
            <a:r>
              <a:rPr lang="tr-TR" sz="2000" dirty="0"/>
              <a:t> yaprağı (</a:t>
            </a:r>
            <a:r>
              <a:rPr lang="tr-TR" sz="2000" dirty="0" smtClean="0"/>
              <a:t>onarılmış</a:t>
            </a:r>
            <a:r>
              <a:rPr lang="tr-TR" sz="2000" dirty="0"/>
              <a:t>)</a:t>
            </a:r>
          </a:p>
        </p:txBody>
      </p:sp>
      <p:pic>
        <p:nvPicPr>
          <p:cNvPr id="2050" name="Picture 2" descr="C:\Users\tdv\Downloads\mushaf 1 onarılmış.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32656"/>
            <a:ext cx="9101519"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7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8964488" cy="6858000"/>
          </a:xfrm>
        </p:spPr>
        <p:txBody>
          <a:bodyPr>
            <a:normAutofit/>
          </a:bodyPr>
          <a:lstStyle/>
          <a:p>
            <a:pPr marL="0" indent="0" algn="ctr">
              <a:buNone/>
            </a:pPr>
            <a:r>
              <a:rPr lang="tr-TR" sz="2000" dirty="0" err="1"/>
              <a:t>mushaf</a:t>
            </a:r>
            <a:r>
              <a:rPr lang="tr-TR" sz="2000" dirty="0"/>
              <a:t> </a:t>
            </a:r>
            <a:r>
              <a:rPr lang="tr-TR" sz="2000" dirty="0" smtClean="0"/>
              <a:t>yaprağı</a:t>
            </a:r>
            <a:endParaRPr lang="tr-TR" sz="2000" dirty="0"/>
          </a:p>
        </p:txBody>
      </p:sp>
      <p:pic>
        <p:nvPicPr>
          <p:cNvPr id="4098" name="Picture 2" descr="C:\Users\tdv\Downloads\mushaf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463807" cy="445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9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500" dirty="0" err="1"/>
              <a:t>Tübingen</a:t>
            </a:r>
            <a:r>
              <a:rPr lang="tr-TR" sz="2500" dirty="0"/>
              <a:t> </a:t>
            </a:r>
            <a:r>
              <a:rPr lang="tr-TR" sz="2500" dirty="0" err="1"/>
              <a:t>mushafı</a:t>
            </a:r>
            <a:r>
              <a:rPr lang="tr-TR" sz="2500" dirty="0"/>
              <a:t> karbon testi tarihlendirmesi</a:t>
            </a:r>
          </a:p>
        </p:txBody>
      </p:sp>
      <p:pic>
        <p:nvPicPr>
          <p:cNvPr id="1026" name="Picture 2" descr="C:\Users\tdv\Desktop\Yeni klasör\Tübingen mushafı karbon testi tarihlendirmesi.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4792" y="1358812"/>
            <a:ext cx="7148188" cy="547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45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it-IT" sz="2500" dirty="0"/>
              <a:t>Berlin mushafı karbon testi tarihlendirmesi</a:t>
            </a:r>
            <a:endParaRPr lang="tr-TR" sz="2500" dirty="0"/>
          </a:p>
        </p:txBody>
      </p:sp>
      <p:pic>
        <p:nvPicPr>
          <p:cNvPr id="2050" name="Picture 2" descr="C:\Users\tdv\Desktop\Yeni klasör\Berlin mushafı karbon testi tarihlendirmesi.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1640" y="1313068"/>
            <a:ext cx="7030434" cy="540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635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88490" y="43031"/>
            <a:ext cx="7756263" cy="642770"/>
          </a:xfrm>
        </p:spPr>
        <p:txBody>
          <a:bodyPr/>
          <a:lstStyle/>
          <a:p>
            <a:r>
              <a:rPr lang="tr-TR" sz="3300" dirty="0" smtClean="0"/>
              <a:t>Nüzulün keyfiyeti</a:t>
            </a:r>
            <a:endParaRPr lang="tr-TR" sz="3300" dirty="0"/>
          </a:p>
        </p:txBody>
      </p:sp>
      <p:sp>
        <p:nvSpPr>
          <p:cNvPr id="2" name="İçerik Yer Tutucusu 1"/>
          <p:cNvSpPr>
            <a:spLocks noGrp="1"/>
          </p:cNvSpPr>
          <p:nvPr>
            <p:ph idx="1"/>
          </p:nvPr>
        </p:nvSpPr>
        <p:spPr>
          <a:xfrm>
            <a:off x="0" y="818866"/>
            <a:ext cx="9143999" cy="6039134"/>
          </a:xfrm>
        </p:spPr>
        <p:txBody>
          <a:bodyPr>
            <a:normAutofit fontScale="92500" lnSpcReduction="10000"/>
          </a:bodyPr>
          <a:lstStyle/>
          <a:p>
            <a:pPr algn="just">
              <a:buNone/>
            </a:pPr>
            <a:r>
              <a:rPr lang="tr-TR" b="1" dirty="0"/>
              <a:t>Vahiy Kelimesinin Anlamı</a:t>
            </a:r>
            <a:endParaRPr lang="tr-TR" dirty="0">
              <a:latin typeface="Tahoma" pitchFamily="34" charset="0"/>
              <a:ea typeface="Tahoma" pitchFamily="34" charset="0"/>
              <a:cs typeface="Tahoma" pitchFamily="34" charset="0"/>
            </a:endParaRPr>
          </a:p>
          <a:p>
            <a:pPr algn="just">
              <a:buNone/>
            </a:pPr>
            <a:r>
              <a:rPr lang="ar-SA" dirty="0">
                <a:latin typeface="Tahoma" pitchFamily="34" charset="0"/>
                <a:ea typeface="Tahoma" pitchFamily="34" charset="0"/>
                <a:cs typeface="Tahoma" pitchFamily="34" charset="0"/>
              </a:rPr>
              <a:t>وحى</a:t>
            </a:r>
            <a:r>
              <a:rPr lang="tr-TR" dirty="0">
                <a:latin typeface="Tahoma" pitchFamily="34" charset="0"/>
                <a:ea typeface="Tahoma" pitchFamily="34" charset="0"/>
                <a:cs typeface="Tahoma" pitchFamily="34" charset="0"/>
              </a:rPr>
              <a:t> kelimesi, lügat itibariyle, mastar olarak ‘</a:t>
            </a:r>
            <a:r>
              <a:rPr lang="tr-TR" i="1" dirty="0">
                <a:latin typeface="Tahoma" pitchFamily="34" charset="0"/>
                <a:ea typeface="Tahoma" pitchFamily="34" charset="0"/>
                <a:cs typeface="Tahoma" pitchFamily="34" charset="0"/>
              </a:rPr>
              <a:t>gizli konuşmak, vesvese vermek, göstermek, acele etmek, ima ve işaret etmek, seslenmek, fısıldamak, hızlı bir şekilde anlatmak, mektup yazmak</a:t>
            </a:r>
            <a:r>
              <a:rPr lang="tr-TR" dirty="0">
                <a:latin typeface="Tahoma" pitchFamily="34" charset="0"/>
                <a:ea typeface="Tahoma" pitchFamily="34" charset="0"/>
                <a:cs typeface="Tahoma" pitchFamily="34" charset="0"/>
              </a:rPr>
              <a:t>’ anlamlarına; dini dilde ise ‘</a:t>
            </a:r>
            <a:r>
              <a:rPr lang="tr-TR" i="1" dirty="0" err="1">
                <a:latin typeface="Tahoma" pitchFamily="34" charset="0"/>
                <a:ea typeface="Tahoma" pitchFamily="34" charset="0"/>
                <a:cs typeface="Tahoma" pitchFamily="34" charset="0"/>
              </a:rPr>
              <a:t>vahyetmek</a:t>
            </a:r>
            <a:r>
              <a:rPr lang="tr-TR" i="1" dirty="0">
                <a:latin typeface="Tahoma" pitchFamily="34" charset="0"/>
                <a:ea typeface="Tahoma" pitchFamily="34" charset="0"/>
                <a:cs typeface="Tahoma" pitchFamily="34" charset="0"/>
              </a:rPr>
              <a:t>, emretmek, ilham etmek’ </a:t>
            </a:r>
            <a:r>
              <a:rPr lang="tr-TR" dirty="0">
                <a:latin typeface="Tahoma" pitchFamily="34" charset="0"/>
                <a:ea typeface="Tahoma" pitchFamily="34" charset="0"/>
                <a:cs typeface="Tahoma" pitchFamily="34" charset="0"/>
              </a:rPr>
              <a:t>anlamına gelir. Araplar İslam’dan önce kelimeyi bu manalarda kullanmışlardır. Bu anlamlardan bazıları Kur’an’da da kullanılmıştır</a:t>
            </a:r>
            <a:r>
              <a:rPr lang="tr-TR" dirty="0" smtClean="0">
                <a:latin typeface="Tahoma" pitchFamily="34" charset="0"/>
                <a:ea typeface="Tahoma" pitchFamily="34" charset="0"/>
                <a:cs typeface="Tahoma" pitchFamily="34" charset="0"/>
              </a:rPr>
              <a:t>.</a:t>
            </a:r>
          </a:p>
          <a:p>
            <a:pPr marL="411480" lvl="1" indent="0" algn="r" rtl="1">
              <a:buNone/>
            </a:pPr>
            <a:r>
              <a:rPr lang="ar-SA" b="1" dirty="0" smtClean="0"/>
              <a:t>وحَى</a:t>
            </a:r>
            <a:r>
              <a:rPr lang="ar-SA" b="1" dirty="0"/>
              <a:t> </a:t>
            </a:r>
            <a:r>
              <a:rPr lang="ar-SA" dirty="0"/>
              <a:t>/ </a:t>
            </a:r>
            <a:r>
              <a:rPr lang="ar-SA" b="1" dirty="0"/>
              <a:t>وحَى </a:t>
            </a:r>
            <a:r>
              <a:rPr lang="ar-SA" dirty="0"/>
              <a:t>إلى / </a:t>
            </a:r>
            <a:r>
              <a:rPr lang="ar-SA" b="1" dirty="0"/>
              <a:t>وحَى </a:t>
            </a:r>
            <a:r>
              <a:rPr lang="ar-SA" dirty="0"/>
              <a:t>لـ يحِي ، حِ / حِهْ ، وَحْيًا ، فهو واحٍ ، والمفعول مَوْحِيّ</a:t>
            </a:r>
          </a:p>
          <a:p>
            <a:pPr marL="411480" lvl="1" indent="0" algn="r" rtl="1">
              <a:buNone/>
            </a:pPr>
            <a:r>
              <a:rPr lang="ar-SA" b="1" dirty="0"/>
              <a:t>وَحَى </a:t>
            </a:r>
            <a:r>
              <a:rPr lang="ar-SA" dirty="0"/>
              <a:t>إِلَيْهِ أَنْ يَسْكُتَ : أَشَارَ ، </a:t>
            </a:r>
            <a:r>
              <a:rPr lang="ar-SA" dirty="0" smtClean="0"/>
              <a:t>أَوْمَأْ</a:t>
            </a:r>
            <a:endParaRPr lang="tr-TR" dirty="0" smtClean="0"/>
          </a:p>
          <a:p>
            <a:pPr marL="411480" lvl="1" indent="0" algn="r" rtl="1">
              <a:buNone/>
            </a:pPr>
            <a:r>
              <a:rPr lang="tr-TR" b="1" dirty="0" smtClean="0"/>
              <a:t> </a:t>
            </a:r>
            <a:r>
              <a:rPr lang="ar-SA" b="1" dirty="0"/>
              <a:t>وَحَى </a:t>
            </a:r>
            <a:r>
              <a:rPr lang="ar-SA" dirty="0" smtClean="0"/>
              <a:t>بالشىء</a:t>
            </a:r>
            <a:r>
              <a:rPr lang="ar-SA" dirty="0"/>
              <a:t>: أَسرعَ</a:t>
            </a:r>
          </a:p>
          <a:p>
            <a:pPr marL="411480" lvl="1" indent="0" algn="r" rtl="1">
              <a:buNone/>
            </a:pPr>
            <a:r>
              <a:rPr lang="ar-SA" b="1" dirty="0"/>
              <a:t>وَحَى </a:t>
            </a:r>
            <a:r>
              <a:rPr lang="ar-SA" dirty="0"/>
              <a:t>إِلَيْهِ كَلاَماً : كَلَّمَهُ سِرّاً أَوْ كَلِمَةً بِمَا يُخْفِيهِ عَنْ غَيْرِهِ</a:t>
            </a:r>
          </a:p>
          <a:p>
            <a:pPr marL="411480" lvl="1" indent="0" algn="r" rtl="1">
              <a:buNone/>
            </a:pPr>
            <a:r>
              <a:rPr lang="ar-SA" b="1" dirty="0"/>
              <a:t>وَحَى </a:t>
            </a:r>
            <a:r>
              <a:rPr lang="ar-SA" dirty="0"/>
              <a:t>القومُ ، </a:t>
            </a:r>
            <a:r>
              <a:rPr lang="ar-SA" b="1" dirty="0"/>
              <a:t>وَحًى </a:t>
            </a:r>
            <a:r>
              <a:rPr lang="ar-SA" dirty="0"/>
              <a:t>: صاحُوا</a:t>
            </a:r>
          </a:p>
          <a:p>
            <a:pPr marL="411480" lvl="1" indent="0" algn="r" rtl="1">
              <a:buNone/>
            </a:pPr>
            <a:r>
              <a:rPr lang="ar-SA" b="1" dirty="0" smtClean="0"/>
              <a:t>وَحَى </a:t>
            </a:r>
            <a:r>
              <a:rPr lang="ar-SA" dirty="0" smtClean="0"/>
              <a:t>الكِتَابَ : كَتَبَهُ</a:t>
            </a:r>
          </a:p>
          <a:p>
            <a:pPr marL="411480" lvl="1" indent="0" algn="r" rtl="1">
              <a:buNone/>
            </a:pPr>
            <a:r>
              <a:rPr lang="ar-SA" b="1" dirty="0" smtClean="0"/>
              <a:t>وَحَى </a:t>
            </a:r>
            <a:r>
              <a:rPr lang="ar-SA" dirty="0" smtClean="0"/>
              <a:t>اليه : كتب إِليه</a:t>
            </a:r>
          </a:p>
          <a:p>
            <a:pPr marL="411480" lvl="1" indent="0" algn="r" rtl="1">
              <a:buNone/>
            </a:pPr>
            <a:r>
              <a:rPr lang="ar-SA" b="1" dirty="0" smtClean="0"/>
              <a:t>وَحَى</a:t>
            </a:r>
            <a:r>
              <a:rPr lang="ar-SA" b="1" dirty="0"/>
              <a:t> </a:t>
            </a:r>
            <a:r>
              <a:rPr lang="ar-SA" dirty="0"/>
              <a:t>اليه : أَمَرَه</a:t>
            </a:r>
          </a:p>
          <a:p>
            <a:pPr marL="411480" lvl="1" indent="0" algn="r" rtl="1">
              <a:buNone/>
            </a:pPr>
            <a:r>
              <a:rPr lang="ar-SA" b="1" dirty="0" smtClean="0"/>
              <a:t>وَحَى </a:t>
            </a:r>
            <a:r>
              <a:rPr lang="ar-SA" dirty="0" smtClean="0"/>
              <a:t>الله إِليه : أَرسل</a:t>
            </a:r>
            <a:r>
              <a:rPr lang="tr-TR" dirty="0" smtClean="0"/>
              <a:t> </a:t>
            </a:r>
            <a:r>
              <a:rPr lang="ar-SA" dirty="0" smtClean="0"/>
              <a:t>بَعث</a:t>
            </a:r>
          </a:p>
          <a:p>
            <a:pPr marL="411480" lvl="1" indent="0" algn="r" rtl="1">
              <a:buNone/>
            </a:pPr>
            <a:r>
              <a:rPr lang="ar-SA" b="1" dirty="0" smtClean="0"/>
              <a:t>وَحَى</a:t>
            </a:r>
            <a:r>
              <a:rPr lang="ar-SA" b="1" dirty="0"/>
              <a:t> </a:t>
            </a:r>
            <a:r>
              <a:rPr lang="ar-SA" dirty="0"/>
              <a:t>الكتابَ : </a:t>
            </a:r>
            <a:r>
              <a:rPr lang="ar-SA" dirty="0" smtClean="0"/>
              <a:t>كتبه</a:t>
            </a:r>
            <a:endParaRPr lang="ar-SA" dirty="0"/>
          </a:p>
        </p:txBody>
      </p:sp>
    </p:spTree>
    <p:extLst>
      <p:ext uri="{BB962C8B-B14F-4D97-AF65-F5344CB8AC3E}">
        <p14:creationId xmlns:p14="http://schemas.microsoft.com/office/powerpoint/2010/main" val="373480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74638"/>
            <a:ext cx="8003232" cy="994122"/>
          </a:xfrm>
        </p:spPr>
        <p:txBody>
          <a:bodyPr>
            <a:normAutofit fontScale="90000"/>
          </a:bodyPr>
          <a:lstStyle/>
          <a:p>
            <a:r>
              <a:rPr lang="tr-TR" sz="3400" b="1" dirty="0" err="1" smtClean="0"/>
              <a:t>Kur’an’ın</a:t>
            </a:r>
            <a:r>
              <a:rPr lang="tr-TR" sz="3400" b="1" dirty="0" smtClean="0"/>
              <a:t> Harekelenmesi ve Noktalanması</a:t>
            </a:r>
            <a:endParaRPr lang="tr-TR" sz="3400" b="1" dirty="0"/>
          </a:p>
        </p:txBody>
      </p:sp>
      <p:sp>
        <p:nvSpPr>
          <p:cNvPr id="3" name="2 İçerik Yer Tutucusu"/>
          <p:cNvSpPr>
            <a:spLocks noGrp="1"/>
          </p:cNvSpPr>
          <p:nvPr>
            <p:ph idx="1"/>
          </p:nvPr>
        </p:nvSpPr>
        <p:spPr>
          <a:xfrm>
            <a:off x="457200" y="1412776"/>
            <a:ext cx="8229600" cy="5112568"/>
          </a:xfrm>
        </p:spPr>
        <p:txBody>
          <a:bodyPr>
            <a:normAutofit/>
          </a:bodyPr>
          <a:lstStyle/>
          <a:p>
            <a:pPr marL="0" indent="352425" algn="just">
              <a:buNone/>
            </a:pPr>
            <a:r>
              <a:rPr lang="tr-TR" dirty="0" smtClean="0"/>
              <a:t>Basra valisi </a:t>
            </a:r>
            <a:r>
              <a:rPr lang="tr-TR" dirty="0" err="1" smtClean="0"/>
              <a:t>Ziyad</a:t>
            </a:r>
            <a:r>
              <a:rPr lang="tr-TR" dirty="0" smtClean="0"/>
              <a:t> b. Sümeyye (ö. 53/673), Hz. Ali’nin öğrenciliğini de yapmış olan meşhur dil ve nahiv alimi </a:t>
            </a:r>
            <a:r>
              <a:rPr lang="tr-TR" dirty="0" err="1" smtClean="0"/>
              <a:t>Ebu’l-Esved</a:t>
            </a:r>
            <a:r>
              <a:rPr lang="tr-TR" dirty="0" smtClean="0"/>
              <a:t> </a:t>
            </a:r>
            <a:r>
              <a:rPr lang="tr-TR" dirty="0" err="1" smtClean="0"/>
              <a:t>Düelî’den</a:t>
            </a:r>
            <a:r>
              <a:rPr lang="tr-TR" dirty="0" smtClean="0"/>
              <a:t> </a:t>
            </a:r>
            <a:r>
              <a:rPr lang="tr-TR" dirty="0" smtClean="0"/>
              <a:t>(ö. 69/688</a:t>
            </a:r>
            <a:r>
              <a:rPr lang="tr-TR" dirty="0" smtClean="0"/>
              <a:t>) </a:t>
            </a:r>
            <a:r>
              <a:rPr lang="tr-TR" dirty="0" smtClean="0"/>
              <a:t>bir sistem geliştirmesini istedi. Önce bu işe yanaşmayan </a:t>
            </a:r>
            <a:r>
              <a:rPr lang="tr-TR" dirty="0" err="1" smtClean="0"/>
              <a:t>Ebu’l</a:t>
            </a:r>
            <a:r>
              <a:rPr lang="tr-TR" dirty="0" smtClean="0"/>
              <a:t>-</a:t>
            </a:r>
            <a:r>
              <a:rPr lang="tr-TR" dirty="0" err="1" smtClean="0"/>
              <a:t>Esved</a:t>
            </a:r>
            <a:r>
              <a:rPr lang="tr-TR" dirty="0" smtClean="0"/>
              <a:t>, bir adamın ayetleri yanlış okuduğuna şahit olunca teklifi kabul etti. Vali ona yardımcı olarak bir katip verdi</a:t>
            </a:r>
            <a:r>
              <a:rPr lang="tr-TR" dirty="0"/>
              <a:t>. </a:t>
            </a:r>
            <a:r>
              <a:rPr lang="tr-TR" dirty="0" err="1"/>
              <a:t>Ebu'l-Esved</a:t>
            </a:r>
            <a:r>
              <a:rPr lang="tr-TR" dirty="0"/>
              <a:t> </a:t>
            </a:r>
            <a:r>
              <a:rPr lang="tr-TR" dirty="0" smtClean="0"/>
              <a:t>de bugünkü harekeleri değil de onların yerine harflerin altına, üstüne renkli noktalar koydu.</a:t>
            </a:r>
            <a:endParaRPr lang="tr-TR" dirty="0" smtClean="0"/>
          </a:p>
          <a:p>
            <a:pPr marL="0" indent="352425" algn="just">
              <a:buNone/>
            </a:pPr>
            <a:r>
              <a:rPr lang="tr-TR" dirty="0"/>
              <a:t>Kur’an’da sesli harflere bedel olarak kullanılan hareke </a:t>
            </a:r>
            <a:r>
              <a:rPr lang="tr-TR" dirty="0" smtClean="0"/>
              <a:t>yerine </a:t>
            </a:r>
            <a:r>
              <a:rPr lang="tr-TR" dirty="0" smtClean="0"/>
              <a:t>noktalama </a:t>
            </a:r>
            <a:r>
              <a:rPr lang="tr-TR" dirty="0" err="1" smtClean="0"/>
              <a:t>Ebu'l-Esved</a:t>
            </a:r>
            <a:r>
              <a:rPr lang="tr-TR" dirty="0" smtClean="0"/>
              <a:t> ile </a:t>
            </a:r>
            <a:r>
              <a:rPr lang="tr-TR" dirty="0" smtClean="0"/>
              <a:t>başlamış, </a:t>
            </a:r>
            <a:r>
              <a:rPr lang="tr-TR" dirty="0" smtClean="0"/>
              <a:t>günümüzdeki </a:t>
            </a:r>
            <a:r>
              <a:rPr lang="tr-TR" dirty="0" smtClean="0"/>
              <a:t>harekeleri ise Halil </a:t>
            </a:r>
            <a:r>
              <a:rPr lang="tr-TR" dirty="0" smtClean="0"/>
              <a:t>b. </a:t>
            </a:r>
            <a:r>
              <a:rPr lang="tr-TR" dirty="0" err="1" smtClean="0"/>
              <a:t>Ahmed</a:t>
            </a:r>
            <a:r>
              <a:rPr lang="tr-TR" dirty="0" smtClean="0"/>
              <a:t> (ö. 150/767) </a:t>
            </a:r>
            <a:r>
              <a:rPr lang="tr-TR" dirty="0" err="1"/>
              <a:t>icâd</a:t>
            </a:r>
            <a:r>
              <a:rPr lang="tr-TR" dirty="0"/>
              <a:t> </a:t>
            </a:r>
            <a:r>
              <a:rPr lang="tr-TR" dirty="0" smtClean="0"/>
              <a:t>etmiştir.</a:t>
            </a:r>
            <a:endParaRPr lang="tr-TR" dirty="0"/>
          </a:p>
        </p:txBody>
      </p:sp>
    </p:spTree>
    <p:extLst>
      <p:ext uri="{BB962C8B-B14F-4D97-AF65-F5344CB8AC3E}">
        <p14:creationId xmlns:p14="http://schemas.microsoft.com/office/powerpoint/2010/main" val="343506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57275"/>
          </a:xfrm>
        </p:spPr>
        <p:txBody>
          <a:bodyPr>
            <a:noAutofit/>
          </a:bodyPr>
          <a:lstStyle/>
          <a:p>
            <a:r>
              <a:rPr lang="tr-TR" sz="3200" dirty="0" smtClean="0"/>
              <a:t/>
            </a:r>
            <a:br>
              <a:rPr lang="tr-TR" sz="3200" dirty="0" smtClean="0"/>
            </a:br>
            <a:r>
              <a:rPr lang="ar-SA" sz="3200" dirty="0"/>
              <a:t>موثوقية </a:t>
            </a:r>
            <a:r>
              <a:rPr lang="ar-SA" sz="3200" dirty="0" smtClean="0"/>
              <a:t>القران</a:t>
            </a:r>
            <a:r>
              <a:rPr lang="tr-TR" sz="3200" dirty="0"/>
              <a:t/>
            </a:r>
            <a:br>
              <a:rPr lang="tr-TR" sz="3200" dirty="0"/>
            </a:br>
            <a:r>
              <a:rPr lang="tr-TR" sz="3200" dirty="0"/>
              <a:t>(</a:t>
            </a:r>
            <a:r>
              <a:rPr lang="tr-TR" sz="3200" i="1" dirty="0"/>
              <a:t>Kur’an’ın </a:t>
            </a:r>
            <a:r>
              <a:rPr lang="tr-TR" sz="3200" i="1" dirty="0" smtClean="0"/>
              <a:t>Sağlam Kalışı ve Korunması</a:t>
            </a:r>
            <a:r>
              <a:rPr lang="tr-TR" sz="3200" dirty="0" smtClean="0"/>
              <a:t>)</a:t>
            </a:r>
            <a:br>
              <a:rPr lang="tr-TR" sz="3200" dirty="0" smtClean="0"/>
            </a:br>
            <a:endParaRPr lang="tr-TR" sz="3200" dirty="0"/>
          </a:p>
        </p:txBody>
      </p:sp>
      <p:sp>
        <p:nvSpPr>
          <p:cNvPr id="3" name="2 İçerik Yer Tutucusu"/>
          <p:cNvSpPr>
            <a:spLocks noGrp="1"/>
          </p:cNvSpPr>
          <p:nvPr>
            <p:ph idx="1"/>
          </p:nvPr>
        </p:nvSpPr>
        <p:spPr>
          <a:xfrm>
            <a:off x="0" y="1480457"/>
            <a:ext cx="9144000" cy="5377542"/>
          </a:xfrm>
        </p:spPr>
        <p:txBody>
          <a:bodyPr>
            <a:normAutofit fontScale="92500" lnSpcReduction="20000"/>
          </a:bodyPr>
          <a:lstStyle/>
          <a:p>
            <a:pPr algn="ctr">
              <a:buNone/>
            </a:pPr>
            <a:r>
              <a:rPr lang="tr-TR" sz="2800" dirty="0"/>
              <a:t>Sağlayan </a:t>
            </a:r>
            <a:r>
              <a:rPr lang="tr-TR" sz="2800" dirty="0" smtClean="0"/>
              <a:t>Yollar - </a:t>
            </a:r>
            <a:r>
              <a:rPr lang="ar-SA" sz="2800" dirty="0"/>
              <a:t>طرق موثوقية </a:t>
            </a:r>
            <a:r>
              <a:rPr lang="ar-SA" sz="2800" dirty="0" smtClean="0"/>
              <a:t>القران</a:t>
            </a:r>
            <a:endParaRPr lang="tr-TR" sz="2800" dirty="0" smtClean="0"/>
          </a:p>
          <a:p>
            <a:pPr algn="ctr">
              <a:buNone/>
            </a:pPr>
            <a:endParaRPr lang="tr-TR" sz="1300" dirty="0" smtClean="0"/>
          </a:p>
          <a:p>
            <a:pPr algn="ctr">
              <a:buNone/>
            </a:pPr>
            <a:r>
              <a:rPr lang="tr-TR" sz="2800" dirty="0" smtClean="0"/>
              <a:t>1- Kuranın kaynağı: Allah    </a:t>
            </a:r>
            <a:r>
              <a:rPr lang="ar-SA" sz="2800" dirty="0"/>
              <a:t>منبع القران : الله</a:t>
            </a:r>
            <a:endParaRPr lang="tr-TR" sz="2800" dirty="0" smtClean="0"/>
          </a:p>
          <a:p>
            <a:pPr algn="ctr">
              <a:buNone/>
            </a:pPr>
            <a:r>
              <a:rPr lang="tr-TR" sz="2800" dirty="0" smtClean="0"/>
              <a:t>2- Getiren elçi: Cebrail	</a:t>
            </a:r>
            <a:r>
              <a:rPr lang="ar-SA" sz="2800" dirty="0"/>
              <a:t>الواسطة بين الله ورسوله : جبريل / جبرائيل</a:t>
            </a:r>
            <a:endParaRPr lang="tr-TR" sz="2800" dirty="0" smtClean="0"/>
          </a:p>
          <a:p>
            <a:pPr algn="ctr">
              <a:buNone/>
            </a:pPr>
            <a:r>
              <a:rPr lang="tr-TR" sz="2800" dirty="0" smtClean="0"/>
              <a:t>3- Hz. Muhammed’in tebliği	</a:t>
            </a:r>
            <a:r>
              <a:rPr lang="ar-SA" sz="2800" dirty="0"/>
              <a:t>تبليغ محمد ص ع القران الى الناس</a:t>
            </a:r>
            <a:endParaRPr lang="tr-TR" sz="2800" dirty="0" smtClean="0"/>
          </a:p>
          <a:p>
            <a:pPr algn="ctr">
              <a:buNone/>
            </a:pPr>
            <a:r>
              <a:rPr lang="tr-TR" sz="2800" dirty="0" smtClean="0"/>
              <a:t>4- Hz. Peygamber ve sahabenin ezberi ve okumaları</a:t>
            </a:r>
          </a:p>
          <a:p>
            <a:pPr algn="ctr">
              <a:buNone/>
            </a:pPr>
            <a:r>
              <a:rPr lang="tr-TR" sz="2800" dirty="0" smtClean="0"/>
              <a:t> </a:t>
            </a:r>
            <a:r>
              <a:rPr lang="ar-SA" sz="2800" dirty="0"/>
              <a:t>حفظه رسول الله والصحابة</a:t>
            </a:r>
            <a:endParaRPr lang="tr-TR" sz="2800" dirty="0" smtClean="0"/>
          </a:p>
          <a:p>
            <a:pPr algn="ctr">
              <a:buNone/>
            </a:pPr>
            <a:r>
              <a:rPr lang="tr-TR" sz="2800" dirty="0" smtClean="0"/>
              <a:t>5- Yazımı ve saklanması	</a:t>
            </a:r>
            <a:r>
              <a:rPr lang="ar-SA" sz="2800" dirty="0"/>
              <a:t> الكتابة والحفظ</a:t>
            </a:r>
            <a:endParaRPr lang="tr-TR" sz="2800" dirty="0" smtClean="0"/>
          </a:p>
          <a:p>
            <a:pPr algn="ctr">
              <a:buNone/>
            </a:pPr>
            <a:r>
              <a:rPr lang="tr-TR" sz="2800" dirty="0" smtClean="0"/>
              <a:t>6- Arz, arza </a:t>
            </a:r>
            <a:r>
              <a:rPr lang="ar-SA" sz="2800" dirty="0"/>
              <a:t>العرض - العرضة</a:t>
            </a:r>
            <a:endParaRPr lang="tr-TR" sz="2800" dirty="0" smtClean="0"/>
          </a:p>
          <a:p>
            <a:pPr algn="ctr">
              <a:buNone/>
            </a:pPr>
            <a:r>
              <a:rPr lang="tr-TR" sz="2800" dirty="0" smtClean="0"/>
              <a:t>7- Cem (toplanması)	</a:t>
            </a:r>
            <a:r>
              <a:rPr lang="ar-SA" sz="2800" dirty="0" smtClean="0"/>
              <a:t>جمعه</a:t>
            </a:r>
            <a:endParaRPr lang="tr-TR" sz="2800" dirty="0" smtClean="0"/>
          </a:p>
          <a:p>
            <a:pPr algn="ctr">
              <a:buNone/>
            </a:pPr>
            <a:r>
              <a:rPr lang="tr-TR" sz="2800" dirty="0" smtClean="0"/>
              <a:t>8- İstinsah (Çoğaltma)	</a:t>
            </a:r>
            <a:r>
              <a:rPr lang="ar-SA" sz="2800" dirty="0"/>
              <a:t> استنسخه</a:t>
            </a:r>
            <a:endParaRPr lang="tr-TR" sz="2800" dirty="0" smtClean="0"/>
          </a:p>
          <a:p>
            <a:pPr algn="ctr">
              <a:buNone/>
            </a:pPr>
            <a:r>
              <a:rPr lang="tr-TR" sz="2800" dirty="0" smtClean="0"/>
              <a:t>9- Noktalama, hareke ve diğer işlemler</a:t>
            </a:r>
          </a:p>
          <a:p>
            <a:pPr algn="ctr">
              <a:buNone/>
            </a:pPr>
            <a:r>
              <a:rPr lang="ar-SA" sz="2800" dirty="0"/>
              <a:t>التنقيط و التحريك و غير ذلك</a:t>
            </a:r>
            <a:endParaRPr lang="tr-TR" sz="2800" dirty="0"/>
          </a:p>
        </p:txBody>
      </p:sp>
    </p:spTree>
    <p:extLst>
      <p:ext uri="{BB962C8B-B14F-4D97-AF65-F5344CB8AC3E}">
        <p14:creationId xmlns:p14="http://schemas.microsoft.com/office/powerpoint/2010/main" val="4182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88490" y="43031"/>
            <a:ext cx="7756263" cy="642770"/>
          </a:xfrm>
        </p:spPr>
        <p:txBody>
          <a:bodyPr/>
          <a:lstStyle/>
          <a:p>
            <a:r>
              <a:rPr lang="tr-TR" sz="3300" dirty="0" smtClean="0"/>
              <a:t>Nüzulün keyfiyeti</a:t>
            </a:r>
            <a:endParaRPr lang="tr-TR" sz="3300" dirty="0"/>
          </a:p>
        </p:txBody>
      </p:sp>
      <p:sp>
        <p:nvSpPr>
          <p:cNvPr id="2" name="İçerik Yer Tutucusu 1"/>
          <p:cNvSpPr>
            <a:spLocks noGrp="1"/>
          </p:cNvSpPr>
          <p:nvPr>
            <p:ph idx="1"/>
          </p:nvPr>
        </p:nvSpPr>
        <p:spPr>
          <a:xfrm>
            <a:off x="0" y="933450"/>
            <a:ext cx="9143999" cy="5924550"/>
          </a:xfrm>
        </p:spPr>
        <p:txBody>
          <a:bodyPr>
            <a:normAutofit/>
          </a:bodyPr>
          <a:lstStyle/>
          <a:p>
            <a:pPr algn="just">
              <a:buNone/>
            </a:pPr>
            <a:r>
              <a:rPr lang="tr-TR" dirty="0" smtClean="0">
                <a:latin typeface="Tahoma" pitchFamily="34" charset="0"/>
                <a:ea typeface="Tahoma" pitchFamily="34" charset="0"/>
                <a:cs typeface="Tahoma" pitchFamily="34" charset="0"/>
              </a:rPr>
              <a:t>Bu anlamlardan bazıları Kur’an’da da kullanılmıştır. Bunların bazılarına bakalım.</a:t>
            </a:r>
          </a:p>
          <a:p>
            <a:r>
              <a:rPr lang="ar-SA" dirty="0" smtClean="0"/>
              <a:t>إِذْ أَوْحَيْنَا إِلَى أُمِّكَ مَا يُوحَى أَنِ اقْذِفِيهِ فِي التَّابُوتِ فَاقْذِفِيهِ فِي الْيَمِّ... </a:t>
            </a:r>
            <a:endParaRPr lang="tr-TR" dirty="0" smtClean="0"/>
          </a:p>
          <a:p>
            <a:r>
              <a:rPr lang="tr-TR" dirty="0" smtClean="0"/>
              <a:t>“</a:t>
            </a:r>
            <a:r>
              <a:rPr lang="tr-TR" i="1" dirty="0" smtClean="0"/>
              <a:t>Bir zaman, ilham edilmesi gereken şu </a:t>
            </a:r>
            <a:r>
              <a:rPr lang="tr-TR" b="1" i="1" dirty="0" smtClean="0"/>
              <a:t>ilhamı</a:t>
            </a:r>
            <a:r>
              <a:rPr lang="tr-TR" i="1" dirty="0" smtClean="0"/>
              <a:t> annene verdik: Onu (bebek Mûsâ’yı) sandığın içine koy ve denize (Nil’e) bırak ki,…”</a:t>
            </a:r>
            <a:r>
              <a:rPr lang="tr-TR" dirty="0" smtClean="0"/>
              <a:t>  (20 Taha 38-39. Ayrıca Taha suresi 7. ayet)</a:t>
            </a:r>
          </a:p>
          <a:p>
            <a:r>
              <a:rPr lang="tr-TR" dirty="0" smtClean="0"/>
              <a:t>…</a:t>
            </a:r>
            <a:r>
              <a:rPr lang="ar-SA" dirty="0" smtClean="0"/>
              <a:t> وَإِذْ أَوْحَيْتُ إِلَى الْحَوَارِيِّينَ أَنْ آمِنُوا بِي وَبِرَسُولِ</a:t>
            </a:r>
            <a:endParaRPr lang="tr-TR" dirty="0" smtClean="0"/>
          </a:p>
          <a:p>
            <a:r>
              <a:rPr lang="tr-TR" dirty="0" smtClean="0"/>
              <a:t>“</a:t>
            </a:r>
            <a:r>
              <a:rPr lang="tr-TR" i="1" dirty="0" smtClean="0"/>
              <a:t>Hani bir de, ‘Bana ve Peygamberime iman edin’ diye havarilere </a:t>
            </a:r>
            <a:r>
              <a:rPr lang="tr-TR" b="1" i="1" dirty="0" smtClean="0"/>
              <a:t>ilham etmiştim</a:t>
            </a:r>
            <a:r>
              <a:rPr lang="tr-TR" i="1" dirty="0" smtClean="0"/>
              <a:t>.”</a:t>
            </a:r>
            <a:r>
              <a:rPr lang="tr-TR" dirty="0" smtClean="0"/>
              <a:t>  (5 </a:t>
            </a:r>
            <a:r>
              <a:rPr lang="tr-TR" dirty="0" err="1" smtClean="0"/>
              <a:t>Mâide</a:t>
            </a:r>
            <a:r>
              <a:rPr lang="tr-TR" dirty="0" smtClean="0"/>
              <a:t> 111)</a:t>
            </a:r>
          </a:p>
          <a:p>
            <a:r>
              <a:rPr lang="ar-SA" dirty="0" smtClean="0"/>
              <a:t>وَأَوْحَى رَبُّكَ إِلَى النَّحْلِ أَنِ اتَّخِذِي مِنَ الْجِبَالِ بُيُوتًا وَمِنَ الشَّجَرِ وَمِمَّا يَعْرِشُونَ</a:t>
            </a:r>
            <a:endParaRPr lang="tr-TR" dirty="0" smtClean="0"/>
          </a:p>
          <a:p>
            <a:r>
              <a:rPr lang="tr-TR" dirty="0" smtClean="0"/>
              <a:t>“</a:t>
            </a:r>
            <a:r>
              <a:rPr lang="tr-TR" i="1" dirty="0" smtClean="0"/>
              <a:t>Rabbin, bal arısına şöyle </a:t>
            </a:r>
            <a:r>
              <a:rPr lang="tr-TR" b="1" i="1" dirty="0" smtClean="0"/>
              <a:t>ilham etti</a:t>
            </a:r>
            <a:r>
              <a:rPr lang="tr-TR" i="1" dirty="0" smtClean="0"/>
              <a:t>: “Dağlardan, ağaçlardan ve insanların yaptıkları çardaklardan (kovanlardan) kendine evler edin.”</a:t>
            </a:r>
            <a:r>
              <a:rPr lang="tr-TR" dirty="0" smtClean="0"/>
              <a:t> (16 </a:t>
            </a:r>
            <a:r>
              <a:rPr lang="tr-TR" dirty="0" err="1" smtClean="0"/>
              <a:t>Nahl</a:t>
            </a:r>
            <a:r>
              <a:rPr lang="tr-TR" dirty="0" smtClean="0"/>
              <a:t> 68)</a:t>
            </a:r>
            <a:endParaRPr lang="tr-TR" dirty="0"/>
          </a:p>
        </p:txBody>
      </p:sp>
    </p:spTree>
    <p:extLst>
      <p:ext uri="{BB962C8B-B14F-4D97-AF65-F5344CB8AC3E}">
        <p14:creationId xmlns:p14="http://schemas.microsoft.com/office/powerpoint/2010/main" val="3575301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114550"/>
            <a:ext cx="7745505" cy="4267199"/>
          </a:xfrm>
        </p:spPr>
        <p:txBody>
          <a:bodyPr>
            <a:normAutofit fontScale="92500" lnSpcReduction="10000"/>
          </a:bodyPr>
          <a:lstStyle/>
          <a:p>
            <a:pPr marL="0" indent="0" algn="ctr">
              <a:buNone/>
            </a:pPr>
            <a:r>
              <a:rPr lang="tr-TR" dirty="0" smtClean="0"/>
              <a:t>İslam </a:t>
            </a:r>
            <a:r>
              <a:rPr lang="tr-TR" dirty="0"/>
              <a:t>literatüründe vahiy şöyle tanımlanmıştır: </a:t>
            </a:r>
            <a:r>
              <a:rPr lang="tr-TR" i="1" dirty="0"/>
              <a:t>“</a:t>
            </a:r>
            <a:r>
              <a:rPr lang="tr-TR" i="1" dirty="0" err="1"/>
              <a:t>Vahy</a:t>
            </a:r>
            <a:r>
              <a:rPr lang="tr-TR" i="1" dirty="0"/>
              <a:t>, Allah’ın bazı sözleri insanlara ulaştırmak üzere Cebrail vasıtasıyla veya doğrudan, fakat bizim bilmediğimiz bir yolla peygamberlere iletmesidir”.</a:t>
            </a:r>
          </a:p>
          <a:p>
            <a:pPr marL="0" indent="0">
              <a:buNone/>
            </a:pPr>
            <a:endParaRPr lang="tr-TR" dirty="0" smtClean="0"/>
          </a:p>
          <a:p>
            <a:pPr marL="0" indent="0">
              <a:buNone/>
            </a:pPr>
            <a:r>
              <a:rPr lang="ar-SA" dirty="0"/>
              <a:t>الوحي اصطلاحاً هو: الوسيلة والصلة بين الله تعالى وبين رسله وأنبيائه التي يوصل الله تعالى بها إليهم ما يريد إيصاله من علم وحكم وأمر ونهي وإرشاد وتشريع وغير ذلك.</a:t>
            </a:r>
            <a:br>
              <a:rPr lang="ar-SA" dirty="0"/>
            </a:br>
            <a:endParaRPr lang="tr-TR" dirty="0" smtClean="0"/>
          </a:p>
          <a:p>
            <a:pPr marL="0" indent="0">
              <a:buNone/>
            </a:pPr>
            <a:r>
              <a:rPr lang="tr-TR" dirty="0" smtClean="0"/>
              <a:t>Görüldüğü </a:t>
            </a:r>
            <a:r>
              <a:rPr lang="tr-TR" dirty="0"/>
              <a:t>gibi vahiy genelde ikili bir münasebet şeklinde cereyan eder. Şöyle ki, vahyi başlatan kaynak Allah’tır, alan ise bir beşer olan peygamberdir. O, Allah’ta başlayıp insanda biten bir harekettir. İkisi arasında irtibatı sağlayan ise çoğu zaman, Cebrail adlı melektir</a:t>
            </a:r>
          </a:p>
          <a:p>
            <a:endParaRPr lang="tr-TR" dirty="0"/>
          </a:p>
        </p:txBody>
      </p:sp>
      <p:sp>
        <p:nvSpPr>
          <p:cNvPr id="3" name="Başlık 2"/>
          <p:cNvSpPr>
            <a:spLocks noGrp="1"/>
          </p:cNvSpPr>
          <p:nvPr>
            <p:ph type="title"/>
          </p:nvPr>
        </p:nvSpPr>
        <p:spPr>
          <a:xfrm>
            <a:off x="2498241" y="208206"/>
            <a:ext cx="6207609" cy="1054250"/>
          </a:xfrm>
        </p:spPr>
        <p:txBody>
          <a:bodyPr/>
          <a:lstStyle/>
          <a:p>
            <a:pPr algn="r"/>
            <a:r>
              <a:rPr lang="tr-TR" sz="3200" b="1" dirty="0"/>
              <a:t>Vahiy Kavramının </a:t>
            </a:r>
            <a:r>
              <a:rPr lang="tr-TR" sz="3200" b="1" dirty="0" smtClean="0"/>
              <a:t>Tanımı</a:t>
            </a:r>
            <a:endParaRPr lang="tr-TR" sz="3200" dirty="0"/>
          </a:p>
        </p:txBody>
      </p:sp>
    </p:spTree>
    <p:extLst>
      <p:ext uri="{BB962C8B-B14F-4D97-AF65-F5344CB8AC3E}">
        <p14:creationId xmlns:p14="http://schemas.microsoft.com/office/powerpoint/2010/main" val="325851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850" y="2190750"/>
            <a:ext cx="8477250" cy="4541126"/>
          </a:xfrm>
        </p:spPr>
        <p:txBody>
          <a:bodyPr>
            <a:normAutofit fontScale="70000" lnSpcReduction="20000"/>
          </a:bodyPr>
          <a:lstStyle/>
          <a:p>
            <a:pPr marL="0" indent="0">
              <a:buNone/>
            </a:pPr>
            <a:r>
              <a:rPr lang="tr-TR" sz="4800" dirty="0" smtClean="0">
                <a:solidFill>
                  <a:srgbClr val="FFC000"/>
                </a:solidFill>
              </a:rPr>
              <a:t>-</a:t>
            </a:r>
            <a:r>
              <a:rPr lang="tr-TR" sz="4800" dirty="0" smtClean="0">
                <a:solidFill>
                  <a:schemeClr val="tx1"/>
                </a:solidFill>
              </a:rPr>
              <a:t>Vahyin </a:t>
            </a:r>
            <a:r>
              <a:rPr lang="tr-TR" sz="4800" dirty="0">
                <a:solidFill>
                  <a:schemeClr val="tx1"/>
                </a:solidFill>
              </a:rPr>
              <a:t>başlaması</a:t>
            </a:r>
            <a:r>
              <a:rPr lang="tr-TR" sz="4800" dirty="0">
                <a:solidFill>
                  <a:srgbClr val="FFC000"/>
                </a:solidFill>
              </a:rPr>
              <a:t>: 610 yılı, Ramazan, Nur dağı </a:t>
            </a:r>
            <a:r>
              <a:rPr lang="tr-TR" sz="4800" dirty="0" err="1">
                <a:solidFill>
                  <a:srgbClr val="FFC000"/>
                </a:solidFill>
              </a:rPr>
              <a:t>Hira</a:t>
            </a:r>
            <a:r>
              <a:rPr lang="tr-TR" sz="4800" dirty="0">
                <a:solidFill>
                  <a:srgbClr val="FFC000"/>
                </a:solidFill>
              </a:rPr>
              <a:t> </a:t>
            </a:r>
            <a:r>
              <a:rPr lang="tr-TR" sz="4800" dirty="0" smtClean="0">
                <a:solidFill>
                  <a:srgbClr val="FFC000"/>
                </a:solidFill>
              </a:rPr>
              <a:t>mağarasında.</a:t>
            </a:r>
          </a:p>
          <a:p>
            <a:pPr marL="0" indent="0">
              <a:buNone/>
            </a:pPr>
            <a:r>
              <a:rPr lang="tr-TR" sz="4800" dirty="0" smtClean="0">
                <a:solidFill>
                  <a:srgbClr val="FFC000"/>
                </a:solidFill>
              </a:rPr>
              <a:t>-</a:t>
            </a:r>
            <a:r>
              <a:rPr lang="tr-TR" sz="4800" dirty="0">
                <a:solidFill>
                  <a:srgbClr val="FFC000"/>
                </a:solidFill>
              </a:rPr>
              <a:t>ilk ayetler: </a:t>
            </a:r>
            <a:r>
              <a:rPr lang="tr-TR" sz="4800" dirty="0" err="1">
                <a:solidFill>
                  <a:srgbClr val="FFC000"/>
                </a:solidFill>
              </a:rPr>
              <a:t>Alak</a:t>
            </a:r>
            <a:r>
              <a:rPr lang="tr-TR" sz="4800" dirty="0">
                <a:solidFill>
                  <a:srgbClr val="FFC000"/>
                </a:solidFill>
              </a:rPr>
              <a:t> suresi 1-5</a:t>
            </a:r>
          </a:p>
          <a:p>
            <a:pPr marL="0" indent="0">
              <a:buNone/>
            </a:pPr>
            <a:r>
              <a:rPr lang="tr-TR" sz="4800" dirty="0">
                <a:solidFill>
                  <a:srgbClr val="FFC000"/>
                </a:solidFill>
              </a:rPr>
              <a:t>-</a:t>
            </a:r>
            <a:r>
              <a:rPr lang="tr-TR" sz="4800" dirty="0">
                <a:solidFill>
                  <a:schemeClr val="tx1"/>
                </a:solidFill>
              </a:rPr>
              <a:t>Vahyin </a:t>
            </a:r>
            <a:r>
              <a:rPr lang="tr-TR" sz="4800" dirty="0" smtClean="0">
                <a:solidFill>
                  <a:schemeClr val="tx1"/>
                </a:solidFill>
              </a:rPr>
              <a:t>bitişi</a:t>
            </a:r>
            <a:r>
              <a:rPr lang="tr-TR" sz="4800" dirty="0" smtClean="0">
                <a:solidFill>
                  <a:srgbClr val="FFC000"/>
                </a:solidFill>
              </a:rPr>
              <a:t>: 632 Medine</a:t>
            </a:r>
            <a:endParaRPr lang="tr-TR" sz="4800" dirty="0">
              <a:solidFill>
                <a:srgbClr val="FFC000"/>
              </a:solidFill>
            </a:endParaRPr>
          </a:p>
          <a:p>
            <a:pPr marL="0" indent="0">
              <a:buNone/>
            </a:pPr>
            <a:r>
              <a:rPr lang="tr-TR" sz="4800" dirty="0" smtClean="0">
                <a:solidFill>
                  <a:srgbClr val="FFC000"/>
                </a:solidFill>
              </a:rPr>
              <a:t>-</a:t>
            </a:r>
            <a:r>
              <a:rPr lang="tr-TR" sz="4800" dirty="0" smtClean="0">
                <a:solidFill>
                  <a:schemeClr val="tx1"/>
                </a:solidFill>
              </a:rPr>
              <a:t>İnzal</a:t>
            </a:r>
            <a:r>
              <a:rPr lang="tr-TR" sz="4800" dirty="0">
                <a:solidFill>
                  <a:srgbClr val="FFC000"/>
                </a:solidFill>
              </a:rPr>
              <a:t>: toptan indirme</a:t>
            </a:r>
          </a:p>
          <a:p>
            <a:pPr marL="0" indent="0">
              <a:buNone/>
            </a:pPr>
            <a:r>
              <a:rPr lang="tr-TR" sz="4800" dirty="0" smtClean="0">
                <a:solidFill>
                  <a:srgbClr val="FFC000"/>
                </a:solidFill>
              </a:rPr>
              <a:t>-</a:t>
            </a:r>
            <a:r>
              <a:rPr lang="tr-TR" sz="4800" dirty="0" smtClean="0">
                <a:solidFill>
                  <a:schemeClr val="tx1"/>
                </a:solidFill>
              </a:rPr>
              <a:t>Tenzil</a:t>
            </a:r>
            <a:r>
              <a:rPr lang="tr-TR" sz="4800" dirty="0">
                <a:solidFill>
                  <a:srgbClr val="FFC000"/>
                </a:solidFill>
              </a:rPr>
              <a:t>: ayet </a:t>
            </a:r>
            <a:r>
              <a:rPr lang="tr-TR" sz="4800" dirty="0" err="1">
                <a:solidFill>
                  <a:srgbClr val="FFC000"/>
                </a:solidFill>
              </a:rPr>
              <a:t>ayet</a:t>
            </a:r>
            <a:r>
              <a:rPr lang="tr-TR" sz="4800" dirty="0">
                <a:solidFill>
                  <a:srgbClr val="FFC000"/>
                </a:solidFill>
              </a:rPr>
              <a:t>, sure </a:t>
            </a:r>
            <a:r>
              <a:rPr lang="tr-TR" sz="4800" dirty="0" err="1">
                <a:solidFill>
                  <a:srgbClr val="FFC000"/>
                </a:solidFill>
              </a:rPr>
              <a:t>sure</a:t>
            </a:r>
            <a:r>
              <a:rPr lang="tr-TR" sz="4800" dirty="0">
                <a:solidFill>
                  <a:srgbClr val="FFC000"/>
                </a:solidFill>
              </a:rPr>
              <a:t> indirme</a:t>
            </a:r>
          </a:p>
          <a:p>
            <a:pPr marL="0" indent="0">
              <a:buNone/>
            </a:pPr>
            <a:r>
              <a:rPr lang="tr-TR" sz="4800" dirty="0" smtClean="0">
                <a:solidFill>
                  <a:srgbClr val="FFC000"/>
                </a:solidFill>
              </a:rPr>
              <a:t>-</a:t>
            </a:r>
            <a:r>
              <a:rPr lang="tr-TR" sz="4800" dirty="0" smtClean="0">
                <a:solidFill>
                  <a:schemeClr val="tx1"/>
                </a:solidFill>
              </a:rPr>
              <a:t>Tenezzül</a:t>
            </a:r>
            <a:r>
              <a:rPr lang="tr-TR" sz="4800" dirty="0">
                <a:solidFill>
                  <a:srgbClr val="FFC000"/>
                </a:solidFill>
              </a:rPr>
              <a:t>: Allah’ın insanların kavrayabilecekleri şekilde vahiy indirmesi</a:t>
            </a:r>
          </a:p>
          <a:p>
            <a:pPr marL="0" indent="0">
              <a:buNone/>
            </a:pPr>
            <a:r>
              <a:rPr lang="tr-TR" sz="4800" dirty="0" smtClean="0"/>
              <a:t>-Tencim: </a:t>
            </a:r>
            <a:r>
              <a:rPr lang="tr-TR" sz="4800" dirty="0" smtClean="0">
                <a:solidFill>
                  <a:srgbClr val="FFC000"/>
                </a:solidFill>
              </a:rPr>
              <a:t>Kur’an’ın parça parça inmesi </a:t>
            </a:r>
            <a:endParaRPr lang="tr-TR" sz="4800" dirty="0" smtClean="0"/>
          </a:p>
        </p:txBody>
      </p:sp>
      <p:sp>
        <p:nvSpPr>
          <p:cNvPr id="3" name="Başlık 2"/>
          <p:cNvSpPr>
            <a:spLocks noGrp="1"/>
          </p:cNvSpPr>
          <p:nvPr>
            <p:ph type="title"/>
          </p:nvPr>
        </p:nvSpPr>
        <p:spPr/>
        <p:txBody>
          <a:bodyPr/>
          <a:lstStyle/>
          <a:p>
            <a:r>
              <a:rPr lang="tr-TR" dirty="0" smtClean="0"/>
              <a:t>Kur’an’ın vahyi</a:t>
            </a:r>
            <a:endParaRPr lang="tr-TR" dirty="0"/>
          </a:p>
        </p:txBody>
      </p:sp>
    </p:spTree>
    <p:extLst>
      <p:ext uri="{BB962C8B-B14F-4D97-AF65-F5344CB8AC3E}">
        <p14:creationId xmlns:p14="http://schemas.microsoft.com/office/powerpoint/2010/main" val="3649378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Documents\ders notlari\haritalar\islamın doğduğu sırada dünya.JPG"/>
          <p:cNvPicPr>
            <a:picLocks noChangeAspect="1" noChangeArrowheads="1"/>
          </p:cNvPicPr>
          <p:nvPr/>
        </p:nvPicPr>
        <p:blipFill>
          <a:blip r:embed="rId2" cstate="print"/>
          <a:srcRect/>
          <a:stretch>
            <a:fillRect/>
          </a:stretch>
        </p:blipFill>
        <p:spPr bwMode="auto">
          <a:xfrm>
            <a:off x="0" y="133350"/>
            <a:ext cx="9070380" cy="6553200"/>
          </a:xfrm>
          <a:prstGeom prst="rect">
            <a:avLst/>
          </a:prstGeom>
          <a:noFill/>
        </p:spPr>
      </p:pic>
    </p:spTree>
    <p:extLst>
      <p:ext uri="{BB962C8B-B14F-4D97-AF65-F5344CB8AC3E}">
        <p14:creationId xmlns:p14="http://schemas.microsoft.com/office/powerpoint/2010/main" val="134838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5600700" cy="590550"/>
          </a:xfrm>
        </p:spPr>
        <p:txBody>
          <a:bodyPr>
            <a:normAutofit fontScale="90000"/>
          </a:bodyPr>
          <a:lstStyle/>
          <a:p>
            <a:r>
              <a:rPr lang="tr-TR" sz="4000" b="1" dirty="0" smtClean="0"/>
              <a:t>Vahiy Şekilleri</a:t>
            </a:r>
            <a:endParaRPr lang="tr-TR" sz="4000" b="1" dirty="0"/>
          </a:p>
        </p:txBody>
      </p:sp>
      <p:sp>
        <p:nvSpPr>
          <p:cNvPr id="3" name="2 İçerik Yer Tutucusu"/>
          <p:cNvSpPr>
            <a:spLocks noGrp="1"/>
          </p:cNvSpPr>
          <p:nvPr>
            <p:ph idx="1"/>
          </p:nvPr>
        </p:nvSpPr>
        <p:spPr>
          <a:xfrm>
            <a:off x="190500" y="742950"/>
            <a:ext cx="8953500" cy="6115050"/>
          </a:xfrm>
        </p:spPr>
        <p:txBody>
          <a:bodyPr>
            <a:noAutofit/>
          </a:bodyPr>
          <a:lstStyle/>
          <a:p>
            <a:pPr algn="just">
              <a:buNone/>
            </a:pPr>
            <a:r>
              <a:rPr lang="tr-TR" sz="3600" dirty="0" smtClean="0"/>
              <a:t>Vahyin peygamberlere geliş şekillerini </a:t>
            </a:r>
            <a:r>
              <a:rPr lang="tr-TR" sz="3600" dirty="0" err="1" smtClean="0"/>
              <a:t>Şûrâ</a:t>
            </a:r>
            <a:r>
              <a:rPr lang="tr-TR" sz="3600" dirty="0" smtClean="0"/>
              <a:t> suresi 51. ayetinden öğreniyoruz:</a:t>
            </a:r>
          </a:p>
          <a:p>
            <a:pPr algn="just">
              <a:buNone/>
            </a:pPr>
            <a:endParaRPr lang="tr-TR" sz="1800" dirty="0" smtClean="0"/>
          </a:p>
          <a:p>
            <a:pPr algn="just">
              <a:buNone/>
            </a:pPr>
            <a:r>
              <a:rPr lang="ar-SA" sz="3600" dirty="0" smtClean="0"/>
              <a:t>وَمَا كَانَ لِبَشَرٍ أَن يُكَلِّمَهُ اللَّهُ إِلَّا وَحْيًا أَوْ مِن وَرَاء حِجَابٍ أَوْ يُرْسِلَ رَسُولًا فَيُوحِيَ بِإِذْنِهِ مَا يَشَاء إِنَّهُ عَلِيٌّ حَكِيمٌ</a:t>
            </a:r>
            <a:endParaRPr lang="tr-TR" sz="3600" dirty="0" smtClean="0"/>
          </a:p>
          <a:p>
            <a:pPr algn="just">
              <a:buNone/>
            </a:pPr>
            <a:r>
              <a:rPr lang="tr-TR" sz="3600" dirty="0" smtClean="0"/>
              <a:t>“</a:t>
            </a:r>
            <a:r>
              <a:rPr lang="tr-TR" sz="3600" i="1" dirty="0" smtClean="0"/>
              <a:t>Allah, bir insanla, ancak, doğrudan kalbine vahiy </a:t>
            </a:r>
            <a:r>
              <a:rPr lang="tr-TR" sz="3600" i="1" dirty="0" err="1" smtClean="0"/>
              <a:t>ilka</a:t>
            </a:r>
            <a:r>
              <a:rPr lang="tr-TR" sz="3600" i="1" dirty="0" smtClean="0"/>
              <a:t> ederek yahut bir perde arkasından (seslenerek) yahut da kendi izniyle dilediğini </a:t>
            </a:r>
            <a:r>
              <a:rPr lang="tr-TR" sz="3600" i="1" dirty="0" err="1" smtClean="0"/>
              <a:t>vahyedecek</a:t>
            </a:r>
            <a:r>
              <a:rPr lang="tr-TR" sz="3600" i="1" dirty="0" smtClean="0"/>
              <a:t> bir elçi göndermek suretiyle konuşur. Şüphesiz O, yücedir, hikmet Sahibidir”.</a:t>
            </a:r>
            <a:endParaRPr lang="tr-TR" sz="3600" dirty="0"/>
          </a:p>
        </p:txBody>
      </p:sp>
    </p:spTree>
    <p:extLst>
      <p:ext uri="{BB962C8B-B14F-4D97-AF65-F5344CB8AC3E}">
        <p14:creationId xmlns:p14="http://schemas.microsoft.com/office/powerpoint/2010/main" val="396235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fontScale="90000"/>
          </a:bodyPr>
          <a:lstStyle/>
          <a:p>
            <a:r>
              <a:rPr lang="tr-TR" sz="3800" dirty="0" err="1" smtClean="0"/>
              <a:t>Kur’an’ın</a:t>
            </a:r>
            <a:r>
              <a:rPr lang="tr-TR" sz="3800" dirty="0" smtClean="0"/>
              <a:t> Hz. Peygamber’e Geliş Şekilleri</a:t>
            </a:r>
            <a:endParaRPr lang="tr-TR" sz="3800" dirty="0"/>
          </a:p>
        </p:txBody>
      </p:sp>
      <p:sp>
        <p:nvSpPr>
          <p:cNvPr id="3" name="2 İçerik Yer Tutucusu"/>
          <p:cNvSpPr>
            <a:spLocks noGrp="1"/>
          </p:cNvSpPr>
          <p:nvPr>
            <p:ph idx="1"/>
          </p:nvPr>
        </p:nvSpPr>
        <p:spPr>
          <a:xfrm>
            <a:off x="0" y="1196752"/>
            <a:ext cx="9144000" cy="5661248"/>
          </a:xfrm>
        </p:spPr>
        <p:txBody>
          <a:bodyPr>
            <a:noAutofit/>
          </a:bodyPr>
          <a:lstStyle/>
          <a:p>
            <a:pPr algn="just">
              <a:buNone/>
            </a:pPr>
            <a:r>
              <a:rPr lang="tr-TR" sz="2700" b="1" dirty="0" smtClean="0"/>
              <a:t>1. </a:t>
            </a:r>
            <a:r>
              <a:rPr lang="tr-TR" sz="2700" dirty="0" smtClean="0"/>
              <a:t>Allah’ın </a:t>
            </a:r>
            <a:r>
              <a:rPr lang="tr-TR" sz="2700" dirty="0"/>
              <a:t>doğrudan Hz. Peygamber’e </a:t>
            </a:r>
            <a:r>
              <a:rPr lang="tr-TR" sz="2700" dirty="0" err="1"/>
              <a:t>vahyetmesi</a:t>
            </a:r>
            <a:endParaRPr lang="tr-TR" sz="2700" dirty="0"/>
          </a:p>
          <a:p>
            <a:pPr algn="just">
              <a:buNone/>
            </a:pPr>
            <a:r>
              <a:rPr lang="tr-TR" sz="2700" dirty="0" smtClean="0"/>
              <a:t>2. Cebrail’in Hz. Peygamber’in kalbine </a:t>
            </a:r>
            <a:r>
              <a:rPr lang="tr-TR" sz="2700" dirty="0" err="1" smtClean="0"/>
              <a:t>vahyetmesi</a:t>
            </a:r>
            <a:r>
              <a:rPr lang="tr-TR" sz="2700" dirty="0" smtClean="0"/>
              <a:t> / </a:t>
            </a:r>
            <a:r>
              <a:rPr lang="tr-TR" sz="2700" dirty="0" err="1" smtClean="0"/>
              <a:t>ilka</a:t>
            </a:r>
            <a:r>
              <a:rPr lang="tr-TR" sz="2700" dirty="0" smtClean="0"/>
              <a:t> etmesi</a:t>
            </a:r>
          </a:p>
          <a:p>
            <a:pPr algn="just">
              <a:buNone/>
            </a:pPr>
            <a:r>
              <a:rPr lang="tr-TR" sz="2700" b="1" dirty="0" smtClean="0"/>
              <a:t>3. </a:t>
            </a:r>
            <a:r>
              <a:rPr lang="tr-TR" sz="2700" dirty="0" smtClean="0"/>
              <a:t>Cebrail ile Hz. Peygamber’in arasındaki özel konuşma şeklinde olmuştur. Bu tür vahyin geldiği sırada zil veya çıngırak sesine benzer sesler duyulmaktaydı.</a:t>
            </a:r>
          </a:p>
          <a:p>
            <a:pPr algn="just">
              <a:buNone/>
            </a:pPr>
            <a:r>
              <a:rPr lang="tr-TR" sz="2700" b="1" dirty="0" smtClean="0"/>
              <a:t>4. </a:t>
            </a:r>
            <a:r>
              <a:rPr lang="tr-TR" sz="2700" dirty="0" smtClean="0"/>
              <a:t>Cebrail’in </a:t>
            </a:r>
            <a:r>
              <a:rPr lang="tr-TR" sz="2700" dirty="0"/>
              <a:t>insan suretinde vahiy </a:t>
            </a:r>
            <a:r>
              <a:rPr lang="tr-TR" sz="2700" dirty="0" smtClean="0"/>
              <a:t>getirmesi. </a:t>
            </a:r>
            <a:r>
              <a:rPr lang="tr-TR" sz="2700" dirty="0"/>
              <a:t>Bu yol Peygamber için en kolay yoldur. </a:t>
            </a:r>
            <a:r>
              <a:rPr lang="tr-TR" sz="2700" dirty="0" smtClean="0"/>
              <a:t>Cebrail </a:t>
            </a:r>
            <a:r>
              <a:rPr lang="tr-TR" sz="2700" dirty="0"/>
              <a:t>sahabeden </a:t>
            </a:r>
            <a:r>
              <a:rPr lang="tr-TR" sz="2700" dirty="0" err="1"/>
              <a:t>Dıhye’nin</a:t>
            </a:r>
            <a:r>
              <a:rPr lang="tr-TR" sz="2700" dirty="0"/>
              <a:t> suretinde Hz. Peygamber’e gelmiş, onunla iman ve İslam hakkında konuşmuş, orada bulunan bazı </a:t>
            </a:r>
            <a:r>
              <a:rPr lang="tr-TR" sz="2700" dirty="0" err="1"/>
              <a:t>sahabiler</a:t>
            </a:r>
            <a:r>
              <a:rPr lang="tr-TR" sz="2700" dirty="0"/>
              <a:t> de bu olaya şahit olmuştur. Ancak Kur’an’dan hangi ayetin bu şekilde </a:t>
            </a:r>
            <a:r>
              <a:rPr lang="tr-TR" sz="2700" dirty="0" err="1"/>
              <a:t>vahyolduğuna</a:t>
            </a:r>
            <a:r>
              <a:rPr lang="tr-TR" sz="2700" dirty="0"/>
              <a:t> dair bir rivayet/bilgi yoktur.</a:t>
            </a:r>
          </a:p>
        </p:txBody>
      </p:sp>
    </p:spTree>
    <p:extLst>
      <p:ext uri="{BB962C8B-B14F-4D97-AF65-F5344CB8AC3E}">
        <p14:creationId xmlns:p14="http://schemas.microsoft.com/office/powerpoint/2010/main" val="28440243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10796</TotalTime>
  <Words>1202</Words>
  <Application>Microsoft Office PowerPoint</Application>
  <PresentationFormat>Ekran Gösterisi (4:3)</PresentationFormat>
  <Paragraphs>96</Paragraphs>
  <Slides>31</Slides>
  <Notes>2</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2_Hardcover</vt:lpstr>
      <vt:lpstr>A.Ü. İlahiyat Fakültesi 1. Sınıf  Tefsir Tarihi ve Usulü  تاريخ التفسير وأصوله</vt:lpstr>
      <vt:lpstr>2. Hafta الأسبوع الثاني s.10-27</vt:lpstr>
      <vt:lpstr>Nüzulün keyfiyeti</vt:lpstr>
      <vt:lpstr>Nüzulün keyfiyeti</vt:lpstr>
      <vt:lpstr>Vahiy Kavramının Tanımı</vt:lpstr>
      <vt:lpstr>Kur’an’ın vahyi</vt:lpstr>
      <vt:lpstr>PowerPoint Sunusu</vt:lpstr>
      <vt:lpstr>Vahiy Şekilleri</vt:lpstr>
      <vt:lpstr>Kur’an’ın Hz. Peygamber’e Geliş Şekilleri</vt:lpstr>
      <vt:lpstr>İnen vahiylerin Hz. Peygamber devrinde yazıya geçirilmesi</vt:lpstr>
      <vt:lpstr>Vahiy Katipleri</vt:lpstr>
      <vt:lpstr>Kur’an’ın Cemi/Toplanması ve Mushaf Haline Getirilmesi</vt:lpstr>
      <vt:lpstr>PowerPoint Sunusu</vt:lpstr>
      <vt:lpstr>Kur’an’ın İstinsahı/ Çoğaltılması </vt:lpstr>
      <vt:lpstr>PowerPoint Sunusu</vt:lpstr>
      <vt:lpstr>PowerPoint Sunusu</vt:lpstr>
      <vt:lpstr>Kufi yazı mushaf</vt:lpstr>
      <vt:lpstr>Yemen - Sana mushafı (Leiden-kütüphanesi)</vt:lpstr>
      <vt:lpstr>Kufi yazı mushaf</vt:lpstr>
      <vt:lpstr>PowerPoint Sunusu</vt:lpstr>
      <vt:lpstr>PowerPoint Sunusu</vt:lpstr>
      <vt:lpstr>Kufi yazı mushaf</vt:lpstr>
      <vt:lpstr>Kufi yazı mushaf</vt:lpstr>
      <vt:lpstr>PowerPoint Sunusu</vt:lpstr>
      <vt:lpstr>PowerPoint Sunusu</vt:lpstr>
      <vt:lpstr>PowerPoint Sunusu</vt:lpstr>
      <vt:lpstr>PowerPoint Sunusu</vt:lpstr>
      <vt:lpstr>Tübingen mushafı karbon testi tarihlendirmesi</vt:lpstr>
      <vt:lpstr>Berlin mushafı karbon testi tarihlendirmesi</vt:lpstr>
      <vt:lpstr>Kur’an’ın Harekelenmesi ve Noktalanması</vt:lpstr>
      <vt:lpstr> موثوقية القران (Kur’an’ın Sağlam Kalışı ve Korunması) </vt:lpstr>
    </vt:vector>
  </TitlesOfParts>
  <Company>istanbul ünivesitesi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Diyanet İşleri Başkanlığı</dc:title>
  <dc:creator>Necmettin gökkır</dc:creator>
  <cp:lastModifiedBy>editor 1</cp:lastModifiedBy>
  <cp:revision>524</cp:revision>
  <cp:lastPrinted>2016-03-08T11:30:58Z</cp:lastPrinted>
  <dcterms:created xsi:type="dcterms:W3CDTF">2014-10-29T07:48:48Z</dcterms:created>
  <dcterms:modified xsi:type="dcterms:W3CDTF">2020-10-11T19:39:28Z</dcterms:modified>
</cp:coreProperties>
</file>