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92" d="100"/>
          <a:sy n="92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0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8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80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7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63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5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50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1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4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6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66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Embryonic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hatchery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Verdana" panose="020B0604030504040204" pitchFamily="34" charset="0"/>
              </a:rPr>
              <a:t>PREHEATING</a:t>
            </a:r>
            <a:r>
              <a:rPr lang="en-US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This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achieved </a:t>
            </a:r>
            <a:r>
              <a:rPr lang="en-US" dirty="0"/>
              <a:t>in 3 ways</a:t>
            </a:r>
            <a:r>
              <a:rPr lang="en-US" dirty="0" smtClean="0"/>
              <a:t>:</a:t>
            </a:r>
            <a:endParaRPr lang="tr-TR" dirty="0" smtClean="0"/>
          </a:p>
          <a:p>
            <a:r>
              <a:rPr lang="tr-TR" dirty="0" smtClean="0"/>
              <a:t>T</a:t>
            </a:r>
            <a:r>
              <a:rPr lang="en-US" dirty="0" smtClean="0"/>
              <a:t>o </a:t>
            </a:r>
            <a:r>
              <a:rPr lang="en-US" dirty="0" err="1"/>
              <a:t>favour</a:t>
            </a:r>
            <a:r>
              <a:rPr lang="en-US" dirty="0"/>
              <a:t> the regeneration of cells that die during storage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 </a:t>
            </a:r>
            <a:r>
              <a:rPr lang="en-US" dirty="0"/>
              <a:t>better co-ordinate embryo development before incubation starts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smtClean="0"/>
              <a:t>Reduce </a:t>
            </a:r>
            <a:r>
              <a:rPr lang="en-US" dirty="0"/>
              <a:t>the hatch window and thus improve the chick quality. </a:t>
            </a:r>
            <a:br>
              <a:rPr lang="en-US" dirty="0"/>
            </a:b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83844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preheating methods used can vary from </a:t>
            </a:r>
            <a:r>
              <a:rPr lang="tr-TR" dirty="0" err="1" smtClean="0"/>
              <a:t>storage</a:t>
            </a:r>
            <a:r>
              <a:rPr lang="tr-TR" dirty="0" smtClean="0"/>
              <a:t> time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/>
              <a:t>Preheating in short-term stored eggs (up to 7 days) for 8-12 hours at </a:t>
            </a:r>
            <a:r>
              <a:rPr lang="en-US" dirty="0" smtClean="0"/>
              <a:t>23-26</a:t>
            </a:r>
            <a:r>
              <a:rPr lang="tr-TR" sz="2400" baseline="30000" dirty="0">
                <a:solidFill>
                  <a:prstClr val="black"/>
                </a:solidFill>
              </a:rPr>
              <a:t> o </a:t>
            </a:r>
            <a:r>
              <a:rPr lang="en-US" dirty="0" smtClean="0"/>
              <a:t>C,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long stored eggs (8-14 days) preheating should be done at </a:t>
            </a:r>
            <a:r>
              <a:rPr lang="en-US" dirty="0" smtClean="0"/>
              <a:t>23-26</a:t>
            </a:r>
            <a:r>
              <a:rPr lang="tr-TR" sz="2400" baseline="30000" dirty="0">
                <a:solidFill>
                  <a:prstClr val="black"/>
                </a:solidFill>
              </a:rPr>
              <a:t> o </a:t>
            </a:r>
            <a:r>
              <a:rPr lang="en-US" dirty="0" smtClean="0"/>
              <a:t>C </a:t>
            </a:r>
            <a:r>
              <a:rPr lang="en-US" dirty="0"/>
              <a:t>for 12-18 hours.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037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Setter</a:t>
            </a:r>
            <a:r>
              <a:rPr lang="tr-TR" dirty="0" smtClean="0"/>
              <a:t> </a:t>
            </a:r>
            <a:r>
              <a:rPr lang="tr-TR" dirty="0" err="1" smtClean="0"/>
              <a:t>conditions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the hatcher the eggs will stay for </a:t>
            </a:r>
            <a:r>
              <a:rPr lang="tr-TR" dirty="0" smtClean="0"/>
              <a:t>18 </a:t>
            </a:r>
            <a:r>
              <a:rPr lang="en-US" dirty="0" smtClean="0"/>
              <a:t>days</a:t>
            </a:r>
            <a:r>
              <a:rPr lang="en-US" dirty="0"/>
              <a:t>. </a:t>
            </a:r>
            <a:br>
              <a:rPr lang="en-US" dirty="0"/>
            </a:br>
            <a:endParaRPr lang="tr-TR" dirty="0" smtClean="0"/>
          </a:p>
          <a:p>
            <a:r>
              <a:rPr lang="tr-TR" dirty="0" err="1" smtClean="0"/>
              <a:t>Temperature</a:t>
            </a:r>
            <a:r>
              <a:rPr lang="tr-TR" dirty="0" smtClean="0"/>
              <a:t>…………………………..</a:t>
            </a:r>
          </a:p>
          <a:p>
            <a:r>
              <a:rPr lang="tr-TR" dirty="0" err="1" smtClean="0"/>
              <a:t>Humidity</a:t>
            </a:r>
            <a:r>
              <a:rPr lang="tr-TR" dirty="0" smtClean="0"/>
              <a:t>………………………………..</a:t>
            </a:r>
          </a:p>
          <a:p>
            <a:r>
              <a:rPr lang="tr-TR" dirty="0" err="1" smtClean="0"/>
              <a:t>Turning</a:t>
            </a:r>
            <a:r>
              <a:rPr lang="tr-TR" dirty="0" smtClean="0"/>
              <a:t>……………………………….</a:t>
            </a:r>
            <a:endParaRPr lang="tr-TR" dirty="0" smtClean="0"/>
          </a:p>
          <a:p>
            <a:r>
              <a:rPr lang="tr-TR" dirty="0" err="1" smtClean="0"/>
              <a:t>Ventilation</a:t>
            </a:r>
            <a:r>
              <a:rPr lang="tr-TR" dirty="0" smtClean="0"/>
              <a:t>……………………………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923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Temperature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Temperature is the most important incubation parameter. It mainly determines the speed of embryo </a:t>
            </a:r>
            <a:r>
              <a:rPr lang="en-US" dirty="0" smtClean="0"/>
              <a:t>development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it has to be kept within a small range to assure optimal hatchability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chick </a:t>
            </a:r>
            <a:r>
              <a:rPr lang="en-US" dirty="0"/>
              <a:t>quality. </a:t>
            </a:r>
            <a:endParaRPr lang="tr-TR" dirty="0" smtClean="0"/>
          </a:p>
          <a:p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optimum temperature in this period is </a:t>
            </a:r>
            <a:r>
              <a:rPr lang="en-US" dirty="0" smtClean="0"/>
              <a:t>37.5-37.7</a:t>
            </a:r>
            <a:r>
              <a:rPr lang="tr-TR" sz="2400" baseline="30000" dirty="0" smtClean="0"/>
              <a:t>o</a:t>
            </a:r>
            <a:r>
              <a:rPr lang="en-US" dirty="0" smtClean="0"/>
              <a:t>C</a:t>
            </a:r>
            <a:r>
              <a:rPr lang="en-US" dirty="0" smtClean="0"/>
              <a:t>.</a:t>
            </a:r>
            <a:endParaRPr lang="tr-TR" dirty="0"/>
          </a:p>
          <a:p>
            <a:r>
              <a:rPr lang="tr-TR" dirty="0" smtClean="0"/>
              <a:t>But </a:t>
            </a:r>
            <a:r>
              <a:rPr lang="tr-TR" dirty="0" err="1" smtClean="0"/>
              <a:t>egg</a:t>
            </a:r>
            <a:r>
              <a:rPr lang="tr-TR" dirty="0" smtClean="0"/>
              <a:t> </a:t>
            </a:r>
            <a:r>
              <a:rPr lang="tr-TR" dirty="0" err="1" smtClean="0"/>
              <a:t>shell</a:t>
            </a:r>
            <a:r>
              <a:rPr lang="tr-TR" dirty="0" smtClean="0"/>
              <a:t> </a:t>
            </a:r>
            <a:r>
              <a:rPr lang="tr-TR" dirty="0" err="1" smtClean="0"/>
              <a:t>temperature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be </a:t>
            </a:r>
            <a:r>
              <a:rPr lang="tr-TR" dirty="0" err="1" smtClean="0"/>
              <a:t>determined</a:t>
            </a:r>
            <a:r>
              <a:rPr lang="tr-TR" dirty="0" smtClean="0"/>
              <a:t> (</a:t>
            </a:r>
            <a:r>
              <a:rPr lang="tr-TR" altLang="en-US" b="1" dirty="0" smtClean="0">
                <a:ea typeface="MS PGothic" panose="020B0600070205080204" pitchFamily="34" charset="-128"/>
              </a:rPr>
              <a:t>37.8 </a:t>
            </a:r>
            <a:r>
              <a:rPr lang="tr-TR" sz="2400" baseline="30000" dirty="0">
                <a:solidFill>
                  <a:prstClr val="black"/>
                </a:solidFill>
              </a:rPr>
              <a:t>o </a:t>
            </a:r>
            <a:r>
              <a:rPr lang="tr-TR" altLang="en-US" b="1" dirty="0" smtClean="0">
                <a:ea typeface="MS PGothic" panose="020B0600070205080204" pitchFamily="34" charset="-128"/>
              </a:rPr>
              <a:t>C  </a:t>
            </a:r>
            <a:r>
              <a:rPr lang="tr-TR" altLang="en-US" b="1" dirty="0" smtClean="0">
                <a:ea typeface="MS PGothic" panose="020B0600070205080204" pitchFamily="34" charset="-128"/>
              </a:rPr>
              <a:t>is </a:t>
            </a:r>
            <a:r>
              <a:rPr lang="tr-TR" altLang="en-US" b="1" dirty="0" err="1" smtClean="0">
                <a:ea typeface="MS PGothic" panose="020B0600070205080204" pitchFamily="34" charset="-128"/>
              </a:rPr>
              <a:t>the</a:t>
            </a:r>
            <a:r>
              <a:rPr lang="tr-TR" altLang="en-US" b="1" dirty="0" smtClean="0">
                <a:ea typeface="MS PGothic" panose="020B0600070205080204" pitchFamily="34" charset="-128"/>
              </a:rPr>
              <a:t> </a:t>
            </a:r>
            <a:r>
              <a:rPr lang="tr-TR" altLang="en-US" b="1" dirty="0" err="1" smtClean="0">
                <a:ea typeface="MS PGothic" panose="020B0600070205080204" pitchFamily="34" charset="-128"/>
              </a:rPr>
              <a:t>best</a:t>
            </a:r>
            <a:r>
              <a:rPr lang="tr-TR" altLang="en-US" b="1" dirty="0" smtClean="0">
                <a:ea typeface="MS PGothic" panose="020B0600070205080204" pitchFamily="34" charset="-128"/>
              </a:rPr>
              <a:t>)</a:t>
            </a:r>
            <a:endParaRPr lang="tr-TR" altLang="en-US" b="1" dirty="0">
              <a:ea typeface="MS PGothic" panose="020B0600070205080204" pitchFamily="34" charset="-128"/>
            </a:endParaRP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865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Humidity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Humidity and the way it is provided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 smtClean="0"/>
              <a:t>influence </a:t>
            </a:r>
            <a:r>
              <a:rPr lang="en-US" dirty="0"/>
              <a:t>the incubation success by several ways </a:t>
            </a:r>
            <a:endParaRPr lang="tr-TR" dirty="0" smtClean="0"/>
          </a:p>
          <a:p>
            <a:r>
              <a:rPr lang="en-US" dirty="0"/>
              <a:t>The relative humidity level in </a:t>
            </a:r>
            <a:r>
              <a:rPr lang="en-US" dirty="0" err="1" smtClean="0"/>
              <a:t>th</a:t>
            </a:r>
            <a:r>
              <a:rPr lang="tr-TR" dirty="0" smtClean="0"/>
              <a:t>is </a:t>
            </a:r>
            <a:r>
              <a:rPr lang="en-US" dirty="0" smtClean="0"/>
              <a:t>machine </a:t>
            </a:r>
            <a:r>
              <a:rPr lang="en-US" dirty="0"/>
              <a:t>should be 55-60%. </a:t>
            </a:r>
            <a:endParaRPr lang="tr-TR" dirty="0" smtClean="0"/>
          </a:p>
          <a:p>
            <a:r>
              <a:rPr lang="en-US" dirty="0" smtClean="0"/>
              <a:t>Firstly it </a:t>
            </a:r>
            <a:r>
              <a:rPr lang="en-US" dirty="0"/>
              <a:t>affects the moisture loss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eggs </a:t>
            </a:r>
            <a:endParaRPr lang="tr-TR" dirty="0" smtClean="0"/>
          </a:p>
          <a:p>
            <a:r>
              <a:rPr lang="en-US" dirty="0"/>
              <a:t>The weight loss until day 18.5 (transfer</a:t>
            </a:r>
            <a:r>
              <a:rPr lang="en-US" dirty="0" smtClean="0"/>
              <a:t>)</a:t>
            </a:r>
            <a:r>
              <a:rPr lang="tr-TR" dirty="0" smtClean="0"/>
              <a:t> </a:t>
            </a:r>
            <a:r>
              <a:rPr lang="en-US" dirty="0" smtClean="0"/>
              <a:t>should </a:t>
            </a:r>
            <a:r>
              <a:rPr lang="en-US" dirty="0"/>
              <a:t>be 12 %, with an acceptable range from 11 – 13 %. This will ensure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majority of the eggs experience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moisture </a:t>
            </a:r>
            <a:r>
              <a:rPr lang="en-US" dirty="0"/>
              <a:t>loss that is high enough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form </a:t>
            </a:r>
            <a:r>
              <a:rPr lang="en-US" dirty="0"/>
              <a:t>the air cell necessary for </a:t>
            </a:r>
            <a:r>
              <a:rPr lang="en-US" dirty="0" smtClean="0"/>
              <a:t>internal</a:t>
            </a:r>
            <a:r>
              <a:rPr lang="tr-TR" dirty="0" smtClean="0"/>
              <a:t> </a:t>
            </a:r>
            <a:r>
              <a:rPr lang="en-US" dirty="0" smtClean="0"/>
              <a:t>pipping </a:t>
            </a:r>
            <a:r>
              <a:rPr lang="en-US" dirty="0"/>
              <a:t>without risking the </a:t>
            </a:r>
            <a:r>
              <a:rPr lang="en-US" dirty="0" smtClean="0"/>
              <a:t>dehydration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chicks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When flocks are </a:t>
            </a:r>
            <a:r>
              <a:rPr lang="en-US" dirty="0" smtClean="0"/>
              <a:t>ageing</a:t>
            </a:r>
            <a:r>
              <a:rPr lang="tr-TR" dirty="0" smtClean="0"/>
              <a:t>…………………………………………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en-US" dirty="0"/>
              <a:t>The second important feature of humidity is the heat capacity of water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559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Ventilation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242021"/>
                </a:solidFill>
                <a:latin typeface="MyriadPro-Light"/>
              </a:rPr>
              <a:t>The primary purpose of the ventilation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of</a:t>
            </a:r>
            <a:r>
              <a:rPr lang="tr-TR" dirty="0" smtClean="0">
                <a:solidFill>
                  <a:srgbClr val="242021"/>
                </a:solidFill>
                <a:latin typeface="MyriadPro-Light"/>
              </a:rPr>
              <a:t>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an 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incubator is the supply of oxygen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and</a:t>
            </a:r>
            <a:r>
              <a:rPr lang="tr-TR" dirty="0" smtClean="0">
                <a:solidFill>
                  <a:srgbClr val="242021"/>
                </a:solidFill>
                <a:latin typeface="MyriadPro-Light"/>
              </a:rPr>
              <a:t>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the 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removal of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CO</a:t>
            </a:r>
            <a:r>
              <a:rPr lang="en-US" sz="800" dirty="0" smtClean="0">
                <a:solidFill>
                  <a:srgbClr val="242021"/>
                </a:solidFill>
                <a:latin typeface="MyriadPro-Light"/>
              </a:rPr>
              <a:t>2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. </a:t>
            </a:r>
            <a:endParaRPr lang="tr-TR" dirty="0" smtClean="0">
              <a:solidFill>
                <a:srgbClr val="242021"/>
              </a:solidFill>
              <a:latin typeface="MyriadPro-Light"/>
            </a:endParaRPr>
          </a:p>
          <a:p>
            <a:r>
              <a:rPr lang="en-US" dirty="0" smtClean="0">
                <a:solidFill>
                  <a:srgbClr val="242021"/>
                </a:solidFill>
                <a:latin typeface="MyriadPro-Light"/>
              </a:rPr>
              <a:t>It 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is also necessary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to</a:t>
            </a:r>
            <a:r>
              <a:rPr lang="tr-TR" dirty="0" smtClean="0">
                <a:solidFill>
                  <a:srgbClr val="242021"/>
                </a:solidFill>
                <a:latin typeface="MyriadPro-Light"/>
              </a:rPr>
              <a:t>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remove 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the water </a:t>
            </a:r>
            <a:r>
              <a:rPr lang="en-US" dirty="0" err="1">
                <a:solidFill>
                  <a:srgbClr val="242021"/>
                </a:solidFill>
                <a:latin typeface="MyriadPro-Light"/>
              </a:rPr>
              <a:t>vapour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 evaporated by</a:t>
            </a:r>
            <a:br>
              <a:rPr lang="en-US" dirty="0">
                <a:solidFill>
                  <a:srgbClr val="242021"/>
                </a:solidFill>
                <a:latin typeface="MyriadPro-Light"/>
              </a:rPr>
            </a:br>
            <a:r>
              <a:rPr lang="en-US" dirty="0">
                <a:solidFill>
                  <a:srgbClr val="242021"/>
                </a:solidFill>
                <a:latin typeface="MyriadPro-Light"/>
              </a:rPr>
              <a:t>the eggs.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255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Turning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</a:t>
            </a:r>
            <a:r>
              <a:rPr lang="en-US" dirty="0" smtClean="0"/>
              <a:t>beneficial</a:t>
            </a:r>
            <a:r>
              <a:rPr lang="tr-TR" dirty="0" smtClean="0"/>
              <a:t> </a:t>
            </a:r>
            <a:r>
              <a:rPr lang="en-US" dirty="0" smtClean="0"/>
              <a:t>by </a:t>
            </a:r>
            <a:r>
              <a:rPr lang="en-US" dirty="0"/>
              <a:t>preventing the embryo from </a:t>
            </a:r>
            <a:r>
              <a:rPr lang="en-US" dirty="0" smtClean="0"/>
              <a:t>sticking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shell membrane and </a:t>
            </a:r>
            <a:r>
              <a:rPr lang="en-US" dirty="0" smtClean="0"/>
              <a:t>promoting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 err="1"/>
              <a:t>utilisation</a:t>
            </a:r>
            <a:r>
              <a:rPr lang="en-US" dirty="0"/>
              <a:t> of the </a:t>
            </a:r>
            <a:r>
              <a:rPr lang="en-US" dirty="0" smtClean="0"/>
              <a:t>albumen</a:t>
            </a:r>
            <a:r>
              <a:rPr lang="tr-TR" dirty="0" smtClean="0"/>
              <a:t>.</a:t>
            </a:r>
          </a:p>
          <a:p>
            <a:r>
              <a:rPr lang="en-US" dirty="0"/>
              <a:t>By tradition, eggs are turned hourly </a:t>
            </a:r>
            <a:r>
              <a:rPr lang="en-US" dirty="0" smtClean="0"/>
              <a:t>by</a:t>
            </a:r>
            <a:r>
              <a:rPr lang="tr-TR" dirty="0" smtClean="0"/>
              <a:t> </a:t>
            </a:r>
            <a:r>
              <a:rPr lang="en-US" dirty="0" smtClean="0"/>
              <a:t>45</a:t>
            </a:r>
            <a:r>
              <a:rPr lang="en-US" dirty="0"/>
              <a:t>° throughout the setter period. 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883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Candling </a:t>
            </a:r>
            <a:r>
              <a:rPr lang="tr-TR" dirty="0" err="1" smtClean="0"/>
              <a:t>and</a:t>
            </a:r>
            <a:r>
              <a:rPr lang="tr-TR" dirty="0" smtClean="0"/>
              <a:t> transfer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Candling is a means of identifying infertile and early dead embryos. </a:t>
            </a:r>
            <a:endParaRPr lang="tr-TR" dirty="0" smtClean="0"/>
          </a:p>
          <a:p>
            <a:r>
              <a:rPr lang="en-US" dirty="0"/>
              <a:t>The temperature of the </a:t>
            </a:r>
            <a:r>
              <a:rPr lang="en-US" dirty="0" smtClean="0"/>
              <a:t>transfer</a:t>
            </a:r>
            <a:r>
              <a:rPr lang="tr-TR" dirty="0" smtClean="0"/>
              <a:t> </a:t>
            </a:r>
            <a:r>
              <a:rPr lang="en-US" dirty="0" smtClean="0"/>
              <a:t>room </a:t>
            </a:r>
            <a:r>
              <a:rPr lang="en-US" dirty="0"/>
              <a:t>should be at least 25 °C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19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1526</TotalTime>
  <Words>335</Words>
  <Application>Microsoft Office PowerPoint</Application>
  <PresentationFormat>Geniş ekran</PresentationFormat>
  <Paragraphs>38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MS PGothic</vt:lpstr>
      <vt:lpstr>Arial</vt:lpstr>
      <vt:lpstr>Calibri</vt:lpstr>
      <vt:lpstr>Calibri Light</vt:lpstr>
      <vt:lpstr>MyriadPro-Light</vt:lpstr>
      <vt:lpstr>Verdana</vt:lpstr>
      <vt:lpstr>Office Teması</vt:lpstr>
      <vt:lpstr>Embryonic development and hatchery</vt:lpstr>
      <vt:lpstr>PowerPoint Sunusu</vt:lpstr>
      <vt:lpstr>Setter conditions</vt:lpstr>
      <vt:lpstr>Temperature</vt:lpstr>
      <vt:lpstr>Humidity</vt:lpstr>
      <vt:lpstr>Ventilation</vt:lpstr>
      <vt:lpstr>Turning</vt:lpstr>
      <vt:lpstr>Candling and transfer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</dc:creator>
  <cp:lastModifiedBy>a</cp:lastModifiedBy>
  <cp:revision>37</cp:revision>
  <dcterms:created xsi:type="dcterms:W3CDTF">2019-10-16T11:05:23Z</dcterms:created>
  <dcterms:modified xsi:type="dcterms:W3CDTF">2019-10-18T05:57:48Z</dcterms:modified>
</cp:coreProperties>
</file>