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3" r:id="rId4"/>
    <p:sldId id="257" r:id="rId5"/>
    <p:sldId id="258" r:id="rId6"/>
    <p:sldId id="259" r:id="rId7"/>
    <p:sldId id="265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4581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Eşleştirme ve Doğru/Yanlış Maddeleri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Ömer </a:t>
            </a:r>
            <a:r>
              <a:rPr lang="en-US" dirty="0" err="1" smtClean="0"/>
              <a:t>Kutlu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Özçelik, D. A. (2013). </a:t>
            </a:r>
            <a:r>
              <a:rPr lang="tr-TR" i="1" dirty="0"/>
              <a:t>Test hazırlama kılavuzu</a:t>
            </a:r>
            <a:r>
              <a:rPr lang="tr-TR" dirty="0"/>
              <a:t>. Ankara: </a:t>
            </a:r>
            <a:r>
              <a:rPr lang="tr-TR" dirty="0" err="1"/>
              <a:t>Pegem</a:t>
            </a:r>
            <a:r>
              <a:rPr lang="tr-TR"/>
              <a:t> Akademi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8952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Eşleştirme Gerektiren </a:t>
            </a:r>
            <a:r>
              <a:rPr lang="tr-TR" b="1" i="1" dirty="0" smtClean="0"/>
              <a:t>Sorular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Bu </a:t>
            </a:r>
            <a:r>
              <a:rPr lang="tr-TR" dirty="0"/>
              <a:t>tip sorular, iki grup halinde verilen ve birbiriyle ilgili öğelerin belli bir açıklamaya göre eşleştirilmesini gerektirir. Bu tür eşleştirme sorularında</a:t>
            </a:r>
            <a:r>
              <a:rPr lang="tr-TR" dirty="0" smtClean="0"/>
              <a:t>;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smtClean="0"/>
              <a:t>kavramlar</a:t>
            </a:r>
            <a:r>
              <a:rPr lang="tr-TR" dirty="0"/>
              <a:t>, terimler ve onlara ait tanımlar</a:t>
            </a:r>
            <a:r>
              <a:rPr lang="tr-TR" dirty="0" smtClean="0"/>
              <a:t>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*semboller </a:t>
            </a:r>
            <a:r>
              <a:rPr lang="tr-TR" dirty="0"/>
              <a:t>ve adları</a:t>
            </a:r>
            <a:r>
              <a:rPr lang="tr-TR" dirty="0" smtClean="0"/>
              <a:t>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*ilkelerle </a:t>
            </a:r>
            <a:r>
              <a:rPr lang="tr-TR" dirty="0"/>
              <a:t>onların uygulanabileceği durumlar</a:t>
            </a:r>
            <a:r>
              <a:rPr lang="tr-TR" dirty="0" smtClean="0"/>
              <a:t>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*olaylarla</a:t>
            </a:r>
            <a:r>
              <a:rPr lang="tr-TR" dirty="0"/>
              <a:t>, onlara ait kişiler, tarihler ya da geçtiği yerler</a:t>
            </a:r>
            <a:r>
              <a:rPr lang="tr-TR" dirty="0" smtClean="0"/>
              <a:t>,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*sorunlar </a:t>
            </a:r>
            <a:r>
              <a:rPr lang="tr-TR" dirty="0"/>
              <a:t>ve onlara ait çözümler gibi birçok davranışı ölçen sorular yapmak olanaklıdır.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2034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i="1" dirty="0" smtClean="0"/>
              <a:t>Eşleştirme </a:t>
            </a:r>
            <a:r>
              <a:rPr lang="tr-TR" i="1" dirty="0"/>
              <a:t>gerektiren maddelerin hazırlanmasında dikkat edilmesi gereken kurallar şunlardır</a:t>
            </a:r>
            <a:r>
              <a:rPr lang="tr-TR" i="1" dirty="0" smtClean="0"/>
              <a:t>:</a:t>
            </a:r>
            <a:r>
              <a:rPr lang="tr-TR" i="1" dirty="0"/>
              <a:t>	</a:t>
            </a:r>
            <a:endParaRPr lang="tr-TR" i="1" dirty="0" smtClean="0"/>
          </a:p>
          <a:p>
            <a:pPr marL="0" indent="0" algn="just">
              <a:buNone/>
            </a:pPr>
            <a:endParaRPr lang="tr-TR" i="1" dirty="0" smtClean="0"/>
          </a:p>
          <a:p>
            <a:pPr marL="0" lvl="0" indent="0" algn="just">
              <a:buNone/>
            </a:pPr>
            <a:r>
              <a:rPr lang="tr-TR" dirty="0" smtClean="0"/>
              <a:t>*Eşleştirme </a:t>
            </a:r>
            <a:r>
              <a:rPr lang="tr-TR" dirty="0"/>
              <a:t>grubunun yanıtları homojen </a:t>
            </a:r>
            <a:r>
              <a:rPr lang="tr-TR" dirty="0" smtClean="0"/>
              <a:t>öğelerden </a:t>
            </a:r>
            <a:r>
              <a:rPr lang="tr-TR" dirty="0"/>
              <a:t>seçilerek hazırlanmış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*Bu </a:t>
            </a:r>
            <a:r>
              <a:rPr lang="tr-TR" dirty="0"/>
              <a:t>gruptaki madde sayısı mümkünse en az 6, en çok 15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*Soru </a:t>
            </a:r>
            <a:r>
              <a:rPr lang="tr-TR" dirty="0"/>
              <a:t>niteliğinde yazılmış cümleler sayfanın sol tarafına, yanıt niteliğinde olanlar ise sağ tarafa yazılmış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*Yanıt </a:t>
            </a:r>
            <a:r>
              <a:rPr lang="tr-TR" dirty="0"/>
              <a:t>boşlukları örnekteki kurala uygun düzenlenmiş olmalıdır. Bu aynı zamanda puanlamayı da kolaylaştıracaktır.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94981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None/>
            </a:pPr>
            <a:r>
              <a:rPr lang="tr-TR" dirty="0" smtClean="0"/>
              <a:t>*Eşleştirme </a:t>
            </a:r>
            <a:r>
              <a:rPr lang="tr-TR" dirty="0"/>
              <a:t>cümleleri 1, 2, 3 gibi rakamlarla, yanıt ögeleri ise A, B, C gibi harflerle belirtilmiş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*Yanıtların </a:t>
            </a:r>
            <a:r>
              <a:rPr lang="tr-TR" dirty="0"/>
              <a:t>yazıldığı sütun, eğer sözcüklerden oluşuyor ise alfabetik sıraya; rakam, sayı ya da tarihlerden oluşuyor ise büyüklük ya da küçüklük sırasına konulmuş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*Eşleme </a:t>
            </a:r>
            <a:r>
              <a:rPr lang="tr-TR" dirty="0"/>
              <a:t>takımını oluşturan maddeler, aynı sayfada verilmiş olmalıdır</a:t>
            </a:r>
            <a:r>
              <a:rPr lang="tr-TR" dirty="0" smtClean="0"/>
              <a:t>.</a:t>
            </a:r>
          </a:p>
          <a:p>
            <a:pPr marL="0" lvl="0" indent="0" algn="just">
              <a:buNone/>
            </a:pPr>
            <a:endParaRPr lang="tr-TR" dirty="0"/>
          </a:p>
          <a:p>
            <a:pPr marL="0" lvl="0" indent="0" algn="just">
              <a:buNone/>
            </a:pPr>
            <a:r>
              <a:rPr lang="tr-TR" dirty="0" smtClean="0"/>
              <a:t>*Eşleştirmenin </a:t>
            </a:r>
            <a:r>
              <a:rPr lang="tr-TR" dirty="0"/>
              <a:t>başında mutlaka bir yönerge verilmeli ve eşleştirmenin neye göre yapılacağı belirtilmiş olmalıdır.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1567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Doğru-Yanlış </a:t>
            </a:r>
            <a:r>
              <a:rPr lang="tr-TR" b="1" i="1" dirty="0" smtClean="0"/>
              <a:t>Maddeleri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Öğrencilerin </a:t>
            </a:r>
            <a:r>
              <a:rPr lang="tr-TR" dirty="0"/>
              <a:t>belli konulardaki doğruları ve yanlışları ayırt edebilme gücünü ölçmek amacıyla geliştirilmiş maddelerdir. Bir testte yer alan bu tip maddelerin bir kısmı doğru, bir kısmı ise yanlış olarak düzenlenmiştir.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76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i="1" dirty="0"/>
              <a:t>Olumsuz </a:t>
            </a:r>
            <a:r>
              <a:rPr lang="tr-TR" b="1" i="1" dirty="0" smtClean="0"/>
              <a:t>Yönleri</a:t>
            </a:r>
          </a:p>
          <a:p>
            <a:pPr marL="0" indent="0">
              <a:buNone/>
            </a:pPr>
            <a:endParaRPr lang="tr-TR" b="1" dirty="0"/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smtClean="0"/>
              <a:t>İki </a:t>
            </a:r>
            <a:r>
              <a:rPr lang="tr-TR" dirty="0"/>
              <a:t>seçenekli olması nedeniyle, bilmeyen öğrencinin tahminle % 50 doğruyu bulma olasılığı vardır. Bu nedenle, bu tip sorularda “</a:t>
            </a:r>
            <a:r>
              <a:rPr lang="tr-TR" i="1" dirty="0"/>
              <a:t>şans başarısı</a:t>
            </a:r>
            <a:r>
              <a:rPr lang="tr-TR" dirty="0"/>
              <a:t>” çok yüksektir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*Bu maddelerin</a:t>
            </a:r>
            <a:r>
              <a:rPr lang="tr-TR" dirty="0"/>
              <a:t>, öğrencilerin yanlış ve eksik öğrenmelerini, öğrenme güçlüklerini ortaya çıkarma özelliği yoktur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*Bu </a:t>
            </a:r>
            <a:r>
              <a:rPr lang="tr-TR" dirty="0"/>
              <a:t>tip testlerde, yanlış ifadelerinde kullanılması zorunludur. Ancak eğitim açısından yanlış ifadelere yer vermek, onları </a:t>
            </a:r>
            <a:r>
              <a:rPr lang="tr-TR" dirty="0" smtClean="0"/>
              <a:t>vurgulamak </a:t>
            </a:r>
            <a:r>
              <a:rPr lang="tr-TR" dirty="0"/>
              <a:t>sağlıklı bir ölçme yolu </a:t>
            </a:r>
            <a:r>
              <a:rPr lang="tr-TR" dirty="0" smtClean="0"/>
              <a:t>değildir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3119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*Bazı alanlarda, örneğin özellikle sosyal bilimlerde kesinlikle doğru ya da yanlış ifadeler bulmak çok güçtür. Oysa bu tür maddelerin kesinlikle doğru ya da yanlış olma zorunlulukları vardır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/>
              <a:t>*Üst düzey zihinsel beceriler bu tür maddelerle ölçülebilir ancak öğrencilerin bu becerileri hakkında çok bilgi verici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4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i="1" dirty="0"/>
              <a:t>Olumlu Yönleri</a:t>
            </a:r>
            <a:endParaRPr lang="tr-TR" b="1" dirty="0"/>
          </a:p>
          <a:p>
            <a:pPr marL="0" indent="0">
              <a:buNone/>
            </a:pPr>
            <a:r>
              <a:rPr lang="tr-TR" dirty="0"/>
              <a:t>*</a:t>
            </a:r>
            <a:r>
              <a:rPr lang="tr-TR" dirty="0" smtClean="0"/>
              <a:t>Bir </a:t>
            </a:r>
            <a:r>
              <a:rPr lang="tr-TR" dirty="0"/>
              <a:t>sınav süresince çok sayıda soru sormak mümkündür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*Bu </a:t>
            </a:r>
            <a:r>
              <a:rPr lang="tr-TR" dirty="0"/>
              <a:t>tür maddelerin yanıtlanması kolaydır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*Puanlanması kolaydır.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*Daha </a:t>
            </a:r>
            <a:r>
              <a:rPr lang="tr-TR" dirty="0"/>
              <a:t>yansız puanlanabilir.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600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i="1" dirty="0"/>
              <a:t>Doğru-yanlış maddelerin hazırlanmasında dikkat edilmesi gereken kurallar şunlardır</a:t>
            </a:r>
            <a:r>
              <a:rPr lang="tr-TR" i="1" dirty="0" smtClean="0"/>
              <a:t>:</a:t>
            </a:r>
          </a:p>
          <a:p>
            <a:pPr marL="0" indent="0" algn="just">
              <a:buNone/>
            </a:pPr>
            <a:endParaRPr lang="tr-TR" i="1" dirty="0"/>
          </a:p>
          <a:p>
            <a:pPr marL="0" indent="0" algn="just">
              <a:buNone/>
            </a:pPr>
            <a:r>
              <a:rPr lang="tr-TR" dirty="0"/>
              <a:t>*</a:t>
            </a:r>
            <a:r>
              <a:rPr lang="tr-TR" dirty="0" smtClean="0"/>
              <a:t>Bu </a:t>
            </a:r>
            <a:r>
              <a:rPr lang="tr-TR" dirty="0"/>
              <a:t>tip maddelerde kullanılacak ifadeler ders kitabından ya da öğrencinin bildiği bir kaynaktan aynen alınmamalıdır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*Basit </a:t>
            </a:r>
            <a:r>
              <a:rPr lang="tr-TR" dirty="0"/>
              <a:t>ve ezbere dayalı bilgileri ölçen maddeler yerine, açıklama, karşılaştırma, yorumlama, genelleme, uygulama vb. davranışları ölçen maddeler hazırlanmış olmalıdır</a:t>
            </a:r>
            <a:r>
              <a:rPr lang="tr-TR" dirty="0" smtClean="0"/>
              <a:t>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i="1" dirty="0" smtClean="0"/>
              <a:t>Özçelik, 2013</a:t>
            </a:r>
            <a:endParaRPr lang="tr-TR" i="1" dirty="0"/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1163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434</Words>
  <Application>Microsoft Office PowerPoint</Application>
  <PresentationFormat>Geniş ekran</PresentationFormat>
  <Paragraphs>60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Eşleştirme ve Doğru/Yanlış Maddeleri </vt:lpstr>
      <vt:lpstr>Eşleştirme Gerektiren Sorular</vt:lpstr>
      <vt:lpstr>PowerPoint Sunusu</vt:lpstr>
      <vt:lpstr>PowerPoint Sunusu</vt:lpstr>
      <vt:lpstr>Doğru-Yanlış Maddeleri</vt:lpstr>
      <vt:lpstr>PowerPoint Sunusu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8</cp:revision>
  <dcterms:created xsi:type="dcterms:W3CDTF">2017-05-16T13:19:38Z</dcterms:created>
  <dcterms:modified xsi:type="dcterms:W3CDTF">2018-01-30T16:28:38Z</dcterms:modified>
</cp:coreProperties>
</file>