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0" d="100"/>
          <a:sy n="80" d="100"/>
        </p:scale>
        <p:origin x="97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70D5932B-637A-4D6E-ACC1-116B586B1AA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6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0363B9D-C625-4CB7-A70A-46652DF753EE}" type="datetimeFigureOut">
              <a:rPr lang="tr-TR" smtClean="0"/>
              <a:t>7.3.2018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D5932B-637A-4D6E-ACC1-116B586B1AA8}" type="slidenum">
              <a:rPr lang="tr-TR" smtClean="0"/>
              <a:t>‹#›</a:t>
            </a:fld>
            <a:endParaRPr lang="tr-TR"/>
          </a:p>
        </p:txBody>
      </p:sp>
    </p:spTree>
    <p:extLst>
      <p:ext uri="{BB962C8B-B14F-4D97-AF65-F5344CB8AC3E}">
        <p14:creationId xmlns:p14="http://schemas.microsoft.com/office/powerpoint/2010/main" val="2188730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13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44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spTree>
    <p:extLst>
      <p:ext uri="{BB962C8B-B14F-4D97-AF65-F5344CB8AC3E}">
        <p14:creationId xmlns:p14="http://schemas.microsoft.com/office/powerpoint/2010/main" val="225889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275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00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827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88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spTree>
    <p:extLst>
      <p:ext uri="{BB962C8B-B14F-4D97-AF65-F5344CB8AC3E}">
        <p14:creationId xmlns:p14="http://schemas.microsoft.com/office/powerpoint/2010/main" val="52173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0363B9D-C625-4CB7-A70A-46652DF753EE}" type="datetimeFigureOut">
              <a:rPr lang="tr-TR" smtClean="0"/>
              <a:t>7.3.2018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0D5932B-637A-4D6E-ACC1-116B586B1AA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63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0363B9D-C625-4CB7-A70A-46652DF753EE}" type="datetimeFigureOut">
              <a:rPr lang="tr-TR" smtClean="0"/>
              <a:t>7.3.2018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D5932B-637A-4D6E-ACC1-116B586B1AA8}" type="slidenum">
              <a:rPr lang="tr-TR" smtClean="0"/>
              <a:t>‹#›</a:t>
            </a:fld>
            <a:endParaRPr lang="tr-TR"/>
          </a:p>
        </p:txBody>
      </p:sp>
    </p:spTree>
    <p:extLst>
      <p:ext uri="{BB962C8B-B14F-4D97-AF65-F5344CB8AC3E}">
        <p14:creationId xmlns:p14="http://schemas.microsoft.com/office/powerpoint/2010/main" val="193259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0363B9D-C625-4CB7-A70A-46652DF753EE}" type="datetimeFigureOut">
              <a:rPr lang="tr-TR" smtClean="0"/>
              <a:t>7.3.2018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0D5932B-637A-4D6E-ACC1-116B586B1AA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44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0363B9D-C625-4CB7-A70A-46652DF753EE}" type="datetimeFigureOut">
              <a:rPr lang="tr-TR" smtClean="0"/>
              <a:t>7.3.2018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0D5932B-637A-4D6E-ACC1-116B586B1AA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42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63B9D-C625-4CB7-A70A-46652DF753EE}" type="datetimeFigureOut">
              <a:rPr lang="tr-TR" smtClean="0"/>
              <a:t>7.3.2018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0D5932B-637A-4D6E-ACC1-116B586B1AA8}" type="slidenum">
              <a:rPr lang="tr-TR" smtClean="0"/>
              <a:t>‹#›</a:t>
            </a:fld>
            <a:endParaRPr lang="tr-TR"/>
          </a:p>
        </p:txBody>
      </p:sp>
    </p:spTree>
    <p:extLst>
      <p:ext uri="{BB962C8B-B14F-4D97-AF65-F5344CB8AC3E}">
        <p14:creationId xmlns:p14="http://schemas.microsoft.com/office/powerpoint/2010/main" val="268519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0363B9D-C625-4CB7-A70A-46652DF753EE}" type="datetimeFigureOut">
              <a:rPr lang="tr-TR" smtClean="0"/>
              <a:t>7.3.2018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D5932B-637A-4D6E-ACC1-116B586B1AA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85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0363B9D-C625-4CB7-A70A-46652DF753EE}" type="datetimeFigureOut">
              <a:rPr lang="tr-TR" smtClean="0"/>
              <a:t>7.3.2018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0D5932B-637A-4D6E-ACC1-116B586B1AA8}" type="slidenum">
              <a:rPr lang="tr-TR" smtClean="0"/>
              <a:t>‹#›</a:t>
            </a:fld>
            <a:endParaRPr lang="tr-TR"/>
          </a:p>
        </p:txBody>
      </p:sp>
    </p:spTree>
    <p:extLst>
      <p:ext uri="{BB962C8B-B14F-4D97-AF65-F5344CB8AC3E}">
        <p14:creationId xmlns:p14="http://schemas.microsoft.com/office/powerpoint/2010/main" val="199223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363B9D-C625-4CB7-A70A-46652DF753EE}" type="datetimeFigureOut">
              <a:rPr lang="tr-TR" smtClean="0"/>
              <a:t>7.3.2018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D5932B-637A-4D6E-ACC1-116B586B1AA8}" type="slidenum">
              <a:rPr lang="tr-TR" smtClean="0"/>
              <a:t>‹#›</a:t>
            </a:fld>
            <a:endParaRPr lang="tr-TR"/>
          </a:p>
        </p:txBody>
      </p:sp>
    </p:spTree>
    <p:extLst>
      <p:ext uri="{BB962C8B-B14F-4D97-AF65-F5344CB8AC3E}">
        <p14:creationId xmlns:p14="http://schemas.microsoft.com/office/powerpoint/2010/main" val="36963419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Dünyanın </a:t>
            </a:r>
            <a:r>
              <a:rPr lang="tr-TR" dirty="0" smtClean="0"/>
              <a:t>En Gelişmiş</a:t>
            </a:r>
            <a:endParaRPr lang="tr-TR" dirty="0"/>
          </a:p>
        </p:txBody>
      </p:sp>
      <p:sp>
        <p:nvSpPr>
          <p:cNvPr id="3" name="Alt Başlık 2"/>
          <p:cNvSpPr>
            <a:spLocks noGrp="1"/>
          </p:cNvSpPr>
          <p:nvPr>
            <p:ph type="subTitle" idx="1"/>
          </p:nvPr>
        </p:nvSpPr>
        <p:spPr/>
        <p:txBody>
          <a:bodyPr>
            <a:normAutofit/>
          </a:bodyPr>
          <a:lstStyle/>
          <a:p>
            <a:r>
              <a:rPr lang="tr-TR" sz="5400" dirty="0"/>
              <a:t>Okul Sistemleri</a:t>
            </a:r>
          </a:p>
        </p:txBody>
      </p:sp>
    </p:spTree>
    <p:extLst>
      <p:ext uri="{BB962C8B-B14F-4D97-AF65-F5344CB8AC3E}">
        <p14:creationId xmlns:p14="http://schemas.microsoft.com/office/powerpoint/2010/main" val="191362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a:t>Bu üç düzenleme </a:t>
            </a:r>
            <a:r>
              <a:rPr lang="tr-TR" dirty="0" smtClean="0"/>
              <a:t>-yapı</a:t>
            </a:r>
            <a:r>
              <a:rPr lang="tr-TR" dirty="0"/>
              <a:t>, kaynak ve işletim- iyileştirme çalışmaları için </a:t>
            </a:r>
            <a:r>
              <a:rPr lang="tr-TR" dirty="0" smtClean="0"/>
              <a:t>önemlidir. Buna </a:t>
            </a:r>
            <a:r>
              <a:rPr lang="tr-TR" dirty="0"/>
              <a:t>rağmen, </a:t>
            </a:r>
            <a:r>
              <a:rPr lang="tr-TR" dirty="0" smtClean="0"/>
              <a:t>incelenen örneklerde düzenlemelerin </a:t>
            </a:r>
            <a:r>
              <a:rPr lang="tr-TR" dirty="0"/>
              <a:t>büyük bir çoğunluğu “sürece” yöneliktir. Bu açıdan, anlatılacak şeyin </a:t>
            </a:r>
            <a:r>
              <a:rPr lang="tr-TR" dirty="0" smtClean="0"/>
              <a:t>içeriğini değiştirmek </a:t>
            </a:r>
            <a:r>
              <a:rPr lang="tr-TR" dirty="0"/>
              <a:t>yerine, genellikle ders anlatımının nasıl </a:t>
            </a:r>
            <a:r>
              <a:rPr lang="tr-TR" dirty="0" smtClean="0"/>
              <a:t>yapılacağı </a:t>
            </a:r>
            <a:r>
              <a:rPr lang="tr-TR" dirty="0"/>
              <a:t>üzerine daha çok çaba </a:t>
            </a:r>
            <a:r>
              <a:rPr lang="tr-TR" dirty="0" smtClean="0"/>
              <a:t>sarf edilir</a:t>
            </a:r>
            <a:r>
              <a:rPr lang="tr-TR" dirty="0"/>
              <a:t>. Okul sisteminin iyileştirilme çalışmalarının her bir aşaması başka </a:t>
            </a:r>
            <a:r>
              <a:rPr lang="tr-TR" dirty="0" smtClean="0"/>
              <a:t>düzenlemelerle bağlantılıdır</a:t>
            </a:r>
            <a:r>
              <a:rPr lang="tr-TR" dirty="0"/>
              <a:t>.</a:t>
            </a:r>
          </a:p>
        </p:txBody>
      </p:sp>
    </p:spTree>
    <p:extLst>
      <p:ext uri="{BB962C8B-B14F-4D97-AF65-F5344CB8AC3E}">
        <p14:creationId xmlns:p14="http://schemas.microsoft.com/office/powerpoint/2010/main" val="349122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2400" b="1" i="1" dirty="0"/>
              <a:t>3- Gelişmekte olan okullar, bir performans seviyesinden diğerine geçmek için kültür, coğrafi konum, siyaset veya tarihi özelliklerin kendilerini engellemesine izin vermeden benzer düzenlemeleri uygularlar. </a:t>
            </a:r>
            <a:endParaRPr lang="tr-TR" sz="2400" dirty="0"/>
          </a:p>
        </p:txBody>
      </p:sp>
      <p:sp>
        <p:nvSpPr>
          <p:cNvPr id="3" name="İçerik Yer Tutucusu 2"/>
          <p:cNvSpPr>
            <a:spLocks noGrp="1"/>
          </p:cNvSpPr>
          <p:nvPr>
            <p:ph idx="1"/>
          </p:nvPr>
        </p:nvSpPr>
        <p:spPr/>
        <p:txBody>
          <a:bodyPr>
            <a:normAutofit lnSpcReduction="10000"/>
          </a:bodyPr>
          <a:lstStyle/>
          <a:p>
            <a:pPr marL="0" indent="0">
              <a:buNone/>
            </a:pPr>
            <a:r>
              <a:rPr lang="tr-TR" dirty="0"/>
              <a:t>Örneğin, zayıftan orta seviye doğru performans artışı için </a:t>
            </a:r>
            <a:r>
              <a:rPr lang="tr-TR" dirty="0" err="1"/>
              <a:t>Madya</a:t>
            </a:r>
            <a:r>
              <a:rPr lang="tr-TR" dirty="0"/>
              <a:t> </a:t>
            </a:r>
            <a:r>
              <a:rPr lang="tr-TR" dirty="0" err="1"/>
              <a:t>Pradeş</a:t>
            </a:r>
            <a:r>
              <a:rPr lang="tr-TR" dirty="0"/>
              <a:t> (Hindistan), Minas </a:t>
            </a:r>
            <a:r>
              <a:rPr lang="tr-TR" dirty="0" err="1"/>
              <a:t>Gerais</a:t>
            </a:r>
            <a:r>
              <a:rPr lang="tr-TR" dirty="0"/>
              <a:t> (</a:t>
            </a:r>
            <a:r>
              <a:rPr lang="tr-TR" dirty="0" err="1"/>
              <a:t>Brazilya</a:t>
            </a:r>
            <a:r>
              <a:rPr lang="tr-TR" dirty="0"/>
              <a:t> ve Batu Burnu (Güney Afrika) tarafından yürütülen düzenlemeler, çarpıcı benzerliklere sahiptir. Okulları, zayıftan ortaya, ortadan iyiye, iyiden daha iyiye ve daha iyiden mükemmel performansa taşıyacak bir dizi istikrarlı düzenlemeler vardır. Orta performans seviyesinden iyiye yönelen okullar, data toplama, organizasyon, finans ve pedagoji altyapısı oluştururlarken, iyiden daha iyi performansa ilerleyen okullar, gereksinim, uygulama ve kariyer aşamaları şeklinde açık bir şekilde tanımlayarak öğretmenlik mesleğini şekillendirirler. </a:t>
            </a:r>
            <a:endParaRPr lang="tr-TR" dirty="0"/>
          </a:p>
        </p:txBody>
      </p:sp>
    </p:spTree>
    <p:extLst>
      <p:ext uri="{BB962C8B-B14F-4D97-AF65-F5344CB8AC3E}">
        <p14:creationId xmlns:p14="http://schemas.microsoft.com/office/powerpoint/2010/main" val="21261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800" dirty="0" smtClean="0"/>
              <a:t>Okullar</a:t>
            </a:r>
            <a:r>
              <a:rPr lang="tr-TR" sz="2800" dirty="0"/>
              <a:t>, belirgin bir şekilde farklı performans seviyesindeki okulları değil; gelişim sürecinde aynı aşamada oldukları okulları örnek alarak kendilerini geliştirebilirler. Ayrıca bu </a:t>
            </a:r>
            <a:r>
              <a:rPr lang="tr-TR" sz="2800" dirty="0" smtClean="0"/>
              <a:t>durum, </a:t>
            </a:r>
            <a:r>
              <a:rPr lang="tr-TR" sz="2800" dirty="0"/>
              <a:t>okulların geçmişte onlara başarı sağlayan </a:t>
            </a:r>
            <a:r>
              <a:rPr lang="tr-TR" sz="2800" dirty="0" smtClean="0"/>
              <a:t>uygulamaların aynılarını </a:t>
            </a:r>
            <a:r>
              <a:rPr lang="tr-TR" sz="2800" dirty="0"/>
              <a:t>tekrarlayarak gelişmeyi devam ettiremeyeceklerini </a:t>
            </a:r>
            <a:r>
              <a:rPr lang="tr-TR" sz="2800" dirty="0" smtClean="0"/>
              <a:t>gösterir.</a:t>
            </a:r>
            <a:endParaRPr lang="tr-TR" sz="2800" dirty="0"/>
          </a:p>
        </p:txBody>
      </p:sp>
    </p:spTree>
    <p:extLst>
      <p:ext uri="{BB962C8B-B14F-4D97-AF65-F5344CB8AC3E}">
        <p14:creationId xmlns:p14="http://schemas.microsoft.com/office/powerpoint/2010/main" val="347135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3200" b="1" i="1" dirty="0"/>
              <a:t>4- Okulun şartları ne yapılması gerektiğini belirleyemeyebilir ama nasıl yapılacağını belirler. </a:t>
            </a:r>
            <a:endParaRPr lang="tr-TR" sz="3200" dirty="0"/>
          </a:p>
        </p:txBody>
      </p:sp>
      <p:sp>
        <p:nvSpPr>
          <p:cNvPr id="3" name="İçerik Yer Tutucusu 2"/>
          <p:cNvSpPr>
            <a:spLocks noGrp="1"/>
          </p:cNvSpPr>
          <p:nvPr>
            <p:ph idx="1"/>
          </p:nvPr>
        </p:nvSpPr>
        <p:spPr>
          <a:xfrm>
            <a:off x="745958" y="2556932"/>
            <a:ext cx="10720137" cy="3318936"/>
          </a:xfrm>
        </p:spPr>
        <p:txBody>
          <a:bodyPr>
            <a:noAutofit/>
          </a:bodyPr>
          <a:lstStyle/>
          <a:p>
            <a:pPr marL="0" indent="0">
              <a:buNone/>
            </a:pPr>
            <a:r>
              <a:rPr lang="tr-TR" dirty="0"/>
              <a:t>Her performans aşaması varsayılan bir dizi düzenlemeye bağlı olmasına rağmen </a:t>
            </a:r>
            <a:r>
              <a:rPr lang="tr-TR" dirty="0" smtClean="0"/>
              <a:t>sıralama, zamanlama</a:t>
            </a:r>
            <a:r>
              <a:rPr lang="tr-TR" dirty="0"/>
              <a:t>, önceliğini belirlemeye bağlı olarak okulların bu düzenlemeleri nasıl </a:t>
            </a:r>
            <a:r>
              <a:rPr lang="tr-TR" dirty="0" smtClean="0"/>
              <a:t>uyguladıkları konusunda </a:t>
            </a:r>
            <a:r>
              <a:rPr lang="tr-TR" dirty="0"/>
              <a:t>belirgin farklılıklar vardır. Reform uygulamalarında “herkese uyan” tek </a:t>
            </a:r>
            <a:r>
              <a:rPr lang="tr-TR" dirty="0" smtClean="0"/>
              <a:t>bir yaklaşım </a:t>
            </a:r>
            <a:r>
              <a:rPr lang="tr-TR" dirty="0"/>
              <a:t>yoktur. Okul yöneticileriyle </a:t>
            </a:r>
            <a:r>
              <a:rPr lang="tr-TR" dirty="0" smtClean="0"/>
              <a:t>yapılan görüşmelere göre</a:t>
            </a:r>
            <a:r>
              <a:rPr lang="tr-TR" dirty="0"/>
              <a:t>, uygulamaya </a:t>
            </a:r>
            <a:r>
              <a:rPr lang="tr-TR" dirty="0" smtClean="0"/>
              <a:t>geçilme konusunda </a:t>
            </a:r>
            <a:r>
              <a:rPr lang="tr-TR" dirty="0"/>
              <a:t>en önemli kararlarından bir tanesi, karar vericileri reformlara zorlamak mı </a:t>
            </a:r>
            <a:r>
              <a:rPr lang="tr-TR" dirty="0" smtClean="0"/>
              <a:t>yoksa razı </a:t>
            </a:r>
            <a:r>
              <a:rPr lang="tr-TR" dirty="0"/>
              <a:t>etmek mi </a:t>
            </a:r>
            <a:r>
              <a:rPr lang="tr-TR" dirty="0" smtClean="0"/>
              <a:t>gerektiği konusudur. </a:t>
            </a:r>
            <a:r>
              <a:rPr lang="tr-TR" dirty="0"/>
              <a:t>Gelişmekte olan tüm okullar, reform programcılarını bilgilendirme </a:t>
            </a:r>
            <a:r>
              <a:rPr lang="tr-TR" dirty="0" smtClean="0"/>
              <a:t>için sağlam </a:t>
            </a:r>
            <a:r>
              <a:rPr lang="tr-TR" dirty="0"/>
              <a:t>veriler kullanırken, bizim örnek </a:t>
            </a:r>
            <a:r>
              <a:rPr lang="tr-TR" dirty="0" smtClean="0"/>
              <a:t>okullar </a:t>
            </a:r>
            <a:r>
              <a:rPr lang="tr-TR" dirty="0"/>
              <a:t>(Amerika, İngiltere, Kanada, </a:t>
            </a:r>
            <a:r>
              <a:rPr lang="tr-TR" dirty="0" err="1"/>
              <a:t>Madya</a:t>
            </a:r>
            <a:r>
              <a:rPr lang="tr-TR" dirty="0"/>
              <a:t> </a:t>
            </a:r>
            <a:r>
              <a:rPr lang="tr-TR" dirty="0" err="1" smtClean="0"/>
              <a:t>Pradeş</a:t>
            </a:r>
            <a:r>
              <a:rPr lang="tr-TR" dirty="0" smtClean="0"/>
              <a:t> ve </a:t>
            </a:r>
            <a:r>
              <a:rPr lang="tr-TR" dirty="0"/>
              <a:t>Minas </a:t>
            </a:r>
            <a:r>
              <a:rPr lang="tr-TR" dirty="0" err="1"/>
              <a:t>Gerais</a:t>
            </a:r>
            <a:r>
              <a:rPr lang="tr-TR" dirty="0"/>
              <a:t>) bu verileri okul ve sınıf seviyesinde sayısal rakamlara dönüştürüyor ve </a:t>
            </a:r>
            <a:r>
              <a:rPr lang="tr-TR" dirty="0" smtClean="0"/>
              <a:t>daha sonra </a:t>
            </a:r>
            <a:r>
              <a:rPr lang="tr-TR" dirty="0"/>
              <a:t>bu bilgiyi halka açık paylaşıyor.</a:t>
            </a:r>
          </a:p>
        </p:txBody>
      </p:sp>
    </p:spTree>
    <p:extLst>
      <p:ext uri="{BB962C8B-B14F-4D97-AF65-F5344CB8AC3E}">
        <p14:creationId xmlns:p14="http://schemas.microsoft.com/office/powerpoint/2010/main" val="263285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a:t>Buna karşılık Asya ve Doğu Avrupa Okullar, </a:t>
            </a:r>
            <a:r>
              <a:rPr lang="tr-TR" dirty="0" smtClean="0"/>
              <a:t>sayısal rakamlar </a:t>
            </a:r>
            <a:r>
              <a:rPr lang="tr-TR" dirty="0"/>
              <a:t>belirlemekten kaçınıyor, sadece okul-seviye bilgilerini halka açık halde </a:t>
            </a:r>
            <a:r>
              <a:rPr lang="tr-TR" dirty="0" smtClean="0"/>
              <a:t>paylaşıyor. Ayrıca </a:t>
            </a:r>
            <a:r>
              <a:rPr lang="tr-TR" dirty="0"/>
              <a:t>münferit okullarla performans verilerini paylaşmayı tercih ediyor ve bu okullarla</a:t>
            </a:r>
          </a:p>
          <a:p>
            <a:pPr marL="0" indent="0">
              <a:buNone/>
            </a:pPr>
            <a:r>
              <a:rPr lang="tr-TR" dirty="0"/>
              <a:t>kendilerini nasıl geliştirebileceklerine dair özel diyaloglar yürütüyorlar. </a:t>
            </a:r>
            <a:r>
              <a:rPr lang="tr-TR" dirty="0" smtClean="0"/>
              <a:t>Araştırmanın dahilinde </a:t>
            </a:r>
            <a:r>
              <a:rPr lang="tr-TR" dirty="0"/>
              <a:t>olan okullar ise aynı düzenlemeleri uygulamak için farklı direktif veya ikna </a:t>
            </a:r>
            <a:r>
              <a:rPr lang="tr-TR" dirty="0" smtClean="0"/>
              <a:t>metotları kullanıyorlar</a:t>
            </a:r>
            <a:r>
              <a:rPr lang="tr-TR" dirty="0"/>
              <a:t>.</a:t>
            </a:r>
          </a:p>
        </p:txBody>
      </p:sp>
    </p:spTree>
    <p:extLst>
      <p:ext uri="{BB962C8B-B14F-4D97-AF65-F5344CB8AC3E}">
        <p14:creationId xmlns:p14="http://schemas.microsoft.com/office/powerpoint/2010/main" val="63799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marL="0" indent="0">
              <a:buNone/>
            </a:pPr>
            <a:r>
              <a:rPr lang="tr-TR" dirty="0"/>
              <a:t>Örneğin, bir okul, şu durumlarda ikna yönetimi kullanır:</a:t>
            </a:r>
          </a:p>
          <a:p>
            <a:pPr marL="0" indent="0">
              <a:buNone/>
            </a:pPr>
            <a:r>
              <a:rPr lang="tr-TR" dirty="0"/>
              <a:t>• Değişimin sonucunda kesin kazanan ve kaybeden olduğunda,</a:t>
            </a:r>
          </a:p>
          <a:p>
            <a:pPr marL="0" indent="0">
              <a:buNone/>
            </a:pPr>
            <a:r>
              <a:rPr lang="tr-TR" dirty="0"/>
              <a:t>• Uygulamalar için zaman programlaması maddi olarak karşılanamadığında,</a:t>
            </a:r>
          </a:p>
          <a:p>
            <a:pPr marL="0" indent="0">
              <a:buNone/>
            </a:pPr>
            <a:r>
              <a:rPr lang="tr-TR" dirty="0"/>
              <a:t>• Beklenen değişim, diğerleri için öncü nitelikte olmadığında,</a:t>
            </a:r>
          </a:p>
          <a:p>
            <a:pPr marL="0" indent="0">
              <a:buNone/>
            </a:pPr>
            <a:r>
              <a:rPr lang="tr-TR" dirty="0"/>
              <a:t>• Sistem veya ulusal liderlik güvenilirlik ve istikrar açısından sağlıksız bir zamanda</a:t>
            </a:r>
          </a:p>
          <a:p>
            <a:pPr marL="0" indent="0">
              <a:buNone/>
            </a:pPr>
            <a:r>
              <a:rPr lang="tr-TR" dirty="0"/>
              <a:t>olduğunda,</a:t>
            </a:r>
          </a:p>
          <a:p>
            <a:pPr marL="0" indent="0">
              <a:buNone/>
            </a:pPr>
            <a:r>
              <a:rPr lang="tr-TR" dirty="0"/>
              <a:t>• Ülkenin tarihsel mirası tepeden inme kararların tatbikini zorlaştırdığında.</a:t>
            </a:r>
          </a:p>
        </p:txBody>
      </p:sp>
    </p:spTree>
    <p:extLst>
      <p:ext uri="{BB962C8B-B14F-4D97-AF65-F5344CB8AC3E}">
        <p14:creationId xmlns:p14="http://schemas.microsoft.com/office/powerpoint/2010/main" val="94632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3200" b="1" dirty="0"/>
              <a:t>5- Tüm sistemlerde, her performans aşamasında 6 tane düzenleme gerçekleşir.</a:t>
            </a:r>
            <a:br>
              <a:rPr lang="tr-TR" sz="3200" b="1" dirty="0"/>
            </a:br>
            <a:endParaRPr lang="tr-TR" sz="3200" b="1" dirty="0"/>
          </a:p>
        </p:txBody>
      </p:sp>
      <p:sp>
        <p:nvSpPr>
          <p:cNvPr id="3" name="İçerik Yer Tutucusu 2"/>
          <p:cNvSpPr>
            <a:spLocks noGrp="1"/>
          </p:cNvSpPr>
          <p:nvPr>
            <p:ph idx="1"/>
          </p:nvPr>
        </p:nvSpPr>
        <p:spPr/>
        <p:txBody>
          <a:bodyPr>
            <a:normAutofit fontScale="92500"/>
          </a:bodyPr>
          <a:lstStyle/>
          <a:p>
            <a:pPr marL="0" indent="0">
              <a:buNone/>
            </a:pPr>
            <a:r>
              <a:rPr lang="tr-TR" dirty="0"/>
              <a:t>İyileştirme süreci boyunca, her performans aşamasında 6 tane düzenleme </a:t>
            </a:r>
            <a:r>
              <a:rPr lang="tr-TR" dirty="0" smtClean="0"/>
              <a:t>vardır:</a:t>
            </a:r>
            <a:endParaRPr lang="tr-TR" dirty="0"/>
          </a:p>
          <a:p>
            <a:pPr marL="0" indent="0">
              <a:buNone/>
            </a:pPr>
            <a:r>
              <a:rPr lang="tr-TR" dirty="0"/>
              <a:t>• Öğretmenlerin ders anlatım yetenekleri ve müdürlerin yönetim becerilerini</a:t>
            </a:r>
          </a:p>
          <a:p>
            <a:pPr marL="0" indent="0">
              <a:buNone/>
            </a:pPr>
            <a:r>
              <a:rPr lang="tr-TR" dirty="0"/>
              <a:t>yapılandırmak,</a:t>
            </a:r>
          </a:p>
          <a:p>
            <a:pPr marL="0" indent="0">
              <a:buNone/>
            </a:pPr>
            <a:r>
              <a:rPr lang="tr-TR" dirty="0"/>
              <a:t>• Data sistemlerini geliştirmek,</a:t>
            </a:r>
          </a:p>
          <a:p>
            <a:pPr marL="0" indent="0">
              <a:buNone/>
            </a:pPr>
            <a:r>
              <a:rPr lang="tr-TR" dirty="0"/>
              <a:t>• Yasa tasarısı ve eğitim hukukunun tanınmasıyla uygulamaları kolaylaştırma, standartlar</a:t>
            </a:r>
          </a:p>
          <a:p>
            <a:pPr marL="0" indent="0">
              <a:buNone/>
            </a:pPr>
            <a:r>
              <a:rPr lang="tr-TR" dirty="0"/>
              <a:t>oluşturmak</a:t>
            </a:r>
          </a:p>
        </p:txBody>
      </p:sp>
    </p:spTree>
    <p:extLst>
      <p:ext uri="{BB962C8B-B14F-4D97-AF65-F5344CB8AC3E}">
        <p14:creationId xmlns:p14="http://schemas.microsoft.com/office/powerpoint/2010/main" val="151831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smtClean="0"/>
              <a:t>Öğrencilerin </a:t>
            </a:r>
            <a:r>
              <a:rPr lang="tr-TR" dirty="0"/>
              <a:t>ölçülmesi </a:t>
            </a:r>
          </a:p>
          <a:p>
            <a:r>
              <a:rPr lang="tr-TR" dirty="0" smtClean="0"/>
              <a:t>Eğitim </a:t>
            </a:r>
            <a:r>
              <a:rPr lang="tr-TR" dirty="0"/>
              <a:t>müfredatının yenilenmesi, </a:t>
            </a:r>
          </a:p>
          <a:p>
            <a:r>
              <a:rPr lang="tr-TR" dirty="0" smtClean="0"/>
              <a:t>Öğretmenler </a:t>
            </a:r>
            <a:r>
              <a:rPr lang="tr-TR" dirty="0"/>
              <a:t>ve müdürler için münasip bir ödül ve ödeme yapısının sağlanmasıdır. </a:t>
            </a:r>
            <a:endParaRPr lang="tr-TR" dirty="0" smtClean="0"/>
          </a:p>
          <a:p>
            <a:pPr marL="0" indent="0">
              <a:buNone/>
            </a:pPr>
            <a:r>
              <a:rPr lang="tr-TR" dirty="0" smtClean="0"/>
              <a:t>Bu </a:t>
            </a:r>
            <a:r>
              <a:rPr lang="tr-TR" dirty="0"/>
              <a:t>düzenlemeler bütün performans aşamalarında olmasına rağmen, farklı şekillerde ortaya konur. Öğretmen eğitimlerini ele alırsak, Ermenistan (ortadan-iyiye sürecindeyken) merkezi olarak yönetilen kademeli öğretmen eğitimi programları yürütürken, Singapur (iyiden daha iyiye olan süreçte) öğretmenlerin, kişisel gelişim ihtiyaçları için daha uygun konuları seçmekte özgür bırakıyor. </a:t>
            </a:r>
          </a:p>
          <a:p>
            <a:pPr marL="0" indent="0">
              <a:buNone/>
            </a:pPr>
            <a:endParaRPr lang="tr-TR" dirty="0"/>
          </a:p>
        </p:txBody>
      </p:sp>
    </p:spTree>
    <p:extLst>
      <p:ext uri="{BB962C8B-B14F-4D97-AF65-F5344CB8AC3E}">
        <p14:creationId xmlns:p14="http://schemas.microsoft.com/office/powerpoint/2010/main" val="116590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3600" b="1" dirty="0"/>
              <a:t>6- Daha ileri düzeyde olan okullar, özerklik ve istikrarlı eğitim uygulamaları arasında denge</a:t>
            </a:r>
            <a:br>
              <a:rPr lang="tr-TR" sz="3600" b="1" dirty="0"/>
            </a:br>
            <a:r>
              <a:rPr lang="tr-TR" sz="3600" b="1" dirty="0"/>
              <a:t>kurarak iyileştirmeyi devam ettiriyorlar.</a:t>
            </a:r>
          </a:p>
        </p:txBody>
      </p:sp>
      <p:sp>
        <p:nvSpPr>
          <p:cNvPr id="3" name="İçerik Yer Tutucusu 2"/>
          <p:cNvSpPr>
            <a:spLocks noGrp="1"/>
          </p:cNvSpPr>
          <p:nvPr>
            <p:ph idx="1"/>
          </p:nvPr>
        </p:nvSpPr>
        <p:spPr/>
        <p:txBody>
          <a:bodyPr>
            <a:normAutofit fontScale="77500" lnSpcReduction="20000"/>
          </a:bodyPr>
          <a:lstStyle/>
          <a:p>
            <a:pPr marL="0" indent="0">
              <a:buNone/>
            </a:pPr>
            <a:r>
              <a:rPr lang="tr-TR" dirty="0"/>
              <a:t>Zayıf ve orta performanslı okullar iyileştirme sonuçlarını, okul ve öğretmenler için eğitsel</a:t>
            </a:r>
          </a:p>
          <a:p>
            <a:pPr marL="0" indent="0">
              <a:buNone/>
            </a:pPr>
            <a:r>
              <a:rPr lang="tr-TR" dirty="0"/>
              <a:t>uygulamaları artıran ve yazılı hale getiren bir merkez aracılığıyla elde ederken, “iyi”</a:t>
            </a:r>
          </a:p>
          <a:p>
            <a:pPr marL="0" indent="0">
              <a:buNone/>
            </a:pPr>
            <a:r>
              <a:rPr lang="tr-TR" dirty="0"/>
              <a:t>performanslı okullardan itibaren bu yaklaşım işe yaramaz. Bu okullar, eğitimsel uygulamaları</a:t>
            </a:r>
          </a:p>
          <a:p>
            <a:pPr marL="0" indent="0">
              <a:buNone/>
            </a:pPr>
            <a:r>
              <a:rPr lang="tr-TR" dirty="0"/>
              <a:t>şekillendirmek için okul ve öğretmenlerin sorumluluk ve esnekliklerini arttıran merkezler</a:t>
            </a:r>
          </a:p>
          <a:p>
            <a:pPr marL="0" indent="0">
              <a:buNone/>
            </a:pPr>
            <a:r>
              <a:rPr lang="tr-TR" dirty="0"/>
              <a:t>aracılığıyla başarı elde edebilir. “İyiden-Daha iyiye” aşamasında olan okulların üçte biri veya</a:t>
            </a:r>
          </a:p>
          <a:p>
            <a:pPr marL="0" indent="0">
              <a:buNone/>
            </a:pPr>
            <a:r>
              <a:rPr lang="tr-TR" dirty="0"/>
              <a:t>“Daha iyiden-Mükemmele” sürecinde olan okullardan üçte ikisinden azı pedagojik yetkilerini</a:t>
            </a:r>
          </a:p>
          <a:p>
            <a:pPr marL="0" indent="0">
              <a:buNone/>
            </a:pPr>
            <a:r>
              <a:rPr lang="tr-TR" dirty="0"/>
              <a:t>bölgelere dağıtmıştır. Buna paralel olarak, merkezi yönetim, öğretmenlerin performans</a:t>
            </a:r>
          </a:p>
          <a:p>
            <a:pPr marL="0" indent="0">
              <a:buNone/>
            </a:pPr>
            <a:r>
              <a:rPr lang="tr-TR" dirty="0"/>
              <a:t>açısından birbirinden sorumlu olduğu bir mekanizma oluşturarak, geniş ve kontrol edilemeyen</a:t>
            </a:r>
          </a:p>
          <a:p>
            <a:pPr marL="0" indent="0">
              <a:buNone/>
            </a:pPr>
            <a:r>
              <a:rPr lang="tr-TR" dirty="0"/>
              <a:t>performans değişkenliğinden kaynaklanan riskleri azaltmaktadır</a:t>
            </a:r>
            <a:r>
              <a:rPr lang="tr-TR" dirty="0" smtClean="0"/>
              <a:t>.</a:t>
            </a:r>
            <a:endParaRPr lang="tr-TR" dirty="0"/>
          </a:p>
        </p:txBody>
      </p:sp>
    </p:spTree>
    <p:extLst>
      <p:ext uri="{BB962C8B-B14F-4D97-AF65-F5344CB8AC3E}">
        <p14:creationId xmlns:p14="http://schemas.microsoft.com/office/powerpoint/2010/main" val="218143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buNone/>
            </a:pPr>
            <a:r>
              <a:rPr lang="tr-TR" dirty="0"/>
              <a:t>Bu okullar </a:t>
            </a:r>
            <a:r>
              <a:rPr lang="tr-TR" dirty="0" smtClean="0"/>
              <a:t>tecrübeli öğretmenlere</a:t>
            </a:r>
            <a:r>
              <a:rPr lang="tr-TR" dirty="0"/>
              <a:t>, yeni öğretmenlerin eğitimsel yetenekler kazanmalarında yardımcı </a:t>
            </a:r>
            <a:r>
              <a:rPr lang="tr-TR" dirty="0" smtClean="0"/>
              <a:t>olma konusunda </a:t>
            </a:r>
            <a:r>
              <a:rPr lang="tr-TR" dirty="0"/>
              <a:t>sorumluluk vermiştir. Ayrıca bu okullar, işbirliğine dayalı </a:t>
            </a:r>
            <a:r>
              <a:rPr lang="tr-TR" dirty="0" smtClean="0"/>
              <a:t>uygulamalar geliştirmiştir</a:t>
            </a:r>
            <a:r>
              <a:rPr lang="tr-TR" dirty="0"/>
              <a:t>. Örneğin, aynı dersi anlatan öğretmenlerin haftalık ders planlarının </a:t>
            </a:r>
            <a:r>
              <a:rPr lang="tr-TR" dirty="0" smtClean="0"/>
              <a:t>hazırlanması ve </a:t>
            </a:r>
            <a:r>
              <a:rPr lang="tr-TR" dirty="0"/>
              <a:t>sınıf gözlemleri. Bunların hepsi var olan eğitimi geliştirir ve ilerlemesine yardım eder.</a:t>
            </a:r>
          </a:p>
          <a:p>
            <a:pPr marL="0" indent="0">
              <a:buNone/>
            </a:pPr>
            <a:r>
              <a:rPr lang="tr-TR" dirty="0"/>
              <a:t>İşbirliğine dayalı uygulamalar, hem öğretimi geliştirir hem de öğretmenlere </a:t>
            </a:r>
            <a:r>
              <a:rPr lang="tr-TR" dirty="0" smtClean="0"/>
              <a:t>birbirlerinden sorumlu </a:t>
            </a:r>
            <a:r>
              <a:rPr lang="tr-TR" dirty="0"/>
              <a:t>oldukları hissini verir.</a:t>
            </a:r>
          </a:p>
        </p:txBody>
      </p:sp>
    </p:spTree>
    <p:extLst>
      <p:ext uri="{BB962C8B-B14F-4D97-AF65-F5344CB8AC3E}">
        <p14:creationId xmlns:p14="http://schemas.microsoft.com/office/powerpoint/2010/main" val="288147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İyi performanslı bir </a:t>
            </a:r>
            <a:r>
              <a:rPr lang="tr-TR" dirty="0" smtClean="0"/>
              <a:t>okullar</a:t>
            </a:r>
            <a:endParaRPr lang="tr-TR" dirty="0"/>
          </a:p>
        </p:txBody>
      </p:sp>
      <p:sp>
        <p:nvSpPr>
          <p:cNvPr id="3" name="İçerik Yer Tutucusu 2"/>
          <p:cNvSpPr>
            <a:spLocks noGrp="1"/>
          </p:cNvSpPr>
          <p:nvPr>
            <p:ph idx="1"/>
          </p:nvPr>
        </p:nvSpPr>
        <p:spPr>
          <a:xfrm>
            <a:off x="733926" y="2556932"/>
            <a:ext cx="10575757" cy="3318936"/>
          </a:xfrm>
        </p:spPr>
        <p:txBody>
          <a:bodyPr>
            <a:normAutofit/>
          </a:bodyPr>
          <a:lstStyle/>
          <a:p>
            <a:pPr marL="0" indent="0">
              <a:buNone/>
            </a:pPr>
            <a:r>
              <a:rPr lang="tr-TR" sz="3200" dirty="0" smtClean="0"/>
              <a:t>Dünyanın </a:t>
            </a:r>
            <a:r>
              <a:rPr lang="tr-TR" sz="3200" dirty="0"/>
              <a:t>En iyi Performanslı Okul Sistemleri Nasıl Başarılı oldu? </a:t>
            </a:r>
            <a:r>
              <a:rPr lang="tr-TR" sz="3200" dirty="0" smtClean="0"/>
              <a:t>adlı </a:t>
            </a:r>
            <a:r>
              <a:rPr lang="tr-TR" sz="3200" dirty="0"/>
              <a:t>rapor</a:t>
            </a:r>
          </a:p>
        </p:txBody>
      </p:sp>
    </p:spTree>
    <p:extLst>
      <p:ext uri="{BB962C8B-B14F-4D97-AF65-F5344CB8AC3E}">
        <p14:creationId xmlns:p14="http://schemas.microsoft.com/office/powerpoint/2010/main" val="1282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l"/>
            <a:r>
              <a:rPr lang="tr-TR" b="1" dirty="0" smtClean="0"/>
              <a:t>7- </a:t>
            </a:r>
            <a:r>
              <a:rPr lang="tr-TR" b="1" dirty="0"/>
              <a:t>Yöneticiler, değişen koşullardan reformları hızlandırmak için faydalanır. </a:t>
            </a:r>
            <a:endParaRPr lang="tr-TR" b="1" dirty="0"/>
          </a:p>
        </p:txBody>
      </p:sp>
      <p:sp>
        <p:nvSpPr>
          <p:cNvPr id="3" name="İçerik Yer Tutucusu 2"/>
          <p:cNvSpPr>
            <a:spLocks noGrp="1"/>
          </p:cNvSpPr>
          <p:nvPr>
            <p:ph idx="1"/>
          </p:nvPr>
        </p:nvSpPr>
        <p:spPr/>
        <p:txBody>
          <a:bodyPr/>
          <a:lstStyle/>
          <a:p>
            <a:pPr marL="0" indent="0">
              <a:buNone/>
            </a:pPr>
            <a:r>
              <a:rPr lang="tr-TR" dirty="0" err="1"/>
              <a:t>Sosyo</a:t>
            </a:r>
            <a:r>
              <a:rPr lang="tr-TR" dirty="0"/>
              <a:t>-ekonomik kriz, yüksek beklenti, okul performansını eleştiren bir rapor, veya yönetimdeki bir değişiklik reformları hızlandıran koşullardır. Araştırma konusu olan yirmi okuldan </a:t>
            </a:r>
            <a:r>
              <a:rPr lang="tr-TR" dirty="0" smtClean="0"/>
              <a:t>15’inde </a:t>
            </a:r>
            <a:r>
              <a:rPr lang="tr-TR" dirty="0"/>
              <a:t>reform çalışmalarını ateşleyen iki veya üç tane olay olmuştur. Şu ana kadar reformları harekete geçiren en bilindik olay yönetimdeki değişikliktir. Her okul, ya politik ya da stratejik olarak yeni bir yöneticinin varlığı ve enerjisi ile olarak reform çalışmalarına hızla girişmiştir. Bir şeyde yeni olmak, başarı için yeterli değildir. Bu yeni yöneticiler, işe başladıkları günden itibaren, gelişim süreçleri için istikrarlı taktikler takip etmelidir. </a:t>
            </a:r>
            <a:endParaRPr lang="tr-TR" dirty="0"/>
          </a:p>
        </p:txBody>
      </p:sp>
    </p:spTree>
    <p:extLst>
      <p:ext uri="{BB962C8B-B14F-4D97-AF65-F5344CB8AC3E}">
        <p14:creationId xmlns:p14="http://schemas.microsoft.com/office/powerpoint/2010/main" val="293322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3600" b="1" dirty="0"/>
              <a:t>8- Yöneticiliğin devamı önemlidir. Liderlik sadece reformları başlatmak için değil </a:t>
            </a:r>
            <a:r>
              <a:rPr lang="tr-TR" sz="3600" b="1" dirty="0" smtClean="0"/>
              <a:t>ayrıca onları </a:t>
            </a:r>
            <a:r>
              <a:rPr lang="tr-TR" sz="3600" b="1" dirty="0"/>
              <a:t>sürdürmek için de önemlidir.</a:t>
            </a:r>
          </a:p>
        </p:txBody>
      </p:sp>
      <p:sp>
        <p:nvSpPr>
          <p:cNvPr id="3" name="İçerik Yer Tutucusu 2"/>
          <p:cNvSpPr>
            <a:spLocks noGrp="1"/>
          </p:cNvSpPr>
          <p:nvPr>
            <p:ph idx="1"/>
          </p:nvPr>
        </p:nvSpPr>
        <p:spPr/>
        <p:txBody>
          <a:bodyPr>
            <a:normAutofit fontScale="85000" lnSpcReduction="10000"/>
          </a:bodyPr>
          <a:lstStyle/>
          <a:p>
            <a:pPr marL="0" indent="0">
              <a:buNone/>
            </a:pPr>
            <a:r>
              <a:rPr lang="tr-TR" dirty="0"/>
              <a:t>Gelişmekte olan okulların yöneticilerinde iki özellik ön plana çıkmaktadır. Birincisi onların</a:t>
            </a:r>
          </a:p>
          <a:p>
            <a:pPr marL="0" indent="0">
              <a:buNone/>
            </a:pPr>
            <a:r>
              <a:rPr lang="tr-TR" dirty="0"/>
              <a:t>uzun ömürlü olmasıdır: yeni bir yöneticinin ortalama memuriyet süresi 6 veya 7 yıldır. Bu</a:t>
            </a:r>
          </a:p>
          <a:p>
            <a:pPr marL="0" indent="0">
              <a:buNone/>
            </a:pPr>
            <a:r>
              <a:rPr lang="tr-TR" dirty="0"/>
              <a:t>standardın tam tersidir. Örneğin Amerika’da bir okulda, bina sorumlusunun ortama çalışma</a:t>
            </a:r>
          </a:p>
          <a:p>
            <a:pPr marL="0" indent="0">
              <a:buNone/>
            </a:pPr>
            <a:r>
              <a:rPr lang="tr-TR" dirty="0"/>
              <a:t>süresi üç yıl, İngiltere’de okul sekreterlerinin süresi iki yıl, Fransa’da milli eğitim bakanlarının</a:t>
            </a:r>
          </a:p>
          <a:p>
            <a:pPr marL="0" indent="0">
              <a:buNone/>
            </a:pPr>
            <a:r>
              <a:rPr lang="tr-TR" dirty="0"/>
              <a:t>süresi ise iki yıldır. İkinci olarak, gelişmekte olan okullara, gelecek nesillerin sistem yöneticileri</a:t>
            </a:r>
          </a:p>
          <a:p>
            <a:pPr marL="0" indent="0">
              <a:buNone/>
            </a:pPr>
            <a:r>
              <a:rPr lang="tr-TR" dirty="0"/>
              <a:t>olacak liderlerini eğitmekte ve yöneticiliğe yumuşak bir geçişi ve reform hedeflerinde daha</a:t>
            </a:r>
          </a:p>
          <a:p>
            <a:pPr marL="0" indent="0">
              <a:buNone/>
            </a:pPr>
            <a:r>
              <a:rPr lang="tr-TR" dirty="0"/>
              <a:t>uzun sürekliliği sağlamaktadırlar.</a:t>
            </a:r>
          </a:p>
        </p:txBody>
      </p:sp>
    </p:spTree>
    <p:extLst>
      <p:ext uri="{BB962C8B-B14F-4D97-AF65-F5344CB8AC3E}">
        <p14:creationId xmlns:p14="http://schemas.microsoft.com/office/powerpoint/2010/main" val="13859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800" dirty="0"/>
              <a:t>Örneğin, Ermenistan, Batı Burnu ve Litvanya gibi politik liderlerinde sürekli değişim yaşamalarında rağmen reformların sürekliliğini nasıl sağladığı bu ikincisi maddeye dayanmaktadır. Reform istikametinde istikrar, öğrenci edinimlerinde hızlı kazanımların elde edilmesinde önemlidir. </a:t>
            </a:r>
            <a:endParaRPr lang="tr-TR" sz="2800" dirty="0" smtClean="0"/>
          </a:p>
        </p:txBody>
      </p:sp>
    </p:spTree>
    <p:extLst>
      <p:ext uri="{BB962C8B-B14F-4D97-AF65-F5344CB8AC3E}">
        <p14:creationId xmlns:p14="http://schemas.microsoft.com/office/powerpoint/2010/main" val="148139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3200" dirty="0"/>
              <a:t>Dünya genelinden hepsi farklı performans seviyesine sahip gelişmekte olan yirmi tane okul incelendi. Bu okulların, ulusal ve uluslararası sınavlar baz alınarak öğrenci kazanımlarında nasıl belirgin, sürdürülebilir ve yaygın ilerlemeler elde etmeyi başardıkları araştırıldı.</a:t>
            </a:r>
          </a:p>
        </p:txBody>
      </p:sp>
    </p:spTree>
    <p:extLst>
      <p:ext uri="{BB962C8B-B14F-4D97-AF65-F5344CB8AC3E}">
        <p14:creationId xmlns:p14="http://schemas.microsoft.com/office/powerpoint/2010/main" val="204179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3200" dirty="0"/>
              <a:t>Okul yöneticileriyle yapılan </a:t>
            </a:r>
            <a:r>
              <a:rPr lang="tr-TR" sz="3200" dirty="0" smtClean="0"/>
              <a:t>200′den </a:t>
            </a:r>
            <a:r>
              <a:rPr lang="tr-TR" sz="3200" dirty="0"/>
              <a:t>fazla mülakat ve bu sistemler tarafından yürütülen 600′den fazla düzenleme analizine dayanarak şu ana kadar toplanmış en kapsamlı okul reformları </a:t>
            </a:r>
            <a:r>
              <a:rPr lang="tr-TR" sz="3200" dirty="0" err="1"/>
              <a:t>veritabanı</a:t>
            </a:r>
            <a:r>
              <a:rPr lang="tr-TR" sz="3200" dirty="0"/>
              <a:t> oluşturuldu. Rapora göre, zayıf, orta, iyi ve mükemmel diye sıralanan performans skalası herhangi bir okul için yenilenebilir özelliktedir.</a:t>
            </a:r>
          </a:p>
        </p:txBody>
      </p:sp>
    </p:spTree>
    <p:extLst>
      <p:ext uri="{BB962C8B-B14F-4D97-AF65-F5344CB8AC3E}">
        <p14:creationId xmlns:p14="http://schemas.microsoft.com/office/powerpoint/2010/main" val="112840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buNone/>
            </a:pPr>
            <a:r>
              <a:rPr lang="tr-TR" sz="3000" dirty="0"/>
              <a:t>Sistemleri incelenen okullar şunlar: Ermenistan, </a:t>
            </a:r>
            <a:r>
              <a:rPr lang="tr-TR" sz="3000" dirty="0" err="1"/>
              <a:t>Aspire</a:t>
            </a:r>
            <a:r>
              <a:rPr lang="tr-TR" sz="3000" dirty="0"/>
              <a:t> adlı Amerika’daki sözleşmeli (yarı özel okul), Boston, Çili, İngiltere, Gana, Hong Kong, Ürdün, Letonya, Litvanya, </a:t>
            </a:r>
            <a:r>
              <a:rPr lang="tr-TR" sz="3000" dirty="0" err="1"/>
              <a:t>Long</a:t>
            </a:r>
            <a:r>
              <a:rPr lang="tr-TR" sz="3000" dirty="0"/>
              <a:t> </a:t>
            </a:r>
            <a:r>
              <a:rPr lang="tr-TR" sz="3000" dirty="0" err="1"/>
              <a:t>Beach</a:t>
            </a:r>
            <a:r>
              <a:rPr lang="tr-TR" sz="3000" dirty="0"/>
              <a:t> (</a:t>
            </a:r>
            <a:r>
              <a:rPr lang="tr-TR" sz="3000" dirty="0" err="1"/>
              <a:t>Kalifornia</a:t>
            </a:r>
            <a:r>
              <a:rPr lang="tr-TR" sz="3000" dirty="0"/>
              <a:t>), </a:t>
            </a:r>
            <a:r>
              <a:rPr lang="tr-TR" sz="3000" dirty="0" err="1"/>
              <a:t>Madya</a:t>
            </a:r>
            <a:r>
              <a:rPr lang="tr-TR" sz="3000" dirty="0"/>
              <a:t> </a:t>
            </a:r>
            <a:r>
              <a:rPr lang="tr-TR" sz="3000" dirty="0" err="1"/>
              <a:t>Pradeş</a:t>
            </a:r>
            <a:r>
              <a:rPr lang="tr-TR" sz="3000" dirty="0"/>
              <a:t> (Hindistan), Minas </a:t>
            </a:r>
            <a:r>
              <a:rPr lang="tr-TR" sz="3000" dirty="0" err="1"/>
              <a:t>Gerais</a:t>
            </a:r>
            <a:r>
              <a:rPr lang="tr-TR" sz="3000" dirty="0"/>
              <a:t> (</a:t>
            </a:r>
            <a:r>
              <a:rPr lang="tr-TR" sz="3000" dirty="0" err="1"/>
              <a:t>Brazilya</a:t>
            </a:r>
            <a:r>
              <a:rPr lang="tr-TR" sz="3000" dirty="0"/>
              <a:t>), </a:t>
            </a:r>
            <a:r>
              <a:rPr lang="tr-TR" sz="3000" dirty="0" err="1"/>
              <a:t>Ontario</a:t>
            </a:r>
            <a:r>
              <a:rPr lang="tr-TR" sz="3000" dirty="0"/>
              <a:t> (Kanada), </a:t>
            </a:r>
            <a:r>
              <a:rPr lang="tr-TR" sz="3000" dirty="0" err="1"/>
              <a:t>Polanya</a:t>
            </a:r>
            <a:r>
              <a:rPr lang="tr-TR" sz="3000" dirty="0"/>
              <a:t>, Saksonya (Almanya), </a:t>
            </a:r>
            <a:r>
              <a:rPr lang="tr-TR" sz="3000" dirty="0" err="1"/>
              <a:t>Singarup</a:t>
            </a:r>
            <a:r>
              <a:rPr lang="tr-TR" sz="3000" dirty="0"/>
              <a:t>, Slovakya, Güney Kore ve Batı Kıyısı (Güney Afrika).</a:t>
            </a:r>
          </a:p>
        </p:txBody>
      </p:sp>
    </p:spTree>
    <p:extLst>
      <p:ext uri="{BB962C8B-B14F-4D97-AF65-F5344CB8AC3E}">
        <p14:creationId xmlns:p14="http://schemas.microsoft.com/office/powerpoint/2010/main" val="379607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buNone/>
            </a:pPr>
            <a:r>
              <a:rPr lang="tr-TR" sz="3000" dirty="0" smtClean="0"/>
              <a:t>Eğitim </a:t>
            </a:r>
            <a:r>
              <a:rPr lang="tr-TR" sz="3000" dirty="0"/>
              <a:t>karar vericilerinin temelde karşılaştıkları </a:t>
            </a:r>
            <a:r>
              <a:rPr lang="tr-TR" sz="3000" dirty="0" smtClean="0"/>
              <a:t>sorun </a:t>
            </a:r>
            <a:r>
              <a:rPr lang="tr-TR" sz="3000" dirty="0"/>
              <a:t>daha yüksek öğrenci kazanımları sürecinde kendi eğitim sistemlerine nasıl önderlik </a:t>
            </a:r>
            <a:r>
              <a:rPr lang="tr-TR" sz="3000" dirty="0" smtClean="0"/>
              <a:t>edecekleridir. </a:t>
            </a:r>
            <a:r>
              <a:rPr lang="tr-TR" sz="3000" dirty="0"/>
              <a:t>O</a:t>
            </a:r>
            <a:r>
              <a:rPr lang="tr-TR" sz="3000" dirty="0" smtClean="0"/>
              <a:t>kulların </a:t>
            </a:r>
            <a:r>
              <a:rPr lang="tr-TR" sz="3000" dirty="0"/>
              <a:t>hepsinin farklı başlangıç noktaları ve </a:t>
            </a:r>
            <a:r>
              <a:rPr lang="tr-TR" sz="3000" dirty="0" err="1"/>
              <a:t>içeriksel</a:t>
            </a:r>
            <a:r>
              <a:rPr lang="tr-TR" sz="3000" dirty="0"/>
              <a:t> farklılıkları olduğu için oldukça karmaşık bir </a:t>
            </a:r>
            <a:r>
              <a:rPr lang="tr-TR" sz="3000" dirty="0" smtClean="0"/>
              <a:t>süreçtir. </a:t>
            </a:r>
            <a:r>
              <a:rPr lang="tr-TR" sz="3000" dirty="0"/>
              <a:t>Kurum yöneticileri çeşitli seçenekler ve bu süreç içerisinde ne yapılacağına dair farklı fikirler ile </a:t>
            </a:r>
            <a:r>
              <a:rPr lang="tr-TR" sz="3000" dirty="0" smtClean="0"/>
              <a:t>karşılaşırlar</a:t>
            </a:r>
            <a:r>
              <a:rPr lang="tr-TR" sz="3000" dirty="0"/>
              <a:t>. </a:t>
            </a:r>
            <a:endParaRPr lang="tr-TR" sz="3000" dirty="0" smtClean="0"/>
          </a:p>
        </p:txBody>
      </p:sp>
    </p:spTree>
    <p:extLst>
      <p:ext uri="{BB962C8B-B14F-4D97-AF65-F5344CB8AC3E}">
        <p14:creationId xmlns:p14="http://schemas.microsoft.com/office/powerpoint/2010/main" val="45277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sz="3200" dirty="0" smtClean="0"/>
              <a:t>Yöneticilerin</a:t>
            </a:r>
            <a:r>
              <a:rPr lang="tr-TR" sz="3200" dirty="0"/>
              <a:t>, alacakları tek bir yanlış karar, istenilmeyen noktalara </a:t>
            </a:r>
            <a:r>
              <a:rPr lang="tr-TR" sz="3200" dirty="0" smtClean="0"/>
              <a:t>götürecektir</a:t>
            </a:r>
            <a:r>
              <a:rPr lang="tr-TR" sz="3200" dirty="0"/>
              <a:t>. Okul performansını iyileştirmek için tek bir yol olmamasına rağmen, incelenen bu 20 okulun kendi tecrübeleri, güçlü ortak noktaları bize göstermektedir. Rapor, bu sürecin aşamalarının evrensel, konuya özel ve ikili etkileşiminin nasıl olduğunu da göstermektedir. </a:t>
            </a:r>
            <a:r>
              <a:rPr lang="tr-TR" sz="3200" dirty="0"/>
              <a:t>Raporda belirtilen 8 önemli nokta şunlardır:</a:t>
            </a:r>
          </a:p>
        </p:txBody>
      </p:sp>
    </p:spTree>
    <p:extLst>
      <p:ext uri="{BB962C8B-B14F-4D97-AF65-F5344CB8AC3E}">
        <p14:creationId xmlns:p14="http://schemas.microsoft.com/office/powerpoint/2010/main" val="195790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3200" b="1" i="1" dirty="0"/>
              <a:t>1- Bir eğitim sistemi nerede olursa olsun belirgin kazanımlar elde edebilir ve bu kazanımlar en az altı yıl içerinde gerçekleşir. </a:t>
            </a:r>
            <a:endParaRPr lang="tr-TR" sz="3200" dirty="0"/>
          </a:p>
        </p:txBody>
      </p:sp>
      <p:sp>
        <p:nvSpPr>
          <p:cNvPr id="3" name="İçerik Yer Tutucusu 2"/>
          <p:cNvSpPr>
            <a:spLocks noGrp="1"/>
          </p:cNvSpPr>
          <p:nvPr>
            <p:ph idx="1"/>
          </p:nvPr>
        </p:nvSpPr>
        <p:spPr/>
        <p:txBody>
          <a:bodyPr>
            <a:noAutofit/>
          </a:bodyPr>
          <a:lstStyle/>
          <a:p>
            <a:pPr marL="0" indent="0">
              <a:buNone/>
            </a:pPr>
            <a:r>
              <a:rPr lang="tr-TR" sz="2200" dirty="0"/>
              <a:t>Son 10 yıl içerisinde dünyanın her yerinden çok sayıda öğrenci hiç ilerleme kaydedememiş veya gerilemiştir. Buna rağmen, </a:t>
            </a:r>
            <a:r>
              <a:rPr lang="tr-TR" sz="2200" dirty="0" smtClean="0"/>
              <a:t>incelenen </a:t>
            </a:r>
            <a:r>
              <a:rPr lang="tr-TR" sz="2200" dirty="0"/>
              <a:t>örnekler </a:t>
            </a:r>
            <a:r>
              <a:rPr lang="tr-TR" sz="2200" dirty="0" smtClean="0"/>
              <a:t>daha </a:t>
            </a:r>
            <a:r>
              <a:rPr lang="tr-TR" sz="2200" dirty="0"/>
              <a:t>hızlı ilerleme elde etmiştir. 2006 yılında Letonyalı öğrencilerin performansı, 2000 yılındaki öğrencilerden ilerideydi. </a:t>
            </a:r>
            <a:r>
              <a:rPr lang="tr-TR" sz="2200" dirty="0" err="1"/>
              <a:t>Long</a:t>
            </a:r>
            <a:r>
              <a:rPr lang="tr-TR" sz="2200" dirty="0"/>
              <a:t> </a:t>
            </a:r>
            <a:r>
              <a:rPr lang="tr-TR" sz="2200" dirty="0" err="1"/>
              <a:t>Beach’de</a:t>
            </a:r>
            <a:r>
              <a:rPr lang="tr-TR" sz="2200" dirty="0"/>
              <a:t> altı yıllık düzenlemeler sonucunda dördüncü sınıf matematiğinde %50, beşinci sınıf matematiğinde %75 performans artışı gözlendi. Hindistan’daki </a:t>
            </a:r>
            <a:r>
              <a:rPr lang="tr-TR" sz="2200" dirty="0" err="1"/>
              <a:t>Madya</a:t>
            </a:r>
            <a:r>
              <a:rPr lang="tr-TR" sz="2200" dirty="0"/>
              <a:t> </a:t>
            </a:r>
            <a:r>
              <a:rPr lang="tr-TR" sz="2200" dirty="0" err="1"/>
              <a:t>Pradeş</a:t>
            </a:r>
            <a:r>
              <a:rPr lang="tr-TR" sz="2200" dirty="0"/>
              <a:t>, Brezilya’daki Minas </a:t>
            </a:r>
            <a:r>
              <a:rPr lang="tr-TR" sz="2200" dirty="0" err="1"/>
              <a:t>Gerais</a:t>
            </a:r>
            <a:r>
              <a:rPr lang="tr-TR" sz="2200" dirty="0"/>
              <a:t> ve Afrika’daki Batı Burnu gibi düşük performans seviyesinden başlayan okullar bile, farklı </a:t>
            </a:r>
            <a:r>
              <a:rPr lang="tr-TR" sz="2200" dirty="0" err="1"/>
              <a:t>sosyo</a:t>
            </a:r>
            <a:r>
              <a:rPr lang="tr-TR" sz="2200" dirty="0"/>
              <a:t>-ekonomik yapılardan gelen öğrenciler arasındaki başarı oranındaki uçurumu kapatacak şekilde aşama kaydederek okur-yazarlık ve matematikte 2-4 yıl içerisinde önemli ölçüde ilerleme gösterdi. </a:t>
            </a:r>
            <a:endParaRPr lang="tr-TR" sz="2200" dirty="0"/>
          </a:p>
        </p:txBody>
      </p:sp>
    </p:spTree>
    <p:extLst>
      <p:ext uri="{BB962C8B-B14F-4D97-AF65-F5344CB8AC3E}">
        <p14:creationId xmlns:p14="http://schemas.microsoft.com/office/powerpoint/2010/main" val="347810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2400" b="1" dirty="0"/>
              <a:t>2- Günümüzde, “sürece” çok önem verilmiyor. Eğitim performansını nihai bir </a:t>
            </a:r>
            <a:r>
              <a:rPr lang="tr-TR" sz="2400" b="1" dirty="0" smtClean="0"/>
              <a:t>şekilde iyileştirmek</a:t>
            </a:r>
            <a:r>
              <a:rPr lang="tr-TR" sz="2400" b="1" dirty="0"/>
              <a:t>, öğrencilerin sınıf içi öğreniminin geliştirilmesine indirgeniyor.</a:t>
            </a:r>
          </a:p>
        </p:txBody>
      </p:sp>
      <p:sp>
        <p:nvSpPr>
          <p:cNvPr id="3" name="İçerik Yer Tutucusu 2"/>
          <p:cNvSpPr>
            <a:spLocks noGrp="1"/>
          </p:cNvSpPr>
          <p:nvPr>
            <p:ph idx="1"/>
          </p:nvPr>
        </p:nvSpPr>
        <p:spPr/>
        <p:txBody>
          <a:bodyPr>
            <a:normAutofit fontScale="92500"/>
          </a:bodyPr>
          <a:lstStyle/>
          <a:p>
            <a:pPr marL="0" indent="0">
              <a:buNone/>
            </a:pPr>
            <a:r>
              <a:rPr lang="tr-TR" dirty="0" smtClean="0"/>
              <a:t>Ülkeler, </a:t>
            </a:r>
            <a:r>
              <a:rPr lang="tr-TR" dirty="0"/>
              <a:t>eğitim sistemlerini yenilemek adına genellikle üç </a:t>
            </a:r>
            <a:r>
              <a:rPr lang="tr-TR" dirty="0" smtClean="0"/>
              <a:t>uygulama yapıyorlar:</a:t>
            </a:r>
            <a:endParaRPr lang="tr-TR" dirty="0"/>
          </a:p>
          <a:p>
            <a:pPr marL="0" indent="0">
              <a:buNone/>
            </a:pPr>
            <a:r>
              <a:rPr lang="tr-TR" dirty="0"/>
              <a:t>1- Eğitim </a:t>
            </a:r>
            <a:r>
              <a:rPr lang="tr-TR" dirty="0" smtClean="0"/>
              <a:t>yılı seviyelerini </a:t>
            </a:r>
            <a:r>
              <a:rPr lang="tr-TR" dirty="0"/>
              <a:t>değiştirerek veya bağımsız yönetime geçerek yeni kurum </a:t>
            </a:r>
            <a:r>
              <a:rPr lang="tr-TR" dirty="0" smtClean="0"/>
              <a:t>veya okullar </a:t>
            </a:r>
            <a:r>
              <a:rPr lang="tr-TR" dirty="0"/>
              <a:t>açarak yapılarını değiştirmeye çalışıyorlar.</a:t>
            </a:r>
          </a:p>
          <a:p>
            <a:pPr marL="0" indent="0">
              <a:buNone/>
            </a:pPr>
            <a:r>
              <a:rPr lang="tr-TR" dirty="0"/>
              <a:t>2- Daha fazla eğitim personeli alımı veya ödenek artışıyla kaynaklarını değiştiriyorlar.</a:t>
            </a:r>
          </a:p>
          <a:p>
            <a:pPr marL="0" indent="0">
              <a:buNone/>
            </a:pPr>
            <a:r>
              <a:rPr lang="tr-TR" dirty="0"/>
              <a:t>3- Eğitim müfredatını yeniden şekillendirerek, öğretmenlerin ders işleyiş ve müdürlerin</a:t>
            </a:r>
          </a:p>
          <a:p>
            <a:pPr marL="0" indent="0">
              <a:buNone/>
            </a:pPr>
            <a:r>
              <a:rPr lang="tr-TR" dirty="0"/>
              <a:t>yönetim şeklini iyileştirme yoluyla süreci değiştiriyor.</a:t>
            </a:r>
          </a:p>
        </p:txBody>
      </p:sp>
    </p:spTree>
    <p:extLst>
      <p:ext uri="{BB962C8B-B14F-4D97-AF65-F5344CB8AC3E}">
        <p14:creationId xmlns:p14="http://schemas.microsoft.com/office/powerpoint/2010/main" val="27574796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114</TotalTime>
  <Words>1518</Words>
  <Application>Microsoft Office PowerPoint</Application>
  <PresentationFormat>Geniş ekran</PresentationFormat>
  <Paragraphs>66</Paragraphs>
  <Slides>22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22</vt:i4>
      </vt:variant>
    </vt:vector>
  </HeadingPairs>
  <TitlesOfParts>
    <vt:vector size="25" baseType="lpstr">
      <vt:lpstr>Arial</vt:lpstr>
      <vt:lpstr>Garamond</vt:lpstr>
      <vt:lpstr>Organik</vt:lpstr>
      <vt:lpstr>Dünyanın En Gelişmiş</vt:lpstr>
      <vt:lpstr>İyi performanslı bir okullar</vt:lpstr>
      <vt:lpstr>PowerPoint Sunusu</vt:lpstr>
      <vt:lpstr>PowerPoint Sunusu</vt:lpstr>
      <vt:lpstr>PowerPoint Sunusu</vt:lpstr>
      <vt:lpstr>PowerPoint Sunusu</vt:lpstr>
      <vt:lpstr>PowerPoint Sunusu</vt:lpstr>
      <vt:lpstr>1- Bir eğitim sistemi nerede olursa olsun belirgin kazanımlar elde edebilir ve bu kazanımlar en az altı yıl içerinde gerçekleşir. </vt:lpstr>
      <vt:lpstr>2- Günümüzde, “sürece” çok önem verilmiyor. Eğitim performansını nihai bir şekilde iyileştirmek, öğrencilerin sınıf içi öğreniminin geliştirilmesine indirgeniyor.</vt:lpstr>
      <vt:lpstr>PowerPoint Sunusu</vt:lpstr>
      <vt:lpstr>3- Gelişmekte olan okullar, bir performans seviyesinden diğerine geçmek için kültür, coğrafi konum, siyaset veya tarihi özelliklerin kendilerini engellemesine izin vermeden benzer düzenlemeleri uygularlar. </vt:lpstr>
      <vt:lpstr>PowerPoint Sunusu</vt:lpstr>
      <vt:lpstr>4- Okulun şartları ne yapılması gerektiğini belirleyemeyebilir ama nasıl yapılacağını belirler. </vt:lpstr>
      <vt:lpstr>PowerPoint Sunusu</vt:lpstr>
      <vt:lpstr>PowerPoint Sunusu</vt:lpstr>
      <vt:lpstr>5- Tüm sistemlerde, her performans aşamasında 6 tane düzenleme gerçekleşir. </vt:lpstr>
      <vt:lpstr>PowerPoint Sunusu</vt:lpstr>
      <vt:lpstr>6- Daha ileri düzeyde olan okullar, özerklik ve istikrarlı eğitim uygulamaları arasında denge kurarak iyileştirmeyi devam ettiriyorlar.</vt:lpstr>
      <vt:lpstr>PowerPoint Sunusu</vt:lpstr>
      <vt:lpstr>7- Yöneticiler, değişen koşullardan reformları hızlandırmak için faydalanır. </vt:lpstr>
      <vt:lpstr>8- Yöneticiliğin devamı önemlidir. Liderlik sadece reformları başlatmak için değil ayrıca onları sürdürmek için de önemlidir.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Dünyanın En Gelişmiş</dc:title>
  <dc:creator>PC</dc:creator>
  <cp:lastModifiedBy>PC</cp:lastModifiedBy>
  <cp:revision>4</cp:revision>
  <dcterms:created xsi:type="dcterms:W3CDTF">2018-03-07T11:17:49Z</dcterms:created>
  <dcterms:modified xsi:type="dcterms:W3CDTF">2018-03-07T13:12:30Z</dcterms:modified>
</cp:coreProperties>
</file>