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5"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A401FB45-9E28-4BA7-ACE6-E72736AD77AC}" type="datetimeFigureOut">
              <a:rPr lang="tr-TR" smtClean="0"/>
              <a:t>9.05.2020</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79D3C614-8013-4D92-854D-5E547B94C90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401FB45-9E28-4BA7-ACE6-E72736AD77AC}" type="datetimeFigureOut">
              <a:rPr lang="tr-TR" smtClean="0"/>
              <a:t>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D3C614-8013-4D92-854D-5E547B94C90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401FB45-9E28-4BA7-ACE6-E72736AD77AC}" type="datetimeFigureOut">
              <a:rPr lang="tr-TR" smtClean="0"/>
              <a:t>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D3C614-8013-4D92-854D-5E547B94C90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401FB45-9E28-4BA7-ACE6-E72736AD77AC}" type="datetimeFigureOut">
              <a:rPr lang="tr-TR" smtClean="0"/>
              <a:t>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D3C614-8013-4D92-854D-5E547B94C909}" type="slidenum">
              <a:rPr lang="tr-TR" smtClean="0"/>
              <a:t>‹#›</a:t>
            </a:fld>
            <a:endParaRPr lang="tr-TR"/>
          </a:p>
        </p:txBody>
      </p:sp>
      <p:sp>
        <p:nvSpPr>
          <p:cNvPr id="7" name="Başlık 6"/>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401FB45-9E28-4BA7-ACE6-E72736AD77AC}" type="datetimeFigureOut">
              <a:rPr lang="tr-TR" smtClean="0"/>
              <a:t>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D3C614-8013-4D92-854D-5E547B94C909}" type="slidenum">
              <a:rPr lang="tr-TR" smtClean="0"/>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401FB45-9E28-4BA7-ACE6-E72736AD77AC}" type="datetimeFigureOut">
              <a:rPr lang="tr-TR" smtClean="0"/>
              <a:t>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D3C614-8013-4D92-854D-5E547B94C909}" type="slidenum">
              <a:rPr lang="tr-TR" smtClean="0"/>
              <a:t>‹#›</a:t>
            </a:fld>
            <a:endParaRPr lang="tr-TR"/>
          </a:p>
        </p:txBody>
      </p:sp>
      <p:sp>
        <p:nvSpPr>
          <p:cNvPr id="8" name="Başlık 7"/>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401FB45-9E28-4BA7-ACE6-E72736AD77AC}" type="datetimeFigureOut">
              <a:rPr lang="tr-TR" smtClean="0"/>
              <a:t>9.05.2020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9D3C614-8013-4D92-854D-5E547B94C909}"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A401FB45-9E28-4BA7-ACE6-E72736AD77AC}" type="datetimeFigureOut">
              <a:rPr lang="tr-TR" smtClean="0"/>
              <a:t>9.05.2020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9D3C614-8013-4D92-854D-5E547B94C909}" type="slidenum">
              <a:rPr lang="tr-TR" smtClean="0"/>
              <a:t>‹#›</a:t>
            </a:fld>
            <a:endParaRPr lang="tr-TR"/>
          </a:p>
        </p:txBody>
      </p:sp>
      <p:sp>
        <p:nvSpPr>
          <p:cNvPr id="6" name="Başlık 5"/>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401FB45-9E28-4BA7-ACE6-E72736AD77AC}" type="datetimeFigureOut">
              <a:rPr lang="tr-TR" smtClean="0"/>
              <a:t>9.05.2020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9D3C614-8013-4D92-854D-5E547B94C90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p>
            <a:fld id="{A401FB45-9E28-4BA7-ACE6-E72736AD77AC}" type="datetimeFigureOut">
              <a:rPr lang="tr-TR" smtClean="0"/>
              <a:t>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D3C614-8013-4D92-854D-5E547B94C909}"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A401FB45-9E28-4BA7-ACE6-E72736AD77AC}" type="datetimeFigureOut">
              <a:rPr lang="tr-TR" smtClean="0"/>
              <a:t>9.05.2020</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79D3C614-8013-4D92-854D-5E547B94C909}" type="slidenum">
              <a:rPr lang="tr-TR" smtClean="0"/>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401FB45-9E28-4BA7-ACE6-E72736AD77AC}" type="datetimeFigureOut">
              <a:rPr lang="tr-TR" smtClean="0"/>
              <a:t>9.05.2020</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9D3C614-8013-4D92-854D-5E547B94C90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55576" y="1628800"/>
            <a:ext cx="7772400" cy="1844824"/>
          </a:xfrm>
        </p:spPr>
        <p:txBody>
          <a:bodyPr>
            <a:normAutofit fontScale="90000"/>
          </a:bodyPr>
          <a:lstStyle/>
          <a:p>
            <a:pPr algn="ctr"/>
            <a:r>
              <a:rPr lang="tr-TR" b="1" dirty="0" smtClean="0">
                <a:solidFill>
                  <a:srgbClr val="FF0000"/>
                </a:solidFill>
              </a:rPr>
              <a:t/>
            </a:r>
            <a:br>
              <a:rPr lang="tr-TR" b="1"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b="1" dirty="0" smtClean="0">
                <a:solidFill>
                  <a:srgbClr val="FF0000"/>
                </a:solidFill>
              </a:rPr>
              <a:t>YETİŞKİN </a:t>
            </a:r>
            <a:r>
              <a:rPr lang="tr-TR" b="1" dirty="0" smtClean="0">
                <a:solidFill>
                  <a:srgbClr val="FF0000"/>
                </a:solidFill>
              </a:rPr>
              <a:t>VE ÇOCUKLARDA YABANCI </a:t>
            </a:r>
            <a:r>
              <a:rPr lang="tr-TR" b="1" dirty="0">
                <a:solidFill>
                  <a:srgbClr val="FF0000"/>
                </a:solidFill>
              </a:rPr>
              <a:t>CİSME BAĞLI </a:t>
            </a:r>
            <a:r>
              <a:rPr lang="tr-TR" b="1" dirty="0" smtClean="0">
                <a:solidFill>
                  <a:srgbClr val="FF0000"/>
                </a:solidFill>
              </a:rPr>
              <a:t>SOLUNUM </a:t>
            </a:r>
            <a:r>
              <a:rPr lang="tr-TR" b="1" dirty="0">
                <a:solidFill>
                  <a:srgbClr val="FF0000"/>
                </a:solidFill>
              </a:rPr>
              <a:t>YOLU TIKANMALARI</a:t>
            </a:r>
            <a:r>
              <a:rPr lang="tr-TR" dirty="0">
                <a:solidFill>
                  <a:srgbClr val="FF0000"/>
                </a:solidFill>
              </a:rPr>
              <a:t/>
            </a:r>
            <a:br>
              <a:rPr lang="tr-TR" dirty="0">
                <a:solidFill>
                  <a:srgbClr val="FF0000"/>
                </a:solidFill>
              </a:rPr>
            </a:br>
            <a:endParaRPr lang="tr-TR" dirty="0">
              <a:solidFill>
                <a:srgbClr val="FF0000"/>
              </a:solidFill>
            </a:endParaRPr>
          </a:p>
        </p:txBody>
      </p:sp>
      <p:sp>
        <p:nvSpPr>
          <p:cNvPr id="3" name="Alt Başlık 2"/>
          <p:cNvSpPr>
            <a:spLocks noGrp="1"/>
          </p:cNvSpPr>
          <p:nvPr>
            <p:ph type="subTitle" idx="1"/>
          </p:nvPr>
        </p:nvSpPr>
        <p:spPr>
          <a:xfrm>
            <a:off x="685800" y="2780928"/>
            <a:ext cx="7772400" cy="2030383"/>
          </a:xfrm>
        </p:spPr>
        <p:txBody>
          <a:bodyPr>
            <a:normAutofit fontScale="62500" lnSpcReduction="20000"/>
          </a:bodyPr>
          <a:lstStyle/>
          <a:p>
            <a:pPr algn="just"/>
            <a:r>
              <a:rPr lang="tr-TR" dirty="0"/>
              <a:t> </a:t>
            </a:r>
            <a:r>
              <a:rPr lang="tr-TR" dirty="0" smtClean="0"/>
              <a:t>    </a:t>
            </a:r>
          </a:p>
          <a:p>
            <a:pPr algn="just"/>
            <a:r>
              <a:rPr lang="tr-TR" dirty="0"/>
              <a:t> </a:t>
            </a:r>
            <a:r>
              <a:rPr lang="tr-TR" dirty="0" smtClean="0"/>
              <a:t>       Hasta </a:t>
            </a:r>
            <a:r>
              <a:rPr lang="tr-TR" dirty="0"/>
              <a:t>veya yaralının soluk alıp vermesini engelleyen bir sorun </a:t>
            </a:r>
            <a:r>
              <a:rPr lang="tr-TR" dirty="0" smtClean="0"/>
              <a:t>varsa ya da </a:t>
            </a:r>
            <a:r>
              <a:rPr lang="tr-TR" dirty="0"/>
              <a:t>solunumu yetersizse bir süre sonra yaşamını kaybedebilir. Solunum yolunun yabancı cisimle tıkanmasının fark edilmesi başarılı ilk yardımın anahtarıdır. Solunum yolu tıkanmasında kısa sürede teşhisin konulması ve gerekli müdahalenin yapılması hayat kurtarır. Solunum yolunun yabancı cisimle tıkanması; kalp krizi, nöbet geçirme, ani solunum yetmezliği, </a:t>
            </a:r>
            <a:r>
              <a:rPr lang="tr-TR" dirty="0" err="1"/>
              <a:t>siyanoz</a:t>
            </a:r>
            <a:r>
              <a:rPr lang="tr-TR" dirty="0"/>
              <a:t> ya da bilinç kaybına neden olan olgularla karıştırılmamalıdır.  </a:t>
            </a:r>
          </a:p>
        </p:txBody>
      </p:sp>
    </p:spTree>
    <p:extLst>
      <p:ext uri="{BB962C8B-B14F-4D97-AF65-F5344CB8AC3E}">
        <p14:creationId xmlns:p14="http://schemas.microsoft.com/office/powerpoint/2010/main" val="345270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algn="just"/>
            <a:r>
              <a:rPr lang="tr-TR" dirty="0"/>
              <a:t> </a:t>
            </a:r>
            <a:r>
              <a:rPr lang="tr-TR" dirty="0" smtClean="0"/>
              <a:t>     Solunum </a:t>
            </a:r>
            <a:r>
              <a:rPr lang="tr-TR" dirty="0"/>
              <a:t>yoluna kaçan yabancı cisim tam tıkanmaya neden olabilir ya da kısmi tıkanmaya neden olan cisim ilk yardım ve acil bakım uygulamaları sırasında yerinden hareket ederek tam tıkanmaya yol açabilir. Solunum yolunun tam tıkanmasında hastanın bilinci açık ya da kapalı durumda olabilir.   Yetişkinlerde ve 1- 8 yaş çocuklarda bilinç yerinde ise sırta vuruş ve </a:t>
            </a:r>
            <a:r>
              <a:rPr lang="tr-TR" dirty="0" err="1"/>
              <a:t>heimlich</a:t>
            </a:r>
            <a:r>
              <a:rPr lang="tr-TR" dirty="0"/>
              <a:t> manevrası (</a:t>
            </a:r>
            <a:r>
              <a:rPr lang="tr-TR" dirty="0" err="1"/>
              <a:t>abdominal</a:t>
            </a:r>
            <a:r>
              <a:rPr lang="tr-TR" dirty="0"/>
              <a:t>- </a:t>
            </a:r>
            <a:r>
              <a:rPr lang="tr-TR" dirty="0" err="1"/>
              <a:t>subdiyaframatik</a:t>
            </a:r>
            <a:r>
              <a:rPr lang="tr-TR" dirty="0"/>
              <a:t> itme manevrası- karından bası) uygulanır.  </a:t>
            </a:r>
          </a:p>
        </p:txBody>
      </p:sp>
      <p:sp>
        <p:nvSpPr>
          <p:cNvPr id="3" name="Başlık 2"/>
          <p:cNvSpPr>
            <a:spLocks noGrp="1"/>
          </p:cNvSpPr>
          <p:nvPr>
            <p:ph type="title"/>
          </p:nvPr>
        </p:nvSpPr>
        <p:spPr/>
        <p:txBody>
          <a:bodyPr>
            <a:normAutofit fontScale="90000"/>
          </a:bodyPr>
          <a:lstStyle/>
          <a:p>
            <a:pPr algn="ctr"/>
            <a:r>
              <a:rPr lang="tr-TR" dirty="0" smtClean="0">
                <a:solidFill>
                  <a:srgbClr val="FF0000"/>
                </a:solidFill>
                <a:effectLst/>
              </a:rPr>
              <a:t/>
            </a:r>
            <a:br>
              <a:rPr lang="tr-TR" dirty="0" smtClean="0">
                <a:solidFill>
                  <a:srgbClr val="FF0000"/>
                </a:solidFill>
                <a:effectLst/>
              </a:rPr>
            </a:br>
            <a:r>
              <a:rPr lang="tr-TR" dirty="0" smtClean="0">
                <a:solidFill>
                  <a:srgbClr val="FF0000"/>
                </a:solidFill>
                <a:effectLst/>
              </a:rPr>
              <a:t>Tam </a:t>
            </a:r>
            <a:r>
              <a:rPr lang="tr-TR" dirty="0">
                <a:solidFill>
                  <a:srgbClr val="FF0000"/>
                </a:solidFill>
                <a:effectLst/>
              </a:rPr>
              <a:t>Tıkanmalarda İlk Yardım ve Acil Bakım  </a:t>
            </a:r>
            <a:br>
              <a:rPr lang="tr-TR" dirty="0">
                <a:solidFill>
                  <a:srgbClr val="FF0000"/>
                </a:solidFill>
                <a:effectLst/>
              </a:rPr>
            </a:br>
            <a:endParaRPr lang="tr-TR" dirty="0">
              <a:solidFill>
                <a:srgbClr val="FF0000"/>
              </a:solidFill>
            </a:endParaRPr>
          </a:p>
        </p:txBody>
      </p:sp>
    </p:spTree>
    <p:extLst>
      <p:ext uri="{BB962C8B-B14F-4D97-AF65-F5344CB8AC3E}">
        <p14:creationId xmlns:p14="http://schemas.microsoft.com/office/powerpoint/2010/main" val="2286673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77500" lnSpcReduction="20000"/>
          </a:bodyPr>
          <a:lstStyle/>
          <a:p>
            <a:pPr algn="just"/>
            <a:r>
              <a:rPr lang="tr-TR" dirty="0"/>
              <a:t> </a:t>
            </a:r>
            <a:r>
              <a:rPr lang="tr-TR" dirty="0" err="1"/>
              <a:t>Heimlich</a:t>
            </a:r>
            <a:r>
              <a:rPr lang="tr-TR" dirty="0"/>
              <a:t> manevrası, Dr. Henry </a:t>
            </a:r>
            <a:r>
              <a:rPr lang="tr-TR" dirty="0" err="1"/>
              <a:t>Heimlich</a:t>
            </a:r>
            <a:r>
              <a:rPr lang="tr-TR" dirty="0"/>
              <a:t> tarafından geliştirilmiştir. Karından içe ve yukarı doğru kenetlenmiş elle yapılan basınç, akciğerleri sıkıştırarak içerdeki havanın dışarı itilmesini ve soluk yolunu tıkayan cismin de yukarı (ağza) doğru sürüklenmesini sağlar. Birkaç tekrar sonrası cisim tamamen atılabilir.  </a:t>
            </a:r>
          </a:p>
          <a:p>
            <a:pPr algn="just"/>
            <a:r>
              <a:rPr lang="tr-TR" dirty="0"/>
              <a:t>- Kendisinin, hasta veya yaralının güvenliğinden emin olunur. </a:t>
            </a:r>
          </a:p>
          <a:p>
            <a:pPr algn="just"/>
            <a:r>
              <a:rPr lang="tr-TR" dirty="0"/>
              <a:t>- Hasta veya yaralının omuzlarına hafifçe dokunup “iyi misiniz?” diye sorularak bilinci kontrol edilir. Hastanın duruşu, ellerini boğazına götürmesi gözlemlenerek bilgi edinilebilir. </a:t>
            </a:r>
          </a:p>
          <a:p>
            <a:pPr algn="just"/>
            <a:r>
              <a:rPr lang="tr-TR" dirty="0"/>
              <a:t>- Ağız içi kontrolü yapılır, görünen ve alınabilecek durumda cisim varsa tek hamlede alınır. </a:t>
            </a:r>
          </a:p>
          <a:p>
            <a:pPr algn="just"/>
            <a:r>
              <a:rPr lang="tr-TR" dirty="0"/>
              <a:t>- Hasta veya yaralının arkasına geçilir. 1- 8 yaş çocukların boyuna göre diz üstü veya ayakta durulur.  </a:t>
            </a:r>
          </a:p>
        </p:txBody>
      </p:sp>
      <p:sp>
        <p:nvSpPr>
          <p:cNvPr id="3" name="Başlık 2"/>
          <p:cNvSpPr>
            <a:spLocks noGrp="1"/>
          </p:cNvSpPr>
          <p:nvPr>
            <p:ph type="title"/>
          </p:nvPr>
        </p:nvSpPr>
        <p:spPr/>
        <p:txBody>
          <a:bodyPr>
            <a:normAutofit fontScale="90000"/>
          </a:bodyPr>
          <a:lstStyle/>
          <a:p>
            <a:pPr algn="ctr"/>
            <a:r>
              <a:rPr lang="tr-TR" dirty="0" err="1">
                <a:solidFill>
                  <a:srgbClr val="FF0000"/>
                </a:solidFill>
                <a:effectLst/>
              </a:rPr>
              <a:t>Heimlich</a:t>
            </a:r>
            <a:r>
              <a:rPr lang="tr-TR" dirty="0">
                <a:solidFill>
                  <a:srgbClr val="FF0000"/>
                </a:solidFill>
                <a:effectLst/>
              </a:rPr>
              <a:t> Manevrası Tekniği  </a:t>
            </a:r>
            <a:br>
              <a:rPr lang="tr-TR" dirty="0">
                <a:solidFill>
                  <a:srgbClr val="FF0000"/>
                </a:solidFill>
                <a:effectLst/>
              </a:rPr>
            </a:br>
            <a:endParaRPr lang="tr-TR" dirty="0">
              <a:solidFill>
                <a:srgbClr val="FF0000"/>
              </a:solidFill>
            </a:endParaRPr>
          </a:p>
        </p:txBody>
      </p:sp>
    </p:spTree>
    <p:extLst>
      <p:ext uri="{BB962C8B-B14F-4D97-AF65-F5344CB8AC3E}">
        <p14:creationId xmlns:p14="http://schemas.microsoft.com/office/powerpoint/2010/main" val="185654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195736" y="620688"/>
            <a:ext cx="5256584" cy="5688632"/>
          </a:xfrm>
          <a:prstGeom prst="rect">
            <a:avLst/>
          </a:prstGeom>
        </p:spPr>
      </p:pic>
    </p:spTree>
    <p:extLst>
      <p:ext uri="{BB962C8B-B14F-4D97-AF65-F5344CB8AC3E}">
        <p14:creationId xmlns:p14="http://schemas.microsoft.com/office/powerpoint/2010/main" val="4100950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Autofit/>
          </a:bodyPr>
          <a:lstStyle/>
          <a:p>
            <a:pPr lvl="0"/>
            <a:r>
              <a:rPr lang="tr-TR" sz="1800" dirty="0">
                <a:effectLst/>
              </a:rPr>
              <a:t>Bir el ile hastayı destekleyerek öne doğru eğilmesi söylenir. Bu pozisyon tıkanmaya neden olan cismin hava yolundan ağza doğru kaymasını ve kolaylıkla dışarı atılmasını sağlar.</a:t>
            </a:r>
            <a:br>
              <a:rPr lang="tr-TR" sz="1800" dirty="0">
                <a:effectLst/>
              </a:rPr>
            </a:br>
            <a:endParaRPr lang="tr-TR" sz="1800" dirty="0"/>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123728" y="1340768"/>
            <a:ext cx="4741118" cy="4176464"/>
          </a:xfrm>
          <a:prstGeom prst="rect">
            <a:avLst/>
          </a:prstGeom>
        </p:spPr>
      </p:pic>
    </p:spTree>
    <p:extLst>
      <p:ext uri="{BB962C8B-B14F-4D97-AF65-F5344CB8AC3E}">
        <p14:creationId xmlns:p14="http://schemas.microsoft.com/office/powerpoint/2010/main" val="575523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lvl="0"/>
            <a:r>
              <a:rPr lang="tr-TR" sz="1800" dirty="0">
                <a:effectLst/>
              </a:rPr>
              <a:t>Diğer elin topuk kısmıyla kürek kemiklerinin arasına beş kez kuvvetlice vurularak yabancı cisim yerinden hareket ettirilmeye çalışılır.</a:t>
            </a:r>
            <a:br>
              <a:rPr lang="tr-TR" sz="1800" dirty="0">
                <a:effectLst/>
              </a:rPr>
            </a:br>
            <a:endParaRPr lang="tr-TR" sz="1800" dirty="0"/>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267744" y="1268760"/>
            <a:ext cx="4608511" cy="4320480"/>
          </a:xfrm>
          <a:prstGeom prst="rect">
            <a:avLst/>
          </a:prstGeom>
        </p:spPr>
      </p:pic>
    </p:spTree>
    <p:extLst>
      <p:ext uri="{BB962C8B-B14F-4D97-AF65-F5344CB8AC3E}">
        <p14:creationId xmlns:p14="http://schemas.microsoft.com/office/powerpoint/2010/main" val="3116708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548680"/>
            <a:ext cx="8229600" cy="5458611"/>
          </a:xfrm>
        </p:spPr>
        <p:txBody>
          <a:bodyPr>
            <a:normAutofit/>
          </a:bodyPr>
          <a:lstStyle/>
          <a:p>
            <a:pPr lvl="0" algn="just"/>
            <a:r>
              <a:rPr lang="tr-TR" dirty="0"/>
              <a:t>Yabancı cismin bu beş vuruşun etkisiyle ağza gelip gelmediği kontrol edilir. </a:t>
            </a:r>
          </a:p>
          <a:p>
            <a:pPr lvl="0" algn="just"/>
            <a:r>
              <a:rPr lang="tr-TR" dirty="0"/>
              <a:t>Sırta vuruşun ardından yabancı cismi çıkarma çabaları başarılı olmamışsa </a:t>
            </a:r>
            <a:r>
              <a:rPr lang="tr-TR" dirty="0" err="1"/>
              <a:t>heimlich</a:t>
            </a:r>
            <a:r>
              <a:rPr lang="tr-TR" dirty="0"/>
              <a:t> manevrası uygulanır. </a:t>
            </a:r>
          </a:p>
          <a:p>
            <a:pPr lvl="0" algn="just"/>
            <a:r>
              <a:rPr lang="tr-TR" dirty="0"/>
              <a:t>Her iki kol ile hastanın arkasından sarılarak gövdesi kavranır.  </a:t>
            </a:r>
          </a:p>
          <a:p>
            <a:pPr lvl="0" algn="just"/>
            <a:r>
              <a:rPr lang="tr-TR" dirty="0"/>
              <a:t> Bir el, başparmak içte kalacak şekilde yumruk yapılır. </a:t>
            </a:r>
          </a:p>
          <a:p>
            <a:pPr lvl="0" algn="just"/>
            <a:r>
              <a:rPr lang="tr-TR" dirty="0"/>
              <a:t>Yumruk yapılan elin başparmak tarafı göbek çukuru ile </a:t>
            </a:r>
            <a:r>
              <a:rPr lang="tr-TR" dirty="0" err="1"/>
              <a:t>ksifoid</a:t>
            </a:r>
            <a:r>
              <a:rPr lang="tr-TR" dirty="0"/>
              <a:t> çıkıntının arasına yerleştirilir.</a:t>
            </a:r>
          </a:p>
          <a:p>
            <a:endParaRPr lang="tr-TR" dirty="0"/>
          </a:p>
        </p:txBody>
      </p:sp>
    </p:spTree>
    <p:extLst>
      <p:ext uri="{BB962C8B-B14F-4D97-AF65-F5344CB8AC3E}">
        <p14:creationId xmlns:p14="http://schemas.microsoft.com/office/powerpoint/2010/main" val="2664392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395536" y="1412776"/>
            <a:ext cx="8424936" cy="3245743"/>
          </a:xfrm>
          <a:prstGeom prst="rect">
            <a:avLst/>
          </a:prstGeom>
        </p:spPr>
      </p:pic>
    </p:spTree>
    <p:extLst>
      <p:ext uri="{BB962C8B-B14F-4D97-AF65-F5344CB8AC3E}">
        <p14:creationId xmlns:p14="http://schemas.microsoft.com/office/powerpoint/2010/main" val="4012522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Autofit/>
          </a:bodyPr>
          <a:lstStyle/>
          <a:p>
            <a:pPr lvl="0"/>
            <a:r>
              <a:rPr lang="tr-TR" sz="2000" dirty="0" smtClean="0">
                <a:effectLst/>
              </a:rPr>
              <a:t>Diğer </a:t>
            </a:r>
            <a:r>
              <a:rPr lang="tr-TR" sz="2000" dirty="0">
                <a:effectLst/>
              </a:rPr>
              <a:t>el ile yumruk yapılan el kavranır.  </a:t>
            </a:r>
            <a:br>
              <a:rPr lang="tr-TR" sz="2000" dirty="0">
                <a:effectLst/>
              </a:rPr>
            </a:br>
            <a:r>
              <a:rPr lang="tr-TR" sz="2000" dirty="0">
                <a:effectLst/>
              </a:rPr>
              <a:t>Kuvvetli bir şekilde arkaya ve yukarı doğru beş kez basınç uygulanır.</a:t>
            </a:r>
            <a:br>
              <a:rPr lang="tr-TR" sz="2000" dirty="0">
                <a:effectLst/>
              </a:rPr>
            </a:br>
            <a:endParaRPr lang="tr-TR" sz="2000" dirty="0"/>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39752" y="1340768"/>
            <a:ext cx="3960439" cy="4104455"/>
          </a:xfrm>
          <a:prstGeom prst="rect">
            <a:avLst/>
          </a:prstGeom>
          <a:noFill/>
          <a:ln>
            <a:noFill/>
          </a:ln>
        </p:spPr>
      </p:pic>
    </p:spTree>
    <p:extLst>
      <p:ext uri="{BB962C8B-B14F-4D97-AF65-F5344CB8AC3E}">
        <p14:creationId xmlns:p14="http://schemas.microsoft.com/office/powerpoint/2010/main" val="599295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764704"/>
            <a:ext cx="8229600" cy="5242587"/>
          </a:xfrm>
        </p:spPr>
        <p:txBody>
          <a:bodyPr>
            <a:normAutofit fontScale="92500" lnSpcReduction="10000"/>
          </a:bodyPr>
          <a:lstStyle/>
          <a:p>
            <a:pPr lvl="0" algn="just"/>
            <a:r>
              <a:rPr lang="tr-TR" dirty="0"/>
              <a:t>Yabancı cismin bu beş basıncın etkisiyle çıkıp çıkmadığı kontrol edilir.</a:t>
            </a:r>
          </a:p>
          <a:p>
            <a:pPr lvl="0" algn="just"/>
            <a:r>
              <a:rPr lang="tr-TR" dirty="0"/>
              <a:t>Tıkanma yaşayan kişide, beş kez sırta vuruş ve beş kez </a:t>
            </a:r>
            <a:r>
              <a:rPr lang="tr-TR" dirty="0" err="1"/>
              <a:t>heimlich</a:t>
            </a:r>
            <a:r>
              <a:rPr lang="tr-TR" dirty="0"/>
              <a:t> manevrası uygulamasına yabancı cisim çıkana kadar devam edilir. </a:t>
            </a:r>
          </a:p>
          <a:p>
            <a:pPr lvl="0" algn="just"/>
            <a:r>
              <a:rPr lang="tr-TR" dirty="0"/>
              <a:t>Yabancı cisim çıkmışsa ve yeterli solunumu varsa hasta rahat bir pozisyona alınır (</a:t>
            </a:r>
            <a:r>
              <a:rPr lang="tr-TR" dirty="0" err="1"/>
              <a:t>ortopne</a:t>
            </a:r>
            <a:r>
              <a:rPr lang="tr-TR" dirty="0"/>
              <a:t>, </a:t>
            </a:r>
            <a:r>
              <a:rPr lang="tr-TR" dirty="0" err="1"/>
              <a:t>fowler</a:t>
            </a:r>
            <a:r>
              <a:rPr lang="tr-TR" dirty="0"/>
              <a:t>, koma pozisyonu vb.)</a:t>
            </a:r>
          </a:p>
          <a:p>
            <a:pPr lvl="0" algn="just"/>
            <a:r>
              <a:rPr lang="tr-TR" dirty="0"/>
              <a:t> İleri dönem hamilelerde ve aşırı kilolu kişilerde yabancı cisme bağlı solunum yolu tıkanması gelişmişse eller göğüs kemiğinin alt yarısına yerleştirilerek bası uygulanır. </a:t>
            </a:r>
          </a:p>
          <a:p>
            <a:pPr lvl="0" algn="just"/>
            <a:r>
              <a:rPr lang="tr-TR" dirty="0"/>
              <a:t>Karına bası etkili değildir ya da hamilelikte bebeğe zarar verebilir. </a:t>
            </a:r>
          </a:p>
          <a:p>
            <a:pPr algn="just"/>
            <a:endParaRPr lang="tr-TR" dirty="0"/>
          </a:p>
        </p:txBody>
      </p:sp>
    </p:spTree>
    <p:extLst>
      <p:ext uri="{BB962C8B-B14F-4D97-AF65-F5344CB8AC3E}">
        <p14:creationId xmlns:p14="http://schemas.microsoft.com/office/powerpoint/2010/main" val="871389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259632" y="1196752"/>
            <a:ext cx="6984775" cy="3940299"/>
          </a:xfrm>
          <a:prstGeom prst="rect">
            <a:avLst/>
          </a:prstGeom>
        </p:spPr>
      </p:pic>
    </p:spTree>
    <p:extLst>
      <p:ext uri="{BB962C8B-B14F-4D97-AF65-F5344CB8AC3E}">
        <p14:creationId xmlns:p14="http://schemas.microsoft.com/office/powerpoint/2010/main" val="1765900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109728" indent="0" algn="just">
              <a:buNone/>
            </a:pPr>
            <a:r>
              <a:rPr lang="tr-TR" dirty="0" smtClean="0"/>
              <a:t>   Solunum </a:t>
            </a:r>
            <a:r>
              <a:rPr lang="tr-TR" dirty="0"/>
              <a:t>yolunun, solunumu gerçekleştirmek için gerekli havanın geçişine engel (yemek, diş, yabancı cisim vb.) olacak şekilde tıkanmasıdır.  </a:t>
            </a:r>
          </a:p>
          <a:p>
            <a:pPr marL="109728" indent="0" algn="just">
              <a:buNone/>
            </a:pPr>
            <a:r>
              <a:rPr lang="tr-TR" dirty="0"/>
              <a:t> </a:t>
            </a:r>
            <a:r>
              <a:rPr lang="tr-TR" dirty="0" smtClean="0"/>
              <a:t>  </a:t>
            </a:r>
            <a:r>
              <a:rPr lang="tr-TR" dirty="0"/>
              <a:t>Üst solunum yolu tıkanmalarında solunumun hızı, sesi ve derinliği değişir. Tam tıkanmalarda solunum tamamen durabilir. Solunum hareketlerinin olmaması, kısmi veya tam ses kaybı, (afoni) öksürük ve hırlamanın yokluğu durumun ciddi olduğunu gösterir.  </a:t>
            </a:r>
          </a:p>
          <a:p>
            <a:pPr algn="just"/>
            <a:endParaRPr lang="tr-TR" dirty="0"/>
          </a:p>
        </p:txBody>
      </p:sp>
      <p:sp>
        <p:nvSpPr>
          <p:cNvPr id="2" name="Başlık 1"/>
          <p:cNvSpPr>
            <a:spLocks noGrp="1"/>
          </p:cNvSpPr>
          <p:nvPr>
            <p:ph type="title"/>
          </p:nvPr>
        </p:nvSpPr>
        <p:spPr/>
        <p:txBody>
          <a:bodyPr/>
          <a:lstStyle/>
          <a:p>
            <a:pPr algn="ctr"/>
            <a:r>
              <a:rPr lang="tr-TR" dirty="0">
                <a:solidFill>
                  <a:srgbClr val="FF0000"/>
                </a:solidFill>
                <a:effectLst/>
              </a:rPr>
              <a:t> Solunum yolu tıkanıklığı; </a:t>
            </a:r>
            <a:endParaRPr lang="tr-TR" dirty="0">
              <a:solidFill>
                <a:srgbClr val="FF0000"/>
              </a:solidFill>
            </a:endParaRPr>
          </a:p>
        </p:txBody>
      </p:sp>
    </p:spTree>
    <p:extLst>
      <p:ext uri="{BB962C8B-B14F-4D97-AF65-F5344CB8AC3E}">
        <p14:creationId xmlns:p14="http://schemas.microsoft.com/office/powerpoint/2010/main" val="3189310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Autofit/>
          </a:bodyPr>
          <a:lstStyle/>
          <a:p>
            <a:r>
              <a:rPr lang="tr-TR" sz="2000" dirty="0">
                <a:effectLst/>
              </a:rPr>
              <a:t>Eğer tam tıkanma kendinizde olursa ve etrafta kimse yoksa kendi kendinize sandalye vb. bir  malzeme ile destek yaparak karın basısı uygulayabilirsiniz.</a:t>
            </a:r>
            <a:br>
              <a:rPr lang="tr-TR" sz="2000" dirty="0">
                <a:effectLst/>
              </a:rPr>
            </a:br>
            <a:endParaRPr lang="tr-TR" sz="2000" dirty="0"/>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555776" y="1628800"/>
            <a:ext cx="4144664" cy="3983161"/>
          </a:xfrm>
          <a:prstGeom prst="rect">
            <a:avLst/>
          </a:prstGeom>
        </p:spPr>
      </p:pic>
    </p:spTree>
    <p:extLst>
      <p:ext uri="{BB962C8B-B14F-4D97-AF65-F5344CB8AC3E}">
        <p14:creationId xmlns:p14="http://schemas.microsoft.com/office/powerpoint/2010/main" val="665286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lvl="0" algn="just"/>
            <a:r>
              <a:rPr lang="tr-TR" dirty="0"/>
              <a:t>Yetişkinlerde ve 1- 8 yaş çocuklarda bilinç kapalı ise ya da tam tıkanmalarda ilk yardım ve acil bakım uygulamaları sırasında hastanın bilinci kapanırsa;  </a:t>
            </a:r>
          </a:p>
          <a:p>
            <a:pPr lvl="0" algn="just"/>
            <a:r>
              <a:rPr lang="tr-TR" dirty="0"/>
              <a:t> Hasta, desteklenerek dikkatlice yere yatırılır (yabancı cisim çıkmasa da).</a:t>
            </a:r>
          </a:p>
          <a:p>
            <a:pPr algn="just"/>
            <a:endParaRPr lang="tr-TR" dirty="0"/>
          </a:p>
        </p:txBody>
      </p:sp>
    </p:spTree>
    <p:extLst>
      <p:ext uri="{BB962C8B-B14F-4D97-AF65-F5344CB8AC3E}">
        <p14:creationId xmlns:p14="http://schemas.microsoft.com/office/powerpoint/2010/main" val="9639746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83568" y="3933056"/>
            <a:ext cx="8229600" cy="1359024"/>
          </a:xfrm>
        </p:spPr>
        <p:txBody>
          <a:bodyPr>
            <a:noAutofit/>
          </a:bodyPr>
          <a:lstStyle/>
          <a:p>
            <a:r>
              <a:rPr lang="tr-TR" sz="3200" dirty="0" smtClean="0">
                <a:effectLst/>
              </a:rPr>
              <a:t/>
            </a:r>
            <a:br>
              <a:rPr lang="tr-TR" sz="3200" dirty="0" smtClean="0">
                <a:effectLst/>
              </a:rPr>
            </a:br>
            <a:r>
              <a:rPr lang="tr-TR" sz="3200" dirty="0" smtClean="0">
                <a:effectLst/>
              </a:rPr>
              <a:t>Zaman </a:t>
            </a:r>
            <a:r>
              <a:rPr lang="tr-TR" sz="3200" dirty="0">
                <a:effectLst/>
              </a:rPr>
              <a:t>kaybetmeden </a:t>
            </a:r>
            <a:r>
              <a:rPr lang="tr-TR" sz="3200" dirty="0" err="1">
                <a:effectLst/>
              </a:rPr>
              <a:t>cardiyopulmoner</a:t>
            </a:r>
            <a:r>
              <a:rPr lang="tr-TR" sz="3200" dirty="0">
                <a:effectLst/>
              </a:rPr>
              <a:t> </a:t>
            </a:r>
            <a:r>
              <a:rPr lang="tr-TR" sz="3200" dirty="0" err="1">
                <a:effectLst/>
              </a:rPr>
              <a:t>resüsitasyona</a:t>
            </a:r>
            <a:r>
              <a:rPr lang="tr-TR" sz="3200" dirty="0">
                <a:effectLst/>
              </a:rPr>
              <a:t> (CPR) başlanır.</a:t>
            </a:r>
            <a:br>
              <a:rPr lang="tr-TR" sz="3200" dirty="0">
                <a:effectLst/>
              </a:rPr>
            </a:br>
            <a:endParaRPr lang="tr-TR" sz="3200" dirty="0"/>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547664" y="476672"/>
            <a:ext cx="6450458" cy="3390900"/>
          </a:xfrm>
          <a:prstGeom prst="rect">
            <a:avLst/>
          </a:prstGeom>
        </p:spPr>
      </p:pic>
    </p:spTree>
    <p:extLst>
      <p:ext uri="{BB962C8B-B14F-4D97-AF65-F5344CB8AC3E}">
        <p14:creationId xmlns:p14="http://schemas.microsoft.com/office/powerpoint/2010/main" val="468814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11560" y="4365104"/>
            <a:ext cx="8229600" cy="1143000"/>
          </a:xfrm>
        </p:spPr>
        <p:txBody>
          <a:bodyPr>
            <a:normAutofit/>
          </a:bodyPr>
          <a:lstStyle/>
          <a:p>
            <a:r>
              <a:rPr lang="tr-TR" sz="2000" dirty="0">
                <a:effectLst/>
              </a:rPr>
              <a:t>Şekil 1.1: </a:t>
            </a:r>
            <a:r>
              <a:rPr lang="tr-TR" sz="2000" dirty="0" err="1">
                <a:effectLst/>
              </a:rPr>
              <a:t>ERC’ye</a:t>
            </a:r>
            <a:r>
              <a:rPr lang="tr-TR" sz="2000" dirty="0">
                <a:effectLst/>
              </a:rPr>
              <a:t> göre yetişkinlerde yabancı cisim ile tıkanma tedavi algoritması  </a:t>
            </a:r>
            <a:br>
              <a:rPr lang="tr-TR" sz="2000" dirty="0">
                <a:effectLst/>
              </a:rPr>
            </a:br>
            <a:endParaRPr lang="tr-TR" sz="2000" dirty="0"/>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899592" y="404664"/>
            <a:ext cx="7634783" cy="4044503"/>
          </a:xfrm>
          <a:prstGeom prst="rect">
            <a:avLst/>
          </a:prstGeom>
        </p:spPr>
      </p:pic>
    </p:spTree>
    <p:extLst>
      <p:ext uri="{BB962C8B-B14F-4D97-AF65-F5344CB8AC3E}">
        <p14:creationId xmlns:p14="http://schemas.microsoft.com/office/powerpoint/2010/main" val="2409346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algn="just"/>
            <a:r>
              <a:rPr lang="tr-TR" dirty="0"/>
              <a:t>- 1- 8 yaş çocuklarda yabancı cisim çıkarma uygulamaları yetişkinlerde olduğu gibidir. </a:t>
            </a:r>
          </a:p>
          <a:p>
            <a:pPr algn="just"/>
            <a:r>
              <a:rPr lang="tr-TR" dirty="0"/>
              <a:t>- Kuvvetli şekilde öksüren hasta veya yaralıya asla sırttan vurma, karından itme ve göğüsten bası yöntemleri uygulanmaz.</a:t>
            </a:r>
          </a:p>
          <a:p>
            <a:pPr algn="just"/>
            <a:r>
              <a:rPr lang="tr-TR" dirty="0"/>
              <a:t>- Tam olmayan tıkanmalarda kişi tıkanıklık geçene ya da tam hava yolu tıkanması oluşana kadar gözlenmelidir.</a:t>
            </a:r>
          </a:p>
          <a:p>
            <a:pPr algn="just"/>
            <a:r>
              <a:rPr lang="tr-TR" dirty="0"/>
              <a:t>- Hasta veya yaralının ağzında yabancı cisim aramak için asla parmak ile kör dalış yapılmaz.</a:t>
            </a:r>
          </a:p>
          <a:p>
            <a:pPr algn="just"/>
            <a:endParaRPr lang="tr-TR" dirty="0"/>
          </a:p>
        </p:txBody>
      </p:sp>
      <p:sp>
        <p:nvSpPr>
          <p:cNvPr id="3" name="Başlık 2"/>
          <p:cNvSpPr>
            <a:spLocks noGrp="1"/>
          </p:cNvSpPr>
          <p:nvPr>
            <p:ph type="title"/>
          </p:nvPr>
        </p:nvSpPr>
        <p:spPr/>
        <p:txBody>
          <a:bodyPr>
            <a:normAutofit/>
          </a:bodyPr>
          <a:lstStyle/>
          <a:p>
            <a:pPr algn="ctr"/>
            <a:r>
              <a:rPr lang="tr-TR" sz="2800" dirty="0">
                <a:solidFill>
                  <a:srgbClr val="FF0000"/>
                </a:solidFill>
                <a:effectLst/>
              </a:rPr>
              <a:t>1.4. Solunum Yolu Tıkanmalarını Gidermede Dikkat Edilecek Noktalar </a:t>
            </a:r>
            <a:endParaRPr lang="tr-TR" sz="2800" dirty="0">
              <a:solidFill>
                <a:srgbClr val="FF0000"/>
              </a:solidFill>
            </a:endParaRPr>
          </a:p>
        </p:txBody>
      </p:sp>
    </p:spTree>
    <p:extLst>
      <p:ext uri="{BB962C8B-B14F-4D97-AF65-F5344CB8AC3E}">
        <p14:creationId xmlns:p14="http://schemas.microsoft.com/office/powerpoint/2010/main" val="4020147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109728" indent="0">
              <a:buNone/>
            </a:pPr>
            <a:r>
              <a:rPr lang="tr-TR" dirty="0">
                <a:solidFill>
                  <a:srgbClr val="FF0000"/>
                </a:solidFill>
              </a:rPr>
              <a:t>Solunum yolunu tıkayan etkenler şöyle sıralanabilir: </a:t>
            </a:r>
          </a:p>
          <a:p>
            <a:pPr marL="109728" indent="0">
              <a:buNone/>
            </a:pPr>
            <a:r>
              <a:rPr lang="tr-TR" dirty="0"/>
              <a:t>- Dil ve </a:t>
            </a:r>
            <a:r>
              <a:rPr lang="tr-TR" dirty="0" err="1"/>
              <a:t>tonusunu</a:t>
            </a:r>
            <a:r>
              <a:rPr lang="tr-TR" dirty="0"/>
              <a:t> kaybetmiş kaslar</a:t>
            </a:r>
          </a:p>
          <a:p>
            <a:pPr marL="109728" indent="0">
              <a:buNone/>
            </a:pPr>
            <a:r>
              <a:rPr lang="tr-TR" dirty="0"/>
              <a:t>- </a:t>
            </a:r>
            <a:r>
              <a:rPr lang="tr-TR" dirty="0" err="1"/>
              <a:t>Epiglotit</a:t>
            </a:r>
            <a:r>
              <a:rPr lang="tr-TR" dirty="0"/>
              <a:t> </a:t>
            </a:r>
          </a:p>
          <a:p>
            <a:pPr marL="109728" indent="0">
              <a:buNone/>
            </a:pPr>
            <a:r>
              <a:rPr lang="tr-TR" dirty="0"/>
              <a:t>- Yabancı cisimler, (yemek parçası, ağza alınan küçük cisimler, diş parçası, takma dişler, kusmuk, kan pıhtısı vb.)  </a:t>
            </a:r>
          </a:p>
          <a:p>
            <a:pPr marL="109728" indent="0">
              <a:buNone/>
            </a:pPr>
            <a:r>
              <a:rPr lang="tr-TR" dirty="0"/>
              <a:t>- Doku hasarı </a:t>
            </a:r>
          </a:p>
          <a:p>
            <a:pPr marL="109728" indent="0">
              <a:buNone/>
            </a:pPr>
            <a:r>
              <a:rPr lang="tr-TR" dirty="0"/>
              <a:t>- Hastalıklar (ödem, alerjik reaksiyonlar, astım vb.)</a:t>
            </a:r>
          </a:p>
          <a:p>
            <a:endParaRPr lang="tr-TR" dirty="0"/>
          </a:p>
        </p:txBody>
      </p:sp>
      <p:sp>
        <p:nvSpPr>
          <p:cNvPr id="3" name="Başlık 2"/>
          <p:cNvSpPr>
            <a:spLocks noGrp="1"/>
          </p:cNvSpPr>
          <p:nvPr>
            <p:ph type="title"/>
          </p:nvPr>
        </p:nvSpPr>
        <p:spPr/>
        <p:txBody>
          <a:bodyPr>
            <a:normAutofit fontScale="90000"/>
          </a:bodyPr>
          <a:lstStyle/>
          <a:p>
            <a:r>
              <a:rPr lang="tr-TR" dirty="0">
                <a:effectLst/>
              </a:rPr>
              <a:t> </a:t>
            </a:r>
            <a:r>
              <a:rPr lang="tr-TR" dirty="0">
                <a:solidFill>
                  <a:srgbClr val="FF0000"/>
                </a:solidFill>
                <a:effectLst/>
              </a:rPr>
              <a:t>Solunum Yolu Tıkanma Nedenleri  </a:t>
            </a:r>
            <a:endParaRPr lang="tr-TR" dirty="0">
              <a:solidFill>
                <a:srgbClr val="FF0000"/>
              </a:solidFill>
            </a:endParaRPr>
          </a:p>
        </p:txBody>
      </p:sp>
    </p:spTree>
    <p:extLst>
      <p:ext uri="{BB962C8B-B14F-4D97-AF65-F5344CB8AC3E}">
        <p14:creationId xmlns:p14="http://schemas.microsoft.com/office/powerpoint/2010/main" val="4109962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109728" indent="0">
              <a:buNone/>
            </a:pPr>
            <a:r>
              <a:rPr lang="tr-TR" dirty="0"/>
              <a:t>Yabancı cisme bağlı solunum yolu tıkanmaları iki şekilde görülür: </a:t>
            </a:r>
          </a:p>
          <a:p>
            <a:pPr marL="109728" indent="0">
              <a:buNone/>
            </a:pPr>
            <a:endParaRPr lang="tr-TR" dirty="0" smtClean="0"/>
          </a:p>
          <a:p>
            <a:pPr marL="109728" indent="0">
              <a:buNone/>
            </a:pPr>
            <a:r>
              <a:rPr lang="tr-TR" dirty="0" smtClean="0"/>
              <a:t>- </a:t>
            </a:r>
            <a:r>
              <a:rPr lang="tr-TR" dirty="0"/>
              <a:t>Kısmi tıkanma </a:t>
            </a:r>
          </a:p>
          <a:p>
            <a:pPr marL="109728" indent="0">
              <a:buNone/>
            </a:pPr>
            <a:r>
              <a:rPr lang="tr-TR" dirty="0"/>
              <a:t>- Tam tıkanma  </a:t>
            </a:r>
          </a:p>
          <a:p>
            <a:endParaRPr lang="tr-TR" dirty="0"/>
          </a:p>
        </p:txBody>
      </p:sp>
      <p:sp>
        <p:nvSpPr>
          <p:cNvPr id="3" name="Başlık 2"/>
          <p:cNvSpPr>
            <a:spLocks noGrp="1"/>
          </p:cNvSpPr>
          <p:nvPr>
            <p:ph type="title"/>
          </p:nvPr>
        </p:nvSpPr>
        <p:spPr/>
        <p:txBody>
          <a:bodyPr>
            <a:normAutofit fontScale="90000"/>
          </a:bodyPr>
          <a:lstStyle/>
          <a:p>
            <a:r>
              <a:rPr lang="tr-TR" dirty="0">
                <a:effectLst/>
              </a:rPr>
              <a:t> </a:t>
            </a:r>
            <a:r>
              <a:rPr lang="tr-TR" dirty="0">
                <a:solidFill>
                  <a:srgbClr val="FF0000"/>
                </a:solidFill>
                <a:effectLst/>
              </a:rPr>
              <a:t>Solunum Yolu Tıkanma Çeşitleri  </a:t>
            </a:r>
            <a:endParaRPr lang="tr-TR" dirty="0">
              <a:solidFill>
                <a:srgbClr val="FF0000"/>
              </a:solidFill>
            </a:endParaRPr>
          </a:p>
        </p:txBody>
      </p:sp>
    </p:spTree>
    <p:extLst>
      <p:ext uri="{BB962C8B-B14F-4D97-AF65-F5344CB8AC3E}">
        <p14:creationId xmlns:p14="http://schemas.microsoft.com/office/powerpoint/2010/main" val="821615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pPr marL="109728" indent="0">
              <a:buNone/>
            </a:pPr>
            <a:endParaRPr lang="tr-TR" dirty="0"/>
          </a:p>
          <a:p>
            <a:pPr algn="just"/>
            <a:r>
              <a:rPr lang="tr-TR" dirty="0"/>
              <a:t> </a:t>
            </a:r>
            <a:r>
              <a:rPr lang="tr-TR" dirty="0" smtClean="0"/>
              <a:t>Yutulan </a:t>
            </a:r>
            <a:r>
              <a:rPr lang="tr-TR" dirty="0"/>
              <a:t>veya hava yoluna kaçırılan yabancı cismin, hava geçişinde azalmaya neden olması sonucu ortaya çıkan tabloya “kısmi tıkanma” denir. Kısmi tıkanmada az da olsa bir miktar hava geçişi vardır.   </a:t>
            </a:r>
          </a:p>
          <a:p>
            <a:pPr lvl="0" algn="just"/>
            <a:r>
              <a:rPr lang="tr-TR" dirty="0"/>
              <a:t> Kısmi tıkanma durumunda kişi; </a:t>
            </a:r>
          </a:p>
          <a:p>
            <a:pPr lvl="0" algn="just"/>
            <a:r>
              <a:rPr lang="tr-TR" dirty="0"/>
              <a:t> Öksürür, konuşabilir. Az da olsa nefes alır. </a:t>
            </a:r>
          </a:p>
          <a:p>
            <a:pPr lvl="0" algn="just"/>
            <a:r>
              <a:rPr lang="tr-TR" dirty="0"/>
              <a:t> Nefes alırken ıslık sesi (</a:t>
            </a:r>
            <a:r>
              <a:rPr lang="tr-TR" dirty="0" err="1"/>
              <a:t>wheezing</a:t>
            </a:r>
            <a:r>
              <a:rPr lang="tr-TR" dirty="0"/>
              <a:t>) duyulur.</a:t>
            </a:r>
          </a:p>
          <a:p>
            <a:pPr lvl="0" algn="just"/>
            <a:r>
              <a:rPr lang="tr-TR" dirty="0"/>
              <a:t> Bir süre sonra deri mavimsi veya grimsi renk alabilir.</a:t>
            </a:r>
          </a:p>
          <a:p>
            <a:pPr lvl="0" algn="just"/>
            <a:r>
              <a:rPr lang="tr-TR" dirty="0"/>
              <a:t> Hasta veya yaralının solunumu normalden güç solunuma kadar değişiklik gösterir.  </a:t>
            </a:r>
          </a:p>
          <a:p>
            <a:endParaRPr lang="tr-TR" dirty="0"/>
          </a:p>
        </p:txBody>
      </p:sp>
      <p:sp>
        <p:nvSpPr>
          <p:cNvPr id="3" name="Başlık 2"/>
          <p:cNvSpPr>
            <a:spLocks noGrp="1"/>
          </p:cNvSpPr>
          <p:nvPr>
            <p:ph type="title"/>
          </p:nvPr>
        </p:nvSpPr>
        <p:spPr/>
        <p:txBody>
          <a:bodyPr>
            <a:noAutofit/>
          </a:bodyPr>
          <a:lstStyle/>
          <a:p>
            <a:pPr algn="ctr"/>
            <a:r>
              <a:rPr lang="tr-TR" sz="5400" dirty="0" smtClean="0">
                <a:solidFill>
                  <a:srgbClr val="FF0000"/>
                </a:solidFill>
              </a:rPr>
              <a:t/>
            </a:r>
            <a:br>
              <a:rPr lang="tr-TR" sz="5400" dirty="0" smtClean="0">
                <a:solidFill>
                  <a:srgbClr val="FF0000"/>
                </a:solidFill>
              </a:rPr>
            </a:br>
            <a:r>
              <a:rPr lang="tr-TR" sz="5400" dirty="0" smtClean="0">
                <a:solidFill>
                  <a:srgbClr val="FF0000"/>
                </a:solidFill>
              </a:rPr>
              <a:t>Kısmi </a:t>
            </a:r>
            <a:r>
              <a:rPr lang="tr-TR" sz="5400" dirty="0">
                <a:solidFill>
                  <a:srgbClr val="FF0000"/>
                </a:solidFill>
              </a:rPr>
              <a:t>Tıkanma   </a:t>
            </a:r>
            <a:br>
              <a:rPr lang="tr-TR" sz="5400" dirty="0">
                <a:solidFill>
                  <a:srgbClr val="FF0000"/>
                </a:solidFill>
              </a:rPr>
            </a:br>
            <a:endParaRPr lang="tr-TR" sz="5400" dirty="0">
              <a:solidFill>
                <a:srgbClr val="FF0000"/>
              </a:solidFill>
            </a:endParaRPr>
          </a:p>
        </p:txBody>
      </p:sp>
    </p:spTree>
    <p:extLst>
      <p:ext uri="{BB962C8B-B14F-4D97-AF65-F5344CB8AC3E}">
        <p14:creationId xmlns:p14="http://schemas.microsoft.com/office/powerpoint/2010/main" val="372497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 </a:t>
            </a:r>
            <a:r>
              <a:rPr lang="tr-TR" dirty="0" smtClean="0"/>
              <a:t>   Tam </a:t>
            </a:r>
            <a:r>
              <a:rPr lang="tr-TR" dirty="0"/>
              <a:t>tıkanma, yutulan veya hava yoluna kaçırılan yabancı cismin hava geçişini tamamen engellemesi sonucu ortaya çıkan tablodur. Tam tıkanmada hava geçişi hiç yoktur. </a:t>
            </a:r>
          </a:p>
        </p:txBody>
      </p:sp>
      <p:sp>
        <p:nvSpPr>
          <p:cNvPr id="3" name="Başlık 2"/>
          <p:cNvSpPr>
            <a:spLocks noGrp="1"/>
          </p:cNvSpPr>
          <p:nvPr>
            <p:ph type="title"/>
          </p:nvPr>
        </p:nvSpPr>
        <p:spPr/>
        <p:txBody>
          <a:bodyPr>
            <a:noAutofit/>
          </a:bodyPr>
          <a:lstStyle/>
          <a:p>
            <a:r>
              <a:rPr lang="tr-TR" sz="6000" dirty="0" smtClean="0">
                <a:solidFill>
                  <a:srgbClr val="FF0000"/>
                </a:solidFill>
                <a:effectLst/>
              </a:rPr>
              <a:t/>
            </a:r>
            <a:br>
              <a:rPr lang="tr-TR" sz="6000" dirty="0" smtClean="0">
                <a:solidFill>
                  <a:srgbClr val="FF0000"/>
                </a:solidFill>
                <a:effectLst/>
              </a:rPr>
            </a:br>
            <a:r>
              <a:rPr lang="tr-TR" sz="6000" dirty="0">
                <a:solidFill>
                  <a:srgbClr val="FF0000"/>
                </a:solidFill>
                <a:effectLst/>
              </a:rPr>
              <a:t> </a:t>
            </a:r>
            <a:r>
              <a:rPr lang="tr-TR" sz="6000" dirty="0" smtClean="0">
                <a:solidFill>
                  <a:srgbClr val="FF0000"/>
                </a:solidFill>
                <a:effectLst/>
              </a:rPr>
              <a:t>     Tam </a:t>
            </a:r>
            <a:r>
              <a:rPr lang="tr-TR" sz="6000" dirty="0">
                <a:solidFill>
                  <a:srgbClr val="FF0000"/>
                </a:solidFill>
                <a:effectLst/>
              </a:rPr>
              <a:t>Tıkanma   </a:t>
            </a:r>
            <a:br>
              <a:rPr lang="tr-TR" sz="6000" dirty="0">
                <a:solidFill>
                  <a:srgbClr val="FF0000"/>
                </a:solidFill>
                <a:effectLst/>
              </a:rPr>
            </a:br>
            <a:endParaRPr lang="tr-TR" sz="6000" dirty="0">
              <a:solidFill>
                <a:srgbClr val="FF0000"/>
              </a:solidFill>
            </a:endParaRPr>
          </a:p>
        </p:txBody>
      </p:sp>
    </p:spTree>
    <p:extLst>
      <p:ext uri="{BB962C8B-B14F-4D97-AF65-F5344CB8AC3E}">
        <p14:creationId xmlns:p14="http://schemas.microsoft.com/office/powerpoint/2010/main" val="2123651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 Konuşma çabası içindedir, konuşamaz, sorulara baş hareketleriyle cevap verir. </a:t>
            </a:r>
          </a:p>
          <a:p>
            <a:pPr algn="just"/>
            <a:r>
              <a:rPr lang="tr-TR" dirty="0"/>
              <a:t>- Panik hâlindedir, acı çeker, ellerini boynuna götürür. </a:t>
            </a:r>
          </a:p>
          <a:p>
            <a:pPr algn="just"/>
            <a:r>
              <a:rPr lang="tr-TR" dirty="0"/>
              <a:t>- Öksüremez. </a:t>
            </a:r>
          </a:p>
          <a:p>
            <a:pPr algn="just"/>
            <a:r>
              <a:rPr lang="tr-TR" dirty="0"/>
              <a:t>- Nefes alamaz.</a:t>
            </a:r>
          </a:p>
          <a:p>
            <a:pPr algn="just"/>
            <a:r>
              <a:rPr lang="tr-TR" dirty="0"/>
              <a:t>- Gri, mavi cilt görünümü vardır (</a:t>
            </a:r>
            <a:r>
              <a:rPr lang="tr-TR" dirty="0" err="1"/>
              <a:t>siyanoza</a:t>
            </a:r>
            <a:r>
              <a:rPr lang="tr-TR" dirty="0"/>
              <a:t> girmiştir).  </a:t>
            </a:r>
          </a:p>
          <a:p>
            <a:endParaRPr lang="tr-TR" dirty="0"/>
          </a:p>
        </p:txBody>
      </p:sp>
      <p:sp>
        <p:nvSpPr>
          <p:cNvPr id="3" name="Başlık 2"/>
          <p:cNvSpPr>
            <a:spLocks noGrp="1"/>
          </p:cNvSpPr>
          <p:nvPr>
            <p:ph type="title"/>
          </p:nvPr>
        </p:nvSpPr>
        <p:spPr/>
        <p:txBody>
          <a:bodyPr>
            <a:normAutofit fontScale="90000"/>
          </a:bodyPr>
          <a:lstStyle/>
          <a:p>
            <a:pPr algn="ctr"/>
            <a:r>
              <a:rPr lang="tr-TR" dirty="0">
                <a:solidFill>
                  <a:srgbClr val="FF0000"/>
                </a:solidFill>
                <a:effectLst/>
              </a:rPr>
              <a:t>Yabancı cisme bağlı gelişen tam tıkanma durumunda kişi;</a:t>
            </a:r>
            <a:endParaRPr lang="tr-TR" dirty="0">
              <a:solidFill>
                <a:srgbClr val="FF0000"/>
              </a:solidFill>
            </a:endParaRPr>
          </a:p>
        </p:txBody>
      </p:sp>
    </p:spTree>
    <p:extLst>
      <p:ext uri="{BB962C8B-B14F-4D97-AF65-F5344CB8AC3E}">
        <p14:creationId xmlns:p14="http://schemas.microsoft.com/office/powerpoint/2010/main" val="3245956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 </a:t>
            </a:r>
            <a:r>
              <a:rPr lang="tr-TR" dirty="0" smtClean="0"/>
              <a:t>       Kısmi </a:t>
            </a:r>
            <a:r>
              <a:rPr lang="tr-TR" dirty="0"/>
              <a:t>tıkanıklığı olan hasta veya yaralı, yeterli hava girişi mevcutsa öksürebilir, zorlukla da olsa konuşabilir. Öksürme tepkisi güçlü ise yeterli hava değişimi oluyor demektir.  </a:t>
            </a:r>
          </a:p>
          <a:p>
            <a:pPr algn="just"/>
            <a:r>
              <a:rPr lang="tr-TR" dirty="0"/>
              <a:t>        </a:t>
            </a:r>
            <a:r>
              <a:rPr lang="tr-TR" dirty="0" smtClean="0"/>
              <a:t> </a:t>
            </a:r>
            <a:r>
              <a:rPr lang="tr-TR" dirty="0"/>
              <a:t>Kişi, öksürme refleksi ile yabancı cismi dışarı atmaya çalışır. Öksüren hasta veya yaralının sırtına asla vurulmaz, yabancı cisim daha da aşağılara kayabilir ve durumu kötüleşebilir.  </a:t>
            </a:r>
          </a:p>
        </p:txBody>
      </p:sp>
      <p:sp>
        <p:nvSpPr>
          <p:cNvPr id="3" name="Başlık 2"/>
          <p:cNvSpPr>
            <a:spLocks noGrp="1"/>
          </p:cNvSpPr>
          <p:nvPr>
            <p:ph type="title"/>
          </p:nvPr>
        </p:nvSpPr>
        <p:spPr/>
        <p:txBody>
          <a:bodyPr>
            <a:normAutofit fontScale="90000"/>
          </a:bodyPr>
          <a:lstStyle/>
          <a:p>
            <a:pPr algn="ctr"/>
            <a:r>
              <a:rPr lang="tr-TR" dirty="0" smtClean="0">
                <a:solidFill>
                  <a:srgbClr val="FF0000"/>
                </a:solidFill>
                <a:effectLst/>
              </a:rPr>
              <a:t/>
            </a:r>
            <a:br>
              <a:rPr lang="tr-TR" dirty="0" smtClean="0">
                <a:solidFill>
                  <a:srgbClr val="FF0000"/>
                </a:solidFill>
                <a:effectLst/>
              </a:rPr>
            </a:br>
            <a:r>
              <a:rPr lang="tr-TR" dirty="0" smtClean="0">
                <a:solidFill>
                  <a:srgbClr val="FF0000"/>
                </a:solidFill>
                <a:effectLst/>
              </a:rPr>
              <a:t>Kısmi </a:t>
            </a:r>
            <a:r>
              <a:rPr lang="tr-TR" dirty="0">
                <a:solidFill>
                  <a:srgbClr val="FF0000"/>
                </a:solidFill>
                <a:effectLst/>
              </a:rPr>
              <a:t>Tıkanmalarda İlk Yardım ve Acil Bakım   </a:t>
            </a:r>
            <a:br>
              <a:rPr lang="tr-TR" dirty="0">
                <a:solidFill>
                  <a:srgbClr val="FF0000"/>
                </a:solidFill>
                <a:effectLst/>
              </a:rPr>
            </a:br>
            <a:endParaRPr lang="tr-TR" dirty="0">
              <a:solidFill>
                <a:srgbClr val="FF0000"/>
              </a:solidFill>
            </a:endParaRPr>
          </a:p>
        </p:txBody>
      </p:sp>
    </p:spTree>
    <p:extLst>
      <p:ext uri="{BB962C8B-B14F-4D97-AF65-F5344CB8AC3E}">
        <p14:creationId xmlns:p14="http://schemas.microsoft.com/office/powerpoint/2010/main" val="15650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77500" lnSpcReduction="20000"/>
          </a:bodyPr>
          <a:lstStyle/>
          <a:p>
            <a:pPr algn="just"/>
            <a:r>
              <a:rPr lang="tr-TR" dirty="0"/>
              <a:t>- Kendisinin, hasta veya yaralının güvenliğinden emin olunur. </a:t>
            </a:r>
          </a:p>
          <a:p>
            <a:pPr algn="just"/>
            <a:r>
              <a:rPr lang="tr-TR" dirty="0"/>
              <a:t>- Yeterli hava girişi ve çıkışı mevcutsa kişi öksürmeye teşvik edilerek kendi çabasıyla yabancı cismi atması sağlanır. </a:t>
            </a:r>
          </a:p>
          <a:p>
            <a:pPr algn="just"/>
            <a:r>
              <a:rPr lang="tr-TR" dirty="0"/>
              <a:t>- Kişi yakından takip edilerek başka girişimde bulunulmaz.  </a:t>
            </a:r>
          </a:p>
          <a:p>
            <a:pPr algn="just"/>
            <a:r>
              <a:rPr lang="tr-TR" dirty="0"/>
              <a:t>- Yabancı cismin çıkıp çıkmadığı kontrol edilerek belirgin bir yabancı cisim yerinden çıkmış veya gevşemiş takma dişler varsa bunlar yerinden çıkarılır. </a:t>
            </a:r>
          </a:p>
          <a:p>
            <a:pPr algn="just"/>
            <a:r>
              <a:rPr lang="tr-TR" dirty="0"/>
              <a:t>- Yabancı cisim çıkmışsa ve yeterli solunum varsa kişiye rahat bir pozisyon verilerek gözlemlenir.  </a:t>
            </a:r>
          </a:p>
          <a:p>
            <a:pPr algn="just"/>
            <a:r>
              <a:rPr lang="tr-TR" dirty="0"/>
              <a:t>- Eğer yabancı cisim görülmüyorsa hasta veya yaralının durumu kötüye gidiyorsa tam tıkanma bulguları ortaya çıkmışsa tam tıkanmada ilk yardım ve acil bakım uygulamalarına geçilir.  </a:t>
            </a:r>
          </a:p>
          <a:p>
            <a:pPr algn="just"/>
            <a:endParaRPr lang="tr-TR" dirty="0"/>
          </a:p>
        </p:txBody>
      </p:sp>
      <p:sp>
        <p:nvSpPr>
          <p:cNvPr id="3" name="Başlık 2"/>
          <p:cNvSpPr>
            <a:spLocks noGrp="1"/>
          </p:cNvSpPr>
          <p:nvPr>
            <p:ph type="title"/>
          </p:nvPr>
        </p:nvSpPr>
        <p:spPr/>
        <p:txBody>
          <a:bodyPr>
            <a:normAutofit fontScale="90000"/>
          </a:bodyPr>
          <a:lstStyle/>
          <a:p>
            <a:pPr algn="ctr"/>
            <a:r>
              <a:rPr lang="tr-TR" dirty="0" smtClean="0">
                <a:solidFill>
                  <a:srgbClr val="FF0000"/>
                </a:solidFill>
                <a:effectLst/>
              </a:rPr>
              <a:t/>
            </a:r>
            <a:br>
              <a:rPr lang="tr-TR" dirty="0" smtClean="0">
                <a:solidFill>
                  <a:srgbClr val="FF0000"/>
                </a:solidFill>
                <a:effectLst/>
              </a:rPr>
            </a:br>
            <a:r>
              <a:rPr lang="tr-TR" dirty="0" smtClean="0">
                <a:solidFill>
                  <a:srgbClr val="FF0000"/>
                </a:solidFill>
                <a:effectLst/>
              </a:rPr>
              <a:t>Kısmi </a:t>
            </a:r>
            <a:r>
              <a:rPr lang="tr-TR" dirty="0">
                <a:solidFill>
                  <a:srgbClr val="FF0000"/>
                </a:solidFill>
                <a:effectLst/>
              </a:rPr>
              <a:t>tıkanmalarda ilk yardım uygulamaları: </a:t>
            </a:r>
            <a:br>
              <a:rPr lang="tr-TR" dirty="0">
                <a:solidFill>
                  <a:srgbClr val="FF0000"/>
                </a:solidFill>
                <a:effectLst/>
              </a:rPr>
            </a:br>
            <a:endParaRPr lang="tr-TR" dirty="0">
              <a:solidFill>
                <a:srgbClr val="FF0000"/>
              </a:solidFill>
            </a:endParaRPr>
          </a:p>
        </p:txBody>
      </p:sp>
    </p:spTree>
    <p:extLst>
      <p:ext uri="{BB962C8B-B14F-4D97-AF65-F5344CB8AC3E}">
        <p14:creationId xmlns:p14="http://schemas.microsoft.com/office/powerpoint/2010/main" val="35061271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343</TotalTime>
  <Words>1084</Words>
  <Application>Microsoft Office PowerPoint</Application>
  <PresentationFormat>Ekran Gösterisi (4:3)</PresentationFormat>
  <Paragraphs>75</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Lucida Sans Unicode</vt:lpstr>
      <vt:lpstr>Verdana</vt:lpstr>
      <vt:lpstr>Wingdings 2</vt:lpstr>
      <vt:lpstr>Wingdings 3</vt:lpstr>
      <vt:lpstr>Kalabalık</vt:lpstr>
      <vt:lpstr>           YETİŞKİN VE ÇOCUKLARDA YABANCI CİSME BAĞLI SOLUNUM YOLU TIKANMALARI </vt:lpstr>
      <vt:lpstr> Solunum yolu tıkanıklığı; </vt:lpstr>
      <vt:lpstr> Solunum Yolu Tıkanma Nedenleri  </vt:lpstr>
      <vt:lpstr> Solunum Yolu Tıkanma Çeşitleri  </vt:lpstr>
      <vt:lpstr> Kısmi Tıkanma    </vt:lpstr>
      <vt:lpstr>       Tam Tıkanma    </vt:lpstr>
      <vt:lpstr>Yabancı cisme bağlı gelişen tam tıkanma durumunda kişi;</vt:lpstr>
      <vt:lpstr> Kısmi Tıkanmalarda İlk Yardım ve Acil Bakım    </vt:lpstr>
      <vt:lpstr> Kısmi tıkanmalarda ilk yardım uygulamaları:  </vt:lpstr>
      <vt:lpstr> Tam Tıkanmalarda İlk Yardım ve Acil Bakım   </vt:lpstr>
      <vt:lpstr>Heimlich Manevrası Tekniği   </vt:lpstr>
      <vt:lpstr>PowerPoint Sunusu</vt:lpstr>
      <vt:lpstr>Bir el ile hastayı destekleyerek öne doğru eğilmesi söylenir. Bu pozisyon tıkanmaya neden olan cismin hava yolundan ağza doğru kaymasını ve kolaylıkla dışarı atılmasını sağlar. </vt:lpstr>
      <vt:lpstr>Diğer elin topuk kısmıyla kürek kemiklerinin arasına beş kez kuvvetlice vurularak yabancı cisim yerinden hareket ettirilmeye çalışılır. </vt:lpstr>
      <vt:lpstr>PowerPoint Sunusu</vt:lpstr>
      <vt:lpstr>PowerPoint Sunusu</vt:lpstr>
      <vt:lpstr>Diğer el ile yumruk yapılan el kavranır.   Kuvvetli bir şekilde arkaya ve yukarı doğru beş kez basınç uygulanır. </vt:lpstr>
      <vt:lpstr>PowerPoint Sunusu</vt:lpstr>
      <vt:lpstr>PowerPoint Sunusu</vt:lpstr>
      <vt:lpstr>Eğer tam tıkanma kendinizde olursa ve etrafta kimse yoksa kendi kendinize sandalye vb. bir  malzeme ile destek yaparak karın basısı uygulayabilirsiniz. </vt:lpstr>
      <vt:lpstr>PowerPoint Sunusu</vt:lpstr>
      <vt:lpstr> Zaman kaybetmeden cardiyopulmoner resüsitasyona (CPR) başlanır. </vt:lpstr>
      <vt:lpstr>Şekil 1.1: ERC’ye göre yetişkinlerde yabancı cisim ile tıkanma tedavi algoritması   </vt:lpstr>
      <vt:lpstr>1.4. Solunum Yolu Tıkanmalarını Gidermede Dikkat Edilecek Noktalar </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YETİŞKİN VE ÇOCUKLARDA YABANCI CİSME BAĞLI SOLUNUM YOLU TIKANMALARI</dc:title>
  <dc:creator>user</dc:creator>
  <cp:lastModifiedBy>HP</cp:lastModifiedBy>
  <cp:revision>7</cp:revision>
  <dcterms:created xsi:type="dcterms:W3CDTF">2014-07-25T22:15:51Z</dcterms:created>
  <dcterms:modified xsi:type="dcterms:W3CDTF">2020-05-09T23:18:40Z</dcterms:modified>
</cp:coreProperties>
</file>