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93" r:id="rId2"/>
    <p:sldId id="271" r:id="rId3"/>
    <p:sldId id="272" r:id="rId4"/>
    <p:sldId id="294" r:id="rId5"/>
    <p:sldId id="295" r:id="rId6"/>
    <p:sldId id="296"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a:t>Bono </a:t>
            </a:r>
            <a:r>
              <a:rPr lang="en-GB" dirty="0" err="1"/>
              <a:t>ve</a:t>
            </a:r>
            <a:r>
              <a:rPr lang="en-GB" dirty="0"/>
              <a:t> </a:t>
            </a:r>
            <a:r>
              <a:rPr lang="en-GB" b="1" dirty="0" err="1"/>
              <a:t>poliçenin</a:t>
            </a:r>
            <a:r>
              <a:rPr lang="en-GB" dirty="0"/>
              <a:t> </a:t>
            </a:r>
            <a:r>
              <a:rPr lang="en-GB" dirty="0" err="1"/>
              <a:t>zorunlu</a:t>
            </a:r>
            <a:r>
              <a:rPr lang="en-GB" dirty="0"/>
              <a:t> </a:t>
            </a:r>
            <a:r>
              <a:rPr lang="en-GB" dirty="0" err="1"/>
              <a:t>unsurları</a:t>
            </a:r>
            <a:r>
              <a:rPr lang="en-GB" dirty="0"/>
              <a:t>-I</a:t>
            </a:r>
            <a:endParaRPr lang="tr-TR" dirty="0"/>
          </a:p>
        </p:txBody>
      </p:sp>
      <p:sp>
        <p:nvSpPr>
          <p:cNvPr id="3" name="İçerik Yer Tutucusu 2"/>
          <p:cNvSpPr>
            <a:spLocks noGrp="1"/>
          </p:cNvSpPr>
          <p:nvPr>
            <p:ph idx="1"/>
          </p:nvPr>
        </p:nvSpPr>
        <p:spPr/>
        <p:txBody>
          <a:bodyPr>
            <a:normAutofit fontScale="92500" lnSpcReduction="20000"/>
          </a:bodyPr>
          <a:lstStyle/>
          <a:p>
            <a:r>
              <a:rPr lang="tr-TR" b="1" dirty="0"/>
              <a:t>MADDE 671</a:t>
            </a:r>
            <a:r>
              <a:rPr lang="tr-TR" dirty="0"/>
              <a:t>-</a:t>
            </a:r>
            <a:r>
              <a:rPr lang="tr-TR" b="1" dirty="0"/>
              <a:t> </a:t>
            </a:r>
            <a:r>
              <a:rPr lang="tr-TR" dirty="0"/>
              <a:t>(1) </a:t>
            </a:r>
            <a:r>
              <a:rPr lang="tr-TR" b="1" u="sng" dirty="0"/>
              <a:t>Poliçe</a:t>
            </a:r>
            <a:r>
              <a:rPr lang="tr-TR" dirty="0"/>
              <a:t>;</a:t>
            </a:r>
          </a:p>
          <a:p>
            <a:r>
              <a:rPr lang="tr-TR" dirty="0"/>
              <a:t>a) Senet metninde “poliçe” kelimesini, senet </a:t>
            </a:r>
            <a:r>
              <a:rPr lang="tr-TR" dirty="0" err="1"/>
              <a:t>Türkçe’den</a:t>
            </a:r>
            <a:r>
              <a:rPr lang="tr-TR" dirty="0"/>
              <a:t> başka bir dille yazılmışsa, o dilde poliçe karşılığı olarak kullanılan kelimeyi,</a:t>
            </a:r>
          </a:p>
          <a:p>
            <a:r>
              <a:rPr lang="tr-TR" dirty="0"/>
              <a:t>b) Belirli bir bedelin ödenmesi hususunda kayıtsız ve şartsız havaleyi,</a:t>
            </a:r>
          </a:p>
          <a:p>
            <a:r>
              <a:rPr lang="tr-TR" dirty="0"/>
              <a:t>c) Ödeyecek olan kişinin, “muhatabın” adını,</a:t>
            </a:r>
          </a:p>
          <a:p>
            <a:r>
              <a:rPr lang="tr-TR" dirty="0"/>
              <a:t>d) Vadeyi,</a:t>
            </a:r>
          </a:p>
          <a:p>
            <a:r>
              <a:rPr lang="tr-TR" dirty="0"/>
              <a:t>e) Ödeme yerini,</a:t>
            </a:r>
          </a:p>
          <a:p>
            <a:r>
              <a:rPr lang="tr-TR" dirty="0"/>
              <a:t>f) Kime veya kimin emrine ödenecek ise onun adını,</a:t>
            </a:r>
          </a:p>
          <a:p>
            <a:r>
              <a:rPr lang="tr-TR" dirty="0"/>
              <a:t>g) Düzenlenme tarihini ve yerini,</a:t>
            </a:r>
          </a:p>
          <a:p>
            <a:r>
              <a:rPr lang="tr-TR" dirty="0"/>
              <a:t>h) Düzenleyenin imzasını,</a:t>
            </a:r>
          </a:p>
          <a:p>
            <a:r>
              <a:rPr lang="tr-TR" dirty="0"/>
              <a:t>içerir.</a:t>
            </a:r>
          </a:p>
          <a:p>
            <a:pPr marL="0" indent="0">
              <a:buNone/>
            </a:pPr>
            <a:endParaRPr lang="tr-TR" dirty="0"/>
          </a:p>
        </p:txBody>
      </p:sp>
    </p:spTree>
    <p:extLst>
      <p:ext uri="{BB962C8B-B14F-4D97-AF65-F5344CB8AC3E}">
        <p14:creationId xmlns:p14="http://schemas.microsoft.com/office/powerpoint/2010/main" val="2900216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a:t>Bono </a:t>
            </a:r>
            <a:r>
              <a:rPr lang="en-GB" dirty="0" err="1"/>
              <a:t>ve</a:t>
            </a:r>
            <a:r>
              <a:rPr lang="en-GB" dirty="0"/>
              <a:t> </a:t>
            </a:r>
            <a:r>
              <a:rPr lang="en-GB" b="1" dirty="0" err="1"/>
              <a:t>poliçenin</a:t>
            </a:r>
            <a:r>
              <a:rPr lang="en-GB" dirty="0"/>
              <a:t> </a:t>
            </a:r>
            <a:r>
              <a:rPr lang="en-GB" dirty="0" err="1"/>
              <a:t>zorunlu</a:t>
            </a:r>
            <a:r>
              <a:rPr lang="en-GB" dirty="0"/>
              <a:t> </a:t>
            </a:r>
            <a:r>
              <a:rPr lang="en-GB" dirty="0" err="1"/>
              <a:t>unsurları</a:t>
            </a:r>
            <a:r>
              <a:rPr lang="en-GB" dirty="0"/>
              <a:t>-I</a:t>
            </a:r>
            <a:endParaRPr lang="tr-TR" dirty="0"/>
          </a:p>
        </p:txBody>
      </p:sp>
      <p:sp>
        <p:nvSpPr>
          <p:cNvPr id="3" name="İçerik Yer Tutucusu 2"/>
          <p:cNvSpPr>
            <a:spLocks noGrp="1"/>
          </p:cNvSpPr>
          <p:nvPr>
            <p:ph idx="1"/>
          </p:nvPr>
        </p:nvSpPr>
        <p:spPr/>
        <p:txBody>
          <a:bodyPr/>
          <a:lstStyle/>
          <a:p>
            <a:r>
              <a:rPr lang="tr-TR" b="1" dirty="0"/>
              <a:t>2. Unsurların bulunmaması</a:t>
            </a:r>
            <a:endParaRPr lang="tr-TR" dirty="0"/>
          </a:p>
          <a:p>
            <a:r>
              <a:rPr lang="tr-TR" b="1" dirty="0"/>
              <a:t>MADDE 672</a:t>
            </a:r>
            <a:r>
              <a:rPr lang="tr-TR" dirty="0"/>
              <a:t>-</a:t>
            </a:r>
            <a:r>
              <a:rPr lang="tr-TR" b="1" dirty="0"/>
              <a:t> </a:t>
            </a:r>
            <a:r>
              <a:rPr lang="tr-TR" dirty="0"/>
              <a:t>(1) 671 inci maddede yazılı unsurlardan birini içermeyen senet ikinci ilâ dördüncü fıkralarda yazılı hâller dışında poliçe sayılmaz.</a:t>
            </a:r>
          </a:p>
          <a:p>
            <a:r>
              <a:rPr lang="tr-TR" dirty="0"/>
              <a:t>(2)</a:t>
            </a:r>
            <a:r>
              <a:rPr lang="tr-TR" b="1" dirty="0"/>
              <a:t> </a:t>
            </a:r>
            <a:r>
              <a:rPr lang="tr-TR" dirty="0"/>
              <a:t>Vadesi gösterilmeyen poliçenin görüldüğünde ödenmesi şart edilmiş sayılır.</a:t>
            </a:r>
          </a:p>
          <a:p>
            <a:r>
              <a:rPr lang="tr-TR" dirty="0"/>
              <a:t>(3) Ayrıca belirtilmiş olmadıkça muhatabın adı yanında gösterilen yer, ödeme yeri ve aynı zamanda da muhatabın yerleşim yeri sayılır.</a:t>
            </a:r>
          </a:p>
          <a:p>
            <a:r>
              <a:rPr lang="tr-TR" dirty="0"/>
              <a:t>(4) Düzenlenme yeri gösterilmeyen poliçe, düzenleyenin adı yanında gösterilen yerde düzenlenmiş sayılır.</a:t>
            </a:r>
          </a:p>
          <a:p>
            <a:endParaRPr lang="tr-TR" dirty="0"/>
          </a:p>
        </p:txBody>
      </p:sp>
    </p:spTree>
    <p:extLst>
      <p:ext uri="{BB962C8B-B14F-4D97-AF65-F5344CB8AC3E}">
        <p14:creationId xmlns:p14="http://schemas.microsoft.com/office/powerpoint/2010/main" val="3116528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Poliçenin alternatifi bulunmayan zorunlu unsurları şunlardır:</a:t>
            </a:r>
            <a:br>
              <a:rPr lang="tr-TR" dirty="0"/>
            </a:br>
            <a:r>
              <a:rPr lang="tr-TR" dirty="0"/>
              <a:t>• Poliçe kelimesi</a:t>
            </a:r>
            <a:br>
              <a:rPr lang="tr-TR" dirty="0"/>
            </a:br>
            <a:r>
              <a:rPr lang="tr-TR" dirty="0"/>
              <a:t>• Belli bir bedelin kayıtsız şartsız havalesi</a:t>
            </a:r>
            <a:br>
              <a:rPr lang="tr-TR" dirty="0"/>
            </a:br>
            <a:r>
              <a:rPr lang="tr-TR" dirty="0"/>
              <a:t>• Muhatabın adı</a:t>
            </a:r>
            <a:br>
              <a:rPr lang="tr-TR" dirty="0"/>
            </a:br>
            <a:r>
              <a:rPr lang="tr-TR" dirty="0"/>
              <a:t>• Lehtarın adı</a:t>
            </a:r>
            <a:br>
              <a:rPr lang="tr-TR" dirty="0"/>
            </a:br>
            <a:r>
              <a:rPr lang="tr-TR" dirty="0"/>
              <a:t>• Keşide tarihi</a:t>
            </a:r>
            <a:br>
              <a:rPr lang="tr-TR" dirty="0"/>
            </a:br>
            <a:r>
              <a:rPr lang="tr-TR" dirty="0"/>
              <a:t>• Keşidecinin imzası</a:t>
            </a:r>
            <a:br>
              <a:rPr lang="tr-TR" dirty="0"/>
            </a:br>
            <a:r>
              <a:rPr lang="tr-TR" dirty="0"/>
              <a:t>Bu unsurların alternatifi yoktur; diğer bir ifadeyle bu unsurlardan biri</a:t>
            </a:r>
            <a:br>
              <a:rPr lang="tr-TR" dirty="0"/>
            </a:br>
            <a:r>
              <a:rPr lang="tr-TR" dirty="0"/>
              <a:t>bile eksikse senet poliçe niteliğini kazanamaz. </a:t>
            </a:r>
            <a:br>
              <a:rPr lang="tr-TR" dirty="0"/>
            </a:br>
            <a:endParaRPr lang="tr-TR" dirty="0"/>
          </a:p>
        </p:txBody>
      </p:sp>
    </p:spTree>
    <p:extLst>
      <p:ext uri="{BB962C8B-B14F-4D97-AF65-F5344CB8AC3E}">
        <p14:creationId xmlns:p14="http://schemas.microsoft.com/office/powerpoint/2010/main" val="1022688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78195"/>
            <a:ext cx="8915400" cy="4933027"/>
          </a:xfrm>
        </p:spPr>
        <p:txBody>
          <a:bodyPr>
            <a:normAutofit/>
          </a:bodyPr>
          <a:lstStyle/>
          <a:p>
            <a:r>
              <a:rPr lang="tr-TR" b="1" dirty="0"/>
              <a:t>Poliçe Kelimesi</a:t>
            </a:r>
            <a:br>
              <a:rPr lang="tr-TR" b="1" dirty="0"/>
            </a:br>
            <a:r>
              <a:rPr lang="tr-TR" dirty="0"/>
              <a:t>Senette poliçenin diğer tüm zorunlu unsurları yer alıyor, sadece poliçe</a:t>
            </a:r>
            <a:br>
              <a:rPr lang="tr-TR" dirty="0"/>
            </a:br>
            <a:r>
              <a:rPr lang="tr-TR" dirty="0"/>
              <a:t>kelimesi eksik ise, bu senet poliçe niteliği kazanamaz; ancak söz konusu metnin </a:t>
            </a:r>
            <a:r>
              <a:rPr lang="tr-TR" b="1" dirty="0"/>
              <a:t>emre yazılı havale </a:t>
            </a:r>
            <a:r>
              <a:rPr lang="tr-TR" dirty="0"/>
              <a:t>hükmünde olduğu kabul edilmektedir</a:t>
            </a:r>
            <a:br>
              <a:rPr lang="tr-TR" dirty="0"/>
            </a:br>
            <a:r>
              <a:rPr lang="tr-TR" b="1" dirty="0"/>
              <a:t>Belli Bir Bedelin Kayıtsız Şartsız Havalesi</a:t>
            </a:r>
            <a:br>
              <a:rPr lang="tr-TR" b="1" dirty="0"/>
            </a:br>
            <a:r>
              <a:rPr lang="tr-TR" dirty="0"/>
              <a:t>Poliçenin hukuki niteliği havale olduğundan, keşideci senedi muhataba ödeme yetkisi verecek şekilde düzenlemektedir. Bu nedenle de</a:t>
            </a:r>
            <a:br>
              <a:rPr lang="tr-TR" dirty="0"/>
            </a:br>
            <a:r>
              <a:rPr lang="tr-TR" dirty="0"/>
              <a:t>muhataba hitaben “</a:t>
            </a:r>
            <a:r>
              <a:rPr lang="tr-TR" b="1" dirty="0"/>
              <a:t>ödeyiniz</a:t>
            </a:r>
            <a:r>
              <a:rPr lang="tr-TR" dirty="0"/>
              <a:t>” şeklinde bir ifade kullanmaktadır.</a:t>
            </a:r>
            <a:br>
              <a:rPr lang="tr-TR" dirty="0"/>
            </a:br>
            <a:r>
              <a:rPr lang="tr-TR" dirty="0"/>
              <a:t>Poliçenin konusu para borcu olup, bunun bedelinin belli (muayyen)</a:t>
            </a:r>
            <a:br>
              <a:rPr lang="tr-TR" dirty="0"/>
            </a:br>
            <a:r>
              <a:rPr lang="tr-TR" dirty="0"/>
              <a:t>şekilde gösterilmesi zorunludur. Örneğin “10.000 TL”, “10.000 $” gibi.</a:t>
            </a:r>
            <a:br>
              <a:rPr lang="tr-TR" dirty="0"/>
            </a:br>
            <a:r>
              <a:rPr lang="tr-TR" dirty="0"/>
              <a:t>Belli bir bedelin havalesinin kayıtsız şartsız yapılmış olması da zorunludur. Örneğin “Ali sınıfını geçerse, işbu poliçe karşılığında ona 10.000</a:t>
            </a:r>
            <a:br>
              <a:rPr lang="tr-TR" dirty="0"/>
            </a:br>
            <a:r>
              <a:rPr lang="tr-TR" dirty="0"/>
              <a:t>TL ödeyiniz” şeklindeki bir senet, şarta bağlanmış olduğundan, </a:t>
            </a:r>
            <a:r>
              <a:rPr lang="tr-TR" dirty="0" err="1"/>
              <a:t>poli</a:t>
            </a:r>
            <a:r>
              <a:rPr lang="tr-TR" dirty="0"/>
              <a:t>-</a:t>
            </a:r>
            <a:br>
              <a:rPr lang="tr-TR" dirty="0"/>
            </a:br>
            <a:r>
              <a:rPr lang="tr-TR" dirty="0"/>
              <a:t>çe niteliği kazanamaz.</a:t>
            </a:r>
            <a:br>
              <a:rPr lang="tr-TR" dirty="0"/>
            </a:br>
            <a:r>
              <a:rPr lang="tr-TR" b="1" dirty="0"/>
              <a:t>Muhatabın Adı</a:t>
            </a:r>
            <a:br>
              <a:rPr lang="tr-TR" b="1" dirty="0"/>
            </a:br>
            <a:r>
              <a:rPr lang="tr-TR" dirty="0"/>
              <a:t>Eğer muhatap gerçek kişi ise adı ve soyadının yazılması gereklidir.</a:t>
            </a:r>
            <a:br>
              <a:rPr lang="tr-TR" dirty="0"/>
            </a:br>
            <a:r>
              <a:rPr lang="tr-TR" dirty="0"/>
              <a:t>Muhatap tüzel kişi ise varsa ticaret unvanı, yoksa adı yazılmalıdır.</a:t>
            </a:r>
          </a:p>
        </p:txBody>
      </p:sp>
    </p:spTree>
    <p:extLst>
      <p:ext uri="{BB962C8B-B14F-4D97-AF65-F5344CB8AC3E}">
        <p14:creationId xmlns:p14="http://schemas.microsoft.com/office/powerpoint/2010/main" val="3450008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31742" y="999460"/>
            <a:ext cx="8915400" cy="4720376"/>
          </a:xfrm>
        </p:spPr>
        <p:txBody>
          <a:bodyPr>
            <a:normAutofit/>
          </a:bodyPr>
          <a:lstStyle/>
          <a:p>
            <a:r>
              <a:rPr lang="tr-TR" b="1" dirty="0"/>
              <a:t>Lehtarın Adı</a:t>
            </a:r>
            <a:br>
              <a:rPr lang="tr-TR" b="1" dirty="0"/>
            </a:br>
            <a:r>
              <a:rPr lang="tr-TR" dirty="0"/>
              <a:t>Poliçe kime veya kimin emrine ödenecekse o kişinin (lehtarın) adının</a:t>
            </a:r>
            <a:br>
              <a:rPr lang="tr-TR" dirty="0"/>
            </a:br>
            <a:r>
              <a:rPr lang="tr-TR" dirty="0"/>
              <a:t>senette gösterilmesi zorunludur.</a:t>
            </a:r>
            <a:br>
              <a:rPr lang="tr-TR" dirty="0"/>
            </a:br>
            <a:r>
              <a:rPr lang="tr-TR" dirty="0"/>
              <a:t>Lehtarın adının gösterilmesi zorunluluğu bulunduğu için poliçenin</a:t>
            </a:r>
            <a:br>
              <a:rPr lang="tr-TR" dirty="0"/>
            </a:br>
            <a:r>
              <a:rPr lang="tr-TR" dirty="0"/>
              <a:t>hamile yazılı olarak düzenlenebilmesi mümkün değildir.</a:t>
            </a:r>
            <a:br>
              <a:rPr lang="tr-TR" dirty="0"/>
            </a:br>
            <a:r>
              <a:rPr lang="tr-TR" b="1" dirty="0"/>
              <a:t>Keşide Tarihi</a:t>
            </a:r>
            <a:br>
              <a:rPr lang="tr-TR" b="1" dirty="0"/>
            </a:br>
            <a:r>
              <a:rPr lang="tr-TR" dirty="0"/>
              <a:t>Zorunlu şekil şartlarından biri olan keşide tarihi mutlaka senette gösterilmelidir. Keşide tarihi, belli durumlarda senedin vadesini ve keşidecinin ehliyetini belirlemede önem taşımaktadır. Örneğin görüldüğünde ve görüldüğünden belli süre sonra ödenecek vadelerde, vade, keşide tarihine göre hesaplanmaktadır.</a:t>
            </a:r>
            <a:br>
              <a:rPr lang="tr-TR" dirty="0"/>
            </a:br>
            <a:r>
              <a:rPr lang="tr-TR" b="1" dirty="0"/>
              <a:t>Keşidecinin İmzası</a:t>
            </a:r>
            <a:br>
              <a:rPr lang="tr-TR" b="1" dirty="0"/>
            </a:br>
            <a:r>
              <a:rPr lang="tr-TR" dirty="0"/>
              <a:t>Keşidecinin senedi el yazısı ile imzalamış olması, poliçenin doğması</a:t>
            </a:r>
            <a:br>
              <a:rPr lang="tr-TR" dirty="0"/>
            </a:br>
            <a:r>
              <a:rPr lang="tr-TR" dirty="0"/>
              <a:t>için zorunludur. </a:t>
            </a:r>
            <a:br>
              <a:rPr lang="tr-TR" dirty="0"/>
            </a:br>
            <a:endParaRPr lang="tr-TR" dirty="0"/>
          </a:p>
        </p:txBody>
      </p:sp>
    </p:spTree>
    <p:extLst>
      <p:ext uri="{BB962C8B-B14F-4D97-AF65-F5344CB8AC3E}">
        <p14:creationId xmlns:p14="http://schemas.microsoft.com/office/powerpoint/2010/main" val="303783970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126</TotalTime>
  <Words>214</Words>
  <Application>Microsoft Office PowerPoint</Application>
  <PresentationFormat>Geniş ekran</PresentationFormat>
  <Paragraphs>24</Paragraphs>
  <Slides>6</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Century Gothic</vt:lpstr>
      <vt:lpstr>Wingdings 3</vt:lpstr>
      <vt:lpstr>Duman</vt:lpstr>
      <vt:lpstr>ANKARA ÜNİVERSİTESİ HUKUK FAKÜLTESİ – KIYMETLİ EVRAK HUKUKU DERS NOTLARI</vt:lpstr>
      <vt:lpstr>Bono ve poliçenin zorunlu unsurları-I</vt:lpstr>
      <vt:lpstr>Bono ve poliçenin zorunlu unsurları-I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13</cp:revision>
  <dcterms:created xsi:type="dcterms:W3CDTF">2017-02-13T10:15:49Z</dcterms:created>
  <dcterms:modified xsi:type="dcterms:W3CDTF">2017-02-14T20:22:32Z</dcterms:modified>
</cp:coreProperties>
</file>