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67" r:id="rId3"/>
    <p:sldId id="371" r:id="rId4"/>
    <p:sldId id="372" r:id="rId5"/>
    <p:sldId id="265" r:id="rId6"/>
    <p:sldId id="324" r:id="rId7"/>
    <p:sldId id="270" r:id="rId8"/>
    <p:sldId id="390" r:id="rId9"/>
    <p:sldId id="392" r:id="rId10"/>
    <p:sldId id="393" r:id="rId11"/>
    <p:sldId id="280" r:id="rId12"/>
    <p:sldId id="282" r:id="rId13"/>
    <p:sldId id="288" r:id="rId14"/>
    <p:sldId id="289" r:id="rId15"/>
    <p:sldId id="397" r:id="rId16"/>
    <p:sldId id="407" r:id="rId17"/>
    <p:sldId id="306" r:id="rId18"/>
    <p:sldId id="312" r:id="rId19"/>
    <p:sldId id="421" r:id="rId20"/>
    <p:sldId id="356" r:id="rId21"/>
    <p:sldId id="321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6600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7" autoAdjust="0"/>
    <p:restoredTop sz="94660"/>
  </p:normalViewPr>
  <p:slideViewPr>
    <p:cSldViewPr>
      <p:cViewPr varScale="1">
        <p:scale>
          <a:sx n="90" d="100"/>
          <a:sy n="90" d="100"/>
        </p:scale>
        <p:origin x="127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E54F9-050A-429F-93FF-97836DF40895}" type="datetimeFigureOut">
              <a:rPr lang="tr-TR" smtClean="0"/>
              <a:t>1.4.2020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F4769-B9FF-4208-B948-9D995C0CE2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79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F4769-B9FF-4208-B948-9D995C0CE2D1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780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3DAA-7748-40C6-A3C0-C7A60E0EDB6C}" type="datetime1">
              <a:rPr lang="tr-TR" smtClean="0"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2378-5641-46AC-BD14-E2363103691D}" type="datetime1">
              <a:rPr lang="tr-TR" smtClean="0"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A30D9-CF24-4FA0-97A4-070674775516}" type="datetime1">
              <a:rPr lang="tr-TR" smtClean="0"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124C-6CB2-4FF1-8613-23F5875B8AE4}" type="datetime1">
              <a:rPr lang="tr-TR" smtClean="0"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226D5-7A6D-4537-A8B9-D0AE3728A50B}" type="datetime1">
              <a:rPr lang="tr-TR" smtClean="0"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DF8C3-A554-4959-83E5-571389CFA0F0}" type="datetime1">
              <a:rPr lang="tr-TR" smtClean="0"/>
              <a:t>1.4.2020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4D2F-CBAA-4A7C-9F09-596ABFBC91B8}" type="datetime1">
              <a:rPr lang="tr-TR" smtClean="0"/>
              <a:t>1.4.2020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3142-AF6A-4B0A-8383-A55458D75652}" type="datetime1">
              <a:rPr lang="tr-TR" smtClean="0"/>
              <a:t>1.4.2020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0168-49D7-44FB-AA4A-B3C2D2CBE514}" type="datetime1">
              <a:rPr lang="tr-TR" smtClean="0"/>
              <a:t>1.4.2020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416E-5D99-4BAF-BC5A-1F7B96AC60CC}" type="datetime1">
              <a:rPr lang="tr-TR" smtClean="0"/>
              <a:t>1.4.2020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9FFF-02D9-4F2A-8400-7244CDD25763}" type="datetime1">
              <a:rPr lang="tr-TR" smtClean="0"/>
              <a:t>1.4.2020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84951-473E-4408-8FD6-C5E1E58EE69B}" type="datetime1">
              <a:rPr lang="tr-TR" smtClean="0"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E4BBA-2FFD-4749-9208-B557523A563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755576" y="2132856"/>
            <a:ext cx="760977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r-TR" sz="5400" b="1" dirty="0" smtClean="0">
                <a:latin typeface="Arial Black" panose="020B0A04020102020204" pitchFamily="34" charset="0"/>
              </a:rPr>
              <a:t>ÇİÇEK İNCELEMESİ</a:t>
            </a:r>
            <a:endParaRPr lang="tr-TR" sz="5400" b="1" dirty="0">
              <a:latin typeface="Arial Black" panose="020B0A04020102020204" pitchFamily="34" charset="0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95536" y="1556792"/>
            <a:ext cx="8712968" cy="830997"/>
          </a:xfrm>
          <a:prstGeom prst="rect">
            <a:avLst/>
          </a:prstGeom>
          <a:ln>
            <a:solidFill>
              <a:srgbClr val="FF0066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tr-TR" sz="2400" dirty="0" err="1" smtClean="0">
                <a:latin typeface="Arial" panose="020B0604020202020204" pitchFamily="34" charset="0"/>
              </a:rPr>
              <a:t>Monokotillerde</a:t>
            </a:r>
            <a:r>
              <a:rPr lang="tr-TR" sz="2400" dirty="0" smtClean="0">
                <a:latin typeface="Arial" panose="020B0604020202020204" pitchFamily="34" charset="0"/>
              </a:rPr>
              <a:t> çiçek örtü yapraklarının meydana getirdiği </a:t>
            </a:r>
          </a:p>
          <a:p>
            <a:pPr algn="ctr"/>
            <a:r>
              <a:rPr lang="tr-TR" sz="2400" dirty="0" smtClean="0">
                <a:latin typeface="Arial" panose="020B0604020202020204" pitchFamily="34" charset="0"/>
              </a:rPr>
              <a:t>halkaya </a:t>
            </a:r>
            <a:r>
              <a:rPr lang="tr-TR" sz="2400" b="1" dirty="0" smtClean="0">
                <a:latin typeface="Arial Black" panose="020B0A04020102020204" pitchFamily="34" charset="0"/>
              </a:rPr>
              <a:t>PERIGON</a:t>
            </a:r>
            <a:r>
              <a:rPr lang="tr-TR" sz="2400" dirty="0">
                <a:latin typeface="Arial" panose="020B0604020202020204" pitchFamily="34" charset="0"/>
              </a:rPr>
              <a:t> </a:t>
            </a:r>
            <a:r>
              <a:rPr lang="tr-TR" sz="2400" dirty="0" smtClean="0">
                <a:latin typeface="Arial" panose="020B0604020202020204" pitchFamily="34" charset="0"/>
              </a:rPr>
              <a:t>halkası denir.</a:t>
            </a:r>
            <a:endParaRPr lang="tr-TR" sz="24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2087724" y="4293096"/>
            <a:ext cx="5184576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/>
              <a:t>Perigon</a:t>
            </a:r>
            <a:r>
              <a:rPr lang="tr-TR" sz="3200" b="1" dirty="0" smtClean="0"/>
              <a:t> halkası </a:t>
            </a:r>
            <a:r>
              <a:rPr lang="tr-TR" sz="3200" b="1" dirty="0" err="1" smtClean="0">
                <a:latin typeface="Arial Black" panose="020B0A04020102020204" pitchFamily="34" charset="0"/>
              </a:rPr>
              <a:t>TEPAL</a:t>
            </a:r>
            <a:r>
              <a:rPr lang="tr-TR" sz="3200" b="1" dirty="0" err="1" smtClean="0"/>
              <a:t>lerden</a:t>
            </a:r>
            <a:r>
              <a:rPr lang="tr-TR" sz="3200" b="1" dirty="0" smtClean="0"/>
              <a:t> meydana gelir.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95028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39552" y="332656"/>
            <a:ext cx="184731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6085" y="159856"/>
            <a:ext cx="9087915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b="1" dirty="0" smtClean="0">
                <a:solidFill>
                  <a:srgbClr val="333333"/>
                </a:solidFill>
                <a:latin typeface="Arial Black" panose="020B0A04020102020204" pitchFamily="34" charset="0"/>
              </a:rPr>
              <a:t>HALKA 3:</a:t>
            </a:r>
            <a:r>
              <a:rPr lang="tr-TR" sz="4000" b="1" dirty="0" smtClean="0">
                <a:latin typeface="Arial Black" panose="020B0A04020102020204" pitchFamily="34" charset="0"/>
              </a:rPr>
              <a:t>ANDROKEUM</a:t>
            </a:r>
            <a:endParaRPr lang="tr-TR" sz="4000" b="1" dirty="0">
              <a:latin typeface="Arial Black" panose="020B0A04020102020204" pitchFamily="34" charset="0"/>
            </a:endParaRPr>
          </a:p>
          <a:p>
            <a:endParaRPr lang="tr-TR" b="1" dirty="0"/>
          </a:p>
        </p:txBody>
      </p:sp>
      <p:sp>
        <p:nvSpPr>
          <p:cNvPr id="6" name="Oval 5"/>
          <p:cNvSpPr/>
          <p:nvPr/>
        </p:nvSpPr>
        <p:spPr>
          <a:xfrm>
            <a:off x="7499786" y="1700808"/>
            <a:ext cx="1187014" cy="57606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251520" y="1094403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-</a:t>
            </a:r>
            <a:r>
              <a:rPr lang="tr-TR" sz="2400" b="1" dirty="0" err="1" smtClean="0">
                <a:solidFill>
                  <a:srgbClr val="333333"/>
                </a:solidFill>
                <a:latin typeface="Arial" panose="020B0604020202020204" pitchFamily="34" charset="0"/>
              </a:rPr>
              <a:t>Stamenlerden</a:t>
            </a:r>
            <a:r>
              <a:rPr lang="tr-TR" sz="24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 meydana gelir. </a:t>
            </a:r>
            <a:endParaRPr lang="tr-TR" sz="2400" b="1" dirty="0"/>
          </a:p>
        </p:txBody>
      </p:sp>
      <p:sp>
        <p:nvSpPr>
          <p:cNvPr id="11" name="Dikdörtgen 10"/>
          <p:cNvSpPr/>
          <p:nvPr/>
        </p:nvSpPr>
        <p:spPr>
          <a:xfrm>
            <a:off x="251520" y="1619508"/>
            <a:ext cx="66138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r>
              <a:rPr lang="tr-TR" sz="24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Çiçeğin erkek organıdır ve polen üretir.</a:t>
            </a:r>
            <a:endParaRPr lang="tr-TR" sz="2400" b="1" dirty="0"/>
          </a:p>
        </p:txBody>
      </p:sp>
      <p:sp>
        <p:nvSpPr>
          <p:cNvPr id="12" name="Dikdörtgen 11"/>
          <p:cNvSpPr/>
          <p:nvPr/>
        </p:nvSpPr>
        <p:spPr>
          <a:xfrm>
            <a:off x="323528" y="2276872"/>
            <a:ext cx="8280920" cy="5232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-</a:t>
            </a:r>
            <a:r>
              <a:rPr lang="tr-TR" sz="2800" b="1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Stamen</a:t>
            </a:r>
            <a:r>
              <a:rPr lang="tr-TR" sz="2800" b="1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tr-TR" sz="2800" b="1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Morfolojisi:Filament+Anter</a:t>
            </a:r>
            <a:endParaRPr lang="tr-TR" sz="2800" b="1" dirty="0"/>
          </a:p>
        </p:txBody>
      </p:sp>
      <p:sp>
        <p:nvSpPr>
          <p:cNvPr id="4" name="Dikdörtgen 3"/>
          <p:cNvSpPr/>
          <p:nvPr/>
        </p:nvSpPr>
        <p:spPr>
          <a:xfrm>
            <a:off x="304357" y="2982906"/>
            <a:ext cx="830009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333333"/>
                </a:solidFill>
                <a:latin typeface="Arial" panose="020B0604020202020204" pitchFamily="34" charset="0"/>
              </a:rPr>
              <a:t>-Anter polen üretiminden sorumludur ve iki </a:t>
            </a:r>
            <a:r>
              <a:rPr lang="tr-TR" sz="2400" b="1" dirty="0" err="1">
                <a:solidFill>
                  <a:srgbClr val="333333"/>
                </a:solidFill>
                <a:latin typeface="Arial" panose="020B0604020202020204" pitchFamily="34" charset="0"/>
              </a:rPr>
              <a:t>tekadan</a:t>
            </a:r>
            <a:r>
              <a:rPr lang="tr-TR" sz="2400" b="1" dirty="0">
                <a:solidFill>
                  <a:srgbClr val="333333"/>
                </a:solidFill>
                <a:latin typeface="Arial" panose="020B0604020202020204" pitchFamily="34" charset="0"/>
              </a:rPr>
              <a:t> meydana gelir.</a:t>
            </a:r>
          </a:p>
          <a:p>
            <a:pPr algn="ctr"/>
            <a:endParaRPr lang="tr-TR" sz="2400" b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algn="ctr"/>
            <a:endParaRPr lang="tr-TR" sz="2400" b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r>
              <a:rPr lang="tr-TR" sz="2400" b="1" dirty="0">
                <a:solidFill>
                  <a:srgbClr val="333333"/>
                </a:solidFill>
                <a:latin typeface="Arial" panose="020B0604020202020204" pitchFamily="34" charset="0"/>
              </a:rPr>
              <a:t>-</a:t>
            </a:r>
            <a:r>
              <a:rPr lang="tr-TR" sz="2400" b="1" dirty="0" err="1">
                <a:solidFill>
                  <a:srgbClr val="333333"/>
                </a:solidFill>
                <a:latin typeface="Arial" panose="020B0604020202020204" pitchFamily="34" charset="0"/>
              </a:rPr>
              <a:t>Stamen</a:t>
            </a:r>
            <a:r>
              <a:rPr lang="tr-TR" sz="2400" b="1" dirty="0">
                <a:solidFill>
                  <a:srgbClr val="333333"/>
                </a:solidFill>
                <a:latin typeface="Arial" panose="020B0604020202020204" pitchFamily="34" charset="0"/>
              </a:rPr>
              <a:t> yapısı ve sayısı her </a:t>
            </a:r>
            <a:r>
              <a:rPr lang="tr-TR" sz="2400" b="1" dirty="0" err="1">
                <a:solidFill>
                  <a:srgbClr val="333333"/>
                </a:solidFill>
                <a:latin typeface="Arial" panose="020B0604020202020204" pitchFamily="34" charset="0"/>
              </a:rPr>
              <a:t>taksonda</a:t>
            </a:r>
            <a:r>
              <a:rPr lang="tr-TR" sz="2400" b="1" dirty="0">
                <a:solidFill>
                  <a:srgbClr val="333333"/>
                </a:solidFill>
                <a:latin typeface="Arial" panose="020B0604020202020204" pitchFamily="34" charset="0"/>
              </a:rPr>
              <a:t> çok farklıdır</a:t>
            </a:r>
            <a:r>
              <a:rPr lang="en-US" sz="2400" b="1" dirty="0">
                <a:solidFill>
                  <a:srgbClr val="333333"/>
                </a:solidFill>
                <a:latin typeface="Arial" panose="020B0604020202020204" pitchFamily="34" charset="0"/>
              </a:rPr>
              <a:t>. </a:t>
            </a:r>
            <a:endParaRPr lang="tr-T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0" y="260648"/>
            <a:ext cx="9144000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latin typeface="Arial Black" panose="020B0A04020102020204" pitchFamily="34" charset="0"/>
              </a:rPr>
              <a:t>ANTER-FİLAMENT BAĞLANTISINA GÖRE STAMENLER: </a:t>
            </a:r>
            <a:endParaRPr lang="tr-TR" sz="2000" b="1" dirty="0">
              <a:latin typeface="Arial Black" panose="020B0A0402010202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683568" y="980728"/>
            <a:ext cx="8036296" cy="5262979"/>
          </a:xfrm>
          <a:prstGeom prst="rect">
            <a:avLst/>
          </a:prstGeom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800" b="1" dirty="0"/>
              <a:t>---</a:t>
            </a:r>
            <a:r>
              <a:rPr lang="tr-TR" sz="2800" b="1" u="sng" dirty="0" err="1" smtClean="0">
                <a:latin typeface="Arial Black" panose="020B0A04020102020204" pitchFamily="34" charset="0"/>
              </a:rPr>
              <a:t>Basifiks</a:t>
            </a:r>
            <a:r>
              <a:rPr lang="tr-TR" sz="2800" b="1" u="sng" dirty="0" smtClean="0">
                <a:latin typeface="Arial Black" panose="020B0A04020102020204" pitchFamily="34" charset="0"/>
              </a:rPr>
              <a:t> </a:t>
            </a:r>
            <a:r>
              <a:rPr lang="tr-TR" sz="2800" b="1" u="sng" dirty="0" err="1">
                <a:latin typeface="Arial Black" panose="020B0A04020102020204" pitchFamily="34" charset="0"/>
              </a:rPr>
              <a:t>Stamen</a:t>
            </a:r>
            <a:r>
              <a:rPr lang="tr-TR" sz="2800" b="1" u="sng" dirty="0">
                <a:latin typeface="Arial Black" panose="020B0A04020102020204" pitchFamily="34" charset="0"/>
              </a:rPr>
              <a:t>:</a:t>
            </a:r>
            <a:r>
              <a:rPr lang="tr-TR" sz="2800" b="1" dirty="0">
                <a:latin typeface="Arial Black" panose="020B0A04020102020204" pitchFamily="34" charset="0"/>
              </a:rPr>
              <a:t> </a:t>
            </a:r>
            <a:r>
              <a:rPr lang="tr-TR" sz="2800" b="1" dirty="0" smtClean="0"/>
              <a:t>Anter </a:t>
            </a:r>
            <a:r>
              <a:rPr lang="tr-TR" sz="2800" b="1" dirty="0" err="1" smtClean="0"/>
              <a:t>filamente</a:t>
            </a:r>
            <a:r>
              <a:rPr lang="tr-TR" sz="2800" b="1" dirty="0" smtClean="0"/>
              <a:t> tabanından bağlıdır.</a:t>
            </a:r>
            <a:endParaRPr lang="tr-TR" sz="2800" b="1" dirty="0"/>
          </a:p>
          <a:p>
            <a:endParaRPr lang="tr-TR" sz="2800" b="1" dirty="0"/>
          </a:p>
          <a:p>
            <a:r>
              <a:rPr lang="tr-TR" sz="2800" b="1" dirty="0"/>
              <a:t>---</a:t>
            </a:r>
            <a:r>
              <a:rPr lang="tr-TR" sz="2800" b="1" u="sng" dirty="0" err="1" smtClean="0">
                <a:latin typeface="Arial Black" panose="020B0A04020102020204" pitchFamily="34" charset="0"/>
              </a:rPr>
              <a:t>Adnat</a:t>
            </a:r>
            <a:r>
              <a:rPr lang="tr-TR" sz="2800" b="1" u="sng" dirty="0" smtClean="0">
                <a:latin typeface="Arial Black" panose="020B0A04020102020204" pitchFamily="34" charset="0"/>
              </a:rPr>
              <a:t> </a:t>
            </a:r>
            <a:r>
              <a:rPr lang="tr-TR" sz="2800" b="1" u="sng" dirty="0" err="1">
                <a:latin typeface="Arial Black" panose="020B0A04020102020204" pitchFamily="34" charset="0"/>
              </a:rPr>
              <a:t>Stamen</a:t>
            </a:r>
            <a:r>
              <a:rPr lang="tr-TR" sz="2800" b="1" u="sng" dirty="0">
                <a:latin typeface="Arial Black" panose="020B0A04020102020204" pitchFamily="34" charset="0"/>
              </a:rPr>
              <a:t>: </a:t>
            </a:r>
            <a:r>
              <a:rPr lang="tr-TR" sz="2800" b="1" dirty="0" smtClean="0"/>
              <a:t>Anter ve </a:t>
            </a:r>
            <a:r>
              <a:rPr lang="tr-TR" sz="2800" b="1" dirty="0" err="1" smtClean="0"/>
              <a:t>filament</a:t>
            </a:r>
            <a:r>
              <a:rPr lang="tr-TR" sz="2800" b="1" dirty="0" smtClean="0"/>
              <a:t> birlikte gelişir.</a:t>
            </a:r>
            <a:endParaRPr lang="tr-TR" sz="2800" b="1" dirty="0"/>
          </a:p>
          <a:p>
            <a:endParaRPr lang="tr-TR" sz="2800" b="1" dirty="0"/>
          </a:p>
          <a:p>
            <a:r>
              <a:rPr lang="tr-TR" sz="2800" b="1" dirty="0"/>
              <a:t>----</a:t>
            </a:r>
            <a:r>
              <a:rPr lang="tr-TR" sz="2800" b="1" u="sng" dirty="0">
                <a:latin typeface="Arial Black" panose="020B0A04020102020204" pitchFamily="34" charset="0"/>
              </a:rPr>
              <a:t>D</a:t>
            </a:r>
            <a:r>
              <a:rPr lang="en-US" sz="2800" b="1" u="sng" dirty="0" err="1" smtClean="0">
                <a:latin typeface="Arial Black" panose="020B0A04020102020204" pitchFamily="34" charset="0"/>
              </a:rPr>
              <a:t>orsifi</a:t>
            </a:r>
            <a:r>
              <a:rPr lang="tr-TR" sz="2800" b="1" u="sng" dirty="0" err="1" smtClean="0">
                <a:latin typeface="Arial Black" panose="020B0A04020102020204" pitchFamily="34" charset="0"/>
              </a:rPr>
              <a:t>ks</a:t>
            </a:r>
            <a:r>
              <a:rPr lang="tr-TR" sz="2800" b="1" u="sng" dirty="0" smtClean="0">
                <a:latin typeface="Arial Black" panose="020B0A04020102020204" pitchFamily="34" charset="0"/>
              </a:rPr>
              <a:t> </a:t>
            </a:r>
            <a:r>
              <a:rPr lang="tr-TR" sz="2800" b="1" u="sng" dirty="0" err="1">
                <a:latin typeface="Arial Black" panose="020B0A04020102020204" pitchFamily="34" charset="0"/>
              </a:rPr>
              <a:t>Stamen</a:t>
            </a:r>
            <a:r>
              <a:rPr lang="en-US" sz="2800" b="1" u="sng" dirty="0">
                <a:latin typeface="Arial Black" panose="020B0A04020102020204" pitchFamily="34" charset="0"/>
              </a:rPr>
              <a:t>:</a:t>
            </a:r>
            <a:r>
              <a:rPr lang="en-US" sz="2800" b="1" dirty="0">
                <a:latin typeface="Arial Black" panose="020B0A04020102020204" pitchFamily="34" charset="0"/>
              </a:rPr>
              <a:t> </a:t>
            </a:r>
            <a:r>
              <a:rPr lang="tr-TR" sz="2800" b="1" dirty="0" err="1" smtClean="0"/>
              <a:t>Filament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anterin</a:t>
            </a:r>
            <a:r>
              <a:rPr lang="tr-TR" sz="2800" b="1" dirty="0" smtClean="0"/>
              <a:t> sırtının orta kısmından bağlanmıştır.</a:t>
            </a:r>
            <a:endParaRPr lang="tr-TR" sz="2800" b="1" dirty="0"/>
          </a:p>
          <a:p>
            <a:endParaRPr lang="tr-TR" sz="2800" b="1" dirty="0"/>
          </a:p>
          <a:p>
            <a:r>
              <a:rPr lang="tr-TR" sz="2800" b="1" dirty="0"/>
              <a:t>---- </a:t>
            </a:r>
            <a:r>
              <a:rPr lang="tr-TR" sz="2800" b="1" u="sng" dirty="0" err="1" smtClean="0">
                <a:latin typeface="Arial Black" panose="020B0A04020102020204" pitchFamily="34" charset="0"/>
              </a:rPr>
              <a:t>Versatil</a:t>
            </a:r>
            <a:r>
              <a:rPr lang="tr-TR" sz="2800" b="1" u="sng" dirty="0" smtClean="0">
                <a:latin typeface="Arial Black" panose="020B0A04020102020204" pitchFamily="34" charset="0"/>
              </a:rPr>
              <a:t> </a:t>
            </a:r>
            <a:r>
              <a:rPr lang="tr-TR" sz="2800" b="1" u="sng" dirty="0" err="1">
                <a:latin typeface="Arial Black" panose="020B0A04020102020204" pitchFamily="34" charset="0"/>
              </a:rPr>
              <a:t>Stamen</a:t>
            </a:r>
            <a:r>
              <a:rPr lang="tr-TR" sz="2800" b="1" u="sng" dirty="0">
                <a:latin typeface="Arial Black" panose="020B0A04020102020204" pitchFamily="34" charset="0"/>
              </a:rPr>
              <a:t>:</a:t>
            </a:r>
            <a:r>
              <a:rPr lang="tr-TR" sz="2800" b="1" dirty="0">
                <a:latin typeface="Arial Black" panose="020B0A04020102020204" pitchFamily="34" charset="0"/>
              </a:rPr>
              <a:t> </a:t>
            </a:r>
            <a:r>
              <a:rPr lang="tr-TR" sz="2800" b="1" dirty="0" err="1"/>
              <a:t>Filament</a:t>
            </a:r>
            <a:r>
              <a:rPr lang="tr-TR" sz="2800" b="1" dirty="0"/>
              <a:t> </a:t>
            </a:r>
            <a:r>
              <a:rPr lang="tr-TR" sz="2800" b="1" dirty="0" err="1"/>
              <a:t>anterin</a:t>
            </a:r>
            <a:r>
              <a:rPr lang="tr-TR" sz="2800" b="1" dirty="0"/>
              <a:t> sırtının orta kısmından bağlanmıştır</a:t>
            </a:r>
            <a:r>
              <a:rPr lang="tr-TR" sz="2800" b="1" dirty="0" smtClean="0"/>
              <a:t>. Anter aşağı-yukarı hareket edebilir.</a:t>
            </a:r>
            <a:endParaRPr lang="tr-T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68834" y="3068960"/>
            <a:ext cx="86146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dirty="0" smtClean="0">
                <a:latin typeface="Arial Black" panose="020B0A04020102020204" pitchFamily="34" charset="0"/>
                <a:cs typeface="Arial" panose="020B0604020202020204" pitchFamily="34" charset="0"/>
              </a:rPr>
              <a:t>Did</a:t>
            </a:r>
            <a:r>
              <a:rPr lang="tr-TR" sz="2000" b="1" u="sng" dirty="0" smtClean="0">
                <a:latin typeface="Arial Black" panose="020B0A04020102020204" pitchFamily="34" charset="0"/>
                <a:cs typeface="Arial" panose="020B0604020202020204" pitchFamily="34" charset="0"/>
              </a:rPr>
              <a:t>inam </a:t>
            </a:r>
            <a:r>
              <a:rPr lang="tr-TR" sz="2000" b="1" u="sng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Stamen</a:t>
            </a:r>
            <a:r>
              <a:rPr lang="tr-TR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İki kısa + iki uzun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stamen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=4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Stamen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575980" y="4077072"/>
            <a:ext cx="83543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000" b="1" u="sng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Tetradinam</a:t>
            </a:r>
            <a:r>
              <a:rPr lang="tr-TR" sz="2000" b="1" u="sng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tr-TR" sz="2000" b="1" u="sng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Stamen</a:t>
            </a:r>
            <a:r>
              <a:rPr lang="tr-TR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Dört uzun </a:t>
            </a:r>
            <a:r>
              <a:rPr lang="tr-TR" sz="2000" dirty="0" err="1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stamen</a:t>
            </a:r>
            <a:r>
              <a:rPr lang="tr-TR" sz="2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(iç)+iki kısa (dış)= 6 </a:t>
            </a:r>
            <a:r>
              <a:rPr lang="tr-TR" sz="2000" dirty="0" err="1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Stamen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92750" y="1824479"/>
            <a:ext cx="8766780" cy="40011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latin typeface="Arial Black" panose="020B0A04020102020204" pitchFamily="34" charset="0"/>
              </a:rPr>
              <a:t>BOY ve SAYILARINA GÖRE STAMENLER: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237308" y="1495493"/>
            <a:ext cx="8655172" cy="400110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tr-TR" sz="2000" b="1" dirty="0" smtClean="0">
                <a:latin typeface="Arial Black" panose="020B0A04020102020204" pitchFamily="34" charset="0"/>
              </a:rPr>
              <a:t>1-MONADELF STAMEN: </a:t>
            </a:r>
            <a:r>
              <a:rPr lang="tr-TR" dirty="0" err="1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Filamentler</a:t>
            </a:r>
            <a:r>
              <a:rPr lang="tr-TR" dirty="0" smtClean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birleşerek bir tüp meydana getirmiştir.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37308" y="2929005"/>
            <a:ext cx="8203672" cy="677108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tr-TR" sz="2000" b="1" dirty="0" smtClean="0">
                <a:latin typeface="Arial Black" panose="020B0A04020102020204" pitchFamily="34" charset="0"/>
              </a:rPr>
              <a:t>2-DİADELF </a:t>
            </a:r>
            <a:r>
              <a:rPr lang="tr-TR" sz="2000" b="1" dirty="0">
                <a:latin typeface="Arial Black" panose="020B0A04020102020204" pitchFamily="34" charset="0"/>
              </a:rPr>
              <a:t>STAMEN: </a:t>
            </a:r>
            <a:endParaRPr lang="tr-TR" sz="2000" b="1" dirty="0" smtClean="0">
              <a:latin typeface="Arial Black" panose="020B0A040201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Filamentler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birleşerek 2 ayrı demet meydana getirmiştir. (Ya da 9+1)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308078" y="332656"/>
            <a:ext cx="8748464" cy="5232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latin typeface="Arial Black" panose="020B0A04020102020204" pitchFamily="34" charset="0"/>
              </a:rPr>
              <a:t>Birleşme </a:t>
            </a:r>
            <a:r>
              <a:rPr lang="tr-TR" sz="2800" b="1" dirty="0">
                <a:latin typeface="Arial Black" panose="020B0A04020102020204" pitchFamily="34" charset="0"/>
              </a:rPr>
              <a:t>Durumuna Göre </a:t>
            </a:r>
            <a:r>
              <a:rPr lang="tr-TR" sz="2800" b="1" dirty="0" err="1" smtClean="0">
                <a:latin typeface="Arial Black" panose="020B0A04020102020204" pitchFamily="34" charset="0"/>
              </a:rPr>
              <a:t>Stamenler</a:t>
            </a:r>
            <a:r>
              <a:rPr lang="tr-TR" sz="2800" b="1" dirty="0" smtClean="0">
                <a:latin typeface="Arial Black" panose="020B0A04020102020204" pitchFamily="34" charset="0"/>
              </a:rPr>
              <a:t>:</a:t>
            </a:r>
            <a:endParaRPr lang="tr-TR" sz="2800" b="1" dirty="0">
              <a:latin typeface="Arial Black" panose="020B0A040201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08078" y="4334900"/>
            <a:ext cx="8224362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r-TR" b="1" dirty="0">
                <a:latin typeface="Arial Black" panose="020B0A04020102020204" pitchFamily="34" charset="0"/>
              </a:rPr>
              <a:t>3-SİNGENEZİK STAMEN: </a:t>
            </a:r>
            <a:r>
              <a:rPr lang="tr-TR" dirty="0" err="1">
                <a:solidFill>
                  <a:srgbClr val="424142"/>
                </a:solidFill>
                <a:latin typeface="Georgia" panose="02040502050405020303" pitchFamily="18" charset="0"/>
              </a:rPr>
              <a:t>Stamenlerin</a:t>
            </a:r>
            <a:r>
              <a:rPr lang="tr-TR" dirty="0">
                <a:solidFill>
                  <a:srgbClr val="424142"/>
                </a:solidFill>
                <a:latin typeface="Georgia" panose="02040502050405020303" pitchFamily="18" charset="0"/>
              </a:rPr>
              <a:t> </a:t>
            </a:r>
            <a:r>
              <a:rPr lang="tr-TR" dirty="0" err="1">
                <a:solidFill>
                  <a:srgbClr val="424142"/>
                </a:solidFill>
                <a:latin typeface="Georgia" panose="02040502050405020303" pitchFamily="18" charset="0"/>
              </a:rPr>
              <a:t>anterleri</a:t>
            </a:r>
            <a:r>
              <a:rPr lang="tr-TR" dirty="0">
                <a:solidFill>
                  <a:srgbClr val="424142"/>
                </a:solidFill>
                <a:latin typeface="Georgia" panose="02040502050405020303" pitchFamily="18" charset="0"/>
              </a:rPr>
              <a:t> birleşiktir.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23528" y="260648"/>
            <a:ext cx="682590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400" b="1" dirty="0" smtClean="0">
                <a:solidFill>
                  <a:srgbClr val="333333"/>
                </a:solidFill>
                <a:latin typeface="Arial Black" panose="020B0A04020102020204" pitchFamily="34" charset="0"/>
              </a:rPr>
              <a:t>HALKA </a:t>
            </a:r>
            <a:r>
              <a:rPr lang="tr-TR" sz="4400" b="1" dirty="0">
                <a:solidFill>
                  <a:srgbClr val="333333"/>
                </a:solidFill>
                <a:latin typeface="Arial Black" panose="020B0A04020102020204" pitchFamily="34" charset="0"/>
              </a:rPr>
              <a:t>4: </a:t>
            </a:r>
            <a:r>
              <a:rPr lang="tr-TR" sz="4400" b="1" dirty="0" smtClean="0">
                <a:latin typeface="Arial Black" panose="020B0A04020102020204" pitchFamily="34" charset="0"/>
              </a:rPr>
              <a:t>GİNOKEUM</a:t>
            </a:r>
            <a:endParaRPr lang="tr-TR" sz="4400" b="1" dirty="0">
              <a:latin typeface="Arial Black" panose="020B0A040201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00383" y="1096082"/>
            <a:ext cx="48548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smtClean="0">
                <a:solidFill>
                  <a:srgbClr val="6600CC"/>
                </a:solidFill>
                <a:latin typeface="Georgia" panose="02040502050405020303" pitchFamily="18" charset="0"/>
              </a:rPr>
              <a:t>-Çiçeğin dişi organıdır</a:t>
            </a:r>
            <a:r>
              <a:rPr lang="en-US" sz="2000" b="1" dirty="0" smtClean="0">
                <a:solidFill>
                  <a:srgbClr val="6600CC"/>
                </a:solidFill>
                <a:latin typeface="Georgia" panose="02040502050405020303" pitchFamily="18" charset="0"/>
              </a:rPr>
              <a:t>.</a:t>
            </a:r>
            <a:endParaRPr lang="tr-TR" sz="2000" b="1" dirty="0">
              <a:solidFill>
                <a:srgbClr val="6600CC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00383" y="1571889"/>
            <a:ext cx="7072197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-</a:t>
            </a:r>
            <a:r>
              <a:rPr lang="tr-TR" sz="2800" b="1" dirty="0" err="1" smtClean="0">
                <a:solidFill>
                  <a:srgbClr val="333333"/>
                </a:solidFill>
                <a:latin typeface="Arial" panose="020B0604020202020204" pitchFamily="34" charset="0"/>
              </a:rPr>
              <a:t>Pistillerden</a:t>
            </a:r>
            <a:r>
              <a:rPr lang="tr-TR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 meydana gelir</a:t>
            </a:r>
          </a:p>
          <a:p>
            <a:endParaRPr lang="tr-TR" sz="28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r>
              <a:rPr lang="tr-TR" sz="2800" b="1" u="sng" dirty="0" smtClean="0">
                <a:latin typeface="Arial Black" panose="020B0A04020102020204" pitchFamily="34" charset="0"/>
              </a:rPr>
              <a:t>PISTIL 3 kısımdan meydana gelir</a:t>
            </a:r>
            <a:r>
              <a:rPr lang="en-US" sz="2800" b="1" u="sng" dirty="0" smtClean="0">
                <a:latin typeface="Arial Black" panose="020B0A04020102020204" pitchFamily="34" charset="0"/>
              </a:rPr>
              <a:t>:</a:t>
            </a:r>
            <a:r>
              <a:rPr lang="en-US" sz="2800" b="1" u="sng" dirty="0">
                <a:latin typeface="Arial Black" panose="020B0A04020102020204" pitchFamily="34" charset="0"/>
              </a:rPr>
              <a:t> </a:t>
            </a:r>
            <a:endParaRPr lang="tr-TR" sz="2800" b="1" u="sng" dirty="0" smtClean="0">
              <a:latin typeface="Arial Black" panose="020B0A04020102020204" pitchFamily="34" charset="0"/>
            </a:endParaRPr>
          </a:p>
          <a:p>
            <a:endParaRPr lang="tr-TR" sz="2800" b="1" dirty="0" smtClean="0"/>
          </a:p>
          <a:p>
            <a:r>
              <a:rPr lang="tr-TR" sz="2800" b="1" dirty="0" smtClean="0">
                <a:solidFill>
                  <a:srgbClr val="7030A0"/>
                </a:solidFill>
              </a:rPr>
              <a:t>*</a:t>
            </a:r>
            <a:r>
              <a:rPr lang="en-US" sz="2800" b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stigma</a:t>
            </a:r>
            <a:r>
              <a:rPr lang="en-US" sz="2800" dirty="0">
                <a:solidFill>
                  <a:srgbClr val="7030A0"/>
                </a:solidFill>
              </a:rPr>
              <a:t> </a:t>
            </a:r>
            <a:endParaRPr lang="tr-TR" sz="2800" dirty="0" smtClean="0">
              <a:solidFill>
                <a:srgbClr val="7030A0"/>
              </a:solidFill>
            </a:endParaRPr>
          </a:p>
          <a:p>
            <a:r>
              <a:rPr lang="tr-TR" sz="2800" dirty="0" smtClean="0">
                <a:solidFill>
                  <a:srgbClr val="7030A0"/>
                </a:solidFill>
              </a:rPr>
              <a:t>*</a:t>
            </a:r>
            <a:r>
              <a:rPr lang="en-US" sz="2800" b="1" dirty="0" err="1" smtClean="0">
                <a:solidFill>
                  <a:srgbClr val="7030A0"/>
                </a:solidFill>
                <a:latin typeface="Arial Black" panose="020B0A04020102020204" pitchFamily="34" charset="0"/>
              </a:rPr>
              <a:t>st</a:t>
            </a:r>
            <a:r>
              <a:rPr lang="tr-TR" sz="2800" b="1" dirty="0" err="1" smtClean="0">
                <a:solidFill>
                  <a:srgbClr val="7030A0"/>
                </a:solidFill>
                <a:latin typeface="Arial Black" panose="020B0A04020102020204" pitchFamily="34" charset="0"/>
              </a:rPr>
              <a:t>ilus</a:t>
            </a:r>
            <a:r>
              <a:rPr lang="en-US" sz="2800" dirty="0">
                <a:solidFill>
                  <a:srgbClr val="7030A0"/>
                </a:solidFill>
              </a:rPr>
              <a:t> </a:t>
            </a:r>
            <a:endParaRPr lang="tr-TR" sz="2800" dirty="0" smtClean="0">
              <a:solidFill>
                <a:srgbClr val="7030A0"/>
              </a:solidFill>
            </a:endParaRPr>
          </a:p>
          <a:p>
            <a:r>
              <a:rPr lang="tr-TR" sz="2800" b="1" dirty="0" smtClean="0">
                <a:solidFill>
                  <a:srgbClr val="7030A0"/>
                </a:solidFill>
              </a:rPr>
              <a:t>*</a:t>
            </a:r>
            <a:r>
              <a:rPr lang="en-US" sz="2800" b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ovary</a:t>
            </a:r>
            <a:r>
              <a:rPr lang="tr-TR" sz="2800" b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um</a:t>
            </a:r>
            <a:r>
              <a:rPr lang="en-US" sz="2800" dirty="0">
                <a:solidFill>
                  <a:srgbClr val="7030A0"/>
                </a:solidFill>
              </a:rPr>
              <a:t> </a:t>
            </a:r>
            <a:endParaRPr lang="tr-TR" sz="2800" dirty="0" smtClean="0">
              <a:solidFill>
                <a:srgbClr val="7030A0"/>
              </a:solidFill>
            </a:endParaRPr>
          </a:p>
          <a:p>
            <a:endParaRPr lang="tr-TR" dirty="0">
              <a:solidFill>
                <a:srgbClr val="333333"/>
              </a:solidFill>
              <a:latin typeface="Arial" panose="020B0604020202020204" pitchFamily="34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226601" y="4548895"/>
            <a:ext cx="777686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/>
              <a:t>Pistil</a:t>
            </a:r>
            <a:r>
              <a:rPr lang="tr-TR" sz="2400" b="1" dirty="0"/>
              <a:t> </a:t>
            </a:r>
            <a:r>
              <a:rPr lang="tr-TR" sz="2400" b="1" dirty="0" err="1"/>
              <a:t>karpellerden</a:t>
            </a:r>
            <a:r>
              <a:rPr lang="tr-TR" sz="2400" b="1" dirty="0"/>
              <a:t> meydana gelir</a:t>
            </a:r>
            <a:r>
              <a:rPr lang="en-US" sz="2400" b="1" dirty="0"/>
              <a:t>.</a:t>
            </a:r>
            <a:endParaRPr lang="tr-TR" sz="2400" b="1" dirty="0">
              <a:latin typeface="arial" panose="020B0604020202020204" pitchFamily="34" charset="0"/>
            </a:endParaRPr>
          </a:p>
          <a:p>
            <a:endParaRPr lang="tr-TR" sz="2400" b="1" dirty="0">
              <a:latin typeface="arial" panose="020B0604020202020204" pitchFamily="34" charset="0"/>
            </a:endParaRPr>
          </a:p>
          <a:p>
            <a:r>
              <a:rPr lang="tr-TR" sz="2400" b="1" u="sng" dirty="0">
                <a:latin typeface="Arial Black" panose="020B0A04020102020204" pitchFamily="34" charset="0"/>
              </a:rPr>
              <a:t>K</a:t>
            </a:r>
            <a:r>
              <a:rPr lang="en-US" sz="2400" b="1" u="sng" dirty="0">
                <a:latin typeface="Arial Black" panose="020B0A04020102020204" pitchFamily="34" charset="0"/>
              </a:rPr>
              <a:t>ARPEL</a:t>
            </a:r>
            <a:r>
              <a:rPr lang="tr-TR" sz="2400" b="1" u="sng" dirty="0">
                <a:latin typeface="Arial Black" panose="020B0A04020102020204" pitchFamily="34" charset="0"/>
              </a:rPr>
              <a:t>:</a:t>
            </a:r>
            <a:r>
              <a:rPr lang="en-US" sz="2400" b="1" u="sng" dirty="0">
                <a:latin typeface="Arial Black" panose="020B0A04020102020204" pitchFamily="34" charset="0"/>
              </a:rPr>
              <a:t> </a:t>
            </a:r>
            <a:endParaRPr lang="tr-TR" sz="2400" b="1" u="sng" dirty="0">
              <a:latin typeface="Arial Black" panose="020B0A04020102020204" pitchFamily="34" charset="0"/>
            </a:endParaRPr>
          </a:p>
          <a:p>
            <a:r>
              <a:rPr lang="tr-TR" sz="2400" b="1" dirty="0">
                <a:latin typeface="arial" panose="020B0604020202020204" pitchFamily="34" charset="0"/>
              </a:rPr>
              <a:t>Yaprağa benzeyen ve üzerlerinde </a:t>
            </a:r>
            <a:r>
              <a:rPr lang="tr-TR" sz="2400" b="1" dirty="0" err="1">
                <a:latin typeface="arial" panose="020B0604020202020204" pitchFamily="34" charset="0"/>
              </a:rPr>
              <a:t>ovülleri</a:t>
            </a:r>
            <a:r>
              <a:rPr lang="tr-TR" sz="2400" b="1" dirty="0">
                <a:latin typeface="arial" panose="020B0604020202020204" pitchFamily="34" charset="0"/>
              </a:rPr>
              <a:t> taşıyan yapılardır.</a:t>
            </a:r>
            <a:r>
              <a:rPr lang="en-US" sz="2400" b="1" dirty="0">
                <a:latin typeface="arial" panose="020B0604020202020204" pitchFamily="34" charset="0"/>
              </a:rPr>
              <a:t>. </a:t>
            </a:r>
            <a:endParaRPr lang="tr-TR" sz="2400" b="1" dirty="0">
              <a:latin typeface="arial" panose="020B0604020202020204" pitchFamily="34" charset="0"/>
            </a:endParaRPr>
          </a:p>
          <a:p>
            <a:endParaRPr lang="tr-TR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95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289837" y="548680"/>
            <a:ext cx="903649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000" b="1" dirty="0"/>
          </a:p>
          <a:p>
            <a:r>
              <a:rPr lang="tr-TR" sz="2800" b="1" dirty="0" smtClean="0">
                <a:latin typeface="Arial Black" panose="020B0A04020102020204" pitchFamily="34" charset="0"/>
              </a:rPr>
              <a:t>MONOKARP GİNOKEUM</a:t>
            </a:r>
            <a:r>
              <a:rPr lang="tr-TR" sz="2800" b="1" dirty="0" smtClean="0">
                <a:solidFill>
                  <a:srgbClr val="222222"/>
                </a:solidFill>
                <a:latin typeface="Arial Black" panose="020B0A04020102020204" pitchFamily="34" charset="0"/>
              </a:rPr>
              <a:t>:</a:t>
            </a:r>
            <a:endParaRPr lang="tr-TR" sz="2800" b="1" dirty="0" smtClean="0">
              <a:latin typeface="Arial Black" panose="020B0A04020102020204" pitchFamily="34" charset="0"/>
            </a:endParaRPr>
          </a:p>
          <a:p>
            <a:r>
              <a:rPr lang="tr-TR" sz="2800" b="1" dirty="0" smtClean="0"/>
              <a:t> Bir </a:t>
            </a:r>
            <a:r>
              <a:rPr lang="tr-TR" sz="2800" b="1" dirty="0" err="1" smtClean="0"/>
              <a:t>karpel</a:t>
            </a:r>
            <a:r>
              <a:rPr lang="tr-TR" sz="2800" b="1" dirty="0" smtClean="0"/>
              <a:t>…. 1 PİSTİL</a:t>
            </a:r>
            <a:endParaRPr lang="tr-TR" sz="2800" b="1" dirty="0"/>
          </a:p>
        </p:txBody>
      </p:sp>
      <p:sp>
        <p:nvSpPr>
          <p:cNvPr id="5" name="Dikdörtgen 4"/>
          <p:cNvSpPr/>
          <p:nvPr/>
        </p:nvSpPr>
        <p:spPr>
          <a:xfrm>
            <a:off x="323528" y="2708920"/>
            <a:ext cx="77768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latin typeface="Arial Black" panose="020B0A04020102020204" pitchFamily="34" charset="0"/>
              </a:rPr>
              <a:t>SİNKARP GİNOKEUM</a:t>
            </a:r>
            <a:r>
              <a:rPr lang="tr-TR" sz="2800" b="1" dirty="0">
                <a:solidFill>
                  <a:srgbClr val="222222"/>
                </a:solidFill>
                <a:latin typeface="Arial Black" panose="020B0A04020102020204" pitchFamily="34" charset="0"/>
              </a:rPr>
              <a:t>:</a:t>
            </a:r>
          </a:p>
          <a:p>
            <a:r>
              <a:rPr lang="tr-TR" sz="2800" b="1" dirty="0"/>
              <a:t>«İki veya daha fazla </a:t>
            </a:r>
            <a:r>
              <a:rPr lang="tr-TR" sz="2800" b="1" dirty="0" err="1"/>
              <a:t>karpel</a:t>
            </a:r>
            <a:r>
              <a:rPr lang="tr-TR" sz="2800" b="1" dirty="0"/>
              <a:t> …….. BİR </a:t>
            </a:r>
            <a:r>
              <a:rPr lang="en-US" sz="2800" b="1" dirty="0"/>
              <a:t>P</a:t>
            </a:r>
            <a:r>
              <a:rPr lang="tr-TR" sz="2800" b="1" dirty="0"/>
              <a:t>İ</a:t>
            </a:r>
            <a:r>
              <a:rPr lang="en-US" sz="2800" b="1" dirty="0"/>
              <a:t>ST</a:t>
            </a:r>
            <a:r>
              <a:rPr lang="tr-TR" sz="2800" b="1" dirty="0"/>
              <a:t>İ</a:t>
            </a:r>
            <a:r>
              <a:rPr lang="en-US" sz="2800" b="1" dirty="0"/>
              <a:t>L</a:t>
            </a:r>
            <a:r>
              <a:rPr lang="tr-TR" sz="2800" b="1" dirty="0"/>
              <a:t>»</a:t>
            </a:r>
            <a:r>
              <a:rPr lang="en-US" sz="2800" b="1" dirty="0"/>
              <a:t>. </a:t>
            </a:r>
            <a:endParaRPr lang="tr-TR" sz="2800" b="1" dirty="0"/>
          </a:p>
          <a:p>
            <a:endParaRPr lang="tr-TR" sz="2800" b="1" dirty="0">
              <a:latin typeface="Arial Black" panose="020B0A040201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95536" y="4797152"/>
            <a:ext cx="82089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latin typeface="Arial Black" panose="020B0A04020102020204" pitchFamily="34" charset="0"/>
              </a:rPr>
              <a:t>APOKARP GİNOKEUM</a:t>
            </a:r>
          </a:p>
          <a:p>
            <a:r>
              <a:rPr lang="tr-TR" sz="2800" dirty="0">
                <a:solidFill>
                  <a:srgbClr val="222222"/>
                </a:solidFill>
                <a:latin typeface="Arial" panose="020B0604020202020204" pitchFamily="34" charset="0"/>
              </a:rPr>
              <a:t>Tek tek bir </a:t>
            </a:r>
            <a:r>
              <a:rPr lang="tr-TR" sz="28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karpelin</a:t>
            </a:r>
            <a:r>
              <a:rPr lang="tr-TR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 oluşturduğu </a:t>
            </a:r>
            <a:r>
              <a:rPr lang="tr-TR" sz="2800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pistillerden</a:t>
            </a:r>
            <a:r>
              <a:rPr lang="tr-TR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tr-TR" sz="2800" dirty="0">
                <a:solidFill>
                  <a:srgbClr val="222222"/>
                </a:solidFill>
                <a:latin typeface="Arial" panose="020B0604020202020204" pitchFamily="34" charset="0"/>
              </a:rPr>
              <a:t>meydana gelir.</a:t>
            </a:r>
            <a:endParaRPr lang="tr-TR" sz="28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49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1299486" y="6041772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Hipogin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4132019" y="6042113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Perigin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7080722" y="599484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Epigin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1378656" y="2362224"/>
            <a:ext cx="6145465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tr-TR" sz="2800" b="1" dirty="0" err="1" smtClean="0"/>
              <a:t>Ovaryumum</a:t>
            </a:r>
            <a:r>
              <a:rPr lang="tr-TR" sz="2800" b="1" dirty="0" smtClean="0"/>
              <a:t> Pozisyonuna Göre Çiçekler:</a:t>
            </a:r>
            <a:endParaRPr lang="tr-TR" sz="2800" b="1" dirty="0"/>
          </a:p>
        </p:txBody>
      </p:sp>
      <p:sp>
        <p:nvSpPr>
          <p:cNvPr id="7" name="6 Metin kutusu"/>
          <p:cNvSpPr txBox="1"/>
          <p:nvPr/>
        </p:nvSpPr>
        <p:spPr>
          <a:xfrm>
            <a:off x="7384882" y="635635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G</a:t>
            </a:r>
            <a:endParaRPr lang="tr-TR" dirty="0"/>
          </a:p>
        </p:txBody>
      </p:sp>
      <p:sp>
        <p:nvSpPr>
          <p:cNvPr id="8" name="7 Metin kutusu"/>
          <p:cNvSpPr txBox="1"/>
          <p:nvPr/>
        </p:nvSpPr>
        <p:spPr>
          <a:xfrm>
            <a:off x="7412524" y="6106899"/>
            <a:ext cx="275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_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4482522" y="6352143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G</a:t>
            </a:r>
            <a:endParaRPr lang="tr-TR" dirty="0"/>
          </a:p>
        </p:txBody>
      </p:sp>
      <p:sp>
        <p:nvSpPr>
          <p:cNvPr id="10" name="9 Metin kutusu"/>
          <p:cNvSpPr txBox="1"/>
          <p:nvPr/>
        </p:nvSpPr>
        <p:spPr>
          <a:xfrm>
            <a:off x="4647792" y="623731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_</a:t>
            </a:r>
            <a:endParaRPr lang="tr-TR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1640925" y="641110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u="sng" dirty="0" smtClean="0"/>
              <a:t>G</a:t>
            </a:r>
            <a:endParaRPr lang="tr-TR" u="sng" dirty="0"/>
          </a:p>
        </p:txBody>
      </p:sp>
      <p:pic>
        <p:nvPicPr>
          <p:cNvPr id="18434" name="Picture 2" descr="http://www.botany.wisc.edu/courses/botany_401/lab/Floral/ovaries.jpg"/>
          <p:cNvPicPr>
            <a:picLocks noChangeAspect="1" noChangeArrowheads="1"/>
          </p:cNvPicPr>
          <p:nvPr/>
        </p:nvPicPr>
        <p:blipFill>
          <a:blip r:embed="rId2" cstate="print"/>
          <a:srcRect r="-169" b="19616"/>
          <a:stretch>
            <a:fillRect/>
          </a:stretch>
        </p:blipFill>
        <p:spPr bwMode="auto">
          <a:xfrm>
            <a:off x="1115737" y="3331720"/>
            <a:ext cx="7064109" cy="2656772"/>
          </a:xfrm>
          <a:prstGeom prst="rect">
            <a:avLst/>
          </a:prstGeom>
          <a:noFill/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79512" y="116632"/>
            <a:ext cx="2263761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ÇİÇEK SİMETRİSİ</a:t>
            </a:r>
            <a:endParaRPr lang="tr-TR" sz="2400" b="1" dirty="0"/>
          </a:p>
        </p:txBody>
      </p:sp>
      <p:pic>
        <p:nvPicPr>
          <p:cNvPr id="72706" name="Picture 2" descr="http://3.bp.blogspot.com/_Fyh8cloAIbY/TTOZjfUsYFI/AAAAAAAAAso/QIlZF3mpUIg/s1600/flower%2Bradial%2Bbilateral.gif"/>
          <p:cNvPicPr>
            <a:picLocks noChangeAspect="1" noChangeArrowheads="1"/>
          </p:cNvPicPr>
          <p:nvPr/>
        </p:nvPicPr>
        <p:blipFill rotWithShape="1">
          <a:blip r:embed="rId2" cstate="print"/>
          <a:srcRect t="36583"/>
          <a:stretch/>
        </p:blipFill>
        <p:spPr bwMode="auto">
          <a:xfrm>
            <a:off x="899592" y="1092210"/>
            <a:ext cx="6467475" cy="3491407"/>
          </a:xfrm>
          <a:prstGeom prst="rect">
            <a:avLst/>
          </a:prstGeom>
          <a:noFill/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1475656" y="4728198"/>
            <a:ext cx="2826415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tr-TR" b="1" dirty="0" smtClean="0">
                <a:latin typeface="Arial Black" panose="020B0A04020102020204" pitchFamily="34" charset="0"/>
              </a:rPr>
              <a:t>AKTİNOMORF ÇİÇEK</a:t>
            </a:r>
            <a:endParaRPr lang="tr-TR" b="1" dirty="0">
              <a:latin typeface="Arial Black" panose="020B0A04020102020204" pitchFamily="34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5652120" y="4728198"/>
            <a:ext cx="245451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tr-TR" b="1" dirty="0" smtClean="0">
                <a:latin typeface="Arial Black" panose="020B0A04020102020204" pitchFamily="34" charset="0"/>
              </a:rPr>
              <a:t>ZİGOMORF </a:t>
            </a:r>
            <a:r>
              <a:rPr lang="tr-TR" b="1" dirty="0">
                <a:latin typeface="Arial Black" panose="020B0A04020102020204" pitchFamily="34" charset="0"/>
              </a:rPr>
              <a:t>ÇİÇEK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260648"/>
            <a:ext cx="2999347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tr-TR" sz="3200" b="1" dirty="0" smtClean="0"/>
              <a:t>ÇİÇEK FORMÜLÜ</a:t>
            </a:r>
            <a:endParaRPr lang="tr-TR" sz="3200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19</a:t>
            </a:fld>
            <a:endParaRPr lang="tr-TR"/>
          </a:p>
        </p:txBody>
      </p:sp>
      <p:pic>
        <p:nvPicPr>
          <p:cNvPr id="49154" name="Picture 2" descr="FLOWER FORMULA ile ilgili g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606"/>
          <a:stretch/>
        </p:blipFill>
        <p:spPr bwMode="auto">
          <a:xfrm>
            <a:off x="323528" y="1052736"/>
            <a:ext cx="3384376" cy="270660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306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8748" y="404664"/>
            <a:ext cx="83677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b="1" dirty="0" smtClean="0"/>
              <a:t>-Çiçek: </a:t>
            </a:r>
            <a:r>
              <a:rPr lang="tr-TR" sz="4000" dirty="0" smtClean="0"/>
              <a:t>Tohumlu </a:t>
            </a:r>
            <a:r>
              <a:rPr lang="tr-TR" sz="4000" dirty="0"/>
              <a:t>bitkilerin üreme </a:t>
            </a:r>
            <a:r>
              <a:rPr lang="tr-TR" sz="4000" dirty="0" smtClean="0"/>
              <a:t>organıdır. </a:t>
            </a:r>
          </a:p>
          <a:p>
            <a:endParaRPr lang="tr-TR" sz="4000" dirty="0" smtClean="0"/>
          </a:p>
          <a:p>
            <a:r>
              <a:rPr lang="tr-TR" sz="4000" dirty="0" smtClean="0"/>
              <a:t>Çiçeğin </a:t>
            </a:r>
            <a:r>
              <a:rPr lang="tr-TR" sz="4000" dirty="0"/>
              <a:t>görevi, aynı bitkinin bütün özelliklerini taşıyan yeni soyların gelişeceği tohumları üretmektir</a:t>
            </a:r>
            <a:r>
              <a:rPr lang="tr-TR" sz="4000" dirty="0" smtClean="0"/>
              <a:t>. </a:t>
            </a:r>
          </a:p>
          <a:p>
            <a:endParaRPr lang="tr-TR" sz="4000" dirty="0"/>
          </a:p>
          <a:p>
            <a:r>
              <a:rPr lang="tr-TR" sz="4000" dirty="0" smtClean="0"/>
              <a:t>Sperm ve yumurtanın birleşmesi için uygun bir ortam sağlar.</a:t>
            </a:r>
            <a:endParaRPr lang="tr-TR" sz="4000" b="1" dirty="0" smtClean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z="2400" b="1" smtClean="0">
                <a:solidFill>
                  <a:schemeClr val="tx1"/>
                </a:solidFill>
              </a:rPr>
              <a:pPr/>
              <a:t>2</a:t>
            </a:fld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96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188640"/>
            <a:ext cx="2866682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tr-TR" sz="2800" b="1" dirty="0" smtClean="0"/>
              <a:t>ÇİÇEK DİYAGRAMI</a:t>
            </a:r>
            <a:endParaRPr lang="tr-TR" sz="2800" b="1" dirty="0"/>
          </a:p>
        </p:txBody>
      </p:sp>
      <p:pic>
        <p:nvPicPr>
          <p:cNvPr id="110600" name="Picture 8" descr="http://www.thewildclassroom.com/biodiversity/floweringplants/images/Diagrams/Brassicacea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4536504" cy="4514642"/>
          </a:xfrm>
          <a:prstGeom prst="rect">
            <a:avLst/>
          </a:prstGeom>
          <a:noFill/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69463" y="675300"/>
            <a:ext cx="7593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tr-T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Hyacinthus</a:t>
            </a:r>
            <a:r>
              <a:rPr lang="tr-T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orientalis</a:t>
            </a:r>
            <a:r>
              <a:rPr lang="tr-T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(=Sümbül)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Fam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.: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Asparagaceae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4" name="Metin kutusu 3"/>
          <p:cNvSpPr txBox="1"/>
          <p:nvPr/>
        </p:nvSpPr>
        <p:spPr>
          <a:xfrm>
            <a:off x="266191" y="131172"/>
            <a:ext cx="6659259" cy="46166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latin typeface="Arial Black" panose="020B0A04020102020204" pitchFamily="34" charset="0"/>
              </a:rPr>
              <a:t>BU DERSTE İNCELENECEK ÇİÇEKLER:</a:t>
            </a:r>
            <a:endParaRPr lang="tr-TR" sz="2400" b="1" dirty="0">
              <a:latin typeface="Arial Black" panose="020B0A040201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93437" y="1484784"/>
            <a:ext cx="7762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tr-T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Forsythia</a:t>
            </a:r>
            <a:r>
              <a:rPr lang="tr-T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i="1" dirty="0" err="1">
                <a:latin typeface="Arial" panose="020B0604020202020204" pitchFamily="34" charset="0"/>
                <a:cs typeface="Arial" panose="020B0604020202020204" pitchFamily="34" charset="0"/>
              </a:rPr>
              <a:t>viridissima</a:t>
            </a:r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(= Altın çanağı) </a:t>
            </a:r>
          </a:p>
          <a:p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Fam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.: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Oleaceae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(=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Zeytingiller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Dikdörtgen 6"/>
          <p:cNvSpPr/>
          <p:nvPr/>
        </p:nvSpPr>
        <p:spPr>
          <a:xfrm>
            <a:off x="322112" y="22894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tr-T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Prunus </a:t>
            </a:r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domestica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(=erik)</a:t>
            </a:r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Fam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.: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Rosaceae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(=Gülgiller)</a:t>
            </a:r>
          </a:p>
        </p:txBody>
      </p:sp>
      <p:sp>
        <p:nvSpPr>
          <p:cNvPr id="8" name="Dikdörtgen 7"/>
          <p:cNvSpPr/>
          <p:nvPr/>
        </p:nvSpPr>
        <p:spPr>
          <a:xfrm>
            <a:off x="322112" y="3212976"/>
            <a:ext cx="7396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tr-T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Lamium</a:t>
            </a:r>
            <a:r>
              <a:rPr lang="tr-T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sp.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(=Ballıbaba)</a:t>
            </a:r>
          </a:p>
          <a:p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Fam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.: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Lamiaceae</a:t>
            </a:r>
            <a:r>
              <a:rPr lang="tr-T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(=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Ballıbabagiller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)(=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Labiatae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23528" y="332655"/>
            <a:ext cx="3554178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tr-TR" sz="2400" b="1" smtClean="0">
                <a:latin typeface="Arial Black" panose="020B0A04020102020204" pitchFamily="34" charset="0"/>
              </a:rPr>
              <a:t>ÇİÇEĞİN KISIMLARI</a:t>
            </a:r>
            <a:endParaRPr lang="tr-TR" sz="2400" b="1" dirty="0">
              <a:latin typeface="Arial Black" panose="020B0A040201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23528" y="860519"/>
            <a:ext cx="87849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/>
              <a:t>-</a:t>
            </a:r>
            <a:r>
              <a:rPr lang="tr-TR" sz="2800" b="1" dirty="0" smtClean="0"/>
              <a:t>Bitkinin en karakteristik kısmı çiçektir.</a:t>
            </a:r>
          </a:p>
          <a:p>
            <a:endParaRPr lang="tr-TR" sz="2800" b="1" dirty="0" smtClean="0"/>
          </a:p>
          <a:p>
            <a:r>
              <a:rPr lang="tr-TR" sz="2800" b="1" dirty="0" smtClean="0"/>
              <a:t>-Bitkilerin teşhisinde kullanılan en önemli karakterlerdendir.</a:t>
            </a:r>
            <a:endParaRPr lang="tr-TR" sz="2800" b="1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251520" y="3356992"/>
            <a:ext cx="8363272" cy="19389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en-US" sz="2400" b="1" dirty="0"/>
              <a:t>PEDU</a:t>
            </a:r>
            <a:r>
              <a:rPr lang="tr-TR" sz="2400" b="1" dirty="0"/>
              <a:t>NKUL: </a:t>
            </a:r>
            <a:r>
              <a:rPr lang="tr-TR" sz="2400" dirty="0"/>
              <a:t>Çiçek </a:t>
            </a:r>
            <a:r>
              <a:rPr lang="tr-TR" sz="2400" dirty="0" smtClean="0"/>
              <a:t>sapı</a:t>
            </a:r>
          </a:p>
          <a:p>
            <a:endParaRPr lang="tr-TR" sz="2400" dirty="0"/>
          </a:p>
          <a:p>
            <a:r>
              <a:rPr lang="tr-TR" sz="2400" b="1" dirty="0"/>
              <a:t>-</a:t>
            </a:r>
            <a:r>
              <a:rPr lang="en-US" sz="2400" b="1" dirty="0"/>
              <a:t>RE</a:t>
            </a:r>
            <a:r>
              <a:rPr lang="tr-TR" sz="2400" b="1" dirty="0"/>
              <a:t>SEPTAKULUM</a:t>
            </a:r>
            <a:r>
              <a:rPr lang="en-US" sz="2400" b="1" dirty="0"/>
              <a:t>:</a:t>
            </a:r>
            <a:r>
              <a:rPr lang="en-US" sz="2400" dirty="0"/>
              <a:t> </a:t>
            </a:r>
            <a:r>
              <a:rPr lang="tr-TR" sz="2400" dirty="0" err="1"/>
              <a:t>Pedunkulun</a:t>
            </a:r>
            <a:r>
              <a:rPr lang="tr-TR" sz="2400" dirty="0"/>
              <a:t> genellikle genişlemiş üst kısmıdır ve çiçeği meydana getiren halkalar </a:t>
            </a:r>
            <a:r>
              <a:rPr lang="tr-TR" sz="2400" dirty="0" err="1"/>
              <a:t>reseptakulum</a:t>
            </a:r>
            <a:r>
              <a:rPr lang="tr-TR" sz="2400" dirty="0"/>
              <a:t> üzerinde bulunur.</a:t>
            </a:r>
          </a:p>
        </p:txBody>
      </p:sp>
    </p:spTree>
    <p:extLst>
      <p:ext uri="{BB962C8B-B14F-4D97-AF65-F5344CB8AC3E}">
        <p14:creationId xmlns:p14="http://schemas.microsoft.com/office/powerpoint/2010/main" val="103682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07504" y="404664"/>
            <a:ext cx="8958164" cy="5632311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tr-TR" sz="2000" b="1" dirty="0" smtClean="0">
                <a:latin typeface="Arial Black" panose="020B0A04020102020204" pitchFamily="34" charset="0"/>
              </a:rPr>
              <a:t>BİR DİKOTİL BİTKİDE ÇİÇEK 4 HALKADAN MEYDANA GELİR:</a:t>
            </a:r>
            <a:r>
              <a:rPr lang="tr-TR" sz="2000" b="1" dirty="0" smtClean="0">
                <a:solidFill>
                  <a:srgbClr val="008000"/>
                </a:solidFill>
              </a:rPr>
              <a:t/>
            </a:r>
            <a:br>
              <a:rPr lang="tr-TR" sz="2000" b="1" dirty="0" smtClean="0">
                <a:solidFill>
                  <a:srgbClr val="008000"/>
                </a:solidFill>
              </a:rPr>
            </a:br>
            <a:endParaRPr lang="tr-TR" sz="2000" b="1" dirty="0" smtClean="0">
              <a:solidFill>
                <a:srgbClr val="008000"/>
              </a:solidFill>
            </a:endParaRPr>
          </a:p>
          <a:p>
            <a:pPr algn="ctr"/>
            <a:endParaRPr lang="tr-TR" sz="2000" b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sz="2000" b="1" dirty="0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İçeriden dışarıya:</a:t>
            </a:r>
            <a:r>
              <a:rPr lang="en-US" sz="2800" b="1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28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8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tr-TR" sz="2800" b="1" dirty="0" err="1" smtClean="0">
                <a:solidFill>
                  <a:srgbClr val="333333"/>
                </a:solidFill>
                <a:latin typeface="Arial" panose="020B0604020202020204" pitchFamily="34" charset="0"/>
              </a:rPr>
              <a:t>Kaliks</a:t>
            </a:r>
            <a:r>
              <a:rPr lang="tr-TR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 (H1)</a:t>
            </a:r>
            <a:r>
              <a:rPr lang="en-US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endParaRPr lang="tr-TR" sz="2800" b="1" dirty="0" smtClean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tr-TR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K</a:t>
            </a:r>
            <a:r>
              <a:rPr lang="en-US" sz="2800" b="1" dirty="0" err="1" smtClean="0">
                <a:solidFill>
                  <a:srgbClr val="333333"/>
                </a:solidFill>
                <a:latin typeface="Arial" panose="020B0604020202020204" pitchFamily="34" charset="0"/>
              </a:rPr>
              <a:t>orolla</a:t>
            </a:r>
            <a:r>
              <a:rPr lang="tr-TR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 (H2)</a:t>
            </a:r>
            <a:r>
              <a:rPr lang="en-US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endParaRPr lang="tr-TR" sz="2800" b="1" dirty="0" smtClean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tr-TR" sz="2800" b="1" dirty="0" err="1" smtClean="0">
                <a:solidFill>
                  <a:srgbClr val="333333"/>
                </a:solidFill>
                <a:latin typeface="Arial" panose="020B0604020202020204" pitchFamily="34" charset="0"/>
              </a:rPr>
              <a:t>Androkeum</a:t>
            </a:r>
            <a:r>
              <a:rPr lang="tr-TR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(H3)</a:t>
            </a:r>
            <a:r>
              <a:rPr lang="tr-TR" sz="2800" b="1" dirty="0">
                <a:solidFill>
                  <a:srgbClr val="333333"/>
                </a:solidFill>
                <a:latin typeface="Arial" panose="020B0604020202020204" pitchFamily="34" charset="0"/>
              </a:rPr>
              <a:t>,</a:t>
            </a:r>
            <a:endParaRPr lang="tr-TR" sz="2800" b="1" dirty="0"/>
          </a:p>
          <a:p>
            <a:pPr>
              <a:lnSpc>
                <a:spcPct val="200000"/>
              </a:lnSpc>
            </a:pPr>
            <a:r>
              <a:rPr lang="tr-TR" sz="2800" b="1" dirty="0" err="1" smtClean="0">
                <a:solidFill>
                  <a:srgbClr val="333333"/>
                </a:solidFill>
                <a:latin typeface="Arial" panose="020B0604020202020204" pitchFamily="34" charset="0"/>
              </a:rPr>
              <a:t>Ginokeum</a:t>
            </a:r>
            <a:r>
              <a:rPr lang="tr-TR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tr-TR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(H4).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50779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70060" y="138683"/>
            <a:ext cx="4993034" cy="12926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tr-TR" sz="54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Halka 1: </a:t>
            </a:r>
            <a:r>
              <a:rPr lang="tr-TR" sz="5400" b="1" dirty="0" smtClean="0"/>
              <a:t>KALİKS</a:t>
            </a:r>
          </a:p>
          <a:p>
            <a:r>
              <a:rPr lang="tr-TR" dirty="0" smtClean="0"/>
              <a:t>    </a:t>
            </a:r>
            <a:r>
              <a:rPr lang="tr-TR" sz="2400" b="1" dirty="0" smtClean="0"/>
              <a:t>Çiçeğin en dışındaki halkadır</a:t>
            </a:r>
            <a:endParaRPr lang="tr-TR" sz="2400" b="1" dirty="0"/>
          </a:p>
        </p:txBody>
      </p:sp>
      <p:cxnSp>
        <p:nvCxnSpPr>
          <p:cNvPr id="12" name="11 Düz Ok Bağlayıcısı"/>
          <p:cNvCxnSpPr/>
          <p:nvPr/>
        </p:nvCxnSpPr>
        <p:spPr>
          <a:xfrm flipV="1">
            <a:off x="2622702" y="5229200"/>
            <a:ext cx="648072" cy="36004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</p:spPr>
        <p:txBody>
          <a:bodyPr/>
          <a:lstStyle/>
          <a:p>
            <a:fld id="{CFAE4BBA-2FFD-4749-9208-B557523A5633}" type="slidenum">
              <a:rPr lang="tr-TR" smtClean="0"/>
              <a:pPr/>
              <a:t>5</a:t>
            </a:fld>
            <a:endParaRPr lang="tr-TR"/>
          </a:p>
        </p:txBody>
      </p:sp>
      <p:cxnSp>
        <p:nvCxnSpPr>
          <p:cNvPr id="15" name="11 Düz Ok Bağlayıcısı"/>
          <p:cNvCxnSpPr/>
          <p:nvPr/>
        </p:nvCxnSpPr>
        <p:spPr>
          <a:xfrm flipV="1">
            <a:off x="443535" y="5805264"/>
            <a:ext cx="648072" cy="36004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1 Düz Ok Bağlayıcısı"/>
          <p:cNvCxnSpPr/>
          <p:nvPr/>
        </p:nvCxnSpPr>
        <p:spPr>
          <a:xfrm flipV="1">
            <a:off x="6732240" y="5465642"/>
            <a:ext cx="648072" cy="36004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ikdörtgen 4"/>
          <p:cNvSpPr/>
          <p:nvPr/>
        </p:nvSpPr>
        <p:spPr>
          <a:xfrm>
            <a:off x="270060" y="1700808"/>
            <a:ext cx="804635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800" b="1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Kaliks</a:t>
            </a:r>
            <a:r>
              <a:rPr lang="tr-TR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b="1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sepallerden</a:t>
            </a:r>
            <a:r>
              <a:rPr lang="tr-TR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meydana gelir.</a:t>
            </a:r>
          </a:p>
          <a:p>
            <a:endParaRPr lang="tr-TR" sz="28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8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Sepaller</a:t>
            </a:r>
            <a:r>
              <a:rPr lang="tr-TR" sz="28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genellikle yeşildir.</a:t>
            </a:r>
          </a:p>
          <a:p>
            <a:endParaRPr lang="tr-TR" sz="28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800" b="1" dirty="0">
                <a:solidFill>
                  <a:srgbClr val="333333"/>
                </a:solidFill>
                <a:latin typeface="Arial" panose="020B0604020202020204" pitchFamily="34" charset="0"/>
              </a:rPr>
              <a:t>-</a:t>
            </a:r>
            <a:r>
              <a:rPr lang="en-US" sz="2800" b="1" dirty="0">
                <a:solidFill>
                  <a:srgbClr val="333333"/>
                </a:solidFill>
                <a:latin typeface="Arial" panose="020B0604020202020204" pitchFamily="34" charset="0"/>
              </a:rPr>
              <a:t>Sepal</a:t>
            </a:r>
            <a:r>
              <a:rPr lang="tr-TR" sz="2800" b="1" dirty="0" err="1">
                <a:solidFill>
                  <a:srgbClr val="333333"/>
                </a:solidFill>
                <a:latin typeface="Arial" panose="020B0604020202020204" pitchFamily="34" charset="0"/>
              </a:rPr>
              <a:t>ler</a:t>
            </a:r>
            <a:r>
              <a:rPr lang="tr-TR" sz="2800" b="1" dirty="0">
                <a:solidFill>
                  <a:srgbClr val="333333"/>
                </a:solidFill>
                <a:latin typeface="Arial" panose="020B0604020202020204" pitchFamily="34" charset="0"/>
              </a:rPr>
              <a:t> genç bitkide çiçeğin diğer halkalarını dış etkenlerden korur</a:t>
            </a:r>
            <a:r>
              <a:rPr lang="tr-TR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</a:p>
          <a:p>
            <a:endParaRPr lang="tr-TR" sz="2800" b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r>
              <a:rPr lang="tr-TR" sz="28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-</a:t>
            </a:r>
            <a:r>
              <a:rPr lang="tr-TR" sz="2800" b="1" dirty="0">
                <a:solidFill>
                  <a:srgbClr val="333333"/>
                </a:solidFill>
                <a:latin typeface="Arial" panose="020B0604020202020204" pitchFamily="34" charset="0"/>
              </a:rPr>
              <a:t>Çok çeşitli formlardadır.</a:t>
            </a:r>
            <a:endParaRPr lang="tr-TR" sz="2800" b="1" dirty="0"/>
          </a:p>
          <a:p>
            <a:endParaRPr lang="tr-TR" sz="2800" b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endParaRPr lang="tr-TR" sz="2800" dirty="0">
              <a:solidFill>
                <a:srgbClr val="333333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251520" y="650305"/>
            <a:ext cx="6599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smtClean="0"/>
              <a:t>-</a:t>
            </a:r>
            <a:r>
              <a:rPr lang="tr-TR" sz="2800" b="1" dirty="0" err="1" smtClean="0"/>
              <a:t>Sepaller</a:t>
            </a:r>
            <a:r>
              <a:rPr lang="tr-TR" sz="2800" b="1" dirty="0" smtClean="0"/>
              <a:t> tüp oluşturacak şekilde birleşiktir.</a:t>
            </a:r>
            <a:endParaRPr lang="tr-TR" sz="2800" b="1" dirty="0"/>
          </a:p>
        </p:txBody>
      </p:sp>
      <p:sp>
        <p:nvSpPr>
          <p:cNvPr id="4" name="Metin kutusu 3"/>
          <p:cNvSpPr txBox="1"/>
          <p:nvPr/>
        </p:nvSpPr>
        <p:spPr>
          <a:xfrm>
            <a:off x="323528" y="188640"/>
            <a:ext cx="518457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*</a:t>
            </a:r>
            <a:r>
              <a:rPr lang="tr-TR" sz="2000" b="1" dirty="0" smtClean="0">
                <a:latin typeface="Arial Black" panose="020B0A04020102020204" pitchFamily="34" charset="0"/>
              </a:rPr>
              <a:t>GAMOSEPAL KALİKS: </a:t>
            </a:r>
            <a:endParaRPr lang="tr-TR" sz="2000" b="1" dirty="0">
              <a:latin typeface="Arial Black" panose="020B0A040201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79512" y="3063141"/>
            <a:ext cx="8546437" cy="156966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r-TR" sz="3200" b="1" dirty="0" smtClean="0">
                <a:latin typeface="Arial Black" panose="020B0A04020102020204" pitchFamily="34" charset="0"/>
              </a:rPr>
              <a:t>-</a:t>
            </a:r>
            <a:r>
              <a:rPr lang="tr-TR" sz="3200" b="1" dirty="0" err="1" smtClean="0">
                <a:latin typeface="Arial Black" panose="020B0A04020102020204" pitchFamily="34" charset="0"/>
              </a:rPr>
              <a:t>Bilabiat</a:t>
            </a:r>
            <a:r>
              <a:rPr lang="tr-TR" sz="3200" b="1" dirty="0" smtClean="0">
                <a:latin typeface="Arial Black" panose="020B0A04020102020204" pitchFamily="34" charset="0"/>
              </a:rPr>
              <a:t> </a:t>
            </a:r>
            <a:r>
              <a:rPr lang="tr-TR" sz="3200" b="1" dirty="0" err="1">
                <a:latin typeface="Arial Black" panose="020B0A04020102020204" pitchFamily="34" charset="0"/>
              </a:rPr>
              <a:t>kaliks</a:t>
            </a:r>
            <a:r>
              <a:rPr lang="tr-TR" sz="3200" b="1" dirty="0">
                <a:latin typeface="Arial Black" panose="020B0A04020102020204" pitchFamily="34" charset="0"/>
              </a:rPr>
              <a:t>: </a:t>
            </a:r>
            <a:r>
              <a:rPr lang="tr-TR" sz="3200" b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Kaliks</a:t>
            </a:r>
            <a:r>
              <a:rPr lang="tr-TR" sz="3200" b="1" dirty="0">
                <a:solidFill>
                  <a:srgbClr val="333333"/>
                </a:solidFill>
                <a:latin typeface="Times New Roman" panose="02020603050405020304" pitchFamily="18" charset="0"/>
              </a:rPr>
              <a:t> alt ve üst olmak üzere iki dudaklıdır.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tr-TR" sz="3200" i="1" dirty="0"/>
              <a:t>(</a:t>
            </a:r>
            <a:r>
              <a:rPr lang="tr-TR" sz="3200" i="1" dirty="0" err="1"/>
              <a:t>Labiatae-Ballıbabagiller</a:t>
            </a:r>
            <a:r>
              <a:rPr lang="tr-TR" sz="3200" i="1" dirty="0"/>
              <a:t>).</a:t>
            </a:r>
            <a:endParaRPr lang="tr-TR" sz="3200" b="1" dirty="0">
              <a:latin typeface="Arial Black" panose="020B0A04020102020204" pitchFamily="34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79512" y="1635190"/>
            <a:ext cx="8381566" cy="73866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latin typeface="Arial Black" panose="020B0A04020102020204" pitchFamily="34" charset="0"/>
              </a:rPr>
              <a:t>-KORİSEPAL </a:t>
            </a:r>
            <a:r>
              <a:rPr lang="tr-TR" sz="2400" b="1" dirty="0">
                <a:latin typeface="Arial Black" panose="020B0A04020102020204" pitchFamily="34" charset="0"/>
              </a:rPr>
              <a:t>KALİKS: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Sepaller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birbirinden ayrıdır.</a:t>
            </a:r>
          </a:p>
          <a:p>
            <a:r>
              <a:rPr lang="tr-TR" b="1" dirty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8" name="Dikdörtgen 7"/>
          <p:cNvSpPr/>
          <p:nvPr/>
        </p:nvSpPr>
        <p:spPr>
          <a:xfrm>
            <a:off x="456746" y="5229200"/>
            <a:ext cx="73448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rgbClr val="FF0066"/>
                </a:solidFill>
              </a:rPr>
              <a:t>-</a:t>
            </a:r>
            <a:r>
              <a:rPr lang="tr-TR" sz="2800" b="1" dirty="0" err="1" smtClean="0">
                <a:solidFill>
                  <a:srgbClr val="FF0066"/>
                </a:solidFill>
              </a:rPr>
              <a:t>Epikaliks</a:t>
            </a:r>
            <a:r>
              <a:rPr lang="tr-TR" sz="2800" b="1" dirty="0" smtClean="0">
                <a:solidFill>
                  <a:srgbClr val="FF0066"/>
                </a:solidFill>
              </a:rPr>
              <a:t> </a:t>
            </a:r>
            <a:r>
              <a:rPr lang="tr-TR" sz="2800" b="1" dirty="0">
                <a:solidFill>
                  <a:srgbClr val="FF0066"/>
                </a:solidFill>
              </a:rPr>
              <a:t>: </a:t>
            </a:r>
            <a:r>
              <a:rPr lang="tr-TR" sz="2800" b="1" dirty="0" err="1"/>
              <a:t>Kaliks</a:t>
            </a:r>
            <a:r>
              <a:rPr lang="tr-TR" sz="2800" b="1" dirty="0"/>
              <a:t> üzerindeki ikinci halkadır.</a:t>
            </a:r>
            <a:endParaRPr lang="tr-TR" sz="2800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29614" y="212157"/>
            <a:ext cx="60265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54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Halka 2:</a:t>
            </a:r>
            <a:r>
              <a:rPr lang="tr-TR" sz="5400" b="1" dirty="0" smtClean="0"/>
              <a:t>KOROLLA</a:t>
            </a:r>
            <a:endParaRPr lang="tr-TR" sz="5400" b="1" dirty="0"/>
          </a:p>
        </p:txBody>
      </p:sp>
      <p:sp>
        <p:nvSpPr>
          <p:cNvPr id="2" name="Dikdörtgen 1"/>
          <p:cNvSpPr/>
          <p:nvPr/>
        </p:nvSpPr>
        <p:spPr>
          <a:xfrm>
            <a:off x="268100" y="1052736"/>
            <a:ext cx="681865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Petallerden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 oluşur.</a:t>
            </a:r>
          </a:p>
          <a:p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Petaller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 genellikle canlı renklere sahiptir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68100" y="2874663"/>
            <a:ext cx="83845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-</a:t>
            </a:r>
            <a:r>
              <a:rPr lang="tr-TR" sz="2800" b="1" dirty="0" smtClean="0">
                <a:latin typeface="Arial Black" panose="020B0A04020102020204" pitchFamily="34" charset="0"/>
              </a:rPr>
              <a:t>GAMOPETAL </a:t>
            </a:r>
            <a:r>
              <a:rPr lang="tr-TR" sz="2800" b="1" dirty="0">
                <a:latin typeface="Arial Black" panose="020B0A04020102020204" pitchFamily="34" charset="0"/>
              </a:rPr>
              <a:t>KOROLLA: </a:t>
            </a:r>
            <a:r>
              <a:rPr lang="tr-TR" sz="2800" b="1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Petaller</a:t>
            </a:r>
            <a:r>
              <a:rPr lang="tr-TR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tüp oluşturacak şekilde birleşmiştir (</a:t>
            </a:r>
            <a:r>
              <a:rPr lang="tr-TR" sz="2800" b="1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Korolla</a:t>
            </a:r>
            <a:r>
              <a:rPr lang="tr-TR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tüpü)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329032" y="4263469"/>
            <a:ext cx="828092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latin typeface="Arial Black" panose="020B0A04020102020204" pitchFamily="34" charset="0"/>
              </a:rPr>
              <a:t>-BİLABİAT </a:t>
            </a:r>
            <a:r>
              <a:rPr lang="tr-TR" sz="2800" b="1" dirty="0">
                <a:latin typeface="Arial Black" panose="020B0A04020102020204" pitchFamily="34" charset="0"/>
              </a:rPr>
              <a:t>KOROLLA: </a:t>
            </a:r>
            <a:r>
              <a:rPr lang="tr-TR" sz="2800" b="1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Korolla</a:t>
            </a:r>
            <a:r>
              <a:rPr lang="tr-TR" sz="2800" b="1" dirty="0">
                <a:solidFill>
                  <a:srgbClr val="333333"/>
                </a:solidFill>
                <a:latin typeface="Times New Roman" panose="02020603050405020304" pitchFamily="18" charset="0"/>
              </a:rPr>
              <a:t> alt ve üst olmak üzere iki dudaklıdır</a:t>
            </a:r>
            <a:r>
              <a:rPr lang="tr-TR" sz="2800" b="1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  <a:r>
              <a:rPr lang="tr-TR" sz="2800" dirty="0" smtClean="0"/>
              <a:t> </a:t>
            </a:r>
            <a:r>
              <a:rPr lang="tr-TR" sz="2800" i="1" dirty="0" smtClean="0"/>
              <a:t>(</a:t>
            </a:r>
            <a:r>
              <a:rPr lang="tr-TR" sz="2800" i="1" dirty="0" err="1"/>
              <a:t>Labiatae-Ballıbabagiller</a:t>
            </a:r>
            <a:r>
              <a:rPr lang="tr-TR" sz="2800" i="1" dirty="0" smtClean="0"/>
              <a:t>).</a:t>
            </a:r>
          </a:p>
          <a:p>
            <a:endParaRPr lang="tr-TR" sz="2800" b="1" i="1" dirty="0"/>
          </a:p>
          <a:p>
            <a:r>
              <a:rPr lang="tr-TR" sz="2800" b="1" dirty="0" smtClean="0">
                <a:latin typeface="Arial Black" panose="020B0A04020102020204" pitchFamily="34" charset="0"/>
              </a:rPr>
              <a:t>-KORİPETAL </a:t>
            </a:r>
            <a:r>
              <a:rPr lang="tr-TR" sz="2800" b="1" dirty="0">
                <a:latin typeface="Arial Black" panose="020B0A04020102020204" pitchFamily="34" charset="0"/>
              </a:rPr>
              <a:t>KOROLLA: </a:t>
            </a:r>
            <a:r>
              <a:rPr lang="tr-TR" sz="2800" b="1" dirty="0" err="1"/>
              <a:t>Petaller</a:t>
            </a:r>
            <a:r>
              <a:rPr lang="tr-TR" sz="2800" b="1" dirty="0"/>
              <a:t> serbesttir.</a:t>
            </a:r>
          </a:p>
          <a:p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z="2000" b="1" smtClean="0">
                <a:solidFill>
                  <a:schemeClr val="tx1"/>
                </a:solidFill>
              </a:rPr>
              <a:pPr/>
              <a:t>8</a:t>
            </a:fld>
            <a:endParaRPr lang="tr-TR" sz="2000" b="1">
              <a:solidFill>
                <a:schemeClr val="tx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67544" y="2204864"/>
            <a:ext cx="8291264" cy="523220"/>
          </a:xfrm>
          <a:prstGeom prst="rect">
            <a:avLst/>
          </a:prstGeom>
          <a:solidFill>
            <a:schemeClr val="bg2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tr-TR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Korolla</a:t>
            </a:r>
            <a:r>
              <a:rPr lang="tr-TR" sz="28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halkası +</a:t>
            </a:r>
            <a:r>
              <a:rPr lang="tr-TR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Kaliks</a:t>
            </a:r>
            <a:r>
              <a:rPr lang="tr-TR" sz="28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halkası=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PERIAN</a:t>
            </a:r>
            <a:r>
              <a:rPr lang="tr-TR" sz="28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32750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E4BBA-2FFD-4749-9208-B557523A5633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434869" y="1571066"/>
            <a:ext cx="85792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MONOKOTİL ÇİÇEĞİ:</a:t>
            </a:r>
          </a:p>
          <a:p>
            <a:endParaRPr lang="tr-TR" sz="32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tr-TR" sz="32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-Çiçek halkalarını meydana getiren birimler 3 ve 3’ün katları şeklindedir.</a:t>
            </a:r>
          </a:p>
          <a:p>
            <a:endParaRPr lang="tr-TR" sz="32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tr-TR" sz="32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-Çiçek örtü yaprakları birbirine benzer şekildedir.</a:t>
            </a:r>
          </a:p>
          <a:p>
            <a:endParaRPr lang="tr-TR" sz="32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8" name="Düz Ok Bağlayıcısı 7"/>
          <p:cNvCxnSpPr/>
          <p:nvPr/>
        </p:nvCxnSpPr>
        <p:spPr>
          <a:xfrm flipV="1">
            <a:off x="4716016" y="5537758"/>
            <a:ext cx="936104" cy="45248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3933714" y="5667075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Outer </a:t>
            </a:r>
            <a:r>
              <a:rPr lang="tr-TR" b="1" dirty="0" err="1" smtClean="0">
                <a:solidFill>
                  <a:schemeClr val="bg1"/>
                </a:solidFill>
              </a:rPr>
              <a:t>whorl</a:t>
            </a:r>
            <a:endParaRPr lang="tr-TR" b="1" dirty="0">
              <a:solidFill>
                <a:schemeClr val="bg1"/>
              </a:solidFill>
            </a:endParaRPr>
          </a:p>
        </p:txBody>
      </p:sp>
      <p:cxnSp>
        <p:nvCxnSpPr>
          <p:cNvPr id="14" name="Düz Ok Bağlayıcısı 13"/>
          <p:cNvCxnSpPr/>
          <p:nvPr/>
        </p:nvCxnSpPr>
        <p:spPr>
          <a:xfrm flipH="1">
            <a:off x="2699792" y="6093296"/>
            <a:ext cx="1233922" cy="7200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5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2782</TotalTime>
  <Words>643</Words>
  <Application>Microsoft Office PowerPoint</Application>
  <PresentationFormat>Ekran Gösterisi (4:3)</PresentationFormat>
  <Paragraphs>144</Paragraphs>
  <Slides>21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9" baseType="lpstr">
      <vt:lpstr>Arial</vt:lpstr>
      <vt:lpstr>Arial</vt:lpstr>
      <vt:lpstr>Arial Black</vt:lpstr>
      <vt:lpstr>Calibri</vt:lpstr>
      <vt:lpstr>Georgia</vt:lpstr>
      <vt:lpstr>Helvetica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Eczacılık</dc:creator>
  <cp:lastModifiedBy>ASUS</cp:lastModifiedBy>
  <cp:revision>177</cp:revision>
  <dcterms:created xsi:type="dcterms:W3CDTF">2014-12-05T09:15:10Z</dcterms:created>
  <dcterms:modified xsi:type="dcterms:W3CDTF">2020-03-31T22:50:40Z</dcterms:modified>
</cp:coreProperties>
</file>