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1558023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1412155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3039708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 için tıklatın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2880365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5947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E3E7B02-66DE-42F4-8A0F-86485CE1ED0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4198954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E3E7B02-66DE-42F4-8A0F-86485CE1ED05}"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3195920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E3E7B02-66DE-42F4-8A0F-86485CE1ED05}"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3856788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E7B02-66DE-42F4-8A0F-86485CE1ED05}"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2617890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 için tıklatın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1169488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E3E7B02-66DE-42F4-8A0F-86485CE1ED0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272376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827BE7B1-8D9A-4A97-AAA9-3DEC1B270813}"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242336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r>
              <a:rPr lang="tr-TR" sz="4000" b="1" dirty="0"/>
              <a:t>İçindekiler</a:t>
            </a:r>
            <a:endParaRPr lang="tr-TR" sz="4000" dirty="0"/>
          </a:p>
        </p:txBody>
      </p:sp>
      <p:graphicFrame>
        <p:nvGraphicFramePr>
          <p:cNvPr id="7" name="Tablo 6"/>
          <p:cNvGraphicFramePr>
            <a:graphicFrameLocks noGrp="1"/>
          </p:cNvGraphicFramePr>
          <p:nvPr>
            <p:extLst>
              <p:ext uri="{D42A27DB-BD31-4B8C-83A1-F6EECF244321}">
                <p14:modId xmlns:p14="http://schemas.microsoft.com/office/powerpoint/2010/main" val="2615002690"/>
              </p:ext>
            </p:extLst>
          </p:nvPr>
        </p:nvGraphicFramePr>
        <p:xfrm>
          <a:off x="1168701" y="3743805"/>
          <a:ext cx="2165514" cy="995463"/>
        </p:xfrm>
        <a:graphic>
          <a:graphicData uri="http://schemas.openxmlformats.org/drawingml/2006/table">
            <a:tbl>
              <a:tblPr firstRow="1" firstCol="1" bandRow="1">
                <a:tableStyleId>{5C22544A-7EE6-4342-B048-85BDC9FD1C3A}</a:tableStyleId>
              </a:tblPr>
              <a:tblGrid>
                <a:gridCol w="2165514">
                  <a:extLst>
                    <a:ext uri="{9D8B030D-6E8A-4147-A177-3AD203B41FA5}">
                      <a16:colId xmlns:a16="http://schemas.microsoft.com/office/drawing/2014/main" xmlns="" val="1347636553"/>
                    </a:ext>
                  </a:extLst>
                </a:gridCol>
              </a:tblGrid>
              <a:tr h="995463">
                <a:tc>
                  <a:txBody>
                    <a:bodyPr/>
                    <a:lstStyle/>
                    <a:p>
                      <a:pPr algn="ctr">
                        <a:lnSpc>
                          <a:spcPct val="107000"/>
                        </a:lnSpc>
                        <a:spcAft>
                          <a:spcPts val="0"/>
                        </a:spcAft>
                      </a:pPr>
                      <a:r>
                        <a:rPr lang="tr-TR" sz="2800" dirty="0">
                          <a:effectLst/>
                        </a:rPr>
                        <a:t>Turizm Sosyolojisi</a:t>
                      </a:r>
                      <a:endParaRPr lang="tr-TR" sz="2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73025" marR="73025" marT="0" marB="0" anchor="ctr"/>
                </a:tc>
                <a:extLst>
                  <a:ext uri="{0D108BD9-81ED-4DB2-BD59-A6C34878D82A}">
                    <a16:rowId xmlns:a16="http://schemas.microsoft.com/office/drawing/2014/main" xmlns="" val="767223370"/>
                  </a:ext>
                </a:extLst>
              </a:tr>
            </a:tbl>
          </a:graphicData>
        </a:graphic>
      </p:graphicFrame>
      <p:sp>
        <p:nvSpPr>
          <p:cNvPr id="9" name="Sağ Ok 8"/>
          <p:cNvSpPr/>
          <p:nvPr/>
        </p:nvSpPr>
        <p:spPr>
          <a:xfrm>
            <a:off x="4092498" y="3293682"/>
            <a:ext cx="2743200" cy="18957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a:t>Kültür ve Turizm Etkileşimi	 </a:t>
            </a:r>
          </a:p>
        </p:txBody>
      </p:sp>
      <p:sp>
        <p:nvSpPr>
          <p:cNvPr id="10" name="Dikdörtgen 9"/>
          <p:cNvSpPr/>
          <p:nvPr/>
        </p:nvSpPr>
        <p:spPr>
          <a:xfrm>
            <a:off x="7203688" y="2877015"/>
            <a:ext cx="3925229" cy="31892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tr-TR" sz="2400" dirty="0"/>
              <a:t> Turizm ve kültür ilişkisi</a:t>
            </a:r>
          </a:p>
          <a:p>
            <a:pPr marL="285750" indent="-285750">
              <a:buFont typeface="Arial" panose="020B0604020202020204" pitchFamily="34" charset="0"/>
              <a:buChar char="•"/>
            </a:pPr>
            <a:r>
              <a:rPr lang="tr-TR" sz="2400" dirty="0"/>
              <a:t>Kültürün turizmin gelişmesindeki rolü</a:t>
            </a:r>
          </a:p>
          <a:p>
            <a:pPr marL="285750" indent="-285750">
              <a:buFont typeface="Arial" panose="020B0604020202020204" pitchFamily="34" charset="0"/>
              <a:buChar char="•"/>
            </a:pPr>
            <a:r>
              <a:rPr lang="tr-TR" sz="2400" dirty="0"/>
              <a:t>Turizm ve kültür arasındaki karşılıklı ilişki</a:t>
            </a:r>
          </a:p>
          <a:p>
            <a:pPr marL="285750" indent="-285750">
              <a:buFont typeface="Arial" panose="020B0604020202020204" pitchFamily="34" charset="0"/>
              <a:buChar char="•"/>
            </a:pPr>
            <a:r>
              <a:rPr lang="tr-TR" sz="2400" dirty="0"/>
              <a:t>Küresel turizm ve yerel kültür çatışması</a:t>
            </a:r>
          </a:p>
          <a:p>
            <a:pPr marL="285750" indent="-285750">
              <a:buFont typeface="Arial" panose="020B0604020202020204" pitchFamily="34" charset="0"/>
              <a:buChar char="•"/>
            </a:pPr>
            <a:r>
              <a:rPr lang="tr-TR" sz="2400" dirty="0"/>
              <a:t>Yerel kültürü korumaya yönelik önlemler</a:t>
            </a:r>
          </a:p>
          <a:p>
            <a:pPr algn="ctr"/>
            <a:endParaRPr lang="tr-TR" dirty="0"/>
          </a:p>
          <a:p>
            <a:pPr algn="ctr"/>
            <a:endParaRPr lang="tr-TR" dirty="0"/>
          </a:p>
        </p:txBody>
      </p:sp>
    </p:spTree>
    <p:extLst>
      <p:ext uri="{BB962C8B-B14F-4D97-AF65-F5344CB8AC3E}">
        <p14:creationId xmlns:p14="http://schemas.microsoft.com/office/powerpoint/2010/main" val="1155326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2180496"/>
            <a:ext cx="11029615" cy="4487933"/>
          </a:xfrm>
        </p:spPr>
        <p:txBody>
          <a:bodyPr>
            <a:normAutofit/>
          </a:bodyPr>
          <a:lstStyle/>
          <a:p>
            <a:r>
              <a:rPr lang="tr-TR" sz="2800" dirty="0"/>
              <a:t>Farklı ulaşım araçlarını kullanarak seyahat etmeleri ve belli bir zaman dilimi geçirmeleri anlamına gelmektedir. Turizm çalışmalarında, herhangi bir gezinin turistik gezi olarak tanımlanması için gerekli olan koşullar tartışma konusu olmuştur. Örneğin kat edilen mesafeye göre ya da yaşam alanı dışında geçirilen süreye göre turistik etkinlikleri sınırlandırma eğilimleri bulunmaktadır. Ancak küreselleşme sürecinin sonucunda ortaya çıkan zaman-mekân sıkışması, bu tür ölçüm araçlarını anlamsız kılmıştır. Bunun yanı sıra, küresel turizm çerçevesinde insanların tek bir nedenden dolayı değil, farklı amaçlar için seyahat ediyor olması da turizmin tanımını genişletmiştir.</a:t>
            </a:r>
          </a:p>
        </p:txBody>
      </p:sp>
      <p:sp>
        <p:nvSpPr>
          <p:cNvPr id="4" name="Unvan 3"/>
          <p:cNvSpPr>
            <a:spLocks noGrp="1"/>
          </p:cNvSpPr>
          <p:nvPr>
            <p:ph type="title"/>
          </p:nvPr>
        </p:nvSpPr>
        <p:spPr>
          <a:xfrm>
            <a:off x="581191" y="947483"/>
            <a:ext cx="11029616" cy="881317"/>
          </a:xfrm>
        </p:spPr>
        <p:txBody>
          <a:bodyPr>
            <a:normAutofit fontScale="90000"/>
          </a:bodyPr>
          <a:lstStyle/>
          <a:p>
            <a:r>
              <a:rPr lang="tr-TR" sz="4000" b="1" dirty="0" err="1"/>
              <a:t>TURiZM</a:t>
            </a:r>
            <a:r>
              <a:rPr lang="tr-TR" sz="4000" b="1" dirty="0"/>
              <a:t> VE KÜLTÜR </a:t>
            </a:r>
            <a:r>
              <a:rPr lang="tr-TR" sz="4000" b="1" dirty="0" err="1"/>
              <a:t>iLişKiSi</a:t>
            </a:r>
            <a:r>
              <a:rPr lang="tr-TR" dirty="0"/>
              <a:t/>
            </a:r>
            <a:br>
              <a:rPr lang="tr-TR" dirty="0"/>
            </a:br>
            <a:endParaRPr lang="tr-TR" dirty="0"/>
          </a:p>
        </p:txBody>
      </p:sp>
    </p:spTree>
    <p:extLst>
      <p:ext uri="{BB962C8B-B14F-4D97-AF65-F5344CB8AC3E}">
        <p14:creationId xmlns:p14="http://schemas.microsoft.com/office/powerpoint/2010/main" val="666256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2180496"/>
            <a:ext cx="11029615" cy="4276060"/>
          </a:xfrm>
        </p:spPr>
        <p:txBody>
          <a:bodyPr>
            <a:normAutofit/>
          </a:bodyPr>
          <a:lstStyle/>
          <a:p>
            <a:r>
              <a:rPr lang="tr-TR" sz="3200" b="1" dirty="0"/>
              <a:t>Kültürel Yeniden Üretim: </a:t>
            </a:r>
            <a:r>
              <a:rPr lang="tr-TR" sz="3200" dirty="0"/>
              <a:t>Kültürel yeniden üretim kavramı, değer ve özelliklerin gelecek kuşaklara aktarılmasına değinen bir unsurdur. Kültür toplumsal yaşantı içinde öğrenilmiş bir değerler bütünü olduğu için toplumsal değişmeler bu öğrenme sürecini ve sonuçta kültürün yeniden üretimini de doğrudan etkileyecektir.</a:t>
            </a:r>
          </a:p>
        </p:txBody>
      </p:sp>
    </p:spTree>
    <p:extLst>
      <p:ext uri="{BB962C8B-B14F-4D97-AF65-F5344CB8AC3E}">
        <p14:creationId xmlns:p14="http://schemas.microsoft.com/office/powerpoint/2010/main" val="1837463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1873406"/>
            <a:ext cx="11029615" cy="4817326"/>
          </a:xfrm>
        </p:spPr>
        <p:txBody>
          <a:bodyPr>
            <a:normAutofit/>
          </a:bodyPr>
          <a:lstStyle/>
          <a:p>
            <a:r>
              <a:rPr lang="tr-TR" sz="2400" b="1" dirty="0"/>
              <a:t>Fransız Devrimi: </a:t>
            </a:r>
            <a:r>
              <a:rPr lang="tr-TR" sz="2400" dirty="0"/>
              <a:t>1789-1799 yılları arasında yaşanan devrim, Fransa’da monarşinin yerine cumhuriyetin geçmesine neden olurken dünya tarihi için de yeni düşünsel akımların yayılması açısından önem taşımaktadır. Eşitlik, özgürlük, adalet, egemenlik ve milliyetçilik kavramları bu devrimden sonra modern siyasetin vazgeçilmez unsurları olmuş, bu yenilikler modern toplumsal yapının oluşmasında önemli rol oynamıştır. </a:t>
            </a:r>
          </a:p>
          <a:p>
            <a:r>
              <a:rPr lang="tr-TR" sz="2400" b="1" dirty="0"/>
              <a:t>Sanayi Devrimi: </a:t>
            </a:r>
            <a:r>
              <a:rPr lang="tr-TR" sz="2400" dirty="0"/>
              <a:t>18. ve 19. yüzyıllar arasında teknolojik buluşların, özellikle buhar makinesinin gündelik hayatta kullanımı sonucu değişen üretim ilişkileri, sanayinin yaygınlaşmasını ve erken sanayileşen ülkelerde sermaye birikiminin oluşumunu sağlamıştır.</a:t>
            </a:r>
          </a:p>
          <a:p>
            <a:endParaRPr lang="tr-TR" dirty="0"/>
          </a:p>
        </p:txBody>
      </p:sp>
    </p:spTree>
    <p:extLst>
      <p:ext uri="{BB962C8B-B14F-4D97-AF65-F5344CB8AC3E}">
        <p14:creationId xmlns:p14="http://schemas.microsoft.com/office/powerpoint/2010/main" val="642091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a:xfrm>
            <a:off x="581192" y="947482"/>
            <a:ext cx="11029616" cy="769805"/>
          </a:xfrm>
        </p:spPr>
        <p:txBody>
          <a:bodyPr>
            <a:normAutofit fontScale="90000"/>
          </a:bodyPr>
          <a:lstStyle/>
          <a:p>
            <a:r>
              <a:rPr lang="tr-TR" sz="3600" b="1" dirty="0"/>
              <a:t>Turizm ve Kültür Arasındaki Zorunlu Bağ </a:t>
            </a:r>
            <a:r>
              <a:rPr lang="tr-TR" b="1" dirty="0"/>
              <a:t/>
            </a:r>
            <a:br>
              <a:rPr lang="tr-TR" b="1" dirty="0"/>
            </a:br>
            <a:endParaRPr lang="tr-TR" dirty="0"/>
          </a:p>
        </p:txBody>
      </p:sp>
      <p:sp>
        <p:nvSpPr>
          <p:cNvPr id="3" name="İçerik Yer Tutucusu 2"/>
          <p:cNvSpPr>
            <a:spLocks noGrp="1"/>
          </p:cNvSpPr>
          <p:nvPr>
            <p:ph idx="1"/>
          </p:nvPr>
        </p:nvSpPr>
        <p:spPr>
          <a:xfrm>
            <a:off x="581192" y="1951463"/>
            <a:ext cx="11029615" cy="4270918"/>
          </a:xfrm>
        </p:spPr>
        <p:txBody>
          <a:bodyPr>
            <a:normAutofit fontScale="92500" lnSpcReduction="10000"/>
          </a:bodyPr>
          <a:lstStyle/>
          <a:p>
            <a:r>
              <a:rPr lang="tr-TR" dirty="0"/>
              <a:t>Turizm ve kültür tanımlarını yaptıktan sonra, turizm ve kültür arasındaki zorunlu ilişkiyi irdelemek uygun olacaktır. Bu zorunluluğun iki boyutu aynı zamanda iki farklı bakış açısıyla analizi de beraberinde getirmektedir. Öncelikle kültür, gerek birtakım geleneksel etkinlikler, ritüeller gerekse belli bir yöreye özgü kültürel, maddi değerlerin turistlere yönelik olarak üretilmesi ve pazarlanması sonucu, turizmin birinci kaynaklarından biri hâline gelir. Bu noktada, söz konusu kültürel değerlerin turistlerin taleplerine uygun olarak sunulması, örneğin paketlenmesi, reklamının yapılması ve kapitalist piyasa ekonomisi içinde satılması söz konusudur. Dolayısıyla kültür, yalnızca görsel olarak sunulan birtakım el işi ürünleri ya da yöresel kıyafetler veya danslar değil, aynı zamanda turistlerin doğrudan tüketebilecekleri, para karşılığı satın alıp evlerine götürebilecekleri ürünleri de içermektedir. Bu anlamıyla kültür, turizmin gelişmesinde önemli bir kaynak olarak öne </a:t>
            </a:r>
            <a:r>
              <a:rPr lang="tr-TR" dirty="0" err="1"/>
              <a:t>çıkmaktadır.ikinci</a:t>
            </a:r>
            <a:r>
              <a:rPr lang="tr-TR" dirty="0"/>
              <a:t> olarak belli bir bölgede turizmin gelişmesi, o bölgedeki kültürün de bu gelişme sonucu değişmesi anlamına gelmektedir. Örneğin kültürel etkinliklerin ya da ritüellerin turistlere yönelik sunumu, birtakım özgün ve doğal unsurların kaybına yol açmaktadır. Buna ek olarak özellikle el emeğine dayalı olan ve özgün üretim teknikleri olan bazı el işi ve zanaatlar, turist talebini karşılamak amacıyla fazla üretilmekte, bu anlamda hem doğal kaynakları tüketmekte hem de el işi ürünlerin özgünlüğünü kaybetmesine yol açmaktadır. Bodrum’da sünger avcılığının süreç içinde yok olması bunun için bir örnektir. 1960’larda yaygın olan sünger avcılığı, 1980’lerde Bodrum’un küresel turizmin bir parçası hâline gelmesiyle fazlasıyla metalaşmış ancak doğal kaynaklara dayalı bu kültürel pratik, bugün Bodrum kıyılarında süngerin azalması sonucu yok olmaya yüz tutmuştur.</a:t>
            </a:r>
          </a:p>
          <a:p>
            <a:endParaRPr lang="tr-TR" dirty="0"/>
          </a:p>
        </p:txBody>
      </p:sp>
    </p:spTree>
    <p:extLst>
      <p:ext uri="{BB962C8B-B14F-4D97-AF65-F5344CB8AC3E}">
        <p14:creationId xmlns:p14="http://schemas.microsoft.com/office/powerpoint/2010/main" val="1096544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1939636"/>
            <a:ext cx="11029615" cy="4641273"/>
          </a:xfrm>
        </p:spPr>
        <p:txBody>
          <a:bodyPr>
            <a:normAutofit/>
          </a:bodyPr>
          <a:lstStyle/>
          <a:p>
            <a:r>
              <a:rPr lang="tr-TR" sz="2800" b="1" dirty="0"/>
              <a:t>Mekanik ve Organik Dayanışma: </a:t>
            </a:r>
            <a:r>
              <a:rPr lang="tr-TR" sz="2800" dirty="0"/>
              <a:t>Mekanik dayanışma, geleneksel toplumlarda gönüllülük esasına dayalı olarak ortaya çıkan dayanışmadır. Burada dikkat çeken unsur, bireylerin temel gereksinimlerini kendi üretimleriyle karşılamaları, dolayısıyla toplumsal dayanışmaya mecbur kalmamalarıdır. Öte yandan modern toplumlarda görülen organik dayanışma, gereksinimlerini piyasadan para karşılığında karşılayan bireylerin dayanışmaya mecbur kalmalarını ifade etmektedir. </a:t>
            </a:r>
          </a:p>
        </p:txBody>
      </p:sp>
    </p:spTree>
    <p:extLst>
      <p:ext uri="{BB962C8B-B14F-4D97-AF65-F5344CB8AC3E}">
        <p14:creationId xmlns:p14="http://schemas.microsoft.com/office/powerpoint/2010/main" val="3539827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TM03457464[[fn=Kar Payı]]</Template>
  <TotalTime>99</TotalTime>
  <Words>611</Words>
  <Application>Microsoft Office PowerPoint</Application>
  <PresentationFormat>Özel</PresentationFormat>
  <Paragraphs>18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Kar Payı</vt:lpstr>
      <vt:lpstr>İçindekiler</vt:lpstr>
      <vt:lpstr>TURiZM VE KÜLTÜR iLişKiSi </vt:lpstr>
      <vt:lpstr>PowerPoint Sunusu</vt:lpstr>
      <vt:lpstr>PowerPoint Sunusu</vt:lpstr>
      <vt:lpstr>Turizm ve Kültür Arasındaki Zorunlu Bağ  </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İçindekiler</dc:title>
  <dc:creator>RÜVEYDA İN</dc:creator>
  <cp:lastModifiedBy>kumsaal</cp:lastModifiedBy>
  <cp:revision>14</cp:revision>
  <dcterms:created xsi:type="dcterms:W3CDTF">2018-12-28T13:57:37Z</dcterms:created>
  <dcterms:modified xsi:type="dcterms:W3CDTF">2019-03-16T21:15:21Z</dcterms:modified>
</cp:coreProperties>
</file>