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Kambiyo Senetlerinde “Temsil”</a:t>
            </a:r>
            <a:endParaRPr lang="tr-TR" dirty="0"/>
          </a:p>
        </p:txBody>
      </p:sp>
      <p:sp>
        <p:nvSpPr>
          <p:cNvPr id="3" name="2 İçerik Yer Tutucusu"/>
          <p:cNvSpPr>
            <a:spLocks noGrp="1"/>
          </p:cNvSpPr>
          <p:nvPr>
            <p:ph idx="1"/>
          </p:nvPr>
        </p:nvSpPr>
        <p:spPr>
          <a:xfrm>
            <a:off x="323528" y="1268760"/>
            <a:ext cx="8568952" cy="5256584"/>
          </a:xfrm>
        </p:spPr>
        <p:txBody>
          <a:bodyPr>
            <a:normAutofit fontScale="77500" lnSpcReduction="20000"/>
          </a:bodyPr>
          <a:lstStyle/>
          <a:p>
            <a:r>
              <a:rPr lang="tr-TR" dirty="0" smtClean="0"/>
              <a:t>Temsil kavramı genel olarak işlemi bizzat yapmak yerine bir başka kişinin aralığıyla kendi adına ve başkası hesabına ya da başkası ad ve hesabına işlemin gerçekleştirilmesini ifade eder. </a:t>
            </a:r>
          </a:p>
          <a:p>
            <a:r>
              <a:rPr lang="tr-TR" dirty="0" smtClean="0"/>
              <a:t>Kanun koyucu temsile ilişkin genel hükümlere Türk Borçlar Kanunu’nun 40-48. maddeleri arasında düzenleme getirmiştir. </a:t>
            </a:r>
          </a:p>
          <a:p>
            <a:r>
              <a:rPr lang="tr-TR" dirty="0" smtClean="0"/>
              <a:t>Kambiyo senetlerinde temsile ilişkin olarak genel hükümlerden farklılık ve öncelik arz eden nokta ise TTK m. 678’de temsile yetkili olmadığı halde bir kişinin temsilcisi sıfatıyla bir poliçeye imzasını koyan kişinin, o poliçeden dolayı bizzat sorumlu olmasıdır. </a:t>
            </a:r>
          </a:p>
          <a:p>
            <a:r>
              <a:rPr lang="tr-TR" dirty="0" smtClean="0"/>
              <a:t>Temsilci bu poliçeyi ödediği takdirde, temsil olunduğu kabul edilen kişinin haiz olabileceği haklara sahip olur. Yetkisini aşan temsilci için de hüküm durum aynıdır. </a:t>
            </a:r>
          </a:p>
          <a:p>
            <a:r>
              <a:rPr lang="tr-TR" dirty="0" smtClean="0"/>
              <a:t>Anılan düzenleme TTK m. 678/2(e) bendi gereği bonolar, m. 818/1(c) bendi gereği çeklere de uygulanır. </a:t>
            </a:r>
            <a:endParaRPr lang="tr-TR" dirty="0"/>
          </a:p>
        </p:txBody>
      </p:sp>
    </p:spTree>
    <p:extLst>
      <p:ext uri="{BB962C8B-B14F-4D97-AF65-F5344CB8AC3E}">
        <p14:creationId xmlns:p14="http://schemas.microsoft.com/office/powerpoint/2010/main" val="2039927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88640"/>
            <a:ext cx="7931224" cy="706090"/>
          </a:xfrm>
        </p:spPr>
        <p:txBody>
          <a:bodyPr>
            <a:normAutofit fontScale="90000"/>
          </a:bodyPr>
          <a:lstStyle/>
          <a:p>
            <a:r>
              <a:rPr lang="tr-TR" b="1" dirty="0" smtClean="0"/>
              <a:t>Kambiyo Senetlerinde “Def’iler”</a:t>
            </a:r>
            <a:endParaRPr lang="tr-TR" b="1" dirty="0"/>
          </a:p>
        </p:txBody>
      </p:sp>
      <p:sp>
        <p:nvSpPr>
          <p:cNvPr id="3" name="2 İçerik Yer Tutucusu"/>
          <p:cNvSpPr>
            <a:spLocks noGrp="1"/>
          </p:cNvSpPr>
          <p:nvPr>
            <p:ph idx="1"/>
          </p:nvPr>
        </p:nvSpPr>
        <p:spPr>
          <a:xfrm>
            <a:off x="251520" y="980728"/>
            <a:ext cx="8640960" cy="5544616"/>
          </a:xfrm>
        </p:spPr>
        <p:txBody>
          <a:bodyPr>
            <a:noAutofit/>
          </a:bodyPr>
          <a:lstStyle/>
          <a:p>
            <a:pPr algn="just"/>
            <a:r>
              <a:rPr lang="tr-TR" sz="2000" dirty="0" smtClean="0"/>
              <a:t>“Def’i” kavramı genel anlamıyla, borcun varlığını ve doğumunu kabul etmekle birlikte özel bir neden dolayısıyla borcun ödenmesinden kaçınılmasını ifade eder. Kıymetli evrak hukukunda def’i kavramı ise bu anlamıyla </a:t>
            </a:r>
            <a:r>
              <a:rPr lang="tr-TR" sz="2000" dirty="0" err="1" smtClean="0"/>
              <a:t>def’ilerin</a:t>
            </a:r>
            <a:r>
              <a:rPr lang="tr-TR" sz="2000" dirty="0" smtClean="0"/>
              <a:t> yanı sıra “itiraz”ları da kapsamaktadır. Dolayısıyla borcun hiç doğmadığını veya sona erdiğini gösteren iddialarda bulunma da (itiraz) da kıymetli evrak hukukunda def’lerin sınırları içerisindedir.</a:t>
            </a:r>
          </a:p>
          <a:p>
            <a:pPr algn="just"/>
            <a:endParaRPr lang="tr-TR" sz="2000" b="1" dirty="0" smtClean="0"/>
          </a:p>
          <a:p>
            <a:pPr algn="just"/>
            <a:r>
              <a:rPr lang="tr-TR" sz="2000" b="1" dirty="0" smtClean="0"/>
              <a:t>Kıymetli Evrakın Türüne Göre </a:t>
            </a:r>
            <a:r>
              <a:rPr lang="tr-TR" sz="2000" b="1" dirty="0" err="1" smtClean="0"/>
              <a:t>Def’ilerin</a:t>
            </a:r>
            <a:r>
              <a:rPr lang="tr-TR" sz="2000" b="1" dirty="0" smtClean="0"/>
              <a:t> İleri Sürülmesi</a:t>
            </a:r>
          </a:p>
          <a:p>
            <a:pPr lvl="1" algn="just"/>
            <a:r>
              <a:rPr lang="tr-TR" sz="2000" dirty="0" smtClean="0"/>
              <a:t>Emre Yazılı Senetlerde</a:t>
            </a:r>
          </a:p>
          <a:p>
            <a:pPr lvl="1" algn="just"/>
            <a:r>
              <a:rPr lang="tr-TR" sz="2000" dirty="0" smtClean="0"/>
              <a:t>Nama Yazılı Senetlerde</a:t>
            </a:r>
          </a:p>
          <a:p>
            <a:pPr lvl="1" algn="just"/>
            <a:r>
              <a:rPr lang="tr-TR" sz="2000" dirty="0" smtClean="0"/>
              <a:t>Hamile Yazılı Senetlerde</a:t>
            </a:r>
          </a:p>
          <a:p>
            <a:pPr algn="just"/>
            <a:endParaRPr lang="tr-TR" sz="2000" b="1" dirty="0" smtClean="0"/>
          </a:p>
          <a:p>
            <a:pPr algn="just"/>
            <a:r>
              <a:rPr lang="tr-TR" sz="2000" b="1" dirty="0" smtClean="0"/>
              <a:t>Doktrinde Yapılan Ayrım</a:t>
            </a:r>
            <a:endParaRPr lang="tr-TR" sz="2000" dirty="0" smtClean="0"/>
          </a:p>
          <a:p>
            <a:pPr lvl="2" algn="just"/>
            <a:r>
              <a:rPr lang="tr-TR" sz="2000" dirty="0" smtClean="0"/>
              <a:t>Mutlak Def’iler</a:t>
            </a:r>
          </a:p>
          <a:p>
            <a:pPr lvl="2" algn="just"/>
            <a:r>
              <a:rPr lang="tr-TR" sz="2000" dirty="0" err="1" smtClean="0"/>
              <a:t>Nisbi</a:t>
            </a:r>
            <a:r>
              <a:rPr lang="tr-TR" sz="2000" dirty="0" smtClean="0"/>
              <a:t> Def’iler</a:t>
            </a:r>
          </a:p>
          <a:p>
            <a:pPr lvl="1" algn="just"/>
            <a:endParaRPr lang="tr-TR" sz="2000" dirty="0"/>
          </a:p>
        </p:txBody>
      </p:sp>
    </p:spTree>
    <p:extLst>
      <p:ext uri="{BB962C8B-B14F-4D97-AF65-F5344CB8AC3E}">
        <p14:creationId xmlns:p14="http://schemas.microsoft.com/office/powerpoint/2010/main" val="609256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88640"/>
            <a:ext cx="7211144" cy="576064"/>
          </a:xfrm>
        </p:spPr>
        <p:txBody>
          <a:bodyPr>
            <a:normAutofit fontScale="90000"/>
          </a:bodyPr>
          <a:lstStyle/>
          <a:p>
            <a:r>
              <a:rPr lang="tr-TR" sz="3800" b="1" dirty="0" smtClean="0"/>
              <a:t>Kambiyo Senetlerinde “Def’iler”</a:t>
            </a:r>
            <a:endParaRPr lang="tr-TR" sz="3800" dirty="0"/>
          </a:p>
        </p:txBody>
      </p:sp>
      <p:sp>
        <p:nvSpPr>
          <p:cNvPr id="3" name="2 İçerik Yer Tutucusu"/>
          <p:cNvSpPr>
            <a:spLocks noGrp="1"/>
          </p:cNvSpPr>
          <p:nvPr>
            <p:ph idx="1"/>
          </p:nvPr>
        </p:nvSpPr>
        <p:spPr>
          <a:xfrm>
            <a:off x="179512" y="836712"/>
            <a:ext cx="8784976" cy="5760640"/>
          </a:xfrm>
        </p:spPr>
        <p:txBody>
          <a:bodyPr>
            <a:normAutofit/>
          </a:bodyPr>
          <a:lstStyle/>
          <a:p>
            <a:r>
              <a:rPr lang="tr-TR" sz="2300" dirty="0" smtClean="0"/>
              <a:t>“Def’i” kavramı genel anlamıyla, borcun varlığını ve doğumunu kabul etmekle birlikte özel bir neden dolayısıyla borcun ödenmesinden kaçınılmasını ifade eder. Kıymetli evrak hukukunda def’i kavramı ise bu anlamıyla </a:t>
            </a:r>
            <a:r>
              <a:rPr lang="tr-TR" sz="2300" dirty="0" err="1" smtClean="0"/>
              <a:t>def’ilerin</a:t>
            </a:r>
            <a:r>
              <a:rPr lang="tr-TR" sz="2300" dirty="0" smtClean="0"/>
              <a:t> yanı sıra “itiraz”ları da kapsamaktadır. Dolayısıyla borcun hiç doğmadığını veya sona erdiğini gösteren iddialarda bulunma da (itiraz) da kıymetli evrak hukukunda def’lerin sınırları içerisindedir.</a:t>
            </a:r>
          </a:p>
          <a:p>
            <a:endParaRPr lang="tr-TR" sz="2300" dirty="0" smtClean="0"/>
          </a:p>
          <a:p>
            <a:r>
              <a:rPr lang="tr-TR" sz="2300" dirty="0" smtClean="0"/>
              <a:t>Def’iler doktrinde ikili bir ayrıma tabi tutularak ele alınmaktadır:</a:t>
            </a:r>
          </a:p>
          <a:p>
            <a:pPr lvl="1"/>
            <a:r>
              <a:rPr lang="tr-TR" sz="2300" dirty="0" smtClean="0"/>
              <a:t>“Mutlak def’iler” olarak kabul edilen senedin geçersizliğine ilişkin veya senet metninden anlaşılan def’iler herkese karşı ileri sürülebilir. Hemen belirtelim ki, bu türden </a:t>
            </a:r>
            <a:r>
              <a:rPr lang="tr-TR" sz="2300" dirty="0" err="1" smtClean="0"/>
              <a:t>def’ileri</a:t>
            </a:r>
            <a:r>
              <a:rPr lang="tr-TR" sz="2300" dirty="0" smtClean="0"/>
              <a:t> hükümsüzlük kişiliğinde doğan kişiler ileri sürecektir.</a:t>
            </a:r>
          </a:p>
          <a:p>
            <a:pPr lvl="1"/>
            <a:r>
              <a:rPr lang="tr-TR" sz="2300" dirty="0" smtClean="0"/>
              <a:t>“</a:t>
            </a:r>
            <a:r>
              <a:rPr lang="tr-TR" sz="2300" dirty="0" err="1" smtClean="0"/>
              <a:t>Nisbi</a:t>
            </a:r>
            <a:r>
              <a:rPr lang="tr-TR" sz="2300" dirty="0" smtClean="0"/>
              <a:t> def’iler” olarak adlandırılan def’iler ise borçlunun senedi ibraz eden alacaklıya karşı şahsen sahip olduğu </a:t>
            </a:r>
            <a:r>
              <a:rPr lang="tr-TR" sz="2300" dirty="0" err="1" smtClean="0"/>
              <a:t>def’ileri</a:t>
            </a:r>
            <a:r>
              <a:rPr lang="tr-TR" sz="2300" dirty="0" smtClean="0"/>
              <a:t> ifade eder. </a:t>
            </a:r>
          </a:p>
          <a:p>
            <a:endParaRPr lang="tr-TR" sz="2300" dirty="0"/>
          </a:p>
        </p:txBody>
      </p:sp>
    </p:spTree>
    <p:extLst>
      <p:ext uri="{BB962C8B-B14F-4D97-AF65-F5344CB8AC3E}">
        <p14:creationId xmlns:p14="http://schemas.microsoft.com/office/powerpoint/2010/main" val="2980539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706090"/>
          </a:xfrm>
        </p:spPr>
        <p:txBody>
          <a:bodyPr>
            <a:normAutofit fontScale="90000"/>
          </a:bodyPr>
          <a:lstStyle/>
          <a:p>
            <a:r>
              <a:rPr lang="tr-TR" b="1" dirty="0" smtClean="0"/>
              <a:t>Kambiyo Senetlerinde “Def’iler”</a:t>
            </a:r>
            <a:endParaRPr lang="tr-TR" dirty="0"/>
          </a:p>
        </p:txBody>
      </p:sp>
      <p:sp>
        <p:nvSpPr>
          <p:cNvPr id="3" name="2 İçerik Yer Tutucusu"/>
          <p:cNvSpPr>
            <a:spLocks noGrp="1"/>
          </p:cNvSpPr>
          <p:nvPr>
            <p:ph idx="1"/>
          </p:nvPr>
        </p:nvSpPr>
        <p:spPr>
          <a:xfrm>
            <a:off x="251520" y="980728"/>
            <a:ext cx="8640960" cy="5616624"/>
          </a:xfrm>
        </p:spPr>
        <p:txBody>
          <a:bodyPr>
            <a:noAutofit/>
          </a:bodyPr>
          <a:lstStyle/>
          <a:p>
            <a:r>
              <a:rPr lang="tr-TR" sz="2000" b="1" dirty="0" err="1" smtClean="0"/>
              <a:t>aa</a:t>
            </a:r>
            <a:r>
              <a:rPr lang="tr-TR" sz="2000" b="1" dirty="0" smtClean="0"/>
              <a:t>- Nama Yazılı Senetlerde Def’iler</a:t>
            </a:r>
            <a:endParaRPr lang="tr-TR" sz="2000" dirty="0" smtClean="0"/>
          </a:p>
          <a:p>
            <a:pPr>
              <a:buNone/>
            </a:pPr>
            <a:r>
              <a:rPr lang="tr-TR" sz="2000" dirty="0" smtClean="0"/>
              <a:t>		Nama yazılı senetlerde senet borçlusu mutlak </a:t>
            </a:r>
            <a:r>
              <a:rPr lang="tr-TR" sz="2000" dirty="0" err="1" smtClean="0"/>
              <a:t>def’ilerin</a:t>
            </a:r>
            <a:r>
              <a:rPr lang="tr-TR" sz="2000" dirty="0" smtClean="0"/>
              <a:t> yanı sıra nama yazılı senetlerin devri “alacağın devri” hükmünde olduğundan senedin devri öğrendiği anda devredene karşı sahip olduğu </a:t>
            </a:r>
            <a:r>
              <a:rPr lang="tr-TR" sz="2000" dirty="0" err="1" smtClean="0"/>
              <a:t>def’ileri</a:t>
            </a:r>
            <a:r>
              <a:rPr lang="tr-TR" sz="2000" dirty="0" smtClean="0"/>
              <a:t> devralana karşı da ileri sürebilir.</a:t>
            </a:r>
          </a:p>
          <a:p>
            <a:r>
              <a:rPr lang="tr-TR" sz="2000" b="1" dirty="0" err="1" smtClean="0"/>
              <a:t>bb</a:t>
            </a:r>
            <a:r>
              <a:rPr lang="tr-TR" sz="2000" b="1" dirty="0" smtClean="0"/>
              <a:t>- Emre Yazılı Senetlerde Def’iler</a:t>
            </a:r>
            <a:endParaRPr lang="tr-TR" sz="2000" dirty="0" smtClean="0"/>
          </a:p>
          <a:p>
            <a:pPr>
              <a:buNone/>
            </a:pPr>
            <a:r>
              <a:rPr lang="tr-TR" sz="2000" dirty="0" smtClean="0"/>
              <a:t>		Emre yazılı senetler ve hamile yazılı senetler açısından ise durum farklılık arz etmektedir. Kamu güvenine sahip bu tür senetlerde borçlu senedin geçersizliğine ilişkin veya senet metninden anlaşılan </a:t>
            </a:r>
            <a:r>
              <a:rPr lang="tr-TR" sz="2000" dirty="0" err="1" smtClean="0"/>
              <a:t>def’ilerle</a:t>
            </a:r>
            <a:r>
              <a:rPr lang="tr-TR" sz="2000" dirty="0" smtClean="0"/>
              <a:t> alacaklı kim ise ona karşı, şahsen haiz bulunduğu </a:t>
            </a:r>
            <a:r>
              <a:rPr lang="tr-TR" sz="2000" dirty="0" err="1" smtClean="0"/>
              <a:t>def’ileri</a:t>
            </a:r>
            <a:r>
              <a:rPr lang="tr-TR" sz="2000" dirty="0" smtClean="0"/>
              <a:t> ileri sürebilir. </a:t>
            </a:r>
          </a:p>
          <a:p>
            <a:r>
              <a:rPr lang="tr-TR" sz="2000" b="1" dirty="0" err="1" smtClean="0"/>
              <a:t>cc</a:t>
            </a:r>
            <a:r>
              <a:rPr lang="tr-TR" sz="2000" b="1" dirty="0" smtClean="0"/>
              <a:t>- Hamile Yazılı Senetlerde Def’iler</a:t>
            </a:r>
            <a:endParaRPr lang="tr-TR" sz="2000" dirty="0" smtClean="0"/>
          </a:p>
          <a:p>
            <a:pPr>
              <a:buNone/>
            </a:pPr>
            <a:r>
              <a:rPr lang="tr-TR" sz="2000" dirty="0" smtClean="0"/>
              <a:t>		Hamile yazılı senetlerde def’iler esas itibariyle emre yazılı senetlere ilişkin kurallara tabidir. Ancak TTK m. 659/3 bir özel hüküm olarak senedin, borçlunun rızası olmaksızın tedavüle çıkarıldığı yolunda bir def’i ileri sürülemeyeceği kararlaştırılmıştır. Yine, TMK m. 990’da para ve hamile yazılı senetler açısından </a:t>
            </a:r>
            <a:r>
              <a:rPr lang="tr-TR" sz="2000" dirty="0" err="1" smtClean="0"/>
              <a:t>zilyetin</a:t>
            </a:r>
            <a:r>
              <a:rPr lang="tr-TR" sz="2000" dirty="0" smtClean="0"/>
              <a:t> iradesi dışında elinden çıkmış olsa bile, para ve hamiline yazılı senetleri </a:t>
            </a:r>
            <a:r>
              <a:rPr lang="tr-TR" sz="2000" dirty="0" err="1" smtClean="0"/>
              <a:t>iyiniyetle</a:t>
            </a:r>
            <a:r>
              <a:rPr lang="tr-TR" sz="2000" dirty="0" smtClean="0"/>
              <a:t> edinmiş olan kimseye karşı taşınmaz davası açamayacağı düzenlenmiştir. </a:t>
            </a:r>
          </a:p>
          <a:p>
            <a:endParaRPr lang="tr-TR" sz="2000" dirty="0"/>
          </a:p>
        </p:txBody>
      </p:sp>
    </p:spTree>
    <p:extLst>
      <p:ext uri="{BB962C8B-B14F-4D97-AF65-F5344CB8AC3E}">
        <p14:creationId xmlns:p14="http://schemas.microsoft.com/office/powerpoint/2010/main" val="1481422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Def’ilere</a:t>
            </a:r>
            <a:r>
              <a:rPr lang="tr-TR" b="1" dirty="0" smtClean="0"/>
              <a:t> Örnekler..</a:t>
            </a:r>
            <a:endParaRPr lang="tr-TR" b="1" dirty="0"/>
          </a:p>
        </p:txBody>
      </p:sp>
      <p:sp>
        <p:nvSpPr>
          <p:cNvPr id="3" name="2 İçerik Yer Tutucusu"/>
          <p:cNvSpPr>
            <a:spLocks noGrp="1"/>
          </p:cNvSpPr>
          <p:nvPr>
            <p:ph idx="1"/>
          </p:nvPr>
        </p:nvSpPr>
        <p:spPr>
          <a:xfrm>
            <a:off x="323528" y="1340768"/>
            <a:ext cx="8640960" cy="5184575"/>
          </a:xfrm>
        </p:spPr>
        <p:txBody>
          <a:bodyPr>
            <a:normAutofit fontScale="62500" lnSpcReduction="20000"/>
          </a:bodyPr>
          <a:lstStyle/>
          <a:p>
            <a:r>
              <a:rPr lang="tr-TR" dirty="0" smtClean="0"/>
              <a:t>Senedin geçersizliğine ilişkin def’i ifadesiyle kastedilen senetteki taahhüdün hükümsüzlüğüne ilişkin </a:t>
            </a:r>
            <a:r>
              <a:rPr lang="tr-TR" dirty="0" err="1" smtClean="0"/>
              <a:t>def’ilerdir</a:t>
            </a:r>
            <a:r>
              <a:rPr lang="tr-TR" dirty="0" smtClean="0"/>
              <a:t>. Örneğin, (X) kişiyi (Y) kişisini temsilen bir bono düzenleyip (A) kişisine verdiği bir örnekte, (X) temsil yetkisine sahip değilse gerek (A)’ya karşı gerek (A) kişisi senedi (B) kişisine devretmişse o kişiye karşı (Y) sorumlu değildir. Burada senette kendi adına verilen taahhüt, temelinde geçerli bir temsil ilişkisi mevcut bulunmadığından, geçerli değildir. </a:t>
            </a:r>
          </a:p>
          <a:p>
            <a:endParaRPr lang="tr-TR" dirty="0" smtClean="0"/>
          </a:p>
          <a:p>
            <a:r>
              <a:rPr lang="tr-TR" dirty="0" smtClean="0"/>
              <a:t>Senet metninden anlaşılan </a:t>
            </a:r>
            <a:r>
              <a:rPr lang="tr-TR" dirty="0" err="1" smtClean="0"/>
              <a:t>def’ilerde</a:t>
            </a:r>
            <a:r>
              <a:rPr lang="tr-TR" dirty="0" smtClean="0"/>
              <a:t> ise kıymetli evrakta senet metninden herkesin anlayabileceği bir özel durum söz konusudur. Örneğin, senette açıkça yazılı vadeye henüz gelinmeden senet bedelinin ödenmesi borçludan istendiğinde borçlu vadenin henüz gelmemesi sebebiyle ödeme yapmaktan kaçınabilecektir.</a:t>
            </a:r>
          </a:p>
          <a:p>
            <a:endParaRPr lang="tr-TR" dirty="0" smtClean="0"/>
          </a:p>
          <a:p>
            <a:r>
              <a:rPr lang="tr-TR" dirty="0" smtClean="0"/>
              <a:t>borçlunun senedi ibraz eden alacaklıya karşı şahsen sahip olduğu </a:t>
            </a:r>
            <a:r>
              <a:rPr lang="tr-TR" dirty="0" err="1" smtClean="0"/>
              <a:t>def’ileri</a:t>
            </a:r>
            <a:r>
              <a:rPr lang="tr-TR" dirty="0" smtClean="0"/>
              <a:t> ifade eden “</a:t>
            </a:r>
            <a:r>
              <a:rPr lang="tr-TR" dirty="0" err="1" smtClean="0"/>
              <a:t>nisbi</a:t>
            </a:r>
            <a:r>
              <a:rPr lang="tr-TR" dirty="0" smtClean="0"/>
              <a:t> </a:t>
            </a:r>
            <a:r>
              <a:rPr lang="tr-TR" dirty="0" err="1" smtClean="0"/>
              <a:t>def’iler”e</a:t>
            </a:r>
            <a:r>
              <a:rPr lang="tr-TR" dirty="0" smtClean="0"/>
              <a:t> örnek olarak ise borçlunun alacaklı ile girdiği bir başka borç ilişkisi dolayısıyla alacaklı olması ve bu alacağı ile kıymetli evraktan doğan borcun takasını talep etmesi örnek gösterilebilir.</a:t>
            </a:r>
            <a:endParaRPr lang="tr-TR" dirty="0"/>
          </a:p>
        </p:txBody>
      </p:sp>
    </p:spTree>
    <p:extLst>
      <p:ext uri="{BB962C8B-B14F-4D97-AF65-F5344CB8AC3E}">
        <p14:creationId xmlns:p14="http://schemas.microsoft.com/office/powerpoint/2010/main" val="84628200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479</Words>
  <Application>Microsoft Office PowerPoint</Application>
  <PresentationFormat>Ekran Gösterisi (4:3)</PresentationFormat>
  <Paragraphs>36</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Kambiyo Senetlerinde “Temsil”</vt:lpstr>
      <vt:lpstr>Kambiyo Senetlerinde “Def’iler”</vt:lpstr>
      <vt:lpstr>Kambiyo Senetlerinde “Def’iler”</vt:lpstr>
      <vt:lpstr>Kambiyo Senetlerinde “Def’iler”</vt:lpstr>
      <vt:lpstr>Def’ilere Örnekler..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Kambiyo Senetlerinde “Temsil”</dc:title>
  <dc:creator>KORKUT OZKORKUT</dc:creator>
  <cp:lastModifiedBy>KORKUT OZKORKUT</cp:lastModifiedBy>
  <cp:revision>1</cp:revision>
  <dcterms:created xsi:type="dcterms:W3CDTF">2019-12-23T12:03:43Z</dcterms:created>
  <dcterms:modified xsi:type="dcterms:W3CDTF">2019-12-23T12:10:15Z</dcterms:modified>
</cp:coreProperties>
</file>