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4" r:id="rId7"/>
    <p:sldId id="265" r:id="rId8"/>
    <p:sldId id="263" r:id="rId9"/>
    <p:sldId id="262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29" autoAdjust="0"/>
    <p:restoredTop sz="94660"/>
  </p:normalViewPr>
  <p:slideViewPr>
    <p:cSldViewPr snapToGrid="0">
      <p:cViewPr varScale="1">
        <p:scale>
          <a:sx n="85" d="100"/>
          <a:sy n="85" d="100"/>
        </p:scale>
        <p:origin x="13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D1000C-4584-4F9A-AED7-E99930057097}" type="datetimeFigureOut">
              <a:rPr lang="en-US" smtClean="0"/>
              <a:t>6/23/2020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A2FA57-AD03-4153-97D3-321BA1027C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42280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D1000C-4584-4F9A-AED7-E99930057097}" type="datetimeFigureOut">
              <a:rPr lang="en-US" smtClean="0"/>
              <a:t>6/23/2020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A2FA57-AD03-4153-97D3-321BA1027C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93009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D1000C-4584-4F9A-AED7-E99930057097}" type="datetimeFigureOut">
              <a:rPr lang="en-US" smtClean="0"/>
              <a:t>6/23/2020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A2FA57-AD03-4153-97D3-321BA1027C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58151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D1000C-4584-4F9A-AED7-E99930057097}" type="datetimeFigureOut">
              <a:rPr lang="en-US" smtClean="0"/>
              <a:t>6/23/2020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A2FA57-AD03-4153-97D3-321BA1027C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80667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D1000C-4584-4F9A-AED7-E99930057097}" type="datetimeFigureOut">
              <a:rPr lang="en-US" smtClean="0"/>
              <a:t>6/23/2020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A2FA57-AD03-4153-97D3-321BA1027C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79485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D1000C-4584-4F9A-AED7-E99930057097}" type="datetimeFigureOut">
              <a:rPr lang="en-US" smtClean="0"/>
              <a:t>6/23/2020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A2FA57-AD03-4153-97D3-321BA1027C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98471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D1000C-4584-4F9A-AED7-E99930057097}" type="datetimeFigureOut">
              <a:rPr lang="en-US" smtClean="0"/>
              <a:t>6/23/2020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A2FA57-AD03-4153-97D3-321BA1027C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11380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D1000C-4584-4F9A-AED7-E99930057097}" type="datetimeFigureOut">
              <a:rPr lang="en-US" smtClean="0"/>
              <a:t>6/23/2020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A2FA57-AD03-4153-97D3-321BA1027C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52644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D1000C-4584-4F9A-AED7-E99930057097}" type="datetimeFigureOut">
              <a:rPr lang="en-US" smtClean="0"/>
              <a:t>6/23/2020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A2FA57-AD03-4153-97D3-321BA1027C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84145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D1000C-4584-4F9A-AED7-E99930057097}" type="datetimeFigureOut">
              <a:rPr lang="en-US" smtClean="0"/>
              <a:t>6/23/2020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A2FA57-AD03-4153-97D3-321BA1027C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63157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D1000C-4584-4F9A-AED7-E99930057097}" type="datetimeFigureOut">
              <a:rPr lang="en-US" smtClean="0"/>
              <a:t>6/23/2020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A2FA57-AD03-4153-97D3-321BA1027C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84247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D1000C-4584-4F9A-AED7-E99930057097}" type="datetimeFigureOut">
              <a:rPr lang="en-US" smtClean="0"/>
              <a:t>6/23/2020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A2FA57-AD03-4153-97D3-321BA1027C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90341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Finansal Küreselleşme:</a:t>
            </a:r>
            <a:br>
              <a:rPr lang="tr-TR" dirty="0" smtClean="0"/>
            </a:br>
            <a:r>
              <a:rPr lang="tr-TR" dirty="0" smtClean="0"/>
              <a:t>Fırsat ve Kriz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Kemal Kızılca</a:t>
            </a:r>
          </a:p>
          <a:p>
            <a:r>
              <a:rPr lang="tr-TR" dirty="0" smtClean="0"/>
              <a:t>Birincil </a:t>
            </a:r>
            <a:r>
              <a:rPr lang="tr-TR" dirty="0" smtClean="0"/>
              <a:t>kaynak: Krugman, Obstfeld, Melitz, </a:t>
            </a:r>
            <a:r>
              <a:rPr lang="tr-TR" i="1" dirty="0" smtClean="0"/>
              <a:t>Uluslararası İktisat</a:t>
            </a:r>
            <a:r>
              <a:rPr lang="tr-TR" dirty="0" smtClean="0"/>
              <a:t>, </a:t>
            </a: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>bölüm </a:t>
            </a:r>
            <a:r>
              <a:rPr lang="tr-TR" dirty="0" smtClean="0"/>
              <a:t>20. </a:t>
            </a:r>
          </a:p>
        </p:txBody>
      </p:sp>
    </p:spTree>
    <p:extLst>
      <p:ext uri="{BB962C8B-B14F-4D97-AF65-F5344CB8AC3E}">
        <p14:creationId xmlns:p14="http://schemas.microsoft.com/office/powerpoint/2010/main" val="20609771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İmkansız üçlüyü hatırlayalım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tr-TR" dirty="0"/>
              <a:t>Sabit döviz kuru</a:t>
            </a:r>
          </a:p>
          <a:p>
            <a:pPr lvl="1"/>
            <a:r>
              <a:rPr lang="tr-TR" dirty="0"/>
              <a:t>Bağımsız para politikası</a:t>
            </a:r>
          </a:p>
          <a:p>
            <a:pPr lvl="1"/>
            <a:r>
              <a:rPr lang="tr-TR" dirty="0"/>
              <a:t>Sermaye hareketleri serbestisi</a:t>
            </a:r>
          </a:p>
          <a:p>
            <a:r>
              <a:rPr lang="tr-TR" dirty="0" smtClean="0"/>
              <a:t>Bunlardan sadece ikisi aynı anda gerçekleşebilir. </a:t>
            </a:r>
          </a:p>
          <a:p>
            <a:r>
              <a:rPr lang="tr-TR" dirty="0" err="1" smtClean="0"/>
              <a:t>Bretton</a:t>
            </a:r>
            <a:r>
              <a:rPr lang="tr-TR" dirty="0" smtClean="0"/>
              <a:t> </a:t>
            </a:r>
            <a:r>
              <a:rPr lang="tr-TR" dirty="0" err="1" smtClean="0"/>
              <a:t>Woods</a:t>
            </a:r>
            <a:r>
              <a:rPr lang="tr-TR" dirty="0" smtClean="0"/>
              <a:t> sisteminde üçüncüsü yoktu.</a:t>
            </a:r>
          </a:p>
          <a:p>
            <a:r>
              <a:rPr lang="tr-TR" dirty="0" smtClean="0"/>
              <a:t>BW sonrası dönemde, sermaye hareketleri serbest bırakıldı. </a:t>
            </a:r>
          </a:p>
          <a:p>
            <a:pPr lvl="1"/>
            <a:r>
              <a:rPr lang="tr-TR" dirty="0" smtClean="0"/>
              <a:t>Türkiye’de 1989</a:t>
            </a:r>
          </a:p>
          <a:p>
            <a:r>
              <a:rPr lang="tr-TR" dirty="0" smtClean="0"/>
              <a:t>Sermaye serbestisiyle birlikte gelen sorunlar var. </a:t>
            </a:r>
          </a:p>
        </p:txBody>
      </p:sp>
    </p:spTree>
    <p:extLst>
      <p:ext uri="{BB962C8B-B14F-4D97-AF65-F5344CB8AC3E}">
        <p14:creationId xmlns:p14="http://schemas.microsoft.com/office/powerpoint/2010/main" val="3504524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Uluslararası finans akımları, uluslararası ticaretten kazançları artırıyor mu?</a:t>
            </a:r>
          </a:p>
          <a:p>
            <a:r>
              <a:rPr lang="tr-TR" dirty="0" smtClean="0"/>
              <a:t>Uluslararası finansal akımlar neden bu kadar hızlı arttı?</a:t>
            </a:r>
          </a:p>
          <a:p>
            <a:r>
              <a:rPr lang="tr-TR" dirty="0" smtClean="0"/>
              <a:t>Bu artış nasıl riskler barındırıyor?</a:t>
            </a:r>
          </a:p>
          <a:p>
            <a:r>
              <a:rPr lang="tr-TR" dirty="0" smtClean="0"/>
              <a:t>Riskleri azaltmanın yolları var mı?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2696873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Finansal piyasalar ne vaat ediyor?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Risk paylaşımı!</a:t>
            </a:r>
          </a:p>
          <a:p>
            <a:r>
              <a:rPr lang="tr-TR" dirty="0" smtClean="0"/>
              <a:t>Eğer bütün varlığınızı bir ülkenin varlıklarına yatırıyorsanız, ülkenin bütün riski sizin varlıklarınıza da yansıyor demektir. </a:t>
            </a:r>
          </a:p>
          <a:p>
            <a:r>
              <a:rPr lang="tr-TR" dirty="0" smtClean="0"/>
              <a:t>Servetinizin bir kısmını başka ülke varlıklarına yatırarak, riski küçültebilirsiniz.</a:t>
            </a:r>
          </a:p>
          <a:p>
            <a:r>
              <a:rPr lang="tr-TR" dirty="0" smtClean="0"/>
              <a:t>Aynı şey, diğer ülkelere yatırım yapanlar için de geçerli.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6838675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Sistemin Riske Girmesini Önlemek İçin Neler Yapılır?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Mevduat sigortası</a:t>
            </a:r>
          </a:p>
          <a:p>
            <a:r>
              <a:rPr lang="tr-TR" dirty="0" smtClean="0"/>
              <a:t>Zorunlu karşılık oranları</a:t>
            </a:r>
          </a:p>
          <a:p>
            <a:r>
              <a:rPr lang="tr-TR" dirty="0" smtClean="0"/>
              <a:t>Sermaye oranı yükümlülüğü</a:t>
            </a:r>
          </a:p>
          <a:p>
            <a:r>
              <a:rPr lang="tr-TR" dirty="0" smtClean="0"/>
              <a:t>Banka bilançolarının kamu denetimi</a:t>
            </a:r>
          </a:p>
          <a:p>
            <a:r>
              <a:rPr lang="tr-TR" dirty="0" smtClean="0"/>
              <a:t>Son başvuru mercii uygulaması</a:t>
            </a:r>
          </a:p>
          <a:p>
            <a:r>
              <a:rPr lang="tr-TR" dirty="0" smtClean="0"/>
              <a:t>Devletin banka kurtarması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007480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Uluslararası Sermaye Piyasasının Oyuncuları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Ticari bankalar</a:t>
            </a:r>
          </a:p>
          <a:p>
            <a:pPr lvl="1"/>
            <a:r>
              <a:rPr lang="tr-TR" dirty="0" smtClean="0"/>
              <a:t>Uluslararası piyasalarda (başka bankalardan) borç bulabilirler, borç verebilirler.</a:t>
            </a:r>
          </a:p>
          <a:p>
            <a:pPr lvl="1"/>
            <a:r>
              <a:rPr lang="tr-TR" dirty="0" smtClean="0"/>
              <a:t>Eğer kendi ülkelerinde katı düzenlemeler varsa, düzenlemelerin daha gevşek olduğu ülkelerde faaliyet göstermek isteyebilirler.</a:t>
            </a:r>
          </a:p>
          <a:p>
            <a:r>
              <a:rPr lang="tr-TR" dirty="0" smtClean="0"/>
              <a:t>Şirketler</a:t>
            </a:r>
          </a:p>
          <a:p>
            <a:pPr lvl="1"/>
            <a:r>
              <a:rPr lang="tr-TR" dirty="0" smtClean="0"/>
              <a:t>Uluslararası piyasalarda hisse satarak ya da yurt dışından borçlanarak finansman sağlayabilirler. </a:t>
            </a:r>
          </a:p>
          <a:p>
            <a:r>
              <a:rPr lang="tr-TR" dirty="0" smtClean="0"/>
              <a:t>Banka dışındaki finansal kurumlar</a:t>
            </a:r>
          </a:p>
          <a:p>
            <a:pPr lvl="1"/>
            <a:r>
              <a:rPr lang="tr-TR" dirty="0" smtClean="0"/>
              <a:t>Sigorta şirketleri, emeklilik fonları, </a:t>
            </a:r>
            <a:r>
              <a:rPr lang="tr-TR" dirty="0" err="1" smtClean="0"/>
              <a:t>hedge</a:t>
            </a:r>
            <a:r>
              <a:rPr lang="tr-TR" dirty="0" smtClean="0"/>
              <a:t> fonları,…</a:t>
            </a:r>
          </a:p>
          <a:p>
            <a:r>
              <a:rPr lang="tr-TR" dirty="0" smtClean="0"/>
              <a:t>Merkez bankaları, hazineler, … (kamu)</a:t>
            </a:r>
          </a:p>
        </p:txBody>
      </p:sp>
    </p:spTree>
    <p:extLst>
      <p:ext uri="{BB962C8B-B14F-4D97-AF65-F5344CB8AC3E}">
        <p14:creationId xmlns:p14="http://schemas.microsoft.com/office/powerpoint/2010/main" val="14678760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Hayalî Bir Banka Bilançosu: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99245" y="5033554"/>
            <a:ext cx="11423561" cy="1239230"/>
          </a:xfrm>
        </p:spPr>
        <p:txBody>
          <a:bodyPr>
            <a:normAutofit fontScale="92500" lnSpcReduction="20000"/>
          </a:bodyPr>
          <a:lstStyle/>
          <a:p>
            <a:r>
              <a:rPr lang="tr-TR" dirty="0" smtClean="0"/>
              <a:t>Varlıkların toplamı: 4000 $</a:t>
            </a:r>
          </a:p>
          <a:p>
            <a:r>
              <a:rPr lang="tr-TR" dirty="0" smtClean="0"/>
              <a:t>Varlıklarını kaybederse, yükümlülükleri yerine getirmekte zorlanır</a:t>
            </a:r>
          </a:p>
          <a:p>
            <a:r>
              <a:rPr lang="tr-TR" dirty="0" smtClean="0"/>
              <a:t>Aradaki fark (</a:t>
            </a:r>
            <a:r>
              <a:rPr lang="tr-TR" dirty="0" err="1" smtClean="0"/>
              <a:t>özsermaye</a:t>
            </a:r>
            <a:r>
              <a:rPr lang="tr-TR" dirty="0" smtClean="0"/>
              <a:t>) sadece 200 $ (%5). </a:t>
            </a:r>
            <a:endParaRPr lang="tr-TR" dirty="0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 rotWithShape="1">
          <a:blip r:embed="rId2"/>
          <a:srcRect l="22108" t="32091" r="14951" b="33986"/>
          <a:stretch/>
        </p:blipFill>
        <p:spPr>
          <a:xfrm>
            <a:off x="355683" y="1287887"/>
            <a:ext cx="11510683" cy="34896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81789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Bankanın Çökme Tehlikesi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Varlıklarla yükümlülükler arasında vade uyuşmazlığı var.</a:t>
            </a:r>
          </a:p>
          <a:p>
            <a:r>
              <a:rPr lang="tr-TR" dirty="0" smtClean="0"/>
              <a:t>Varlıklar, genellikle uzun vadeli alacaklardan oluşuyor.</a:t>
            </a:r>
          </a:p>
          <a:p>
            <a:r>
              <a:rPr lang="tr-TR" dirty="0" smtClean="0"/>
              <a:t>Mevduat ise ya vadesiz (her an çekilebilir) ya da kısa vadeli.</a:t>
            </a:r>
          </a:p>
          <a:p>
            <a:endParaRPr lang="tr-TR" dirty="0"/>
          </a:p>
          <a:p>
            <a:endParaRPr lang="tr-TR" dirty="0" smtClean="0"/>
          </a:p>
          <a:p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100873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Uluslararası Düzenlemeler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Basel kuralları (1974)</a:t>
            </a:r>
          </a:p>
          <a:p>
            <a:r>
              <a:rPr lang="tr-TR" dirty="0" smtClean="0"/>
              <a:t>1988: Sermaye yeterliliği kuralı geliyor. </a:t>
            </a:r>
          </a:p>
          <a:p>
            <a:pPr lvl="1"/>
            <a:r>
              <a:rPr lang="tr-TR" dirty="0" smtClean="0"/>
              <a:t>Bankaların </a:t>
            </a:r>
            <a:r>
              <a:rPr lang="tr-TR" dirty="0" err="1" smtClean="0"/>
              <a:t>özsermayelerinin</a:t>
            </a:r>
            <a:r>
              <a:rPr lang="tr-TR" dirty="0" smtClean="0"/>
              <a:t> varlıklarına oranı % 8 olmalı (düşük bir standart).</a:t>
            </a:r>
          </a:p>
          <a:p>
            <a:r>
              <a:rPr lang="tr-TR" dirty="0" err="1" smtClean="0"/>
              <a:t>Özsermayenin</a:t>
            </a:r>
            <a:r>
              <a:rPr lang="tr-TR" dirty="0" smtClean="0"/>
              <a:t> bileşenlerine ilişkin kurallar da var.</a:t>
            </a:r>
          </a:p>
          <a:p>
            <a:r>
              <a:rPr lang="tr-TR" dirty="0" smtClean="0"/>
              <a:t>Basel III (2010): Bankalar, kriz dönemlerinde 30 günlük nakit çıkışını karşılayacak kadar likit varlıklar bulundurmak zorunda.</a:t>
            </a:r>
          </a:p>
          <a:p>
            <a:r>
              <a:rPr lang="tr-TR" dirty="0" smtClean="0"/>
              <a:t>…</a:t>
            </a:r>
          </a:p>
        </p:txBody>
      </p:sp>
    </p:spTree>
    <p:extLst>
      <p:ext uri="{BB962C8B-B14F-4D97-AF65-F5344CB8AC3E}">
        <p14:creationId xmlns:p14="http://schemas.microsoft.com/office/powerpoint/2010/main" val="4103229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357</Words>
  <Application>Microsoft Office PowerPoint</Application>
  <PresentationFormat>Widescreen</PresentationFormat>
  <Paragraphs>54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 Theme</vt:lpstr>
      <vt:lpstr>Finansal Küreselleşme: Fırsat ve Kriz</vt:lpstr>
      <vt:lpstr>İmkansız üçlüyü hatırlayalım</vt:lpstr>
      <vt:lpstr>PowerPoint Presentation</vt:lpstr>
      <vt:lpstr>Finansal piyasalar ne vaat ediyor?</vt:lpstr>
      <vt:lpstr>Sistemin Riske Girmesini Önlemek İçin Neler Yapılır?</vt:lpstr>
      <vt:lpstr>Uluslararası Sermaye Piyasasının Oyuncuları</vt:lpstr>
      <vt:lpstr>Hayalî Bir Banka Bilançosu:</vt:lpstr>
      <vt:lpstr>Bankanın Çökme Tehlikesi</vt:lpstr>
      <vt:lpstr>Uluslararası Düzenlemeler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Finansal Küreselleşme: Fırsat ve Kriz</dc:title>
  <dc:creator>Kemal Kızılca</dc:creator>
  <cp:lastModifiedBy>Kemal Kızılca</cp:lastModifiedBy>
  <cp:revision>1</cp:revision>
  <dcterms:created xsi:type="dcterms:W3CDTF">2020-06-23T20:00:36Z</dcterms:created>
  <dcterms:modified xsi:type="dcterms:W3CDTF">2020-06-23T20:00:47Z</dcterms:modified>
</cp:coreProperties>
</file>