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3" r:id="rId8"/>
    <p:sldId id="261" r:id="rId9"/>
    <p:sldId id="26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73049-BD87-44A6-9586-529E0012B76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3358F-7644-40F0-8A04-18B5E05B16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736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73049-BD87-44A6-9586-529E0012B76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3358F-7644-40F0-8A04-18B5E05B16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5787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73049-BD87-44A6-9586-529E0012B76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3358F-7644-40F0-8A04-18B5E05B16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392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73049-BD87-44A6-9586-529E0012B76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3358F-7644-40F0-8A04-18B5E05B16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3543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73049-BD87-44A6-9586-529E0012B76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3358F-7644-40F0-8A04-18B5E05B16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1261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73049-BD87-44A6-9586-529E0012B76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3358F-7644-40F0-8A04-18B5E05B16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090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73049-BD87-44A6-9586-529E0012B76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3358F-7644-40F0-8A04-18B5E05B16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495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73049-BD87-44A6-9586-529E0012B76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3358F-7644-40F0-8A04-18B5E05B16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3290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73049-BD87-44A6-9586-529E0012B76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3358F-7644-40F0-8A04-18B5E05B16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1211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73049-BD87-44A6-9586-529E0012B76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3358F-7644-40F0-8A04-18B5E05B16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6468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73049-BD87-44A6-9586-529E0012B76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3358F-7644-40F0-8A04-18B5E05B16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332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73049-BD87-44A6-9586-529E0012B76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3358F-7644-40F0-8A04-18B5E05B16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863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6500" b="1" dirty="0" smtClean="0"/>
              <a:t>Sağlık Sosyolojisinin İnceleme Alanları</a:t>
            </a:r>
            <a:endParaRPr lang="tr-TR" sz="65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6081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 smtClean="0"/>
              <a:t>Sağlık sosyolojisinin çalışma konuları hakkında iki farklı sınıflandırma bulunmaktadır.</a:t>
            </a:r>
          </a:p>
          <a:p>
            <a:pPr marL="0" indent="0">
              <a:buNone/>
            </a:pPr>
            <a:r>
              <a:rPr lang="tr-TR" sz="3500" dirty="0" smtClean="0"/>
              <a:t>İlk sınıflandırma, R. </a:t>
            </a:r>
            <a:r>
              <a:rPr lang="tr-TR" sz="3500" dirty="0" err="1" smtClean="0"/>
              <a:t>Straus’un</a:t>
            </a:r>
            <a:r>
              <a:rPr lang="tr-TR" sz="3500" dirty="0" smtClean="0"/>
              <a:t> medikal sosyolojide yaptığı ayrımdan kaynaklanmaktadır. </a:t>
            </a:r>
          </a:p>
          <a:p>
            <a:pPr marL="0" indent="0">
              <a:buNone/>
            </a:pPr>
            <a:r>
              <a:rPr lang="tr-TR" sz="3500" dirty="0" smtClean="0"/>
              <a:t>David </a:t>
            </a:r>
            <a:r>
              <a:rPr lang="tr-TR" sz="3500" dirty="0" err="1" smtClean="0"/>
              <a:t>Mechanic</a:t>
            </a:r>
            <a:r>
              <a:rPr lang="tr-TR" sz="3500" dirty="0" smtClean="0"/>
              <a:t> tarafından yapılan ikinci sınıflandırma ise medikal sosyoloji ile bir bütün olarak değerlendirmiştir.</a:t>
            </a:r>
          </a:p>
        </p:txBody>
      </p:sp>
    </p:spTree>
    <p:extLst>
      <p:ext uri="{BB962C8B-B14F-4D97-AF65-F5344CB8AC3E}">
        <p14:creationId xmlns:p14="http://schemas.microsoft.com/office/powerpoint/2010/main" val="2409979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 smtClean="0"/>
              <a:t>R. </a:t>
            </a:r>
            <a:r>
              <a:rPr lang="tr-TR" sz="3500" dirty="0" err="1" smtClean="0"/>
              <a:t>Straus</a:t>
            </a:r>
            <a:r>
              <a:rPr lang="tr-TR" sz="3500" dirty="0" smtClean="0"/>
              <a:t>, medikal sosyolojinin, tıpta sosyoloji ve tıbbın sosyolojisi olmak üzere iki kategoride ele alınabileceğini önermektedir.</a:t>
            </a:r>
          </a:p>
          <a:p>
            <a:pPr marL="0" indent="0">
              <a:buNone/>
            </a:pP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414506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 smtClean="0"/>
              <a:t>Bu ayrımdan hareket eden </a:t>
            </a:r>
            <a:r>
              <a:rPr lang="tr-TR" sz="3500" dirty="0" err="1" smtClean="0"/>
              <a:t>Kendall</a:t>
            </a:r>
            <a:r>
              <a:rPr lang="tr-TR" sz="3500" dirty="0" smtClean="0"/>
              <a:t> ve </a:t>
            </a:r>
            <a:r>
              <a:rPr lang="tr-TR" sz="3500" dirty="0" err="1" smtClean="0"/>
              <a:t>Reader’a</a:t>
            </a:r>
            <a:r>
              <a:rPr lang="tr-TR" sz="3500" dirty="0"/>
              <a:t> </a:t>
            </a:r>
            <a:r>
              <a:rPr lang="tr-TR" sz="3500" dirty="0" smtClean="0"/>
              <a:t>göre sağlık sosyolojisinin çalışma alanları şöyledir.</a:t>
            </a:r>
          </a:p>
          <a:p>
            <a:pPr marL="0" indent="0">
              <a:buNone/>
            </a:pPr>
            <a:endParaRPr lang="tr-TR" sz="3500" dirty="0"/>
          </a:p>
          <a:p>
            <a:pPr marL="0" indent="0">
              <a:buNone/>
            </a:pPr>
            <a:r>
              <a:rPr lang="tr-TR" sz="3500" dirty="0" smtClean="0"/>
              <a:t>1) Tıpta sosyoloji</a:t>
            </a:r>
          </a:p>
          <a:p>
            <a:pPr marL="0" indent="0">
              <a:buNone/>
            </a:pPr>
            <a:r>
              <a:rPr lang="tr-TR" sz="3500" dirty="0" smtClean="0"/>
              <a:t>A) Hastalığın etiyolojisi ve ekolojisi</a:t>
            </a:r>
          </a:p>
          <a:p>
            <a:pPr marL="0" indent="0">
              <a:buNone/>
            </a:pPr>
            <a:r>
              <a:rPr lang="tr-TR" sz="3500" dirty="0" smtClean="0"/>
              <a:t>B) Sağlık ve hastalığa ilişkin tutum ve davranış değişmeleri</a:t>
            </a: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989229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 smtClean="0"/>
              <a:t>2) Tıbbın Sosyolojisi</a:t>
            </a:r>
          </a:p>
          <a:p>
            <a:pPr marL="0" indent="0">
              <a:buNone/>
            </a:pPr>
            <a:r>
              <a:rPr lang="tr-TR" sz="3500" dirty="0" smtClean="0"/>
              <a:t>A) Hekimlerin yetiştirilmesi</a:t>
            </a:r>
          </a:p>
          <a:p>
            <a:pPr marL="0" indent="0">
              <a:buNone/>
            </a:pPr>
            <a:r>
              <a:rPr lang="tr-TR" sz="3500" dirty="0" smtClean="0"/>
              <a:t>B) Hekimlerin eğitimi</a:t>
            </a:r>
          </a:p>
          <a:p>
            <a:pPr marL="0" indent="0">
              <a:buNone/>
            </a:pPr>
            <a:r>
              <a:rPr lang="tr-TR" sz="3500" dirty="0" smtClean="0"/>
              <a:t>C) Hekimlerin rol-seti içerisindeki diğerleriyle ilişkileri</a:t>
            </a:r>
          </a:p>
          <a:p>
            <a:pPr marL="0" indent="0">
              <a:buNone/>
            </a:pPr>
            <a:r>
              <a:rPr lang="tr-TR" sz="3500" dirty="0" smtClean="0"/>
              <a:t>D) Tıbbi organizasyon-Hastaneler örneği</a:t>
            </a:r>
          </a:p>
          <a:p>
            <a:pPr marL="0" indent="0">
              <a:buNone/>
            </a:pPr>
            <a:r>
              <a:rPr lang="tr-TR" sz="3500" dirty="0" smtClean="0"/>
              <a:t>E) Toplum sağlığının gelişmesi</a:t>
            </a: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506566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 smtClean="0"/>
              <a:t>Son yıllarda bu ayrım ortadan kalkmıştır. Sağlık sosyolojisinin inceleme alanları şu şekildedir:</a:t>
            </a:r>
          </a:p>
          <a:p>
            <a:pPr marL="0" indent="0">
              <a:buNone/>
            </a:pPr>
            <a:r>
              <a:rPr lang="tr-TR" sz="3500" dirty="0" smtClean="0"/>
              <a:t>- Hastalıkların dağılımı ve etiyolojisi</a:t>
            </a:r>
          </a:p>
          <a:p>
            <a:pPr marL="0" indent="0">
              <a:buNone/>
            </a:pPr>
            <a:r>
              <a:rPr lang="tr-TR" sz="3500" dirty="0" smtClean="0"/>
              <a:t>- Ölümlülük</a:t>
            </a:r>
          </a:p>
          <a:p>
            <a:pPr marL="0" indent="0">
              <a:buNone/>
            </a:pPr>
            <a:r>
              <a:rPr lang="tr-TR" sz="3500" dirty="0" smtClean="0"/>
              <a:t>- Sosyal epidemiyoloji</a:t>
            </a:r>
          </a:p>
          <a:p>
            <a:pPr marL="0" indent="0">
              <a:buNone/>
            </a:pPr>
            <a:r>
              <a:rPr lang="tr-TR" sz="3500" dirty="0" smtClean="0"/>
              <a:t>- Tedavi mesleklerinin sosyolojisi</a:t>
            </a: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1728906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 smtClean="0"/>
              <a:t>- Tıbbi bakımın </a:t>
            </a:r>
            <a:r>
              <a:rPr lang="tr-TR" sz="3500" dirty="0" err="1" smtClean="0"/>
              <a:t>sosyo</a:t>
            </a:r>
            <a:r>
              <a:rPr lang="tr-TR" sz="3500" smtClean="0"/>
              <a:t>-kültürel yönleri</a:t>
            </a:r>
          </a:p>
          <a:p>
            <a:pPr marL="0" indent="0">
              <a:buNone/>
            </a:pPr>
            <a:r>
              <a:rPr lang="tr-TR" sz="3500" dirty="0" smtClean="0"/>
              <a:t>- Hastane sosyolojisi</a:t>
            </a:r>
          </a:p>
          <a:p>
            <a:pPr marL="0" indent="0">
              <a:buNone/>
            </a:pPr>
            <a:r>
              <a:rPr lang="tr-TR" sz="3500" dirty="0" smtClean="0"/>
              <a:t>- Toplum sağlığı örgütlenmesi</a:t>
            </a:r>
          </a:p>
          <a:p>
            <a:pPr marL="0" indent="0">
              <a:buNone/>
            </a:pPr>
            <a:r>
              <a:rPr lang="tr-TR" sz="3500" dirty="0" smtClean="0"/>
              <a:t>- Tıbbi eğitim</a:t>
            </a:r>
          </a:p>
          <a:p>
            <a:pPr marL="0" indent="0">
              <a:buNone/>
            </a:pPr>
            <a:r>
              <a:rPr lang="tr-TR" sz="3500" dirty="0" smtClean="0"/>
              <a:t>- Toplum sağlığı</a:t>
            </a:r>
          </a:p>
          <a:p>
            <a:pPr marL="0" indent="0">
              <a:buNone/>
            </a:pPr>
            <a:r>
              <a:rPr lang="tr-TR" sz="3500" dirty="0" smtClean="0"/>
              <a:t>- Yasal ve etik konular</a:t>
            </a:r>
          </a:p>
          <a:p>
            <a:pPr marL="0" indent="0">
              <a:buNone/>
            </a:pP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100003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3600" dirty="0" smtClean="0"/>
              <a:t>Sağlık sosyolojisi sağlık ve hastalık olgularının toplumsal yapı ile ilişkisinden doğmuş ve sağlık politikalarının belirlenmesinde, toplumun sağlık önceliklerinin belirlenmesinde etkili olmuştur.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847722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dirty="0" smtClean="0"/>
              <a:t>Ülkemizde ise sağlık-hastalık olgularını henüz büyük ölçüde tıbbın inceleme alanında görülmekte olduğundan, sağlık sosyolojisinin gelişimi de beklenen hızda olmamaktadır.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600179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219</Words>
  <Application>Microsoft Office PowerPoint</Application>
  <PresentationFormat>Geniş ekran</PresentationFormat>
  <Paragraphs>29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Sağlık Sosyolojisinin İnceleme Alanları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Toplumsal Yapıya İlişkin Değişkenler</dc:title>
  <dc:creator>USER</dc:creator>
  <cp:lastModifiedBy>USER</cp:lastModifiedBy>
  <cp:revision>5</cp:revision>
  <dcterms:created xsi:type="dcterms:W3CDTF">2020-05-03T12:05:18Z</dcterms:created>
  <dcterms:modified xsi:type="dcterms:W3CDTF">2020-05-03T15:32:36Z</dcterms:modified>
</cp:coreProperties>
</file>