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9" r:id="rId9"/>
    <p:sldId id="288" r:id="rId10"/>
    <p:sldId id="290" r:id="rId11"/>
    <p:sldId id="291" r:id="rId12"/>
    <p:sldId id="303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487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40249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31285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5957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8065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3746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05371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6754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16664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8140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7692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83584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708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440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8900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4451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7877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489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8841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559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BME261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tr-TR" smtClean="0"/>
              <a:t>C</a:t>
            </a:r>
            <a:r>
              <a:rPr lang="tr-TR" dirty="0" smtClean="0"/>
              <a:t>++ Pointers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C++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Passing Arguments to Functions by Reference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Call functions by reference using pointer arguments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pass address of an argument, &amp; operator will be used.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Using * operator in function, you can modify the original value.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Arrays are not passed with &amp; operator: array name is already an address.</a:t>
            </a:r>
          </a:p>
        </p:txBody>
      </p:sp>
    </p:spTree>
    <p:extLst>
      <p:ext uri="{BB962C8B-B14F-4D97-AF65-F5344CB8AC3E}">
        <p14:creationId xmlns:p14="http://schemas.microsoft.com/office/powerpoint/2010/main" val="199776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Passing Arguments to Functions by Reference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43896" y="990600"/>
            <a:ext cx="7010400" cy="5231331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5.7: fig05_07.cpp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Cube a variable using pass-by-reference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with a pointer argument.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void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cubeByReference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(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* );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prototype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number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5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"The original value of number is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number;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pass address of number to </a:t>
            </a:r>
            <a:r>
              <a:rPr lang="en-US" altLang="tr-TR" dirty="0" err="1" smtClean="0">
                <a:solidFill>
                  <a:srgbClr val="008000"/>
                </a:solidFill>
                <a:cs typeface="Courier New" panose="02070309020205020404" pitchFamily="49" charset="0"/>
              </a:rPr>
              <a:t>cubeByReference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cubeByReference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( &amp;number );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"\</a:t>
            </a:r>
            <a:r>
              <a:rPr lang="en-US" altLang="tr-TR" dirty="0" err="1" smtClean="0">
                <a:solidFill>
                  <a:srgbClr val="0099FF"/>
                </a:solidFill>
                <a:cs typeface="Courier New" panose="02070309020205020404" pitchFamily="49" charset="0"/>
              </a:rPr>
              <a:t>nThe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 new value of number is "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&lt;&lt; number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indicates successful termination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7092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Passing Arguments to Functions by Reference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066800" y="1371600"/>
            <a:ext cx="70104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calculate cube of *nPtr; modifies variable number in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void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cubeByReference(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*nPtr )     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                                     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*nPtr = *nPtr * *nPtr * *nPtr;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cube *nPtr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cubeByReference     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smtClean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219200" y="3256616"/>
            <a:ext cx="7010400" cy="6858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original value of number is 5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>
                <a:latin typeface="Courier New" panose="02070309020205020404" pitchFamily="49" charset="0"/>
              </a:rPr>
              <a:t>The new value of number is 125</a:t>
            </a:r>
            <a:r>
              <a:rPr lang="en-US" altLang="tr-T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093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Using </a:t>
            </a:r>
            <a:r>
              <a:rPr lang="en-US" sz="2400" b="1" dirty="0" err="1"/>
              <a:t>const</a:t>
            </a:r>
            <a:r>
              <a:rPr lang="en-US" sz="2400" b="1" dirty="0"/>
              <a:t> Qualifier with Pointers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qualifier is used if you do not need to modify a variable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Any attemp to change a const variable causes a syntax error.</a:t>
            </a:r>
          </a:p>
          <a:p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pointers must be initialized when declared.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Can not be changed to point another location during program execution.</a:t>
            </a:r>
          </a:p>
        </p:txBody>
      </p:sp>
    </p:spTree>
    <p:extLst>
      <p:ext uri="{BB962C8B-B14F-4D97-AF65-F5344CB8AC3E}">
        <p14:creationId xmlns:p14="http://schemas.microsoft.com/office/powerpoint/2010/main" val="237199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Using </a:t>
            </a:r>
            <a:r>
              <a:rPr lang="en-US" sz="2400" b="1" dirty="0" err="1"/>
              <a:t>const</a:t>
            </a:r>
            <a:r>
              <a:rPr lang="en-US" sz="2400" b="1" dirty="0"/>
              <a:t> Qualifier with Pointers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*const ptr = 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Constant pointer to an integer</a:t>
            </a:r>
          </a:p>
          <a:p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int *ptr = 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Modifiable pointer to a constant integer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const int *const ptr = 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Constant pointer to a constant integer. </a:t>
            </a:r>
          </a:p>
        </p:txBody>
      </p:sp>
    </p:spTree>
    <p:extLst>
      <p:ext uri="{BB962C8B-B14F-4D97-AF65-F5344CB8AC3E}">
        <p14:creationId xmlns:p14="http://schemas.microsoft.com/office/powerpoint/2010/main" val="414218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s</a:t>
            </a:r>
            <a:r>
              <a:rPr lang="tr-TR" sz="2400" b="1" dirty="0" smtClean="0"/>
              <a:t>izeof Operator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sizeof returns the size of operand in bytes.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Sizeof can be used variable names and type names.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Examples: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x=5;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izeof(int) and sizeof(x) return the same value that is the number of bytes allocated for integers.</a:t>
            </a:r>
          </a:p>
        </p:txBody>
      </p:sp>
    </p:spTree>
    <p:extLst>
      <p:ext uri="{BB962C8B-B14F-4D97-AF65-F5344CB8AC3E}">
        <p14:creationId xmlns:p14="http://schemas.microsoft.com/office/powerpoint/2010/main" val="377688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Pointer </a:t>
            </a:r>
            <a:r>
              <a:rPr lang="en-US" sz="2400" b="1" dirty="0"/>
              <a:t>Expressions and Pointer </a:t>
            </a:r>
            <a:r>
              <a:rPr lang="en-US" sz="2400" b="1" dirty="0" smtClean="0"/>
              <a:t>Arithmetic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Arithmetic operations on pointers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Increment/decrement pointer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Add an integer to a pointer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pointer can be subtracted from each other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5 element array: 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*ptr=&amp;ar[0];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if the address of ar[0] is 2000, ptr+=2; sets 	ptr to 2008.</a:t>
            </a:r>
          </a:p>
        </p:txBody>
      </p:sp>
    </p:spTree>
    <p:extLst>
      <p:ext uri="{BB962C8B-B14F-4D97-AF65-F5344CB8AC3E}">
        <p14:creationId xmlns:p14="http://schemas.microsoft.com/office/powerpoint/2010/main" val="53583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Pointer </a:t>
            </a:r>
            <a:r>
              <a:rPr lang="en-US" sz="2400" b="1" dirty="0"/>
              <a:t>Expressions and Pointer </a:t>
            </a:r>
            <a:r>
              <a:rPr lang="en-US" sz="2400" b="1" dirty="0" smtClean="0"/>
              <a:t>Arithmetic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5 element array: (subtraction)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*ptr1=&amp;ar[1];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int *</a:t>
            </a:r>
            <a:r>
              <a:rPr lang="tr-TR" b="1" dirty="0" smtClean="0">
                <a:solidFill>
                  <a:srgbClr val="3E3D2D"/>
                </a:solidFill>
              </a:rPr>
              <a:t>ptr2=&amp;ar[3];</a:t>
            </a:r>
            <a:endParaRPr 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ptr2-ptr1 returns 2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comparison (&lt;, ==, &gt;)</a:t>
            </a:r>
            <a:endParaRPr lang="tr-TR" b="1" dirty="0">
              <a:solidFill>
                <a:srgbClr val="3E3D2D"/>
              </a:solidFill>
            </a:endParaRP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Used to find which pointer points to greater numbered array element.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Pointers of the same type can be assigned to each other.</a:t>
            </a:r>
          </a:p>
        </p:txBody>
      </p:sp>
    </p:spTree>
    <p:extLst>
      <p:ext uri="{BB962C8B-B14F-4D97-AF65-F5344CB8AC3E}">
        <p14:creationId xmlns:p14="http://schemas.microsoft.com/office/powerpoint/2010/main" val="20366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 names are constant pointers.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int ar[5]; 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*ptr;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ptr=ar; or ptr=&amp;ar[0]  assigns the address of 	first element on integer array ar to ptr.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5876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 element ar[2] can be accessed: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*(ptr+2) pointer/offset notation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tr[2] pointer/subscript notation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Also can be accessed using pointer arithmetic on the array itself *(ar+3)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You can not modify an array name with pointer arithmetic.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386521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Pointer Variable Definitions and Initialization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Pointer Operators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Passing Arguments to Functions by Reference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Using const Qualifier with Pointers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sizeof operator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Pointer Expressions and Pointer Arithmetic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Relationship between Pointers and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Arrays of Pointers 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43896" y="1207971"/>
            <a:ext cx="7010400" cy="5638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5.20: fig05_20.cpp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Using subscripting and pointer notations with arrays.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b[] = {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30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40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};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*bPtr = b;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set bPtr to point to array b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output array b using array subscript notation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"Array b printed with:\n"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"Array subscript notation\n"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i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i 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4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i++ 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"b["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i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"] = "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&lt;&lt; b[ i ]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'\n'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output array b using the array name and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pointer/offset notation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"\nPointer/offset notation where "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"the pointer is the array name\n"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45441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43896" y="1371600"/>
            <a:ext cx="70104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offset1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offset1 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4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offset1++ 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"*(b +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offset1 &lt;&lt;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 ") = "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&lt;&lt; *( b + offset1 ) &lt;&lt;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 '\n'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output array b using bPtr and array subscript notation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"\nPointer subscript notation\n"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32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j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j 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4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j++ 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"bPtr["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j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"]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bPtr[ j ]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'\n'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35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"\nPointer/offset notation\n"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37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38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output array b using bPtr and pointer/offset notation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offset2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offset2 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4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offset2++ 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"*(bPtr +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offset2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") = "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&lt;&lt; *( bPtr + offset2 )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'\n'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42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indicates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44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48965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46716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90600" y="932516"/>
            <a:ext cx="7010400" cy="5163484"/>
          </a:xfrm>
          <a:prstGeom prst="rect">
            <a:avLst/>
          </a:prstGeom>
          <a:solidFill>
            <a:schemeClr val="hlink"/>
          </a:solidFill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Array b printed with: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Array subscript notation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b[0] = 10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b[1] = 20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b[2] = 30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b[3] = 40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Pointer/offset notation where the pointer is the array name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*(b + 0) = 10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*(b + 1) = 20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*(b + 2) = 30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cs typeface="Times New Roman" panose="02020603050405020304" pitchFamily="18" charset="0"/>
              </a:rPr>
              <a:t>*(b + 3) = 40</a:t>
            </a:r>
            <a:r>
              <a:rPr lang="en-US" altLang="tr-TR" dirty="0" smtClean="0"/>
              <a:t> </a:t>
            </a:r>
          </a:p>
          <a:p>
            <a:endParaRPr lang="en-US" altLang="tr-TR" dirty="0" smtClean="0"/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Pointer subscript notation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bPtr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[0] = 10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bPtr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[1] = 20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bPtr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[2] = 30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bPtr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[3] = 40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Pointer/offset notation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*(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bPtr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+ 0) = 10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*(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bPtr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+ 1) = 20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*(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bPtr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+ 2) = 30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cs typeface="Times New Roman" panose="02020603050405020304" pitchFamily="18" charset="0"/>
              </a:rPr>
              <a:t>*(</a:t>
            </a:r>
            <a:r>
              <a:rPr lang="en-US" altLang="tr-TR" dirty="0" err="1" smtClean="0">
                <a:cs typeface="Times New Roman" panose="02020603050405020304" pitchFamily="18" charset="0"/>
              </a:rPr>
              <a:t>bPtr</a:t>
            </a:r>
            <a:r>
              <a:rPr lang="en-US" altLang="tr-TR" dirty="0" smtClean="0">
                <a:cs typeface="Times New Roman" panose="02020603050405020304" pitchFamily="18" charset="0"/>
              </a:rPr>
              <a:t> + 3) = 40</a:t>
            </a:r>
            <a:r>
              <a:rPr lang="en-US" altLang="tr-T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4888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 of Pointers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Arrays can contains pointers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 an array of strings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en-US" altLang="tr-TR" b="1" dirty="0">
                <a:solidFill>
                  <a:srgbClr val="3E3D2D"/>
                </a:solidFill>
              </a:rPr>
              <a:t>char *suit[ 4 ] = { "Hearts", "Diamonds",</a:t>
            </a:r>
            <a:r>
              <a:rPr lang="tr-TR" altLang="tr-TR" b="1" dirty="0">
                <a:solidFill>
                  <a:srgbClr val="3E3D2D"/>
                </a:solidFill>
              </a:rPr>
              <a:t> </a:t>
            </a:r>
            <a:r>
              <a:rPr lang="en-US" altLang="tr-TR" b="1" dirty="0">
                <a:solidFill>
                  <a:srgbClr val="3E3D2D"/>
                </a:solidFill>
              </a:rPr>
              <a:t>"Clubs", "Spades" };</a:t>
            </a:r>
          </a:p>
          <a:p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An important issue here is the strings are not actually placed in the array. </a:t>
            </a:r>
            <a:r>
              <a:rPr lang="tr-TR" b="1" smtClean="0">
                <a:solidFill>
                  <a:srgbClr val="3E3D2D"/>
                </a:solidFill>
              </a:rPr>
              <a:t>Only pointers to first character of strings are stored.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88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Variable Definitions and Initialization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Pointer variables store memory addresses as their values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variables contain an address of a variable that has a specific value (indirect reference).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Variable Definitions and Initialization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 descr="AAEMZIQ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2" y="2252663"/>
            <a:ext cx="7615238" cy="232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558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Variable Definitions and Initialization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Pointer variables store memory addresses as their values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variables contain an address of a variable that has a specific value (indirect reference).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definition: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*myptr; statement defines a pointer of type int.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may initialize pointers to 0, NULL or an address.</a:t>
            </a:r>
          </a:p>
        </p:txBody>
      </p:sp>
    </p:spTree>
    <p:extLst>
      <p:ext uri="{BB962C8B-B14F-4D97-AF65-F5344CB8AC3E}">
        <p14:creationId xmlns:p14="http://schemas.microsoft.com/office/powerpoint/2010/main" val="19895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&amp; (address operator)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r</a:t>
            </a:r>
            <a:r>
              <a:rPr lang="tr-TR" b="1" dirty="0" smtClean="0">
                <a:solidFill>
                  <a:srgbClr val="3E3D2D"/>
                </a:solidFill>
              </a:rPr>
              <a:t>eturns memory address of operand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int a=3;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int ptr;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tr=&amp;a;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With these declarations and assignments, ptr points to a.</a:t>
            </a:r>
          </a:p>
        </p:txBody>
      </p:sp>
    </p:spTree>
    <p:extLst>
      <p:ext uri="{BB962C8B-B14F-4D97-AF65-F5344CB8AC3E}">
        <p14:creationId xmlns:p14="http://schemas.microsoft.com/office/powerpoint/2010/main" val="296101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* (dereferencing operator)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Returns an alias of what its operand points to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 ptr returns a in our example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 can be used for assignment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*ptr= 10 modifies the value of a to 10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Dereferenced pointer must be a left value.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* and &amp; are inverses</a:t>
            </a:r>
          </a:p>
        </p:txBody>
      </p:sp>
    </p:spTree>
    <p:extLst>
      <p:ext uri="{BB962C8B-B14F-4D97-AF65-F5344CB8AC3E}">
        <p14:creationId xmlns:p14="http://schemas.microsoft.com/office/powerpoint/2010/main" val="163668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95400" y="1207971"/>
            <a:ext cx="7010400" cy="5638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Fig. 5.4: fig05_04.cpp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Using the &amp; and * operators.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a;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a is an integer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*aPtr;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aPtr is a pointer to an integer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a = 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7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aPtr = &amp;a;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aPtr assigned address of a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"The address of a is "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&lt;&lt; &amp;a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     &lt;&lt; 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"\nThe value of aPtr is "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&lt;&lt; aPtr;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"\n\nThe value of a is "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&lt;&lt; a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     &lt;&lt; 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"\nThe value of *aPtr is "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&lt;&lt; *aPtr;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cout &lt;&lt;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 "\n\nShowing that * and &amp; are inverses of "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     &lt;&lt;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 "each other.\n&amp;*aPtr = "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&lt;&lt; &amp;*aPtr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     &lt;&lt;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 "\n*&amp;aPtr = "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&lt;&lt; *&amp;aPtr 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79131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90600" y="1528109"/>
            <a:ext cx="7010400" cy="99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indicates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smtClean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143896" y="2796744"/>
            <a:ext cx="7010400" cy="22098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address of a is 0012FED4</a:t>
            </a:r>
            <a:endParaRPr lang="en-US" altLang="tr-TR" sz="120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value of aPtr is 0012FED4</a:t>
            </a:r>
            <a:endParaRPr lang="en-US" altLang="tr-TR" sz="120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latin typeface="Times New Roman" panose="02020603050405020304" pitchFamily="18" charset="0"/>
              </a:rPr>
              <a:t> </a:t>
            </a:r>
            <a:endParaRPr lang="en-US" altLang="tr-TR" sz="120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value of a is 7</a:t>
            </a:r>
            <a:endParaRPr lang="en-US" altLang="tr-TR" sz="120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value of *aPtr is 7</a:t>
            </a:r>
            <a:endParaRPr lang="en-US" altLang="tr-TR" sz="120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latin typeface="Times New Roman" panose="02020603050405020304" pitchFamily="18" charset="0"/>
              </a:rPr>
              <a:t> </a:t>
            </a:r>
            <a:endParaRPr lang="en-US" altLang="tr-TR" sz="120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Showing that * and &amp; are inverses of each other.</a:t>
            </a:r>
            <a:endParaRPr lang="en-US" altLang="tr-TR" sz="120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&amp;*aPtr = 0012FED4</a:t>
            </a:r>
            <a:endParaRPr lang="en-US" altLang="tr-TR" sz="120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>
                <a:latin typeface="Courier New" panose="02070309020205020404" pitchFamily="49" charset="0"/>
              </a:rPr>
              <a:t>*&amp;aPtr = 0012FED4</a:t>
            </a:r>
            <a:r>
              <a:rPr lang="en-US" altLang="tr-TR" sz="12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0017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10493</TotalTime>
  <Words>1346</Words>
  <Application>Microsoft Office PowerPoint</Application>
  <PresentationFormat>On-screen Show (4:3)</PresentationFormat>
  <Paragraphs>287</Paragraphs>
  <Slides>23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Austin</vt:lpstr>
      <vt:lpstr>BME261</vt:lpstr>
      <vt:lpstr>Outline</vt:lpstr>
      <vt:lpstr>Pointer Variable Definitions and Initialization</vt:lpstr>
      <vt:lpstr>Pointer Variable Definitions and Initialization</vt:lpstr>
      <vt:lpstr>Pointer Variable Definitions and Initialization</vt:lpstr>
      <vt:lpstr>Pointer Operators</vt:lpstr>
      <vt:lpstr>Pointer Operators</vt:lpstr>
      <vt:lpstr>Pointer Operators</vt:lpstr>
      <vt:lpstr>Pointer Operators</vt:lpstr>
      <vt:lpstr>Passing Arguments to Functions by Reference</vt:lpstr>
      <vt:lpstr>Passing Arguments to Functions by Reference</vt:lpstr>
      <vt:lpstr>Passing Arguments to Functions by Reference</vt:lpstr>
      <vt:lpstr>Using const Qualifier with Pointers</vt:lpstr>
      <vt:lpstr>Using const Qualifier with Pointers</vt:lpstr>
      <vt:lpstr>sizeof Operator</vt:lpstr>
      <vt:lpstr>Pointer Expressions and Pointer Arithmetic</vt:lpstr>
      <vt:lpstr>Pointer Expressions and Pointer Arithmetic</vt:lpstr>
      <vt:lpstr>Relationship between Pointers and Arrays</vt:lpstr>
      <vt:lpstr>Relationship between Pointers and Arrays</vt:lpstr>
      <vt:lpstr>Relationship between Pointers and Arrays</vt:lpstr>
      <vt:lpstr>Relationship between Pointers and Arrays</vt:lpstr>
      <vt:lpstr>Relationship between Pointers and Arrays</vt:lpstr>
      <vt:lpstr>Arrays of Pointers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541</cp:revision>
  <dcterms:created xsi:type="dcterms:W3CDTF">2006-08-16T00:00:00Z</dcterms:created>
  <dcterms:modified xsi:type="dcterms:W3CDTF">2019-12-04T06:16:57Z</dcterms:modified>
</cp:coreProperties>
</file>