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7" r:id="rId6"/>
    <p:sldId id="310" r:id="rId7"/>
    <p:sldId id="264" r:id="rId8"/>
    <p:sldId id="265" r:id="rId9"/>
    <p:sldId id="266" r:id="rId10"/>
    <p:sldId id="269" r:id="rId11"/>
    <p:sldId id="316" r:id="rId12"/>
    <p:sldId id="268" r:id="rId13"/>
    <p:sldId id="311" r:id="rId14"/>
    <p:sldId id="272" r:id="rId15"/>
    <p:sldId id="273" r:id="rId16"/>
    <p:sldId id="308" r:id="rId17"/>
    <p:sldId id="274" r:id="rId18"/>
    <p:sldId id="275" r:id="rId19"/>
    <p:sldId id="276" r:id="rId20"/>
    <p:sldId id="270" r:id="rId21"/>
    <p:sldId id="271" r:id="rId22"/>
    <p:sldId id="297"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19" autoAdjust="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502346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262866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3961857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95466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11B6BBE-81FF-4A77-A3BB-F39C75721BD0}" type="datetimeFigureOut">
              <a:rPr lang="tr-TR" smtClean="0"/>
              <a:t>17.10.2024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98136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22125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11B6BBE-81FF-4A77-A3BB-F39C75721BD0}" type="datetimeFigureOut">
              <a:rPr lang="tr-TR" smtClean="0"/>
              <a:t>17.10.2024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9420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11B6BBE-81FF-4A77-A3BB-F39C75721BD0}" type="datetimeFigureOut">
              <a:rPr lang="tr-TR" smtClean="0"/>
              <a:t>17.10.2024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326598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11B6BBE-81FF-4A77-A3BB-F39C75721BD0}" type="datetimeFigureOut">
              <a:rPr lang="tr-TR" smtClean="0"/>
              <a:t>17.10.2024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17081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100699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11B6BBE-81FF-4A77-A3BB-F39C75721BD0}" type="datetimeFigureOut">
              <a:rPr lang="tr-TR" smtClean="0"/>
              <a:t>17.10.2024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081494B-1339-420B-ACE9-FF72793AF123}" type="slidenum">
              <a:rPr lang="tr-TR" smtClean="0"/>
              <a:t>‹#›</a:t>
            </a:fld>
            <a:endParaRPr lang="tr-TR"/>
          </a:p>
        </p:txBody>
      </p:sp>
    </p:spTree>
    <p:extLst>
      <p:ext uri="{BB962C8B-B14F-4D97-AF65-F5344CB8AC3E}">
        <p14:creationId xmlns:p14="http://schemas.microsoft.com/office/powerpoint/2010/main" val="419901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B6BBE-81FF-4A77-A3BB-F39C75721BD0}" type="datetimeFigureOut">
              <a:rPr lang="tr-TR" smtClean="0"/>
              <a:t>17.10.2024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1494B-1339-420B-ACE9-FF72793AF123}" type="slidenum">
              <a:rPr lang="tr-TR" smtClean="0"/>
              <a:t>‹#›</a:t>
            </a:fld>
            <a:endParaRPr lang="tr-TR"/>
          </a:p>
        </p:txBody>
      </p:sp>
    </p:spTree>
    <p:extLst>
      <p:ext uri="{BB962C8B-B14F-4D97-AF65-F5344CB8AC3E}">
        <p14:creationId xmlns:p14="http://schemas.microsoft.com/office/powerpoint/2010/main" val="264575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924334"/>
            <a:ext cx="3797953" cy="491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57397" y="2045533"/>
            <a:ext cx="3307346" cy="48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nvan 1"/>
          <p:cNvSpPr>
            <a:spLocks noGrp="1"/>
          </p:cNvSpPr>
          <p:nvPr>
            <p:ph type="ctrTitle"/>
          </p:nvPr>
        </p:nvSpPr>
        <p:spPr>
          <a:xfrm>
            <a:off x="1039091" y="851733"/>
            <a:ext cx="9767453" cy="2930558"/>
          </a:xfrm>
        </p:spPr>
        <p:txBody>
          <a:bodyPr>
            <a:prstTxWarp prst="textArchUp">
              <a:avLst/>
            </a:prstTxWarp>
            <a:normAutofit/>
          </a:bodyPr>
          <a:lstStyle/>
          <a:p>
            <a:r>
              <a:rPr lang="tr-TR" sz="11500" b="1" dirty="0" smtClean="0"/>
              <a:t>Yerli Gen Kaynağı Olarak Tavuk Irklarımız</a:t>
            </a:r>
            <a:endParaRPr lang="tr-TR" sz="11500" b="1" dirty="0"/>
          </a:p>
        </p:txBody>
      </p:sp>
      <p:sp>
        <p:nvSpPr>
          <p:cNvPr id="3" name="Alt Başlık 2"/>
          <p:cNvSpPr>
            <a:spLocks noGrp="1"/>
          </p:cNvSpPr>
          <p:nvPr>
            <p:ph type="subTitle" idx="1"/>
          </p:nvPr>
        </p:nvSpPr>
        <p:spPr>
          <a:xfrm>
            <a:off x="2123267" y="3186545"/>
            <a:ext cx="8311487" cy="3229238"/>
          </a:xfrm>
        </p:spPr>
        <p:txBody>
          <a:bodyPr/>
          <a:lstStyle/>
          <a:p>
            <a:r>
              <a:rPr lang="tr-TR" sz="3200" b="1" dirty="0" smtClean="0"/>
              <a:t>Evcil Hayvan Genetik </a:t>
            </a:r>
          </a:p>
          <a:p>
            <a:r>
              <a:rPr lang="tr-TR" sz="3200" b="1" dirty="0" smtClean="0"/>
              <a:t>Kaynaklarının Korunması</a:t>
            </a:r>
          </a:p>
          <a:p>
            <a:endParaRPr lang="tr-TR" dirty="0" smtClean="0"/>
          </a:p>
          <a:p>
            <a:endParaRPr lang="tr-TR" b="1" dirty="0" smtClean="0"/>
          </a:p>
          <a:p>
            <a:endParaRPr lang="tr-TR" b="1" dirty="0"/>
          </a:p>
          <a:p>
            <a:r>
              <a:rPr lang="tr-TR" b="1" dirty="0" smtClean="0"/>
              <a:t>Ahmet UÇAR</a:t>
            </a:r>
            <a:endParaRPr lang="tr-TR" b="1" dirty="0"/>
          </a:p>
        </p:txBody>
      </p:sp>
    </p:spTree>
    <p:extLst>
      <p:ext uri="{BB962C8B-B14F-4D97-AF65-F5344CB8AC3E}">
        <p14:creationId xmlns:p14="http://schemas.microsoft.com/office/powerpoint/2010/main" val="353245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l="65298" t="32011" r="15902" b="28663"/>
          <a:stretch/>
        </p:blipFill>
        <p:spPr>
          <a:xfrm>
            <a:off x="2232565" y="0"/>
            <a:ext cx="8390964" cy="6792686"/>
          </a:xfrm>
          <a:prstGeom prst="rect">
            <a:avLst/>
          </a:prstGeom>
        </p:spPr>
      </p:pic>
    </p:spTree>
    <p:extLst>
      <p:ext uri="{BB962C8B-B14F-4D97-AF65-F5344CB8AC3E}">
        <p14:creationId xmlns:p14="http://schemas.microsoft.com/office/powerpoint/2010/main" val="3018986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7091" y="235526"/>
            <a:ext cx="11637817" cy="6622473"/>
          </a:xfrm>
        </p:spPr>
        <p:txBody>
          <a:bodyPr>
            <a:normAutofit fontScale="92500"/>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Gerze </a:t>
            </a:r>
            <a:r>
              <a:rPr lang="tr-TR" dirty="0">
                <a:latin typeface="Times New Roman" panose="02020603050405020304" pitchFamily="18" charset="0"/>
                <a:cs typeface="Times New Roman" panose="02020603050405020304" pitchFamily="18" charset="0"/>
              </a:rPr>
              <a:t>ırkı tavuklarının  esas olarak Orta Karadeniz bölgesinde yayılmıştır. Gerze tavuklarının göze çarpan en önemli özelliğinin burun üzerinde iki deliğinin bulunmasıdır. Bu özelliğinden dolayı Gerze tavuğunun yılanbaşı görünümünde olduğu araştırıcı tarafından belirtilmiştir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Karaesmen</a:t>
            </a:r>
            <a:r>
              <a:rPr lang="tr-TR" dirty="0" smtClean="0">
                <a:latin typeface="Times New Roman" panose="02020603050405020304" pitchFamily="18" charset="0"/>
                <a:cs typeface="Times New Roman" panose="02020603050405020304" pitchFamily="18" charset="0"/>
              </a:rPr>
              <a:t>, 1944). </a:t>
            </a: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1960’lı </a:t>
            </a:r>
            <a:r>
              <a:rPr lang="tr-TR" dirty="0">
                <a:latin typeface="Times New Roman" panose="02020603050405020304" pitchFamily="18" charset="0"/>
                <a:cs typeface="Times New Roman" panose="02020603050405020304" pitchFamily="18" charset="0"/>
              </a:rPr>
              <a:t>yıllarda Sinop Küçük Evcil Hayvanlar İstasyonu’nda kurulan küçük bir Gerze tavuk ırkı sürüsünün verim düşüklüğü sebebiyle elden çıkarıldığı, bu ırkın parlak siyah tüylü, uzunca beyaz kulakçıklı ve çatal ibikli olduğu; yumurtalarının beyaz, iri ve yıllık verimlerinin 60-70 adet olduğu ve ergin tavukların 2.7-3.2 kg. horozların ise 3.4-4.0 kg ağırlığında oldukları bildirilmiştir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Düzgüneş</a:t>
            </a:r>
            <a:r>
              <a:rPr lang="tr-TR" dirty="0" smtClean="0">
                <a:latin typeface="Times New Roman" panose="02020603050405020304" pitchFamily="18" charset="0"/>
                <a:cs typeface="Times New Roman" panose="02020603050405020304" pitchFamily="18" charset="0"/>
              </a:rPr>
              <a:t>, 1990). </a:t>
            </a: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521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325994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erzevizyon.com/images/album/IMG_0703_640x4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739" r="7852"/>
          <a:stretch/>
        </p:blipFill>
        <p:spPr bwMode="auto">
          <a:xfrm>
            <a:off x="1419367" y="0"/>
            <a:ext cx="9131121" cy="688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5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0071" y="118754"/>
            <a:ext cx="10515600" cy="1159308"/>
          </a:xfrm>
        </p:spPr>
        <p:txBody>
          <a:bodyPr>
            <a:normAutofit fontScale="90000"/>
          </a:bodyPr>
          <a:lstStyle/>
          <a:p>
            <a:r>
              <a:rPr lang="tr-TR" dirty="0"/>
              <a:t> </a:t>
            </a:r>
            <a:br>
              <a:rPr lang="tr-TR" dirty="0"/>
            </a:br>
            <a:r>
              <a:rPr lang="tr-TR" b="1" dirty="0"/>
              <a:t>Performans Özellikleri</a:t>
            </a:r>
            <a:endParaRPr lang="tr-TR" dirty="0"/>
          </a:p>
        </p:txBody>
      </p:sp>
      <p:sp>
        <p:nvSpPr>
          <p:cNvPr id="3" name="İçerik Yer Tutucusu 2"/>
          <p:cNvSpPr>
            <a:spLocks noGrp="1"/>
          </p:cNvSpPr>
          <p:nvPr>
            <p:ph idx="1"/>
          </p:nvPr>
        </p:nvSpPr>
        <p:spPr>
          <a:xfrm>
            <a:off x="778823" y="1706872"/>
            <a:ext cx="10515600" cy="4351338"/>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Gerze </a:t>
            </a:r>
            <a:r>
              <a:rPr lang="tr-TR" dirty="0">
                <a:latin typeface="Times New Roman" panose="02020603050405020304" pitchFamily="18" charset="0"/>
                <a:cs typeface="Times New Roman" panose="02020603050405020304" pitchFamily="18" charset="0"/>
              </a:rPr>
              <a:t>tavuklarının saptanan yaşama gücü değerleri piyasada satılan yumurtacı </a:t>
            </a:r>
            <a:r>
              <a:rPr lang="tr-TR" dirty="0" err="1">
                <a:latin typeface="Times New Roman" panose="02020603050405020304" pitchFamily="18" charset="0"/>
                <a:cs typeface="Times New Roman" panose="02020603050405020304" pitchFamily="18" charset="0"/>
              </a:rPr>
              <a:t>hibritlerle</a:t>
            </a:r>
            <a:r>
              <a:rPr lang="tr-TR" dirty="0">
                <a:latin typeface="Times New Roman" panose="02020603050405020304" pitchFamily="18" charset="0"/>
                <a:cs typeface="Times New Roman" panose="02020603050405020304" pitchFamily="18" charset="0"/>
              </a:rPr>
              <a:t> benzerlik göstermektedir. (Şekeroğlu ve Özen, 1997). Gerze tavukları %5 verim yaşı ve ağırlığı, %50 verim yaşı ve ağırlığı bakımlarından oldukça iyi sayılabilirler ve bu özellikleri ile orta boy yumurtacılar grubuna sokulabilirler (Şekeroğlu, 1994).</a:t>
            </a:r>
          </a:p>
        </p:txBody>
      </p:sp>
    </p:spTree>
    <p:extLst>
      <p:ext uri="{BB962C8B-B14F-4D97-AF65-F5344CB8AC3E}">
        <p14:creationId xmlns:p14="http://schemas.microsoft.com/office/powerpoint/2010/main" val="2156022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1316" y="773491"/>
            <a:ext cx="11037126" cy="5628904"/>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Yumurta </a:t>
            </a:r>
            <a:r>
              <a:rPr lang="tr-TR" dirty="0">
                <a:latin typeface="Times New Roman" panose="02020603050405020304" pitchFamily="18" charset="0"/>
                <a:cs typeface="Times New Roman" panose="02020603050405020304" pitchFamily="18" charset="0"/>
              </a:rPr>
              <a:t>ağırlığı, önemli bir kantitatif özelliktir. Genetik kapasitenin yanında, dişinin yaşı, beden ağırlığı, besleme ve aydınlatma da yumurta ağırlığını belirleyen başlıca faktörlerdir. Kanatlıların tümünde yumurta ağırlığının asıl belirleyicisi yaştır. Yumurtlama periyodu başında daha düşük olan yumurta ağırlığı, yaş ile artış gösterir. (Özdoğan ve ark., 2007). Gerze tavuğunun yumurta verimi ve ağırlığına ilişkin değerler piyasadaki ticari yumurtacı </a:t>
            </a:r>
            <a:r>
              <a:rPr lang="tr-TR" dirty="0" err="1">
                <a:latin typeface="Times New Roman" panose="02020603050405020304" pitchFamily="18" charset="0"/>
                <a:cs typeface="Times New Roman" panose="02020603050405020304" pitchFamily="18" charset="0"/>
              </a:rPr>
              <a:t>hibritlerden</a:t>
            </a:r>
            <a:r>
              <a:rPr lang="tr-TR" dirty="0">
                <a:latin typeface="Times New Roman" panose="02020603050405020304" pitchFamily="18" charset="0"/>
                <a:cs typeface="Times New Roman" panose="02020603050405020304" pitchFamily="18" charset="0"/>
              </a:rPr>
              <a:t> oldukça düşüktür (Şekeroğlu ve Özen, 1997).</a:t>
            </a:r>
          </a:p>
          <a:p>
            <a:pPr marL="0" indent="0" algn="just">
              <a:lnSpc>
                <a:spcPct val="150000"/>
              </a:lnSpc>
              <a:buNone/>
            </a:pPr>
            <a:endParaRPr lang="tr-TR"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340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5635" y="374074"/>
            <a:ext cx="11402292" cy="6262254"/>
          </a:xfrm>
        </p:spPr>
        <p:txBody>
          <a:bodyPr>
            <a:normAutofit lnSpcReduction="10000"/>
          </a:bodyPr>
          <a:lstStyle/>
          <a:p>
            <a:pPr marL="0" indent="0" algn="just">
              <a:lnSpc>
                <a:spcPct val="150000"/>
              </a:lnSpc>
              <a:buNone/>
            </a:pPr>
            <a:r>
              <a:rPr lang="tr-TR" dirty="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LHMAE’nde</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koruma altına alınmış olan Gerze ırkına ait sürüde yürütülen araştırmada 24-52. haftalar arasında toplam yumurta verimi (% HH) % 46.52±2.75, ortalama yumurta sayısı 94.06±4.37 adet ve ortalama yumurta ağırlığı 47.85±0.59 g olarak tespit edilmiştir </a:t>
            </a:r>
            <a:r>
              <a:rPr lang="tr-TR" dirty="0" smtClean="0">
                <a:latin typeface="Times New Roman" panose="02020603050405020304" pitchFamily="18" charset="0"/>
                <a:cs typeface="Times New Roman" panose="02020603050405020304" pitchFamily="18" charset="0"/>
              </a:rPr>
              <a:t>(Özdoğan ve Gürcan, 2006). </a:t>
            </a:r>
            <a:r>
              <a:rPr lang="tr-TR" dirty="0">
                <a:latin typeface="Times New Roman" panose="02020603050405020304" pitchFamily="18" charset="0"/>
                <a:cs typeface="Times New Roman" panose="02020603050405020304" pitchFamily="18" charset="0"/>
              </a:rPr>
              <a:t>LHMAE Gerze ırkı koruma sürüsünde yapılan başka bir çalışmada 52. haftadaki ortalama yumurta ağırlığı 47.84±0.59 g olarak tespit edilmiştir. Yumurta ağırlığının tekrarlama derecesi 0.35±0.03 olarak tahmin edilmiştir. Ayrıca, yumurta ağırlığı ile canlı ağırlık arasındaki </a:t>
            </a:r>
            <a:r>
              <a:rPr lang="tr-TR" dirty="0" err="1">
                <a:latin typeface="Times New Roman" panose="02020603050405020304" pitchFamily="18" charset="0"/>
                <a:cs typeface="Times New Roman" panose="02020603050405020304" pitchFamily="18" charset="0"/>
              </a:rPr>
              <a:t>fenotipik</a:t>
            </a:r>
            <a:r>
              <a:rPr lang="tr-TR" dirty="0">
                <a:latin typeface="Times New Roman" panose="02020603050405020304" pitchFamily="18" charset="0"/>
                <a:cs typeface="Times New Roman" panose="02020603050405020304" pitchFamily="18" charset="0"/>
              </a:rPr>
              <a:t> korelasyon katsayısı (0.46) istatistik olarak önemli bulunmuştur (P&lt;0.001) </a:t>
            </a:r>
            <a:r>
              <a:rPr lang="tr-TR" dirty="0" smtClean="0">
                <a:latin typeface="Times New Roman" panose="02020603050405020304" pitchFamily="18" charset="0"/>
                <a:cs typeface="Times New Roman" panose="02020603050405020304" pitchFamily="18" charset="0"/>
              </a:rPr>
              <a:t>(</a:t>
            </a:r>
            <a:r>
              <a:rPr lang="tr-TR" dirty="0" err="1" smtClean="0">
                <a:latin typeface="Times New Roman" panose="02020603050405020304" pitchFamily="18" charset="0"/>
                <a:cs typeface="Times New Roman" panose="02020603050405020304" pitchFamily="18" charset="0"/>
              </a:rPr>
              <a:t>Özdogan</a:t>
            </a:r>
            <a:r>
              <a:rPr lang="tr-TR" dirty="0" smtClean="0">
                <a:latin typeface="Times New Roman" panose="02020603050405020304" pitchFamily="18" charset="0"/>
                <a:cs typeface="Times New Roman" panose="02020603050405020304" pitchFamily="18" charset="0"/>
              </a:rPr>
              <a:t> ve ark., </a:t>
            </a:r>
            <a:r>
              <a:rPr lang="tr-TR" i="1" dirty="0" smtClean="0">
                <a:latin typeface="Times New Roman" panose="02020603050405020304" pitchFamily="18" charset="0"/>
                <a:cs typeface="Times New Roman" panose="02020603050405020304" pitchFamily="18" charset="0"/>
              </a:rPr>
              <a:t>2007).</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224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p:cNvGraphicFramePr>
            <a:graphicFrameLocks noGrp="1"/>
          </p:cNvGraphicFramePr>
          <p:nvPr>
            <p:extLst>
              <p:ext uri="{D42A27DB-BD31-4B8C-83A1-F6EECF244321}">
                <p14:modId xmlns:p14="http://schemas.microsoft.com/office/powerpoint/2010/main" val="2589087465"/>
              </p:ext>
            </p:extLst>
          </p:nvPr>
        </p:nvGraphicFramePr>
        <p:xfrm>
          <a:off x="533276" y="1008815"/>
          <a:ext cx="10570152" cy="5142603"/>
        </p:xfrm>
        <a:graphic>
          <a:graphicData uri="http://schemas.openxmlformats.org/drawingml/2006/table">
            <a:tbl>
              <a:tblPr firstRow="1" firstCol="1" bandRow="1">
                <a:tableStyleId>{5C22544A-7EE6-4342-B048-85BDC9FD1C3A}</a:tableStyleId>
              </a:tblPr>
              <a:tblGrid>
                <a:gridCol w="1761692">
                  <a:extLst>
                    <a:ext uri="{9D8B030D-6E8A-4147-A177-3AD203B41FA5}">
                      <a16:colId xmlns:a16="http://schemas.microsoft.com/office/drawing/2014/main" val="20000"/>
                    </a:ext>
                  </a:extLst>
                </a:gridCol>
                <a:gridCol w="1761692">
                  <a:extLst>
                    <a:ext uri="{9D8B030D-6E8A-4147-A177-3AD203B41FA5}">
                      <a16:colId xmlns:a16="http://schemas.microsoft.com/office/drawing/2014/main" val="20001"/>
                    </a:ext>
                  </a:extLst>
                </a:gridCol>
                <a:gridCol w="1761692">
                  <a:extLst>
                    <a:ext uri="{9D8B030D-6E8A-4147-A177-3AD203B41FA5}">
                      <a16:colId xmlns:a16="http://schemas.microsoft.com/office/drawing/2014/main" val="20002"/>
                    </a:ext>
                  </a:extLst>
                </a:gridCol>
                <a:gridCol w="1761692">
                  <a:extLst>
                    <a:ext uri="{9D8B030D-6E8A-4147-A177-3AD203B41FA5}">
                      <a16:colId xmlns:a16="http://schemas.microsoft.com/office/drawing/2014/main" val="20003"/>
                    </a:ext>
                  </a:extLst>
                </a:gridCol>
                <a:gridCol w="1761692">
                  <a:extLst>
                    <a:ext uri="{9D8B030D-6E8A-4147-A177-3AD203B41FA5}">
                      <a16:colId xmlns:a16="http://schemas.microsoft.com/office/drawing/2014/main" val="20004"/>
                    </a:ext>
                  </a:extLst>
                </a:gridCol>
                <a:gridCol w="1761692">
                  <a:extLst>
                    <a:ext uri="{9D8B030D-6E8A-4147-A177-3AD203B41FA5}">
                      <a16:colId xmlns:a16="http://schemas.microsoft.com/office/drawing/2014/main" val="20005"/>
                    </a:ext>
                  </a:extLst>
                </a:gridCol>
              </a:tblGrid>
              <a:tr h="1512699">
                <a:tc gridSpan="6">
                  <a:txBody>
                    <a:bodyPr/>
                    <a:lstStyle/>
                    <a:p>
                      <a:pPr algn="ctr">
                        <a:lnSpc>
                          <a:spcPct val="200000"/>
                        </a:lnSpc>
                        <a:spcAft>
                          <a:spcPts val="0"/>
                        </a:spcAft>
                      </a:pPr>
                      <a:r>
                        <a:rPr lang="tr-TR" sz="2400" dirty="0">
                          <a:effectLst/>
                        </a:rPr>
                        <a:t>Yumurta Ağırlığı (g)</a:t>
                      </a:r>
                      <a:endParaRPr lang="tr-TR" sz="2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953903">
                <a:tc>
                  <a:txBody>
                    <a:bodyPr/>
                    <a:lstStyle/>
                    <a:p>
                      <a:pPr algn="ctr">
                        <a:lnSpc>
                          <a:spcPct val="200000"/>
                        </a:lnSpc>
                        <a:spcAft>
                          <a:spcPts val="0"/>
                        </a:spcAft>
                      </a:pPr>
                      <a:r>
                        <a:rPr lang="tr-TR" sz="2400">
                          <a:effectLst/>
                        </a:rPr>
                        <a:t>Haftalar</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a:effectLst/>
                        </a:rPr>
                        <a:t>26. Hafta</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a:effectLst/>
                        </a:rPr>
                        <a:t>37.Hafta</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a:effectLst/>
                        </a:rPr>
                        <a:t>45. Hafta</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a:effectLst/>
                        </a:rPr>
                        <a:t>54. Hafta</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a:effectLst/>
                        </a:rPr>
                        <a:t>Genel</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676001">
                <a:tc>
                  <a:txBody>
                    <a:bodyPr/>
                    <a:lstStyle/>
                    <a:p>
                      <a:pPr algn="ctr">
                        <a:lnSpc>
                          <a:spcPct val="200000"/>
                        </a:lnSpc>
                        <a:spcAft>
                          <a:spcPts val="0"/>
                        </a:spcAft>
                      </a:pPr>
                      <a:r>
                        <a:rPr lang="tr-TR" sz="2400">
                          <a:effectLst/>
                        </a:rPr>
                        <a:t>Ortalama</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dirty="0">
                          <a:effectLst/>
                        </a:rPr>
                        <a:t>34.34</a:t>
                      </a:r>
                      <a:endParaRPr lang="tr-TR"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a:effectLst/>
                        </a:rPr>
                        <a:t>50.15</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a:effectLst/>
                        </a:rPr>
                        <a:t>52.55</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a:effectLst/>
                        </a:rPr>
                        <a:t>54.46</a:t>
                      </a:r>
                      <a:endParaRPr lang="tr-TR"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tr-TR" sz="2400" dirty="0">
                          <a:effectLst/>
                        </a:rPr>
                        <a:t>51.13</a:t>
                      </a:r>
                      <a:endParaRPr lang="tr-TR"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
        <p:nvSpPr>
          <p:cNvPr id="8" name="Rectangle 2"/>
          <p:cNvSpPr>
            <a:spLocks noChangeArrowheads="1"/>
          </p:cNvSpPr>
          <p:nvPr/>
        </p:nvSpPr>
        <p:spPr bwMode="auto">
          <a:xfrm>
            <a:off x="450148" y="324047"/>
            <a:ext cx="89551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Çizelge 1. Gerze Irkına Ait Yumurta Ağırlıkları (Özdoğan ve ark., 2007)</a:t>
            </a:r>
            <a:endParaRPr kumimoji="0" lang="tr-TR" altLang="tr-TR"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851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321432091"/>
              </p:ext>
            </p:extLst>
          </p:nvPr>
        </p:nvGraphicFramePr>
        <p:xfrm>
          <a:off x="159193" y="725576"/>
          <a:ext cx="11514250" cy="5912734"/>
        </p:xfrm>
        <a:graphic>
          <a:graphicData uri="http://schemas.openxmlformats.org/drawingml/2006/table">
            <a:tbl>
              <a:tblPr firstRow="1" firstCol="1" lastRow="1" lastCol="1" bandRow="1" bandCol="1">
                <a:tableStyleId>{5C22544A-7EE6-4342-B048-85BDC9FD1C3A}</a:tableStyleId>
              </a:tblPr>
              <a:tblGrid>
                <a:gridCol w="2959506">
                  <a:extLst>
                    <a:ext uri="{9D8B030D-6E8A-4147-A177-3AD203B41FA5}">
                      <a16:colId xmlns:a16="http://schemas.microsoft.com/office/drawing/2014/main" val="20000"/>
                    </a:ext>
                  </a:extLst>
                </a:gridCol>
                <a:gridCol w="2048889">
                  <a:extLst>
                    <a:ext uri="{9D8B030D-6E8A-4147-A177-3AD203B41FA5}">
                      <a16:colId xmlns:a16="http://schemas.microsoft.com/office/drawing/2014/main" val="20001"/>
                    </a:ext>
                  </a:extLst>
                </a:gridCol>
                <a:gridCol w="4553087">
                  <a:extLst>
                    <a:ext uri="{9D8B030D-6E8A-4147-A177-3AD203B41FA5}">
                      <a16:colId xmlns:a16="http://schemas.microsoft.com/office/drawing/2014/main" val="20002"/>
                    </a:ext>
                  </a:extLst>
                </a:gridCol>
                <a:gridCol w="1952768">
                  <a:extLst>
                    <a:ext uri="{9D8B030D-6E8A-4147-A177-3AD203B41FA5}">
                      <a16:colId xmlns:a16="http://schemas.microsoft.com/office/drawing/2014/main" val="20003"/>
                    </a:ext>
                  </a:extLst>
                </a:gridCol>
              </a:tblGrid>
              <a:tr h="492728">
                <a:tc>
                  <a:txBody>
                    <a:bodyPr/>
                    <a:lstStyle/>
                    <a:p>
                      <a:pPr algn="just">
                        <a:spcAft>
                          <a:spcPts val="0"/>
                        </a:spcAft>
                      </a:pPr>
                      <a:r>
                        <a:rPr lang="tr-TR" sz="1800" dirty="0">
                          <a:effectLst/>
                        </a:rPr>
                        <a:t>Özellikler</a:t>
                      </a:r>
                      <a:endParaRPr lang="tr-TR"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tr-TR" sz="1800">
                          <a:effectLst/>
                        </a:rPr>
                        <a:t>Özellikler</a:t>
                      </a:r>
                      <a:endParaRPr lang="tr-T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2728">
                <a:tc>
                  <a:txBody>
                    <a:bodyPr/>
                    <a:lstStyle/>
                    <a:p>
                      <a:pPr>
                        <a:spcAft>
                          <a:spcPts val="0"/>
                        </a:spcAft>
                      </a:pPr>
                      <a:r>
                        <a:rPr lang="tr-TR" sz="1800">
                          <a:effectLst/>
                        </a:rPr>
                        <a:t>Yumurta sarısı</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a:effectLst/>
                        </a:rPr>
                        <a:t>Doymuş Yağ Asidi (%)</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33,114</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92728">
                <a:tc>
                  <a:txBody>
                    <a:bodyPr/>
                    <a:lstStyle/>
                    <a:p>
                      <a:pPr>
                        <a:spcAft>
                          <a:spcPts val="0"/>
                        </a:spcAft>
                      </a:pPr>
                      <a:r>
                        <a:rPr lang="tr-TR" sz="1800">
                          <a:effectLst/>
                        </a:rPr>
                        <a:t>Sarı Ağırlığı (g)</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18,94</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dirty="0" err="1">
                          <a:effectLst/>
                        </a:rPr>
                        <a:t>Miristik</a:t>
                      </a:r>
                      <a:r>
                        <a:rPr lang="tr-TR" sz="1800" dirty="0">
                          <a:effectLst/>
                        </a:rPr>
                        <a:t> Asit</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0,461</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92728">
                <a:tc>
                  <a:txBody>
                    <a:bodyPr/>
                    <a:lstStyle/>
                    <a:p>
                      <a:pPr>
                        <a:spcAft>
                          <a:spcPts val="0"/>
                        </a:spcAft>
                      </a:pPr>
                      <a:r>
                        <a:rPr lang="tr-TR" sz="1800">
                          <a:effectLst/>
                        </a:rPr>
                        <a:t>Sarı Oranı (%)</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34,90</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a:effectLst/>
                        </a:rPr>
                        <a:t>Palmitik Asit</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25,251</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92728">
                <a:tc>
                  <a:txBody>
                    <a:bodyPr/>
                    <a:lstStyle/>
                    <a:p>
                      <a:pPr>
                        <a:spcAft>
                          <a:spcPts val="0"/>
                        </a:spcAft>
                      </a:pPr>
                      <a:r>
                        <a:rPr lang="tr-TR" sz="1800">
                          <a:effectLst/>
                        </a:rPr>
                        <a:t>Kolesterol İçeriği</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a:effectLst/>
                        </a:rPr>
                        <a:t>Stearik Asit</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7,402</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92728">
                <a:tc>
                  <a:txBody>
                    <a:bodyPr/>
                    <a:lstStyle/>
                    <a:p>
                      <a:pPr>
                        <a:spcAft>
                          <a:spcPts val="0"/>
                        </a:spcAft>
                      </a:pPr>
                      <a:r>
                        <a:rPr lang="tr-TR" sz="1800">
                          <a:effectLst/>
                        </a:rPr>
                        <a:t>mg/100 g yumurta</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527,55</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a:effectLst/>
                        </a:rPr>
                        <a:t>Doymamış yağ asidi (%)</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66,886</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985454">
                <a:tc>
                  <a:txBody>
                    <a:bodyPr/>
                    <a:lstStyle/>
                    <a:p>
                      <a:pPr>
                        <a:spcAft>
                          <a:spcPts val="0"/>
                        </a:spcAft>
                      </a:pPr>
                      <a:r>
                        <a:rPr lang="tr-TR" sz="1800">
                          <a:effectLst/>
                        </a:rPr>
                        <a:t>mg/total yumurta sarısı</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286,53</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a:effectLst/>
                        </a:rPr>
                        <a:t>Palmitoleik  asit</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4,461</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92728">
                <a:tc>
                  <a:txBody>
                    <a:bodyPr/>
                    <a:lstStyle/>
                    <a:p>
                      <a:pPr>
                        <a:spcAft>
                          <a:spcPts val="0"/>
                        </a:spcAft>
                      </a:pPr>
                      <a:r>
                        <a:rPr lang="tr-TR" sz="1800">
                          <a:effectLst/>
                        </a:rPr>
                        <a:t>mg/1g yumurta sarısı</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15,20</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a:effectLst/>
                        </a:rPr>
                        <a:t>Oleik asit</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44,452</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492728">
                <a:tc>
                  <a:txBody>
                    <a:bodyPr/>
                    <a:lstStyle/>
                    <a:p>
                      <a:pPr algn="just">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a:effectLst/>
                        </a:rPr>
                        <a:t>Linoleik asit</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17,072</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492728">
                <a:tc>
                  <a:txBody>
                    <a:bodyPr/>
                    <a:lstStyle/>
                    <a:p>
                      <a:pPr algn="just">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tr-TR" sz="1800">
                          <a:effectLst/>
                        </a:rPr>
                        <a:t>Linolenik asit</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a:effectLst/>
                        </a:rPr>
                        <a:t>0,811</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492728">
                <a:tc>
                  <a:txBody>
                    <a:bodyPr/>
                    <a:lstStyle/>
                    <a:p>
                      <a:pPr algn="just">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tr-TR" sz="1800">
                          <a:effectLst/>
                        </a:rPr>
                        <a:t> </a:t>
                      </a:r>
                      <a:endParaRPr lang="tr-TR"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tr-TR" sz="1800">
                          <a:effectLst/>
                        </a:rPr>
                        <a:t>Doymamış/doymuş yağ asidi oranı</a:t>
                      </a:r>
                      <a:endParaRPr lang="tr-TR"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tr-TR" sz="1800" dirty="0">
                          <a:effectLst/>
                        </a:rPr>
                        <a:t>2,019</a:t>
                      </a:r>
                      <a:endParaRPr lang="tr-TR"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337323" y="192308"/>
            <a:ext cx="1107486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6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Çizelge 2. Gerze ırkı tavuklara ait yumurtaların sarı oranı, kolesterol içerikleri ve yağ asidi profili (Sarıca ve ark.,2009).</a:t>
            </a:r>
            <a:endParaRPr kumimoji="0" lang="tr-TR" altLang="tr-T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230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056237700"/>
              </p:ext>
            </p:extLst>
          </p:nvPr>
        </p:nvGraphicFramePr>
        <p:xfrm>
          <a:off x="95004" y="463142"/>
          <a:ext cx="11815946" cy="6394872"/>
        </p:xfrm>
        <a:graphic>
          <a:graphicData uri="http://schemas.openxmlformats.org/drawingml/2006/table">
            <a:tbl>
              <a:tblPr firstRow="1" firstCol="1" lastRow="1" lastCol="1" bandRow="1" bandCol="1">
                <a:tableStyleId>{5C22544A-7EE6-4342-B048-85BDC9FD1C3A}</a:tableStyleId>
              </a:tblPr>
              <a:tblGrid>
                <a:gridCol w="5633184">
                  <a:extLst>
                    <a:ext uri="{9D8B030D-6E8A-4147-A177-3AD203B41FA5}">
                      <a16:colId xmlns:a16="http://schemas.microsoft.com/office/drawing/2014/main" val="20000"/>
                    </a:ext>
                  </a:extLst>
                </a:gridCol>
                <a:gridCol w="3205876">
                  <a:extLst>
                    <a:ext uri="{9D8B030D-6E8A-4147-A177-3AD203B41FA5}">
                      <a16:colId xmlns:a16="http://schemas.microsoft.com/office/drawing/2014/main" val="20001"/>
                    </a:ext>
                  </a:extLst>
                </a:gridCol>
                <a:gridCol w="2976886">
                  <a:extLst>
                    <a:ext uri="{9D8B030D-6E8A-4147-A177-3AD203B41FA5}">
                      <a16:colId xmlns:a16="http://schemas.microsoft.com/office/drawing/2014/main" val="20002"/>
                    </a:ext>
                  </a:extLst>
                </a:gridCol>
              </a:tblGrid>
              <a:tr h="193784">
                <a:tc>
                  <a:txBody>
                    <a:bodyPr/>
                    <a:lstStyle/>
                    <a:p>
                      <a:pPr>
                        <a:spcAft>
                          <a:spcPts val="0"/>
                        </a:spcAft>
                      </a:pPr>
                      <a:r>
                        <a:rPr lang="tr-TR" sz="1200" dirty="0">
                          <a:effectLst/>
                        </a:rPr>
                        <a:t> </a:t>
                      </a:r>
                      <a:endParaRPr lang="tr-TR" sz="1400" dirty="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Dişi</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dirty="0">
                          <a:effectLst/>
                        </a:rPr>
                        <a:t>Erkek</a:t>
                      </a:r>
                      <a:endParaRPr lang="tr-TR" sz="1400" dirty="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0"/>
                  </a:ext>
                </a:extLst>
              </a:tr>
              <a:tr h="193784">
                <a:tc>
                  <a:txBody>
                    <a:bodyPr/>
                    <a:lstStyle/>
                    <a:p>
                      <a:pPr>
                        <a:spcAft>
                          <a:spcPts val="0"/>
                        </a:spcAft>
                      </a:pPr>
                      <a:r>
                        <a:rPr lang="tr-TR" sz="1200">
                          <a:effectLst/>
                        </a:rPr>
                        <a:t>1- Yaşama Gücü</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1"/>
                  </a:ext>
                </a:extLst>
              </a:tr>
              <a:tr h="193784">
                <a:tc>
                  <a:txBody>
                    <a:bodyPr/>
                    <a:lstStyle/>
                    <a:p>
                      <a:pPr>
                        <a:spcAft>
                          <a:spcPts val="0"/>
                        </a:spcAft>
                      </a:pPr>
                      <a:r>
                        <a:rPr lang="tr-TR" sz="1200">
                          <a:effectLst/>
                        </a:rPr>
                        <a:t>Civciv dönemi (0-8 hafta)</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93.55</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100.00</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2"/>
                  </a:ext>
                </a:extLst>
              </a:tr>
              <a:tr h="193784">
                <a:tc>
                  <a:txBody>
                    <a:bodyPr/>
                    <a:lstStyle/>
                    <a:p>
                      <a:pPr>
                        <a:spcAft>
                          <a:spcPts val="0"/>
                        </a:spcAft>
                      </a:pPr>
                      <a:r>
                        <a:rPr lang="tr-TR" sz="1200">
                          <a:effectLst/>
                        </a:rPr>
                        <a:t>Piliç dönemi (9-22 hafta)</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98.85</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100.00</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3"/>
                  </a:ext>
                </a:extLst>
              </a:tr>
              <a:tr h="193784">
                <a:tc>
                  <a:txBody>
                    <a:bodyPr/>
                    <a:lstStyle/>
                    <a:p>
                      <a:pPr>
                        <a:spcAft>
                          <a:spcPts val="0"/>
                        </a:spcAft>
                      </a:pPr>
                      <a:r>
                        <a:rPr lang="tr-TR" sz="1200">
                          <a:effectLst/>
                        </a:rPr>
                        <a:t>Yumurtlama Dönemi (23-52 hafta</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91.90</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90.82</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4"/>
                  </a:ext>
                </a:extLst>
              </a:tr>
              <a:tr h="193784">
                <a:tc>
                  <a:txBody>
                    <a:bodyPr/>
                    <a:lstStyle/>
                    <a:p>
                      <a:pPr>
                        <a:spcAft>
                          <a:spcPts val="0"/>
                        </a:spcAft>
                      </a:pPr>
                      <a:r>
                        <a:rPr lang="tr-TR" sz="1200">
                          <a:effectLst/>
                        </a:rPr>
                        <a:t>2- Cinsel Olgunluk Yaşı (gün)</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dirty="0">
                          <a:effectLst/>
                        </a:rPr>
                        <a:t> </a:t>
                      </a:r>
                      <a:endParaRPr lang="tr-TR" sz="1400" dirty="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5"/>
                  </a:ext>
                </a:extLst>
              </a:tr>
              <a:tr h="193784">
                <a:tc>
                  <a:txBody>
                    <a:bodyPr/>
                    <a:lstStyle/>
                    <a:p>
                      <a:pPr>
                        <a:spcAft>
                          <a:spcPts val="0"/>
                        </a:spcAft>
                      </a:pPr>
                      <a:r>
                        <a:rPr lang="tr-TR" sz="1200">
                          <a:effectLst/>
                        </a:rPr>
                        <a:t>% 5 Verim Yaşı (gün)</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163</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6"/>
                  </a:ext>
                </a:extLst>
              </a:tr>
              <a:tr h="193784">
                <a:tc>
                  <a:txBody>
                    <a:bodyPr/>
                    <a:lstStyle/>
                    <a:p>
                      <a:pPr>
                        <a:spcAft>
                          <a:spcPts val="0"/>
                        </a:spcAft>
                      </a:pPr>
                      <a:r>
                        <a:rPr lang="tr-TR" sz="1200">
                          <a:effectLst/>
                        </a:rPr>
                        <a:t>% 50 Verim Yaşı (gün)</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186</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7"/>
                  </a:ext>
                </a:extLst>
              </a:tr>
              <a:tr h="193784">
                <a:tc>
                  <a:txBody>
                    <a:bodyPr/>
                    <a:lstStyle/>
                    <a:p>
                      <a:pPr>
                        <a:spcAft>
                          <a:spcPts val="0"/>
                        </a:spcAft>
                      </a:pPr>
                      <a:r>
                        <a:rPr lang="tr-TR" sz="1200">
                          <a:effectLst/>
                        </a:rPr>
                        <a:t>% 5 Verim Ağırlığı (gr)</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1412</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8"/>
                  </a:ext>
                </a:extLst>
              </a:tr>
              <a:tr h="193784">
                <a:tc>
                  <a:txBody>
                    <a:bodyPr/>
                    <a:lstStyle/>
                    <a:p>
                      <a:pPr>
                        <a:spcAft>
                          <a:spcPts val="0"/>
                        </a:spcAft>
                      </a:pPr>
                      <a:r>
                        <a:rPr lang="tr-TR" sz="1200">
                          <a:effectLst/>
                        </a:rPr>
                        <a:t>% 50 Verim Ağırlığı (gün)</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1435</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09"/>
                  </a:ext>
                </a:extLst>
              </a:tr>
              <a:tr h="193784">
                <a:tc>
                  <a:txBody>
                    <a:bodyPr/>
                    <a:lstStyle/>
                    <a:p>
                      <a:pPr>
                        <a:spcAft>
                          <a:spcPts val="0"/>
                        </a:spcAft>
                      </a:pPr>
                      <a:r>
                        <a:rPr lang="tr-TR" sz="1200">
                          <a:effectLst/>
                        </a:rPr>
                        <a:t>3- Yumurta Verimi (adeti)</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0"/>
                  </a:ext>
                </a:extLst>
              </a:tr>
              <a:tr h="193784">
                <a:tc>
                  <a:txBody>
                    <a:bodyPr/>
                    <a:lstStyle/>
                    <a:p>
                      <a:pPr>
                        <a:spcAft>
                          <a:spcPts val="0"/>
                        </a:spcAft>
                      </a:pPr>
                      <a:r>
                        <a:rPr lang="tr-TR" sz="1200">
                          <a:effectLst/>
                        </a:rPr>
                        <a:t>Tavuk- gün</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97.89</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1"/>
                  </a:ext>
                </a:extLst>
              </a:tr>
              <a:tr h="193784">
                <a:tc>
                  <a:txBody>
                    <a:bodyPr/>
                    <a:lstStyle/>
                    <a:p>
                      <a:pPr>
                        <a:spcAft>
                          <a:spcPts val="0"/>
                        </a:spcAft>
                      </a:pPr>
                      <a:r>
                        <a:rPr lang="tr-TR" sz="1200">
                          <a:effectLst/>
                        </a:rPr>
                        <a:t>Tavuk Kümes</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93.95</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2"/>
                  </a:ext>
                </a:extLst>
              </a:tr>
              <a:tr h="193784">
                <a:tc>
                  <a:txBody>
                    <a:bodyPr/>
                    <a:lstStyle/>
                    <a:p>
                      <a:pPr>
                        <a:spcAft>
                          <a:spcPts val="0"/>
                        </a:spcAft>
                      </a:pPr>
                      <a:r>
                        <a:rPr lang="tr-TR" sz="1200">
                          <a:effectLst/>
                        </a:rPr>
                        <a:t>4- Yumurta Ağırlığı (gr)</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47.60</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3"/>
                  </a:ext>
                </a:extLst>
              </a:tr>
              <a:tr h="193784">
                <a:tc>
                  <a:txBody>
                    <a:bodyPr/>
                    <a:lstStyle/>
                    <a:p>
                      <a:pPr>
                        <a:spcAft>
                          <a:spcPts val="0"/>
                        </a:spcAft>
                      </a:pPr>
                      <a:r>
                        <a:rPr lang="tr-TR" sz="1200">
                          <a:effectLst/>
                        </a:rPr>
                        <a:t>5- 52. Hafta Sonu Canlı Ağırlığı </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1706.32</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2317.86</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4"/>
                  </a:ext>
                </a:extLst>
              </a:tr>
              <a:tr h="193784">
                <a:tc>
                  <a:txBody>
                    <a:bodyPr/>
                    <a:lstStyle/>
                    <a:p>
                      <a:pPr>
                        <a:spcAft>
                          <a:spcPts val="0"/>
                        </a:spcAft>
                      </a:pPr>
                      <a:r>
                        <a:rPr lang="tr-TR" sz="1200">
                          <a:effectLst/>
                        </a:rPr>
                        <a:t>6- Yem Tüketimi (gr/hay)</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5"/>
                  </a:ext>
                </a:extLst>
              </a:tr>
              <a:tr h="193784">
                <a:tc>
                  <a:txBody>
                    <a:bodyPr/>
                    <a:lstStyle/>
                    <a:p>
                      <a:pPr>
                        <a:spcAft>
                          <a:spcPts val="0"/>
                        </a:spcAft>
                      </a:pPr>
                      <a:r>
                        <a:rPr lang="tr-TR" sz="1200">
                          <a:effectLst/>
                        </a:rPr>
                        <a:t>2-22 Hafta</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7700</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9375</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6"/>
                  </a:ext>
                </a:extLst>
              </a:tr>
              <a:tr h="193784">
                <a:tc>
                  <a:txBody>
                    <a:bodyPr/>
                    <a:lstStyle/>
                    <a:p>
                      <a:pPr>
                        <a:spcAft>
                          <a:spcPts val="0"/>
                        </a:spcAft>
                      </a:pPr>
                      <a:r>
                        <a:rPr lang="tr-TR" sz="1200">
                          <a:effectLst/>
                        </a:rPr>
                        <a:t>23-52 Hafta</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22706</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22733.5</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7"/>
                  </a:ext>
                </a:extLst>
              </a:tr>
              <a:tr h="193784">
                <a:tc>
                  <a:txBody>
                    <a:bodyPr/>
                    <a:lstStyle/>
                    <a:p>
                      <a:pPr>
                        <a:spcAft>
                          <a:spcPts val="0"/>
                        </a:spcAft>
                      </a:pPr>
                      <a:r>
                        <a:rPr lang="tr-TR" sz="1200">
                          <a:effectLst/>
                        </a:rPr>
                        <a:t>7. Kuluçka Özellikleri (%)</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8"/>
                  </a:ext>
                </a:extLst>
              </a:tr>
              <a:tr h="193784">
                <a:tc>
                  <a:txBody>
                    <a:bodyPr/>
                    <a:lstStyle/>
                    <a:p>
                      <a:pPr>
                        <a:spcAft>
                          <a:spcPts val="0"/>
                        </a:spcAft>
                      </a:pPr>
                      <a:r>
                        <a:rPr lang="tr-TR" sz="1200">
                          <a:effectLst/>
                        </a:rPr>
                        <a:t>Döllülük Oranı</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95.93</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19"/>
                  </a:ext>
                </a:extLst>
              </a:tr>
              <a:tr h="193784">
                <a:tc>
                  <a:txBody>
                    <a:bodyPr/>
                    <a:lstStyle/>
                    <a:p>
                      <a:pPr>
                        <a:spcAft>
                          <a:spcPts val="0"/>
                        </a:spcAft>
                      </a:pPr>
                      <a:r>
                        <a:rPr lang="tr-TR" sz="1200">
                          <a:effectLst/>
                        </a:rPr>
                        <a:t>Çıkış Gücü</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93.04</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0"/>
                  </a:ext>
                </a:extLst>
              </a:tr>
              <a:tr h="193784">
                <a:tc>
                  <a:txBody>
                    <a:bodyPr/>
                    <a:lstStyle/>
                    <a:p>
                      <a:pPr>
                        <a:spcAft>
                          <a:spcPts val="0"/>
                        </a:spcAft>
                      </a:pPr>
                      <a:r>
                        <a:rPr lang="tr-TR" sz="1200">
                          <a:effectLst/>
                        </a:rPr>
                        <a:t>Kuluçka Randımanı</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89.92</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1"/>
                  </a:ext>
                </a:extLst>
              </a:tr>
              <a:tr h="193784">
                <a:tc>
                  <a:txBody>
                    <a:bodyPr/>
                    <a:lstStyle/>
                    <a:p>
                      <a:pPr>
                        <a:spcAft>
                          <a:spcPts val="0"/>
                        </a:spcAft>
                      </a:pPr>
                      <a:r>
                        <a:rPr lang="tr-TR" sz="1200">
                          <a:effectLst/>
                        </a:rPr>
                        <a:t>8- Yumurta Kalite Özellikleri</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2"/>
                  </a:ext>
                </a:extLst>
              </a:tr>
              <a:tr h="193784">
                <a:tc>
                  <a:txBody>
                    <a:bodyPr/>
                    <a:lstStyle/>
                    <a:p>
                      <a:pPr>
                        <a:spcAft>
                          <a:spcPts val="0"/>
                        </a:spcAft>
                      </a:pPr>
                      <a:r>
                        <a:rPr lang="tr-TR" sz="1200">
                          <a:effectLst/>
                        </a:rPr>
                        <a:t>8.1 Dış Kalite Özellikleri</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3"/>
                  </a:ext>
                </a:extLst>
              </a:tr>
              <a:tr h="193784">
                <a:tc>
                  <a:txBody>
                    <a:bodyPr/>
                    <a:lstStyle/>
                    <a:p>
                      <a:pPr>
                        <a:spcAft>
                          <a:spcPts val="0"/>
                        </a:spcAft>
                      </a:pPr>
                      <a:r>
                        <a:rPr lang="tr-TR" sz="1200">
                          <a:effectLst/>
                        </a:rPr>
                        <a:t>Şekil İndeks (%)</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75.05</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4"/>
                  </a:ext>
                </a:extLst>
              </a:tr>
              <a:tr h="193784">
                <a:tc>
                  <a:txBody>
                    <a:bodyPr/>
                    <a:lstStyle/>
                    <a:p>
                      <a:pPr>
                        <a:spcAft>
                          <a:spcPts val="0"/>
                        </a:spcAft>
                      </a:pPr>
                      <a:r>
                        <a:rPr lang="tr-TR" sz="1200">
                          <a:effectLst/>
                        </a:rPr>
                        <a:t>Özgül Ağırlık (g/cm</a:t>
                      </a:r>
                      <a:r>
                        <a:rPr lang="tr-TR" sz="1200" baseline="30000">
                          <a:effectLst/>
                        </a:rPr>
                        <a:t>3</a:t>
                      </a:r>
                      <a:r>
                        <a:rPr lang="tr-TR" sz="1200">
                          <a:effectLst/>
                        </a:rPr>
                        <a:t>)</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1.089</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5"/>
                  </a:ext>
                </a:extLst>
              </a:tr>
              <a:tr h="193784">
                <a:tc>
                  <a:txBody>
                    <a:bodyPr/>
                    <a:lstStyle/>
                    <a:p>
                      <a:pPr>
                        <a:spcAft>
                          <a:spcPts val="0"/>
                        </a:spcAft>
                      </a:pPr>
                      <a:r>
                        <a:rPr lang="tr-TR" sz="1200">
                          <a:effectLst/>
                        </a:rPr>
                        <a:t>Kabuk Kalınlığı (mm)</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0.330</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6"/>
                  </a:ext>
                </a:extLst>
              </a:tr>
              <a:tr h="193784">
                <a:tc>
                  <a:txBody>
                    <a:bodyPr/>
                    <a:lstStyle/>
                    <a:p>
                      <a:pPr>
                        <a:spcAft>
                          <a:spcPts val="0"/>
                        </a:spcAft>
                      </a:pPr>
                      <a:r>
                        <a:rPr lang="tr-TR" sz="1200">
                          <a:effectLst/>
                        </a:rPr>
                        <a:t>Kırılma Mukavemeti(kg/cm</a:t>
                      </a:r>
                      <a:r>
                        <a:rPr lang="tr-TR" sz="1200" baseline="30000">
                          <a:effectLst/>
                        </a:rPr>
                        <a:t>2</a:t>
                      </a:r>
                      <a:r>
                        <a:rPr lang="tr-TR" sz="1200">
                          <a:effectLst/>
                        </a:rPr>
                        <a:t>)</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1.40</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7"/>
                  </a:ext>
                </a:extLst>
              </a:tr>
              <a:tr h="193784">
                <a:tc>
                  <a:txBody>
                    <a:bodyPr/>
                    <a:lstStyle/>
                    <a:p>
                      <a:pPr>
                        <a:spcAft>
                          <a:spcPts val="0"/>
                        </a:spcAft>
                      </a:pPr>
                      <a:r>
                        <a:rPr lang="tr-TR" sz="1200">
                          <a:effectLst/>
                        </a:rPr>
                        <a:t>8.2. İç Kalite Özellikleri</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8"/>
                  </a:ext>
                </a:extLst>
              </a:tr>
              <a:tr h="193784">
                <a:tc>
                  <a:txBody>
                    <a:bodyPr/>
                    <a:lstStyle/>
                    <a:p>
                      <a:pPr>
                        <a:spcAft>
                          <a:spcPts val="0"/>
                        </a:spcAft>
                      </a:pPr>
                      <a:r>
                        <a:rPr lang="tr-TR" sz="1200">
                          <a:effectLst/>
                        </a:rPr>
                        <a:t>Sarı indeksi (%)</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44.86</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29"/>
                  </a:ext>
                </a:extLst>
              </a:tr>
              <a:tr h="193784">
                <a:tc>
                  <a:txBody>
                    <a:bodyPr/>
                    <a:lstStyle/>
                    <a:p>
                      <a:pPr>
                        <a:spcAft>
                          <a:spcPts val="0"/>
                        </a:spcAft>
                      </a:pPr>
                      <a:r>
                        <a:rPr lang="tr-TR" sz="1200">
                          <a:effectLst/>
                        </a:rPr>
                        <a:t>Ak indeksi</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11.01</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30"/>
                  </a:ext>
                </a:extLst>
              </a:tr>
              <a:tr h="193784">
                <a:tc>
                  <a:txBody>
                    <a:bodyPr/>
                    <a:lstStyle/>
                    <a:p>
                      <a:pPr>
                        <a:spcAft>
                          <a:spcPts val="0"/>
                        </a:spcAft>
                      </a:pPr>
                      <a:r>
                        <a:rPr lang="tr-TR" sz="1200">
                          <a:effectLst/>
                        </a:rPr>
                        <a:t>Sarı rengi</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8.11</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a:effectLst/>
                        </a:rPr>
                        <a:t> </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31"/>
                  </a:ext>
                </a:extLst>
              </a:tr>
              <a:tr h="193784">
                <a:tc>
                  <a:txBody>
                    <a:bodyPr/>
                    <a:lstStyle/>
                    <a:p>
                      <a:pPr>
                        <a:spcAft>
                          <a:spcPts val="0"/>
                        </a:spcAft>
                      </a:pPr>
                      <a:r>
                        <a:rPr lang="tr-TR" sz="1200">
                          <a:effectLst/>
                        </a:rPr>
                        <a:t>Haugh Birimi</a:t>
                      </a:r>
                      <a:endParaRPr lang="tr-TR" sz="1400">
                        <a:effectLst/>
                        <a:latin typeface="Times New Roman" panose="02020603050405020304" pitchFamily="18" charset="0"/>
                        <a:ea typeface="Times New Roman" panose="02020603050405020304" pitchFamily="18" charset="0"/>
                      </a:endParaRPr>
                    </a:p>
                  </a:txBody>
                  <a:tcPr marL="52356" marR="52356" marT="0" marB="0"/>
                </a:tc>
                <a:tc>
                  <a:txBody>
                    <a:bodyPr/>
                    <a:lstStyle/>
                    <a:p>
                      <a:pPr algn="ctr">
                        <a:spcAft>
                          <a:spcPts val="0"/>
                        </a:spcAft>
                      </a:pPr>
                      <a:r>
                        <a:rPr lang="tr-TR" sz="1200">
                          <a:effectLst/>
                        </a:rPr>
                        <a:t>90.27</a:t>
                      </a:r>
                      <a:endParaRPr lang="tr-TR" sz="1400">
                        <a:effectLst/>
                        <a:latin typeface="Times New Roman" panose="02020603050405020304" pitchFamily="18" charset="0"/>
                        <a:ea typeface="Times New Roman" panose="02020603050405020304" pitchFamily="18" charset="0"/>
                      </a:endParaRPr>
                    </a:p>
                  </a:txBody>
                  <a:tcPr marL="52356" marR="52356" marT="0" marB="0" anchor="ctr"/>
                </a:tc>
                <a:tc>
                  <a:txBody>
                    <a:bodyPr/>
                    <a:lstStyle/>
                    <a:p>
                      <a:pPr algn="ctr">
                        <a:spcAft>
                          <a:spcPts val="0"/>
                        </a:spcAft>
                      </a:pPr>
                      <a:r>
                        <a:rPr lang="tr-TR" sz="1200" dirty="0">
                          <a:effectLst/>
                        </a:rPr>
                        <a:t> </a:t>
                      </a:r>
                      <a:endParaRPr lang="tr-TR" sz="1400" dirty="0">
                        <a:effectLst/>
                        <a:latin typeface="Times New Roman" panose="02020603050405020304" pitchFamily="18" charset="0"/>
                        <a:ea typeface="Times New Roman" panose="02020603050405020304" pitchFamily="18" charset="0"/>
                      </a:endParaRPr>
                    </a:p>
                  </a:txBody>
                  <a:tcPr marL="52356" marR="52356" marT="0" marB="0" anchor="ctr"/>
                </a:tc>
                <a:extLst>
                  <a:ext uri="{0D108BD9-81ED-4DB2-BD59-A6C34878D82A}">
                    <a16:rowId xmlns:a16="http://schemas.microsoft.com/office/drawing/2014/main" val="10032"/>
                  </a:ext>
                </a:extLst>
              </a:tr>
            </a:tbl>
          </a:graphicData>
        </a:graphic>
      </p:graphicFrame>
      <p:sp>
        <p:nvSpPr>
          <p:cNvPr id="5" name="Rectangle 1"/>
          <p:cNvSpPr>
            <a:spLocks noChangeArrowheads="1"/>
          </p:cNvSpPr>
          <p:nvPr/>
        </p:nvSpPr>
        <p:spPr bwMode="auto">
          <a:xfrm>
            <a:off x="0" y="59377"/>
            <a:ext cx="944088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603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60375" algn="l" defTabSz="914400" rtl="0" eaLnBrk="0" fontAlgn="base" latinLnBrk="0" hangingPunct="0">
              <a:lnSpc>
                <a:spcPct val="100000"/>
              </a:lnSpc>
              <a:spcBef>
                <a:spcPct val="0"/>
              </a:spcBef>
              <a:spcAft>
                <a:spcPct val="0"/>
              </a:spcAft>
              <a:buClrTx/>
              <a:buSzTx/>
              <a:buFontTx/>
              <a:buNone/>
              <a:tabLst/>
            </a:pPr>
            <a:r>
              <a:rPr kumimoji="0" lang="tr-TR" altLang="tr-TR"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Çizelge 3. Gerze (Hacı Kadı) Irkına Ait Performans Özellikleri (Şekeroğlu Ve Özen, 1997).</a:t>
            </a:r>
            <a:endParaRPr kumimoji="0" lang="tr-TR" altLang="tr-TR" sz="2000" b="0" i="0" u="none" strike="noStrike" cap="none" normalizeH="0" baseline="0" dirty="0" smtClean="0">
              <a:ln>
                <a:noFill/>
              </a:ln>
              <a:solidFill>
                <a:schemeClr val="tx1"/>
              </a:solidFill>
              <a:effectLst/>
            </a:endParaRPr>
          </a:p>
          <a:p>
            <a:pPr marL="0" marR="0" lvl="0" indent="460375" algn="l" defTabSz="914400" rtl="0" eaLnBrk="0" fontAlgn="base" latinLnBrk="0" hangingPunct="0">
              <a:lnSpc>
                <a:spcPct val="100000"/>
              </a:lnSpc>
              <a:spcBef>
                <a:spcPct val="0"/>
              </a:spcBef>
              <a:spcAft>
                <a:spcPct val="0"/>
              </a:spcAft>
              <a:buClrTx/>
              <a:buSzTx/>
              <a:buFontTx/>
              <a:buNone/>
              <a:tabLst/>
            </a:pPr>
            <a:endParaRPr kumimoji="0" lang="tr-TR" altLang="tr-TR" sz="3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63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32492" t="5710"/>
          <a:stretch/>
        </p:blipFill>
        <p:spPr>
          <a:xfrm>
            <a:off x="2688493" y="0"/>
            <a:ext cx="7405539" cy="6863282"/>
          </a:xfrm>
          <a:prstGeom prst="rect">
            <a:avLst/>
          </a:prstGeom>
        </p:spPr>
      </p:pic>
      <p:sp>
        <p:nvSpPr>
          <p:cNvPr id="7" name="Metin kutusu 6"/>
          <p:cNvSpPr txBox="1"/>
          <p:nvPr/>
        </p:nvSpPr>
        <p:spPr>
          <a:xfrm>
            <a:off x="878774" y="1549402"/>
            <a:ext cx="861774" cy="3764478"/>
          </a:xfrm>
          <a:prstGeom prst="rect">
            <a:avLst/>
          </a:prstGeom>
          <a:noFill/>
        </p:spPr>
        <p:txBody>
          <a:bodyPr vert="vert270" wrap="square" rtlCol="0">
            <a:spAutoFit/>
          </a:bodyPr>
          <a:lstStyle/>
          <a:p>
            <a:pPr algn="ctr"/>
            <a:r>
              <a:rPr lang="tr-TR" sz="4400" b="1" dirty="0" smtClean="0"/>
              <a:t>GERZE TAVUĞU</a:t>
            </a:r>
            <a:endParaRPr lang="tr-TR" sz="4400" b="1" dirty="0"/>
          </a:p>
        </p:txBody>
      </p:sp>
    </p:spTree>
    <p:extLst>
      <p:ext uri="{BB962C8B-B14F-4D97-AF65-F5344CB8AC3E}">
        <p14:creationId xmlns:p14="http://schemas.microsoft.com/office/powerpoint/2010/main" val="2393967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Kuluçka ve Sperm Özellikleri</a:t>
            </a:r>
            <a:r>
              <a:rPr lang="tr-TR" dirty="0"/>
              <a:t/>
            </a:r>
            <a:br>
              <a:rPr lang="tr-TR" dirty="0"/>
            </a:br>
            <a:endParaRPr lang="tr-TR" dirty="0"/>
          </a:p>
        </p:txBody>
      </p:sp>
      <p:sp>
        <p:nvSpPr>
          <p:cNvPr id="3" name="İçerik Yer Tutucusu 2"/>
          <p:cNvSpPr>
            <a:spLocks noGrp="1"/>
          </p:cNvSpPr>
          <p:nvPr>
            <p:ph idx="1"/>
          </p:nvPr>
        </p:nvSpPr>
        <p:spPr>
          <a:xfrm>
            <a:off x="755073" y="1469365"/>
            <a:ext cx="10515600" cy="4351338"/>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Döllülük</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kalıtsal bir özellik olup bazı ırk, hat ve soylar diğerlerinden üstün dölleme gücüne sahip olabilir. Çıkış gücüne </a:t>
            </a:r>
            <a:r>
              <a:rPr lang="tr-TR" dirty="0" err="1">
                <a:latin typeface="Times New Roman" panose="02020603050405020304" pitchFamily="18" charset="0"/>
                <a:cs typeface="Times New Roman" panose="02020603050405020304" pitchFamily="18" charset="0"/>
              </a:rPr>
              <a:t>döllülüğün</a:t>
            </a:r>
            <a:r>
              <a:rPr lang="tr-TR" dirty="0">
                <a:latin typeface="Times New Roman" panose="02020603050405020304" pitchFamily="18" charset="0"/>
                <a:cs typeface="Times New Roman" panose="02020603050405020304" pitchFamily="18" charset="0"/>
              </a:rPr>
              <a:t> yanı sıra bazı çevre faktörleri etki etmektedir. Gerze ırkına ait kuluçka özelliklerinden </a:t>
            </a:r>
            <a:r>
              <a:rPr lang="tr-TR" dirty="0" err="1">
                <a:latin typeface="Times New Roman" panose="02020603050405020304" pitchFamily="18" charset="0"/>
                <a:cs typeface="Times New Roman" panose="02020603050405020304" pitchFamily="18" charset="0"/>
              </a:rPr>
              <a:t>döllülük</a:t>
            </a:r>
            <a:r>
              <a:rPr lang="tr-TR" dirty="0">
                <a:latin typeface="Times New Roman" panose="02020603050405020304" pitchFamily="18" charset="0"/>
                <a:cs typeface="Times New Roman" panose="02020603050405020304" pitchFamily="18" charset="0"/>
              </a:rPr>
              <a:t> oranı % 95.93, çıkış gücü % 93.04 ve  kuluçka randımanı % 89.92’dir (Şekeroğlu, 1994).  </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6709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843148"/>
            <a:ext cx="10515600" cy="5462649"/>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Gerze </a:t>
            </a:r>
            <a:r>
              <a:rPr lang="tr-TR" dirty="0">
                <a:latin typeface="Times New Roman" panose="02020603050405020304" pitchFamily="18" charset="0"/>
                <a:cs typeface="Times New Roman" panose="02020603050405020304" pitchFamily="18" charset="0"/>
              </a:rPr>
              <a:t>horozlarında tespit edilen </a:t>
            </a:r>
            <a:r>
              <a:rPr lang="tr-TR" dirty="0" err="1">
                <a:latin typeface="Times New Roman" panose="02020603050405020304" pitchFamily="18" charset="0"/>
                <a:cs typeface="Times New Roman" panose="02020603050405020304" pitchFamily="18" charset="0"/>
              </a:rPr>
              <a:t>spermatolojik</a:t>
            </a:r>
            <a:r>
              <a:rPr lang="tr-TR" dirty="0">
                <a:latin typeface="Times New Roman" panose="02020603050405020304" pitchFamily="18" charset="0"/>
                <a:cs typeface="Times New Roman" panose="02020603050405020304" pitchFamily="18" charset="0"/>
              </a:rPr>
              <a:t> özelliklerinden </a:t>
            </a:r>
            <a:r>
              <a:rPr lang="tr-TR" dirty="0" err="1">
                <a:latin typeface="Times New Roman" panose="02020603050405020304" pitchFamily="18" charset="0"/>
                <a:cs typeface="Times New Roman" panose="02020603050405020304" pitchFamily="18" charset="0"/>
              </a:rPr>
              <a:t>ejekülat</a:t>
            </a:r>
            <a:r>
              <a:rPr lang="tr-TR" dirty="0">
                <a:latin typeface="Times New Roman" panose="02020603050405020304" pitchFamily="18" charset="0"/>
                <a:cs typeface="Times New Roman" panose="02020603050405020304" pitchFamily="18" charset="0"/>
              </a:rPr>
              <a:t> hacmi, </a:t>
            </a:r>
            <a:r>
              <a:rPr lang="tr-TR" dirty="0" err="1">
                <a:latin typeface="Times New Roman" panose="02020603050405020304" pitchFamily="18" charset="0"/>
                <a:cs typeface="Times New Roman" panose="02020603050405020304" pitchFamily="18" charset="0"/>
              </a:rPr>
              <a:t>motilite</a:t>
            </a:r>
            <a:r>
              <a:rPr lang="tr-TR" dirty="0">
                <a:latin typeface="Times New Roman" panose="02020603050405020304" pitchFamily="18" charset="0"/>
                <a:cs typeface="Times New Roman" panose="02020603050405020304" pitchFamily="18" charset="0"/>
              </a:rPr>
              <a:t>, konsantrasyon, anormal sperm oranı, ölü sperm oranı ve </a:t>
            </a:r>
            <a:r>
              <a:rPr lang="tr-TR" dirty="0" err="1">
                <a:latin typeface="Times New Roman" panose="02020603050405020304" pitchFamily="18" charset="0"/>
                <a:cs typeface="Times New Roman" panose="02020603050405020304" pitchFamily="18" charset="0"/>
              </a:rPr>
              <a:t>pH</a:t>
            </a:r>
            <a:r>
              <a:rPr lang="tr-TR" dirty="0">
                <a:latin typeface="Times New Roman" panose="02020603050405020304" pitchFamily="18" charset="0"/>
                <a:cs typeface="Times New Roman" panose="02020603050405020304" pitchFamily="18" charset="0"/>
              </a:rPr>
              <a:t> sırasıyla  4.54 ml, %2.01, 3.98 x10</a:t>
            </a:r>
            <a:r>
              <a:rPr lang="tr-TR" baseline="30000" dirty="0">
                <a:latin typeface="Times New Roman" panose="02020603050405020304" pitchFamily="18" charset="0"/>
                <a:cs typeface="Times New Roman" panose="02020603050405020304" pitchFamily="18" charset="0"/>
              </a:rPr>
              <a:t>9</a:t>
            </a:r>
            <a:r>
              <a:rPr lang="tr-TR" dirty="0">
                <a:latin typeface="Times New Roman" panose="02020603050405020304" pitchFamily="18" charset="0"/>
                <a:cs typeface="Times New Roman" panose="02020603050405020304" pitchFamily="18" charset="0"/>
              </a:rPr>
              <a:t>/ml, %4.35, %5.02 ve 2.32 olarak tespit edilmiştir.</a:t>
            </a:r>
            <a:r>
              <a:rPr lang="tr-TR" b="1" dirty="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Gerze horozları </a:t>
            </a:r>
            <a:r>
              <a:rPr lang="tr-TR" dirty="0" err="1">
                <a:latin typeface="Times New Roman" panose="02020603050405020304" pitchFamily="18" charset="0"/>
                <a:cs typeface="Times New Roman" panose="02020603050405020304" pitchFamily="18" charset="0"/>
              </a:rPr>
              <a:t>spermatozoalarında</a:t>
            </a:r>
            <a:r>
              <a:rPr lang="tr-TR" dirty="0">
                <a:latin typeface="Times New Roman" panose="02020603050405020304" pitchFamily="18" charset="0"/>
                <a:cs typeface="Times New Roman" panose="02020603050405020304" pitchFamily="18" charset="0"/>
              </a:rPr>
              <a:t> morfolojik bozukluklar;  </a:t>
            </a:r>
            <a:r>
              <a:rPr lang="tr-TR" dirty="0" err="1">
                <a:latin typeface="Times New Roman" panose="02020603050405020304" pitchFamily="18" charset="0"/>
                <a:cs typeface="Times New Roman" panose="02020603050405020304" pitchFamily="18" charset="0"/>
              </a:rPr>
              <a:t>akrozom</a:t>
            </a:r>
            <a:r>
              <a:rPr lang="tr-TR" dirty="0">
                <a:latin typeface="Times New Roman" panose="02020603050405020304" pitchFamily="18" charset="0"/>
                <a:cs typeface="Times New Roman" panose="02020603050405020304" pitchFamily="18" charset="0"/>
              </a:rPr>
              <a:t>, baş, orta kısım ve kuyruk bozukluklarının ortalama oranı % olarak sırasıyla 1.01, 3.05, 3.65 ve 7.25 ‘</a:t>
            </a:r>
            <a:r>
              <a:rPr lang="tr-TR" dirty="0" err="1">
                <a:latin typeface="Times New Roman" panose="02020603050405020304" pitchFamily="18" charset="0"/>
                <a:cs typeface="Times New Roman" panose="02020603050405020304" pitchFamily="18" charset="0"/>
              </a:rPr>
              <a:t>dir</a:t>
            </a:r>
            <a:r>
              <a:rPr lang="tr-TR" dirty="0">
                <a:latin typeface="Times New Roman" panose="02020603050405020304" pitchFamily="18" charset="0"/>
                <a:cs typeface="Times New Roman" panose="02020603050405020304" pitchFamily="18" charset="0"/>
              </a:rPr>
              <a:t> (Tuncer ve ark., 2008)</a:t>
            </a:r>
          </a:p>
          <a:p>
            <a:pPr marL="0" indent="0" algn="just">
              <a:lnSpc>
                <a:spcPct val="150000"/>
              </a:lnSpc>
              <a:buNone/>
            </a:pPr>
            <a:endParaRPr lang="tr-TR"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7421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6880" y="498764"/>
            <a:ext cx="11263229" cy="5860471"/>
          </a:xfrm>
        </p:spPr>
        <p:txBody>
          <a:bodyPr>
            <a:normAutofit/>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Gerze </a:t>
            </a:r>
            <a:r>
              <a:rPr lang="tr-TR" dirty="0">
                <a:latin typeface="Times New Roman" panose="02020603050405020304" pitchFamily="18" charset="0"/>
                <a:cs typeface="Times New Roman" panose="02020603050405020304" pitchFamily="18" charset="0"/>
              </a:rPr>
              <a:t>ırkı 10 adet </a:t>
            </a:r>
            <a:r>
              <a:rPr lang="tr-TR" dirty="0" err="1">
                <a:latin typeface="Times New Roman" panose="02020603050405020304" pitchFamily="18" charset="0"/>
                <a:cs typeface="Times New Roman" panose="02020603050405020304" pitchFamily="18" charset="0"/>
              </a:rPr>
              <a:t>mikrosatelit</a:t>
            </a:r>
            <a:r>
              <a:rPr lang="tr-TR" dirty="0">
                <a:latin typeface="Times New Roman" panose="02020603050405020304" pitchFamily="18" charset="0"/>
                <a:cs typeface="Times New Roman" panose="02020603050405020304" pitchFamily="18" charset="0"/>
              </a:rPr>
              <a:t> markör bakımından tanımlanarak </a:t>
            </a:r>
            <a:r>
              <a:rPr lang="tr-TR" dirty="0" err="1">
                <a:latin typeface="Times New Roman" panose="02020603050405020304" pitchFamily="18" charset="0"/>
                <a:cs typeface="Times New Roman" panose="02020603050405020304" pitchFamily="18" charset="0"/>
              </a:rPr>
              <a:t>genotip</a:t>
            </a:r>
            <a:r>
              <a:rPr lang="tr-TR" dirty="0">
                <a:latin typeface="Times New Roman" panose="02020603050405020304" pitchFamily="18" charset="0"/>
                <a:cs typeface="Times New Roman" panose="02020603050405020304" pitchFamily="18" charset="0"/>
              </a:rPr>
              <a:t> frekansları hesaplanmış, genetik varyasyonun yüksek olduğu tespit edilmiş ve Gerze ırkına özgün olan </a:t>
            </a:r>
            <a:r>
              <a:rPr lang="tr-TR" dirty="0" err="1">
                <a:latin typeface="Times New Roman" panose="02020603050405020304" pitchFamily="18" charset="0"/>
                <a:cs typeface="Times New Roman" panose="02020603050405020304" pitchFamily="18" charset="0"/>
              </a:rPr>
              <a:t>mikrosatelit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alleller</a:t>
            </a:r>
            <a:r>
              <a:rPr lang="tr-TR" dirty="0">
                <a:latin typeface="Times New Roman" panose="02020603050405020304" pitchFamily="18" charset="0"/>
                <a:cs typeface="Times New Roman" panose="02020603050405020304" pitchFamily="18" charset="0"/>
              </a:rPr>
              <a:t> belirlenmiştir </a:t>
            </a:r>
            <a:r>
              <a:rPr lang="tr-TR" dirty="0" smtClean="0">
                <a:latin typeface="Times New Roman" panose="02020603050405020304" pitchFamily="18" charset="0"/>
                <a:cs typeface="Times New Roman" panose="02020603050405020304" pitchFamily="18" charset="0"/>
              </a:rPr>
              <a:t>(Kaya ve Yıldız, 2008). </a:t>
            </a:r>
          </a:p>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Gerze </a:t>
            </a:r>
            <a:r>
              <a:rPr lang="tr-TR" dirty="0">
                <a:latin typeface="Times New Roman" panose="02020603050405020304" pitchFamily="18" charset="0"/>
                <a:cs typeface="Times New Roman" panose="02020603050405020304" pitchFamily="18" charset="0"/>
              </a:rPr>
              <a:t>tavuk ırkının morfolojik, performans, davranış özellikleri, yetiştirme şartları ile bazı özelliklerini ortaya koyan bir standart hazırlanmış ve 12 Aralık 2004 tarihli 25668 sayılı resmi gazetede yayınlanmıştır (Anonim, </a:t>
            </a:r>
            <a:r>
              <a:rPr lang="tr-TR" dirty="0" smtClean="0">
                <a:latin typeface="Times New Roman" panose="02020603050405020304" pitchFamily="18" charset="0"/>
                <a:cs typeface="Times New Roman" panose="02020603050405020304" pitchFamily="18" charset="0"/>
              </a:rPr>
              <a:t>2004b).</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323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4439" y="115743"/>
            <a:ext cx="10515600" cy="1325563"/>
          </a:xfrm>
        </p:spPr>
        <p:txBody>
          <a:bodyPr/>
          <a:lstStyle/>
          <a:p>
            <a:r>
              <a:rPr lang="tr-TR" b="1" dirty="0" smtClean="0"/>
              <a:t>Yetiştirme Alanı ve Morfolojik Özellikleri</a:t>
            </a:r>
            <a:endParaRPr lang="tr-TR" b="1" dirty="0"/>
          </a:p>
        </p:txBody>
      </p:sp>
      <p:sp>
        <p:nvSpPr>
          <p:cNvPr id="3" name="İçerik Yer Tutucusu 2"/>
          <p:cNvSpPr>
            <a:spLocks noGrp="1"/>
          </p:cNvSpPr>
          <p:nvPr>
            <p:ph idx="1"/>
          </p:nvPr>
        </p:nvSpPr>
        <p:spPr>
          <a:xfrm>
            <a:off x="434439" y="1441306"/>
            <a:ext cx="11500261" cy="5090123"/>
          </a:xfrm>
        </p:spPr>
        <p:txBody>
          <a:bodyPr>
            <a:normAutofit/>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Gerze </a:t>
            </a:r>
            <a:r>
              <a:rPr lang="tr-TR" dirty="0">
                <a:latin typeface="Times New Roman" panose="02020603050405020304" pitchFamily="18" charset="0"/>
                <a:cs typeface="Times New Roman" panose="02020603050405020304" pitchFamily="18" charset="0"/>
              </a:rPr>
              <a:t>tavuk ırkı, Karadeniz Bölgesi’nde bulunan Sinop ili çevresinde, özellikle de Gerze ilçesinin yerli bir kombine (yumurta-et) ırkıdır. Doğal yayılım alanı dışında araştırmalar ve gen kaynağı olarak korumak amacı ile </a:t>
            </a:r>
            <a:r>
              <a:rPr lang="tr-TR" dirty="0" err="1">
                <a:latin typeface="Times New Roman" panose="02020603050405020304" pitchFamily="18" charset="0"/>
                <a:cs typeface="Times New Roman" panose="02020603050405020304" pitchFamily="18" charset="0"/>
              </a:rPr>
              <a:t>Lalahan</a:t>
            </a:r>
            <a:r>
              <a:rPr lang="tr-TR" dirty="0">
                <a:latin typeface="Times New Roman" panose="02020603050405020304" pitchFamily="18" charset="0"/>
                <a:cs typeface="Times New Roman" panose="02020603050405020304" pitchFamily="18" charset="0"/>
              </a:rPr>
              <a:t> Hayvancılık Merkez Araştırma Enstitüsü’nde koruma altındadır (Ertuğrul ve ark., 2000; Sarıca, </a:t>
            </a:r>
            <a:r>
              <a:rPr lang="tr-TR" dirty="0" smtClean="0">
                <a:latin typeface="Times New Roman" panose="02020603050405020304" pitchFamily="18" charset="0"/>
                <a:cs typeface="Times New Roman" panose="02020603050405020304" pitchFamily="18" charset="0"/>
              </a:rPr>
              <a:t>2014). </a:t>
            </a:r>
            <a:r>
              <a:rPr lang="tr-TR" dirty="0">
                <a:latin typeface="Times New Roman" panose="02020603050405020304" pitchFamily="18" charset="0"/>
                <a:cs typeface="Times New Roman" panose="02020603050405020304" pitchFamily="18" charset="0"/>
              </a:rPr>
              <a:t>Bunun dışında Türkiye’nin farklı bölgelerinde insanlar tarafından süs, eğlence ve köy tavukçuluğunda ailelerin kısmen de olsa yumurta ve et ihtiyacını karşılamak amacıyla yetiştirilmektedir. </a:t>
            </a:r>
          </a:p>
        </p:txBody>
      </p:sp>
    </p:spTree>
    <p:extLst>
      <p:ext uri="{BB962C8B-B14F-4D97-AF65-F5344CB8AC3E}">
        <p14:creationId xmlns:p14="http://schemas.microsoft.com/office/powerpoint/2010/main" val="3005096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805" y="472367"/>
            <a:ext cx="11274632" cy="4351338"/>
          </a:xfrm>
        </p:spPr>
        <p:txBody>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Gerze </a:t>
            </a:r>
            <a:r>
              <a:rPr lang="tr-TR" dirty="0">
                <a:latin typeface="Times New Roman" panose="02020603050405020304" pitchFamily="18" charset="0"/>
                <a:cs typeface="Times New Roman" panose="02020603050405020304" pitchFamily="18" charset="0"/>
              </a:rPr>
              <a:t>civcivlerinde yumurtadan çıkışta hakim tüy rengi parlak siyah olmakla beraber göğüs tüyleri beyazdır. Ancak, yaş ilerledikçe bu beyazlık azalarak tavuklarda tamamen kaybolur. Civcivlerin tüylenmesi çok hızlı olduğundan tüy değişimi belirsiz geçer. </a:t>
            </a:r>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l="130" t="27933" r="22723" b="-392"/>
          <a:stretch/>
        </p:blipFill>
        <p:spPr>
          <a:xfrm>
            <a:off x="1" y="3068717"/>
            <a:ext cx="6080166" cy="3789283"/>
          </a:xfrm>
          <a:prstGeom prst="rect">
            <a:avLst/>
          </a:prstGeom>
        </p:spPr>
      </p:pic>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l="21385" t="7577" r="4708" b="20788"/>
          <a:stretch/>
        </p:blipFill>
        <p:spPr>
          <a:xfrm>
            <a:off x="6080168" y="2932312"/>
            <a:ext cx="6103916" cy="3925688"/>
          </a:xfrm>
          <a:prstGeom prst="rect">
            <a:avLst/>
          </a:prstGeom>
        </p:spPr>
      </p:pic>
    </p:spTree>
    <p:extLst>
      <p:ext uri="{BB962C8B-B14F-4D97-AF65-F5344CB8AC3E}">
        <p14:creationId xmlns:p14="http://schemas.microsoft.com/office/powerpoint/2010/main" val="3346471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2" y="1"/>
            <a:ext cx="10335447" cy="6858000"/>
          </a:xfrm>
          <a:prstGeom prst="rect">
            <a:avLst/>
          </a:prstGeom>
        </p:spPr>
      </p:pic>
    </p:spTree>
    <p:extLst>
      <p:ext uri="{BB962C8B-B14F-4D97-AF65-F5344CB8AC3E}">
        <p14:creationId xmlns:p14="http://schemas.microsoft.com/office/powerpoint/2010/main" val="3474664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gerze.gov.tr/ortak_icerik/gerze/il%C3%A7emiz/ekonomi/ekonomi17.jpg"/>
          <p:cNvPicPr>
            <a:picLocks noChangeAspect="1" noChangeArrowheads="1"/>
          </p:cNvPicPr>
          <p:nvPr/>
        </p:nvPicPr>
        <p:blipFill rotWithShape="1">
          <a:blip r:embed="rId2">
            <a:extLst>
              <a:ext uri="{28A0092B-C50C-407E-A947-70E740481C1C}">
                <a14:useLocalDpi xmlns:a14="http://schemas.microsoft.com/office/drawing/2010/main" val="0"/>
              </a:ext>
            </a:extLst>
          </a:blip>
          <a:srcRect l="5278" r="6455"/>
          <a:stretch/>
        </p:blipFill>
        <p:spPr bwMode="auto">
          <a:xfrm>
            <a:off x="1356301" y="0"/>
            <a:ext cx="9185457" cy="689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619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9441" y="614342"/>
            <a:ext cx="10515600" cy="5857710"/>
          </a:xfrm>
        </p:spPr>
        <p:txBody>
          <a:bodyPr>
            <a:normAutofit/>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Tavukların </a:t>
            </a:r>
            <a:r>
              <a:rPr lang="tr-TR" dirty="0">
                <a:latin typeface="Times New Roman" panose="02020603050405020304" pitchFamily="18" charset="0"/>
                <a:cs typeface="Times New Roman" panose="02020603050405020304" pitchFamily="18" charset="0"/>
              </a:rPr>
              <a:t>kulakçıkları beyaz, bacak ve </a:t>
            </a:r>
            <a:r>
              <a:rPr lang="tr-TR" dirty="0" err="1">
                <a:latin typeface="Times New Roman" panose="02020603050405020304" pitchFamily="18" charset="0"/>
                <a:cs typeface="Times New Roman" panose="02020603050405020304" pitchFamily="18" charset="0"/>
              </a:rPr>
              <a:t>parmaklarları</a:t>
            </a:r>
            <a:r>
              <a:rPr lang="tr-TR" dirty="0">
                <a:latin typeface="Times New Roman" panose="02020603050405020304" pitchFamily="18" charset="0"/>
                <a:cs typeface="Times New Roman" panose="02020603050405020304" pitchFamily="18" charset="0"/>
              </a:rPr>
              <a:t> ile derileri grimsi-siyah renktedir. Çatal ibikli, yüz yapısı orta uzunlukta ve hafif tüylüdür. Gözler orta büyüklükte yuvarlak ve kahverengidir. Burun delikleri büyük ve gaga üzerinde çıkıntılı, gaga gri renk tonlarında ve orta uzunluktadır. Kulaklar kısa tüylerle kaplı, kulak lopları erkeklerde çok belirgin her iki tarafta beyazdır. Sakal geniş ya da orta genişlikte ve erkeklerde uzundur. Boyun yapısı erkeklerde uzun ve tüylü, dişilerde orta uzunlukta ve tüylüdür.</a:t>
            </a:r>
          </a:p>
        </p:txBody>
      </p:sp>
    </p:spTree>
    <p:extLst>
      <p:ext uri="{BB962C8B-B14F-4D97-AF65-F5344CB8AC3E}">
        <p14:creationId xmlns:p14="http://schemas.microsoft.com/office/powerpoint/2010/main" val="2333416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0070" y="792472"/>
            <a:ext cx="10515600" cy="5335196"/>
          </a:xfrm>
        </p:spPr>
        <p:txBody>
          <a:bodyPr>
            <a:normAutofit/>
          </a:bodyPr>
          <a:lstStyle/>
          <a:p>
            <a:pPr marL="0" indent="0" algn="just">
              <a:lnSpc>
                <a:spcPct val="150000"/>
              </a:lnSpc>
              <a:buNone/>
            </a:pPr>
            <a:r>
              <a:rPr lang="tr-TR" dirty="0" smtClean="0">
                <a:latin typeface="Times New Roman" panose="02020603050405020304" pitchFamily="18" charset="0"/>
                <a:cs typeface="Times New Roman" panose="02020603050405020304" pitchFamily="18" charset="0"/>
              </a:rPr>
              <a:t>	Yumurtaları </a:t>
            </a:r>
            <a:r>
              <a:rPr lang="tr-TR" dirty="0">
                <a:latin typeface="Times New Roman" panose="02020603050405020304" pitchFamily="18" charset="0"/>
                <a:cs typeface="Times New Roman" panose="02020603050405020304" pitchFamily="18" charset="0"/>
              </a:rPr>
              <a:t>kirli beyazdır. Kuyruk sağlam yapılı ve erkeklerde gösterişlidir. Kanat büyük ve geniştir. Göğüs orta derinliktedir. Vücut siyah tüylerle kaplıdır. Erkeklerde kuyruk tüyleri ışık altında yeşil-siyah bir görünüm verir. Deri rengi beyazdır. İncik, ayak derisi ve pulları gri-siyah renk tonlarında, tüysüz, dört parmaklı ve mahmuzludur. Bacaklar erkeklerde sağlam yapılı, yüksek ve sağlam duruşlu, dişilerde daha kısadır (Şekeroğlu, 1994; Özdoğan ve Gürcan, 2006)</a:t>
            </a:r>
          </a:p>
          <a:p>
            <a:pPr marL="0" indent="0" algn="just">
              <a:lnSpc>
                <a:spcPct val="150000"/>
              </a:lnSpc>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549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t="-693" r="953" b="4762"/>
          <a:stretch/>
        </p:blipFill>
        <p:spPr>
          <a:xfrm>
            <a:off x="1524000" y="-47500"/>
            <a:ext cx="9506488" cy="6905500"/>
          </a:xfrm>
          <a:prstGeom prst="rect">
            <a:avLst/>
          </a:prstGeom>
        </p:spPr>
      </p:pic>
    </p:spTree>
    <p:extLst>
      <p:ext uri="{BB962C8B-B14F-4D97-AF65-F5344CB8AC3E}">
        <p14:creationId xmlns:p14="http://schemas.microsoft.com/office/powerpoint/2010/main" val="3840016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349</TotalTime>
  <Words>1214</Words>
  <Application>Microsoft Office PowerPoint</Application>
  <PresentationFormat>Geniş ekran</PresentationFormat>
  <Paragraphs>183</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Calibri Light</vt:lpstr>
      <vt:lpstr>Times New Roman</vt:lpstr>
      <vt:lpstr>Office Teması</vt:lpstr>
      <vt:lpstr>Yerli Gen Kaynağı Olarak Tavuk Irklarımız</vt:lpstr>
      <vt:lpstr>PowerPoint Sunusu</vt:lpstr>
      <vt:lpstr>Yetiştirme Alanı ve Morfolojik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Performans Özellikleri</vt:lpstr>
      <vt:lpstr>PowerPoint Sunusu</vt:lpstr>
      <vt:lpstr>PowerPoint Sunusu</vt:lpstr>
      <vt:lpstr>PowerPoint Sunusu</vt:lpstr>
      <vt:lpstr>PowerPoint Sunusu</vt:lpstr>
      <vt:lpstr>PowerPoint Sunusu</vt:lpstr>
      <vt:lpstr>Kuluçka ve Sperm Özellikleri </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Yerli Gen Kaynağı Olarak Tavuk Irklarımız</dc:title>
  <dc:creator>AHMET</dc:creator>
  <cp:lastModifiedBy>PC</cp:lastModifiedBy>
  <cp:revision>41</cp:revision>
  <dcterms:created xsi:type="dcterms:W3CDTF">2016-01-04T10:58:04Z</dcterms:created>
  <dcterms:modified xsi:type="dcterms:W3CDTF">2024-10-17T12:30:49Z</dcterms:modified>
</cp:coreProperties>
</file>