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0"/>
  </p:notesMasterIdLst>
  <p:sldIdLst>
    <p:sldId id="711" r:id="rId2"/>
    <p:sldId id="712" r:id="rId3"/>
    <p:sldId id="713" r:id="rId4"/>
    <p:sldId id="714" r:id="rId5"/>
    <p:sldId id="715" r:id="rId6"/>
    <p:sldId id="716" r:id="rId7"/>
    <p:sldId id="717" r:id="rId8"/>
    <p:sldId id="718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B09"/>
    <a:srgbClr val="D6A418"/>
    <a:srgbClr val="C4982A"/>
    <a:srgbClr val="B58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27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928802"/>
            <a:ext cx="8712968" cy="450059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sz="2800" b="1" dirty="0">
                <a:solidFill>
                  <a:schemeClr val="bg1"/>
                </a:solidFill>
              </a:rPr>
              <a:t>Ege Denizi Deniz Alanlarının Sınırlandırılması Sorunu</a:t>
            </a:r>
            <a:endParaRPr lang="tr-TR" sz="3000" b="1" spc="-4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sz="3000" b="1" spc="-40" dirty="0" smtClean="0">
                <a:solidFill>
                  <a:schemeClr val="bg1">
                    <a:lumMod val="85000"/>
                  </a:schemeClr>
                </a:solidFill>
              </a:rPr>
              <a:t>Yan sınırlar:</a:t>
            </a:r>
            <a:r>
              <a:rPr lang="tr-TR" sz="3000" spc="-40" dirty="0" smtClean="0">
                <a:solidFill>
                  <a:schemeClr val="bg1">
                    <a:lumMod val="85000"/>
                  </a:schemeClr>
                </a:solidFill>
              </a:rPr>
              <a:t> 1926 tarihli Protokol (Dördüncü Bölüm)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On İki Ada: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 Deniz sınırını nispeten düzenleyen 1932 tarihli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İtilafname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 (Türkiye ve İtalya)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Yunanistan,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İtilafname’ye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 seleftir.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Orta Ege ve Kuzey Ege: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Anlaşma yok</a:t>
            </a:r>
          </a:p>
          <a:p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u="sng" dirty="0" smtClean="0">
                <a:solidFill>
                  <a:schemeClr val="bg1"/>
                </a:solidFill>
              </a:rPr>
              <a:t/>
            </a:r>
            <a:br>
              <a:rPr lang="tr-TR" u="sng" dirty="0" smtClean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>14. HAFTA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>TARTIŞMA KONULARI ve ANALİZ</a:t>
            </a:r>
            <a:r>
              <a:rPr lang="tr-TR" dirty="0" smtClean="0">
                <a:solidFill>
                  <a:schemeClr val="bg1"/>
                </a:solidFill>
              </a:rPr>
              <a:t/>
            </a:r>
            <a:br>
              <a:rPr lang="tr-TR" dirty="0" smtClean="0">
                <a:solidFill>
                  <a:schemeClr val="bg1"/>
                </a:solidFill>
              </a:rPr>
            </a:br>
            <a:endParaRPr lang="tr-T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9549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435280" cy="442507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1974 : Tarafların Ege Denizi’nde petrol arama ruhsatları vermesi sonucu karşılıklı notalar verilmiştir.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1975-1976 : Roma ve Brüksel görüşmeleri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endParaRPr lang="tr-TR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1975 Brüksel Bildirisi</a:t>
            </a:r>
            <a:endParaRPr lang="tr-T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u="sng" dirty="0" smtClean="0">
                <a:solidFill>
                  <a:schemeClr val="bg1"/>
                </a:solidFill>
              </a:rPr>
              <a:t/>
            </a:r>
            <a:br>
              <a:rPr lang="tr-TR" u="sng" dirty="0" smtClean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>EGE DENİZİ DENİZ ALANLARININ SINIRLANDIRILMASI SORUNU</a:t>
            </a:r>
            <a:r>
              <a:rPr lang="tr-TR" dirty="0" smtClean="0">
                <a:solidFill>
                  <a:schemeClr val="bg1"/>
                </a:solidFill>
              </a:rPr>
              <a:t/>
            </a:r>
            <a:br>
              <a:rPr lang="tr-TR" dirty="0" smtClean="0">
                <a:solidFill>
                  <a:schemeClr val="bg1"/>
                </a:solidFill>
              </a:rPr>
            </a:b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4" name="3 Aşağı Ok"/>
          <p:cNvSpPr/>
          <p:nvPr/>
        </p:nvSpPr>
        <p:spPr>
          <a:xfrm>
            <a:off x="971600" y="4509120"/>
            <a:ext cx="79208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2957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435280" cy="442507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1976 : MTA-Sismik I gemisinin Ege Denizi’ne açılması üzerine Yunanistan durumu protesto eder.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1976 : Yunanistan, uyuşmazlığı </a:t>
            </a:r>
            <a:r>
              <a:rPr lang="tr-TR" dirty="0" err="1" smtClean="0">
                <a:solidFill>
                  <a:schemeClr val="bg1">
                    <a:lumMod val="85000"/>
                  </a:schemeClr>
                </a:solidFill>
              </a:rPr>
              <a:t>UAD’ye</a:t>
            </a: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 götürür.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1978 : Türkiye yargı yetkisini reddettiği için, UAD yetkisizlik kararı vermiştir. </a:t>
            </a:r>
            <a:endParaRPr lang="tr-T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u="sng" dirty="0" smtClean="0">
                <a:solidFill>
                  <a:schemeClr val="bg1"/>
                </a:solidFill>
              </a:rPr>
              <a:t/>
            </a:r>
            <a:br>
              <a:rPr lang="tr-TR" u="sng" dirty="0" smtClean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>EGE DENİZİ DENİZ ALANLARININ SINIRLANDIRILMASI SORUNU</a:t>
            </a:r>
            <a:r>
              <a:rPr lang="tr-TR" dirty="0" smtClean="0">
                <a:solidFill>
                  <a:schemeClr val="bg1"/>
                </a:solidFill>
              </a:rPr>
              <a:t/>
            </a:r>
            <a:br>
              <a:rPr lang="tr-TR" dirty="0" smtClean="0">
                <a:solidFill>
                  <a:schemeClr val="bg1"/>
                </a:solidFill>
              </a:rPr>
            </a:br>
            <a:endParaRPr lang="tr-T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3542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5256584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sz="2400" b="1" dirty="0" smtClean="0">
                <a:solidFill>
                  <a:schemeClr val="bg1">
                    <a:lumMod val="85000"/>
                  </a:schemeClr>
                </a:solidFill>
              </a:rPr>
              <a:t>1978 UAD Ege Denizi Kıta Sahanlığı Davası (Yunanistan v. Türkiye) 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sz="2000" b="1" dirty="0" smtClean="0">
                <a:solidFill>
                  <a:schemeClr val="bg1">
                    <a:lumMod val="85000"/>
                  </a:schemeClr>
                </a:solidFill>
              </a:rPr>
              <a:t>1. Türkiye </a:t>
            </a:r>
            <a:r>
              <a:rPr lang="tr-TR" sz="2000" b="1" dirty="0" err="1" smtClean="0">
                <a:solidFill>
                  <a:schemeClr val="bg1">
                    <a:lumMod val="85000"/>
                  </a:schemeClr>
                </a:solidFill>
              </a:rPr>
              <a:t>UAD’nin</a:t>
            </a:r>
            <a:r>
              <a:rPr lang="tr-TR" sz="2000" b="1" dirty="0" smtClean="0">
                <a:solidFill>
                  <a:schemeClr val="bg1">
                    <a:lumMod val="85000"/>
                  </a:schemeClr>
                </a:solidFill>
              </a:rPr>
              <a:t> yargı yetkisini tanımaz.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tr-TR" sz="20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sz="2000" b="1" dirty="0" smtClean="0">
                <a:solidFill>
                  <a:schemeClr val="bg1">
                    <a:lumMod val="85000"/>
                  </a:schemeClr>
                </a:solidFill>
              </a:rPr>
              <a:t>2. Yunanistan 1928 Uluslararası Uyuşmazlıkların Barışçıl Çözümü Genel Senedi’ne çekince koymuştur.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sz="2000" b="1" dirty="0" smtClean="0">
                <a:solidFill>
                  <a:schemeClr val="bg1">
                    <a:lumMod val="85000"/>
                  </a:schemeClr>
                </a:solidFill>
              </a:rPr>
              <a:t>Yunanistan’ın çekincesi : “Yunanistan’ın ülkesi” ve “egemenliği” ile ilgili meselelerde Divan yetkili değildir.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tr-TR" sz="20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sz="2000" b="1" dirty="0" smtClean="0">
                <a:solidFill>
                  <a:schemeClr val="bg1">
                    <a:lumMod val="85000"/>
                  </a:schemeClr>
                </a:solidFill>
              </a:rPr>
              <a:t>3. Divan davaya bakmaya yetkili değildir.</a:t>
            </a:r>
            <a:endParaRPr lang="tr-TR" sz="1600" b="1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u="sng" dirty="0" smtClean="0">
                <a:solidFill>
                  <a:schemeClr val="bg1"/>
                </a:solidFill>
              </a:rPr>
              <a:t/>
            </a:r>
            <a:br>
              <a:rPr lang="tr-TR" u="sng" dirty="0" smtClean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>EGE DENİZİ DENİZ ALANLARININ SINIRLANDIRILMASI SORUNU</a:t>
            </a:r>
            <a:r>
              <a:rPr lang="tr-TR" dirty="0" smtClean="0">
                <a:solidFill>
                  <a:schemeClr val="bg1"/>
                </a:solidFill>
              </a:rPr>
              <a:t/>
            </a:r>
            <a:br>
              <a:rPr lang="tr-TR" dirty="0" smtClean="0">
                <a:solidFill>
                  <a:schemeClr val="bg1"/>
                </a:solidFill>
              </a:rPr>
            </a:br>
            <a:endParaRPr lang="tr-T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768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Türkiye’nin iddiaları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Karasuları 6 mil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12 deniz mili </a:t>
            </a: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genişliği, özellikle adalar bakımından </a:t>
            </a:r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uluslararası örf ve adet hukukunu yansıtmaz.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Karşılıklı kıyıdaş devletler, deniz alanı sınırlandırmasını </a:t>
            </a:r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coğrafi ve tarihsel özellikler</a:t>
            </a: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de göz önüne tutularak, </a:t>
            </a:r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anlaşma ile </a:t>
            </a: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belirlemeli.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Ege Denizi </a:t>
            </a:r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yarı kapalı bir denizdir</a:t>
            </a: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: Kıyı devletleri hak ve yükümlüklerini kullanırken </a:t>
            </a:r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işbirliği </a:t>
            </a: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yapmalı.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endParaRPr lang="tr-TR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u="sng" dirty="0" smtClean="0">
                <a:solidFill>
                  <a:schemeClr val="bg1"/>
                </a:solidFill>
              </a:rPr>
              <a:t/>
            </a:r>
            <a:br>
              <a:rPr lang="tr-TR" u="sng" dirty="0" smtClean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>EGE DENİZİ DENİZ ALANLARININ SINIRLANDIRILMASI SORUNU</a:t>
            </a:r>
            <a:r>
              <a:rPr lang="tr-TR" dirty="0" smtClean="0">
                <a:solidFill>
                  <a:schemeClr val="bg1"/>
                </a:solidFill>
              </a:rPr>
              <a:t/>
            </a:r>
            <a:br>
              <a:rPr lang="tr-TR" dirty="0" smtClean="0">
                <a:solidFill>
                  <a:schemeClr val="bg1"/>
                </a:solidFill>
              </a:rPr>
            </a:br>
            <a:endParaRPr lang="tr-T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5518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744216"/>
            <a:ext cx="8463884" cy="4997152"/>
          </a:xfrm>
        </p:spPr>
        <p:txBody>
          <a:bodyPr>
            <a:normAutofit fontScale="92500" lnSpcReduction="10000"/>
          </a:bodyPr>
          <a:lstStyle/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Sınırlandırma </a:t>
            </a:r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karşılıklı anlaşma </a:t>
            </a: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ile gerçekleştirilmelidir.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Kıta sahanlığının sınırlandırılmasında </a:t>
            </a:r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doğal uzantı </a:t>
            </a: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esastır. </a:t>
            </a:r>
            <a:endParaRPr lang="tr-TR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Kıta sahanlığının sınırlandırılmasında </a:t>
            </a:r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hakça ilkeler </a:t>
            </a: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göz önünde bulundurulmalıdır.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Bölgede adaların bulunması </a:t>
            </a:r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özel durum </a:t>
            </a: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oluşturur.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Sınırlandırmada adaların </a:t>
            </a:r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coğrafi konum</a:t>
            </a: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ları göz önüne alınmalıdır.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FIR Hattı hava sınırını; hava sınırları kara ve deniz alanları sınırını belirlemez.</a:t>
            </a:r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u="sng" dirty="0" smtClean="0">
                <a:solidFill>
                  <a:schemeClr val="bg1"/>
                </a:solidFill>
              </a:rPr>
              <a:t/>
            </a:r>
            <a:br>
              <a:rPr lang="tr-TR" u="sng" dirty="0" smtClean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>EGE DENİZİ DENİZ ALANLARININ SINIRLANDIRILMASI SORUNU</a:t>
            </a:r>
            <a:r>
              <a:rPr lang="tr-TR" dirty="0" smtClean="0">
                <a:solidFill>
                  <a:schemeClr val="bg1"/>
                </a:solidFill>
              </a:rPr>
              <a:t/>
            </a:r>
            <a:br>
              <a:rPr lang="tr-TR" dirty="0" smtClean="0">
                <a:solidFill>
                  <a:schemeClr val="bg1"/>
                </a:solidFill>
              </a:rPr>
            </a:br>
            <a:endParaRPr lang="tr-T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3472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İçerik Yer Tutucusu"/>
          <p:cNvSpPr txBox="1">
            <a:spLocks/>
          </p:cNvSpPr>
          <p:nvPr/>
        </p:nvSpPr>
        <p:spPr>
          <a:xfrm>
            <a:off x="457200" y="1844824"/>
            <a:ext cx="822960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Yunanistan’ın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iddiaları</a:t>
            </a: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–"/>
            </a:pPr>
            <a:r>
              <a:rPr lang="tr-T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12 deniz mili </a:t>
            </a:r>
            <a:r>
              <a:rPr lang="tr-TR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genişliği </a:t>
            </a:r>
            <a:r>
              <a:rPr lang="tr-T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uluslararası örf ve adet hukuku kuralıdır</a:t>
            </a:r>
            <a:r>
              <a:rPr lang="tr-TR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ve </a:t>
            </a:r>
            <a:r>
              <a:rPr lang="tr-T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Ege Denizi’nde uygulanabilir.</a:t>
            </a: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–"/>
            </a:pPr>
            <a:r>
              <a:rPr lang="tr-T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Karasularını saptamak </a:t>
            </a:r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</a:rPr>
              <a:t>münhasıran </a:t>
            </a:r>
            <a:r>
              <a:rPr lang="tr-T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devletin yetkisindedir.</a:t>
            </a: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–"/>
            </a:pPr>
            <a:r>
              <a:rPr lang="tr-T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Yunanistan bir takımada devletidir.</a:t>
            </a: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u="sng" dirty="0" smtClean="0">
                <a:solidFill>
                  <a:schemeClr val="bg1"/>
                </a:solidFill>
              </a:rPr>
              <a:t/>
            </a:r>
            <a:br>
              <a:rPr lang="tr-TR" u="sng" dirty="0" smtClean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>EGE DENİZİ DENİZ ALANLARININ SINIRLANDIRILMASI SORUNU</a:t>
            </a:r>
            <a:r>
              <a:rPr lang="tr-TR" dirty="0" smtClean="0">
                <a:solidFill>
                  <a:schemeClr val="bg1"/>
                </a:solidFill>
              </a:rPr>
              <a:t/>
            </a:r>
            <a:br>
              <a:rPr lang="tr-TR" dirty="0" smtClean="0">
                <a:solidFill>
                  <a:schemeClr val="bg1"/>
                </a:solidFill>
              </a:rPr>
            </a:br>
            <a:endParaRPr lang="tr-T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2414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4277072"/>
          </a:xfrm>
        </p:spPr>
        <p:txBody>
          <a:bodyPr>
            <a:normAutofit lnSpcReduction="10000"/>
          </a:bodyPr>
          <a:lstStyle/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Türkiye’nin Ege kıyılarında yer alan adalar, </a:t>
            </a:r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Yunan ülkesinin ayrılmaz bir parçası</a:t>
            </a: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dır.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Türkiye’nin Ege kıyılarına yakın adalar da </a:t>
            </a:r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ana kara gibi</a:t>
            </a: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 kıta sahanlığına sahip olmalıdır.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Türkiye ile adalar arasında kıta sahanlığı </a:t>
            </a:r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eşit uzaklık ilkesi</a:t>
            </a: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 uyarınca sınırlandırılmalıdır.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FIR Hattı, hava ülkesini belirler, dolayısıyla kara ve deniz alanı sınırları tespit edilmiş olur.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u="sng" dirty="0" smtClean="0">
                <a:solidFill>
                  <a:schemeClr val="bg1"/>
                </a:solidFill>
              </a:rPr>
              <a:t/>
            </a:r>
            <a:br>
              <a:rPr lang="tr-TR" u="sng" dirty="0" smtClean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>EGE DENİZİ DENİZ ALANLARININ SINIRLANDIRILMASI SORUNU</a:t>
            </a:r>
            <a:r>
              <a:rPr lang="tr-TR" dirty="0" smtClean="0">
                <a:solidFill>
                  <a:schemeClr val="bg1"/>
                </a:solidFill>
              </a:rPr>
              <a:t/>
            </a:r>
            <a:br>
              <a:rPr lang="tr-TR" dirty="0" smtClean="0">
                <a:solidFill>
                  <a:schemeClr val="bg1"/>
                </a:solidFill>
              </a:rPr>
            </a:br>
            <a:endParaRPr lang="tr-T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6743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3779</TotalTime>
  <Words>420</Words>
  <Application>Microsoft Office PowerPoint</Application>
  <PresentationFormat>Ekran Gösterisi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Ofis Teması</vt:lpstr>
      <vt:lpstr> 14. HAFTA TARTIŞMA KONULARI ve ANALİZ </vt:lpstr>
      <vt:lpstr> EGE DENİZİ DENİZ ALANLARININ SINIRLANDIRILMASI SORUNU </vt:lpstr>
      <vt:lpstr> EGE DENİZİ DENİZ ALANLARININ SINIRLANDIRILMASI SORUNU </vt:lpstr>
      <vt:lpstr> EGE DENİZİ DENİZ ALANLARININ SINIRLANDIRILMASI SORUNU </vt:lpstr>
      <vt:lpstr> EGE DENİZİ DENİZ ALANLARININ SINIRLANDIRILMASI SORUNU </vt:lpstr>
      <vt:lpstr> EGE DENİZİ DENİZ ALANLARININ SINIRLANDIRILMASI SORUNU </vt:lpstr>
      <vt:lpstr> EGE DENİZİ DENİZ ALANLARININ SINIRLANDIRILMASI SORUNU </vt:lpstr>
      <vt:lpstr> EGE DENİZİ DENİZ ALANLARININ SINIRLANDIRILMASI SORUNU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Hakem</cp:lastModifiedBy>
  <cp:revision>438</cp:revision>
  <dcterms:modified xsi:type="dcterms:W3CDTF">2020-01-30T10:58:20Z</dcterms:modified>
</cp:coreProperties>
</file>