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59"/>
  </p:notesMasterIdLst>
  <p:sldIdLst>
    <p:sldId id="256" r:id="rId2"/>
    <p:sldId id="257" r:id="rId3"/>
    <p:sldId id="258" r:id="rId4"/>
    <p:sldId id="259" r:id="rId5"/>
    <p:sldId id="260" r:id="rId6"/>
    <p:sldId id="263" r:id="rId7"/>
    <p:sldId id="264" r:id="rId8"/>
    <p:sldId id="265" r:id="rId9"/>
    <p:sldId id="266" r:id="rId10"/>
    <p:sldId id="267" r:id="rId11"/>
    <p:sldId id="268" r:id="rId12"/>
    <p:sldId id="272" r:id="rId13"/>
    <p:sldId id="296" r:id="rId14"/>
    <p:sldId id="298" r:id="rId15"/>
    <p:sldId id="297" r:id="rId16"/>
    <p:sldId id="273" r:id="rId17"/>
    <p:sldId id="280" r:id="rId18"/>
    <p:sldId id="274" r:id="rId19"/>
    <p:sldId id="289" r:id="rId20"/>
    <p:sldId id="299" r:id="rId21"/>
    <p:sldId id="300" r:id="rId22"/>
    <p:sldId id="301" r:id="rId23"/>
    <p:sldId id="302" r:id="rId24"/>
    <p:sldId id="313" r:id="rId25"/>
    <p:sldId id="303" r:id="rId26"/>
    <p:sldId id="304" r:id="rId27"/>
    <p:sldId id="305" r:id="rId28"/>
    <p:sldId id="275" r:id="rId29"/>
    <p:sldId id="307" r:id="rId30"/>
    <p:sldId id="308" r:id="rId31"/>
    <p:sldId id="306" r:id="rId32"/>
    <p:sldId id="276" r:id="rId33"/>
    <p:sldId id="270" r:id="rId34"/>
    <p:sldId id="271" r:id="rId35"/>
    <p:sldId id="277" r:id="rId36"/>
    <p:sldId id="278" r:id="rId37"/>
    <p:sldId id="282" r:id="rId38"/>
    <p:sldId id="283" r:id="rId39"/>
    <p:sldId id="284" r:id="rId40"/>
    <p:sldId id="285" r:id="rId41"/>
    <p:sldId id="261" r:id="rId42"/>
    <p:sldId id="262" r:id="rId43"/>
    <p:sldId id="286" r:id="rId44"/>
    <p:sldId id="287" r:id="rId45"/>
    <p:sldId id="290" r:id="rId46"/>
    <p:sldId id="291" r:id="rId47"/>
    <p:sldId id="292" r:id="rId48"/>
    <p:sldId id="294" r:id="rId49"/>
    <p:sldId id="293" r:id="rId50"/>
    <p:sldId id="295" r:id="rId51"/>
    <p:sldId id="309" r:id="rId52"/>
    <p:sldId id="310" r:id="rId53"/>
    <p:sldId id="311" r:id="rId54"/>
    <p:sldId id="312" r:id="rId55"/>
    <p:sldId id="314" r:id="rId56"/>
    <p:sldId id="315" r:id="rId57"/>
    <p:sldId id="316" r:id="rId5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14"/>
  </p:normalViewPr>
  <p:slideViewPr>
    <p:cSldViewPr snapToGrid="0" snapToObjects="1">
      <p:cViewPr varScale="1">
        <p:scale>
          <a:sx n="121" d="100"/>
          <a:sy n="121" d="100"/>
        </p:scale>
        <p:origin x="200" y="3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4" d="100"/>
          <a:sy n="84" d="100"/>
        </p:scale>
        <p:origin x="396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5D172-C1E5-B448-8006-4C6CAE950104}" type="datetimeFigureOut">
              <a:rPr lang="tr-TR" smtClean="0"/>
              <a:t>15.05.2022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FADD1-A4B0-5243-9BCA-F213C83D27CD}" type="slidenum">
              <a:rPr lang="tr-TR" smtClean="0"/>
              <a:t>‹#›</a:t>
            </a:fld>
            <a:endParaRPr lang="tr-TR"/>
          </a:p>
        </p:txBody>
      </p:sp>
    </p:spTree>
    <p:extLst>
      <p:ext uri="{BB962C8B-B14F-4D97-AF65-F5344CB8AC3E}">
        <p14:creationId xmlns:p14="http://schemas.microsoft.com/office/powerpoint/2010/main" val="116216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F3FADD1-A4B0-5243-9BCA-F213C83D27CD}" type="slidenum">
              <a:rPr lang="tr-TR" smtClean="0"/>
              <a:t>3</a:t>
            </a:fld>
            <a:endParaRPr lang="tr-TR"/>
          </a:p>
        </p:txBody>
      </p:sp>
    </p:spTree>
    <p:extLst>
      <p:ext uri="{BB962C8B-B14F-4D97-AF65-F5344CB8AC3E}">
        <p14:creationId xmlns:p14="http://schemas.microsoft.com/office/powerpoint/2010/main" val="962082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399C71F-D226-984C-AD6D-CC660325DD63}" type="datetimeFigureOut">
              <a:rPr lang="tr-TR" smtClean="0"/>
              <a:t>15.05.2022</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D3F13978-E760-9E44-993E-B6EB4334262F}" type="slidenum">
              <a:rPr lang="tr-TR" smtClean="0"/>
              <a:t>‹#›</a:t>
            </a:fld>
            <a:endParaRPr lang="tr-T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836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C399C71F-D226-984C-AD6D-CC660325DD63}" type="datetimeFigureOut">
              <a:rPr lang="tr-TR" smtClean="0"/>
              <a:t>15.05.2022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3F13978-E760-9E44-993E-B6EB4334262F}" type="slidenum">
              <a:rPr lang="tr-TR" smtClean="0"/>
              <a:t>‹#›</a:t>
            </a:fld>
            <a:endParaRPr lang="tr-TR"/>
          </a:p>
        </p:txBody>
      </p:sp>
    </p:spTree>
    <p:extLst>
      <p:ext uri="{BB962C8B-B14F-4D97-AF65-F5344CB8AC3E}">
        <p14:creationId xmlns:p14="http://schemas.microsoft.com/office/powerpoint/2010/main" val="26199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C399C71F-D226-984C-AD6D-CC660325DD63}" type="datetimeFigureOut">
              <a:rPr lang="tr-TR" smtClean="0"/>
              <a:t>15.05.2022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3F13978-E760-9E44-993E-B6EB4334262F}" type="slidenum">
              <a:rPr lang="tr-TR" smtClean="0"/>
              <a:t>‹#›</a:t>
            </a:fld>
            <a:endParaRPr lang="tr-T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9852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C399C71F-D226-984C-AD6D-CC660325DD63}" type="datetimeFigureOut">
              <a:rPr lang="tr-TR" smtClean="0"/>
              <a:t>15.05.2022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3F13978-E760-9E44-993E-B6EB4334262F}"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1411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C399C71F-D226-984C-AD6D-CC660325DD63}" type="datetimeFigureOut">
              <a:rPr lang="tr-TR" smtClean="0"/>
              <a:t>15.05.2022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3F13978-E760-9E44-993E-B6EB4334262F}" type="slidenum">
              <a:rPr lang="tr-TR" smtClean="0"/>
              <a:t>‹#›</a:t>
            </a:fld>
            <a:endParaRPr lang="tr-TR"/>
          </a:p>
        </p:txBody>
      </p:sp>
    </p:spTree>
    <p:extLst>
      <p:ext uri="{BB962C8B-B14F-4D97-AF65-F5344CB8AC3E}">
        <p14:creationId xmlns:p14="http://schemas.microsoft.com/office/powerpoint/2010/main" val="4044686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C399C71F-D226-984C-AD6D-CC660325DD63}" type="datetimeFigureOut">
              <a:rPr lang="tr-TR" smtClean="0"/>
              <a:t>15.05.2022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3F13978-E760-9E44-993E-B6EB4334262F}"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4849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C399C71F-D226-984C-AD6D-CC660325DD63}" type="datetimeFigureOut">
              <a:rPr lang="tr-TR" smtClean="0"/>
              <a:t>15.05.2022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3F13978-E760-9E44-993E-B6EB4334262F}" type="slidenum">
              <a:rPr lang="tr-TR" smtClean="0"/>
              <a:t>‹#›</a:t>
            </a:fld>
            <a:endParaRPr lang="tr-T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5262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C399C71F-D226-984C-AD6D-CC660325DD63}" type="datetimeFigureOut">
              <a:rPr lang="tr-TR" smtClean="0"/>
              <a:t>15.05.2022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3F13978-E760-9E44-993E-B6EB4334262F}"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15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C399C71F-D226-984C-AD6D-CC660325DD63}" type="datetimeFigureOut">
              <a:rPr lang="tr-TR" smtClean="0"/>
              <a:t>15.05.2022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3F13978-E760-9E44-993E-B6EB4334262F}" type="slidenum">
              <a:rPr lang="tr-TR" smtClean="0"/>
              <a:t>‹#›</a:t>
            </a:fld>
            <a:endParaRPr lang="tr-T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5928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AEE8E39-76D6-B54B-9EC7-60512D2DD93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B3386A4-2916-3F46-884A-361F0D486DE1}"/>
              </a:ext>
            </a:extLst>
          </p:cNvPr>
          <p:cNvSpPr>
            <a:spLocks noGrp="1"/>
          </p:cNvSpPr>
          <p:nvPr>
            <p:ph idx="1"/>
          </p:nvPr>
        </p:nvSpPr>
        <p:spPr/>
        <p:txBody>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AAEBBF8B-F04C-5948-8CAD-D07184AF8ABB}"/>
              </a:ext>
            </a:extLst>
          </p:cNvPr>
          <p:cNvSpPr>
            <a:spLocks noGrp="1"/>
          </p:cNvSpPr>
          <p:nvPr>
            <p:ph type="dt" sz="half" idx="10"/>
          </p:nvPr>
        </p:nvSpPr>
        <p:spPr/>
        <p:txBody>
          <a:bodyPr/>
          <a:lstStyle/>
          <a:p>
            <a:fld id="{9AF2F924-70D5-684C-B9F4-E0A52BE14186}" type="datetimeFigureOut">
              <a:rPr lang="tr-TR" smtClean="0"/>
              <a:t>15.05.2022</a:t>
            </a:fld>
            <a:endParaRPr lang="tr-TR"/>
          </a:p>
        </p:txBody>
      </p:sp>
      <p:sp>
        <p:nvSpPr>
          <p:cNvPr id="5" name="Alt Bilgi Yer Tutucusu 4">
            <a:extLst>
              <a:ext uri="{FF2B5EF4-FFF2-40B4-BE49-F238E27FC236}">
                <a16:creationId xmlns:a16="http://schemas.microsoft.com/office/drawing/2014/main" id="{7010B593-A29A-EE4B-8CC5-081E10C8B1C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A24FE59-14F6-E44A-A192-F7BF0AAC25A6}"/>
              </a:ext>
            </a:extLst>
          </p:cNvPr>
          <p:cNvSpPr>
            <a:spLocks noGrp="1"/>
          </p:cNvSpPr>
          <p:nvPr>
            <p:ph type="sldNum" sz="quarter" idx="12"/>
          </p:nvPr>
        </p:nvSpPr>
        <p:spPr/>
        <p:txBody>
          <a:bodyPr/>
          <a:lstStyle/>
          <a:p>
            <a:fld id="{1F2719FF-7A3C-424B-900D-9203CFFD8684}" type="slidenum">
              <a:rPr lang="tr-TR" smtClean="0"/>
              <a:t>‹#›</a:t>
            </a:fld>
            <a:endParaRPr lang="tr-TR"/>
          </a:p>
        </p:txBody>
      </p:sp>
    </p:spTree>
    <p:extLst>
      <p:ext uri="{BB962C8B-B14F-4D97-AF65-F5344CB8AC3E}">
        <p14:creationId xmlns:p14="http://schemas.microsoft.com/office/powerpoint/2010/main" val="3716863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C399C71F-D226-984C-AD6D-CC660325DD63}" type="datetimeFigureOut">
              <a:rPr lang="tr-TR" smtClean="0"/>
              <a:t>15.05.2022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3F13978-E760-9E44-993E-B6EB4334262F}" type="slidenum">
              <a:rPr lang="tr-TR" smtClean="0"/>
              <a:t>‹#›</a:t>
            </a:fld>
            <a:endParaRPr lang="tr-TR"/>
          </a:p>
        </p:txBody>
      </p:sp>
    </p:spTree>
    <p:extLst>
      <p:ext uri="{BB962C8B-B14F-4D97-AF65-F5344CB8AC3E}">
        <p14:creationId xmlns:p14="http://schemas.microsoft.com/office/powerpoint/2010/main" val="407051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C399C71F-D226-984C-AD6D-CC660325DD63}" type="datetimeFigureOut">
              <a:rPr lang="tr-TR" smtClean="0"/>
              <a:t>15.05.2022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3F13978-E760-9E44-993E-B6EB4334262F}" type="slidenum">
              <a:rPr lang="tr-TR" smtClean="0"/>
              <a:t>‹#›</a:t>
            </a:fld>
            <a:endParaRPr lang="tr-T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00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C399C71F-D226-984C-AD6D-CC660325DD63}" type="datetimeFigureOut">
              <a:rPr lang="tr-TR" smtClean="0"/>
              <a:t>15.05.2022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3F13978-E760-9E44-993E-B6EB4334262F}" type="slidenum">
              <a:rPr lang="tr-TR" smtClean="0"/>
              <a:t>‹#›</a:t>
            </a:fld>
            <a:endParaRPr lang="tr-TR"/>
          </a:p>
        </p:txBody>
      </p:sp>
    </p:spTree>
    <p:extLst>
      <p:ext uri="{BB962C8B-B14F-4D97-AF65-F5344CB8AC3E}">
        <p14:creationId xmlns:p14="http://schemas.microsoft.com/office/powerpoint/2010/main" val="70081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C399C71F-D226-984C-AD6D-CC660325DD63}" type="datetimeFigureOut">
              <a:rPr lang="tr-TR" smtClean="0"/>
              <a:t>15.05.2022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3F13978-E760-9E44-993E-B6EB4334262F}" type="slidenum">
              <a:rPr lang="tr-TR" smtClean="0"/>
              <a:t>‹#›</a:t>
            </a:fld>
            <a:endParaRPr lang="tr-T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9579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399C71F-D226-984C-AD6D-CC660325DD63}" type="datetimeFigureOut">
              <a:rPr lang="tr-TR" smtClean="0"/>
              <a:t>15.05.2022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3F13978-E760-9E44-993E-B6EB4334262F}"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598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9C71F-D226-984C-AD6D-CC660325DD63}" type="datetimeFigureOut">
              <a:rPr lang="tr-TR" smtClean="0"/>
              <a:t>15.05.2022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3F13978-E760-9E44-993E-B6EB4334262F}" type="slidenum">
              <a:rPr lang="tr-TR" smtClean="0"/>
              <a:t>‹#›</a:t>
            </a:fld>
            <a:endParaRPr lang="tr-TR"/>
          </a:p>
        </p:txBody>
      </p:sp>
    </p:spTree>
    <p:extLst>
      <p:ext uri="{BB962C8B-B14F-4D97-AF65-F5344CB8AC3E}">
        <p14:creationId xmlns:p14="http://schemas.microsoft.com/office/powerpoint/2010/main" val="2338231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C399C71F-D226-984C-AD6D-CC660325DD63}" type="datetimeFigureOut">
              <a:rPr lang="tr-TR" smtClean="0"/>
              <a:t>15.05.2022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3F13978-E760-9E44-993E-B6EB4334262F}" type="slidenum">
              <a:rPr lang="tr-TR" smtClean="0"/>
              <a:t>‹#›</a:t>
            </a:fld>
            <a:endParaRPr lang="tr-T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2041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C399C71F-D226-984C-AD6D-CC660325DD63}" type="datetimeFigureOut">
              <a:rPr lang="tr-TR" smtClean="0"/>
              <a:t>15.05.2022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3F13978-E760-9E44-993E-B6EB4334262F}" type="slidenum">
              <a:rPr lang="tr-TR" smtClean="0"/>
              <a:t>‹#›</a:t>
            </a:fld>
            <a:endParaRPr lang="tr-TR"/>
          </a:p>
        </p:txBody>
      </p:sp>
    </p:spTree>
    <p:extLst>
      <p:ext uri="{BB962C8B-B14F-4D97-AF65-F5344CB8AC3E}">
        <p14:creationId xmlns:p14="http://schemas.microsoft.com/office/powerpoint/2010/main" val="413741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99C71F-D226-984C-AD6D-CC660325DD63}" type="datetimeFigureOut">
              <a:rPr lang="tr-TR" smtClean="0"/>
              <a:t>15.05.2022</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F13978-E760-9E44-993E-B6EB4334262F}" type="slidenum">
              <a:rPr lang="tr-TR" smtClean="0"/>
              <a:t>‹#›</a:t>
            </a:fld>
            <a:endParaRPr lang="tr-TR"/>
          </a:p>
        </p:txBody>
      </p:sp>
    </p:spTree>
    <p:extLst>
      <p:ext uri="{BB962C8B-B14F-4D97-AF65-F5344CB8AC3E}">
        <p14:creationId xmlns:p14="http://schemas.microsoft.com/office/powerpoint/2010/main" val="22594082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AD54626-20B9-AD43-8E9D-E33DBCB373F7}"/>
              </a:ext>
            </a:extLst>
          </p:cNvPr>
          <p:cNvSpPr>
            <a:spLocks noGrp="1"/>
          </p:cNvSpPr>
          <p:nvPr>
            <p:ph type="ctrTitle"/>
          </p:nvPr>
        </p:nvSpPr>
        <p:spPr/>
        <p:txBody>
          <a:bodyPr/>
          <a:lstStyle/>
          <a:p>
            <a:r>
              <a:rPr lang="tr-TR" dirty="0"/>
              <a:t>12. ve 13. HAFTA</a:t>
            </a:r>
          </a:p>
        </p:txBody>
      </p:sp>
      <p:sp>
        <p:nvSpPr>
          <p:cNvPr id="3" name="Alt Başlık 2">
            <a:extLst>
              <a:ext uri="{FF2B5EF4-FFF2-40B4-BE49-F238E27FC236}">
                <a16:creationId xmlns:a16="http://schemas.microsoft.com/office/drawing/2014/main" id="{15966074-E050-5743-A2C2-2206488C6E74}"/>
              </a:ext>
            </a:extLst>
          </p:cNvPr>
          <p:cNvSpPr>
            <a:spLocks noGrp="1"/>
          </p:cNvSpPr>
          <p:nvPr>
            <p:ph type="subTitle" idx="1"/>
          </p:nvPr>
        </p:nvSpPr>
        <p:spPr/>
        <p:txBody>
          <a:bodyPr>
            <a:normAutofit lnSpcReduction="10000"/>
          </a:bodyPr>
          <a:lstStyle/>
          <a:p>
            <a:r>
              <a:rPr lang="tr-TR" b="1" dirty="0" err="1"/>
              <a:t>Modernizmin</a:t>
            </a:r>
            <a:r>
              <a:rPr lang="tr-TR" b="1" dirty="0"/>
              <a:t> Eleştirisi</a:t>
            </a:r>
          </a:p>
          <a:p>
            <a:r>
              <a:rPr lang="tr-TR" b="1" dirty="0" err="1"/>
              <a:t>Fordizmin</a:t>
            </a:r>
            <a:r>
              <a:rPr lang="tr-TR" b="1" dirty="0"/>
              <a:t> Krizi</a:t>
            </a:r>
          </a:p>
          <a:p>
            <a:r>
              <a:rPr lang="tr-TR" b="1" dirty="0"/>
              <a:t>Küresel Üretim</a:t>
            </a:r>
          </a:p>
        </p:txBody>
      </p:sp>
    </p:spTree>
    <p:extLst>
      <p:ext uri="{BB962C8B-B14F-4D97-AF65-F5344CB8AC3E}">
        <p14:creationId xmlns:p14="http://schemas.microsoft.com/office/powerpoint/2010/main" val="11203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lnSpcReduction="10000"/>
          </a:bodyPr>
          <a:lstStyle/>
          <a:p>
            <a:pPr algn="just"/>
            <a:r>
              <a:rPr lang="tr-TR" sz="2100" b="1" dirty="0"/>
              <a:t>II. Dünya Savaşı sonrasında demokrasi ve verimlilik birlikteliği savunulur hale gelmiştir. </a:t>
            </a:r>
            <a:r>
              <a:rPr lang="tr-TR" sz="2100" dirty="0"/>
              <a:t>Eski sömürge ülkelerin kapitalist dünya ve çok ülkeli şirketler (</a:t>
            </a:r>
            <a:r>
              <a:rPr lang="tr-TR" sz="2100" dirty="0" err="1"/>
              <a:t>ÇÜŞ’ler</a:t>
            </a:r>
            <a:r>
              <a:rPr lang="tr-TR" sz="2100" dirty="0"/>
              <a:t>) ile entegrasyon süreci, Sosyal-Refah devletlerin genişleme süreci ile birleşmiş; verimlilik algısı, dünya çapında yatırım ve tüketim olanaklarının kışkırtılması süreci ile birlikte yürümeye başlamıştır. </a:t>
            </a:r>
          </a:p>
          <a:p>
            <a:pPr algn="just"/>
            <a:r>
              <a:rPr lang="tr-TR" sz="2100" dirty="0"/>
              <a:t>1945 sonrası kapitalizmin temel kavramı artık teknik mükemmellik ve bilimsel doğrular değil, «</a:t>
            </a:r>
            <a:r>
              <a:rPr lang="tr-TR" sz="2100" b="1" dirty="0" err="1"/>
              <a:t>ticaret</a:t>
            </a:r>
            <a:r>
              <a:rPr lang="tr-TR" sz="2100" dirty="0" err="1"/>
              <a:t>»tir</a:t>
            </a:r>
            <a:r>
              <a:rPr lang="tr-TR" sz="2100" dirty="0"/>
              <a:t>. 1945 sonrası dönemde ticaret inanılmaz ölçülerde artmış, </a:t>
            </a:r>
            <a:r>
              <a:rPr lang="tr-TR" sz="2100" b="1" dirty="0" err="1"/>
              <a:t>ÇÜŞ</a:t>
            </a:r>
            <a:r>
              <a:rPr lang="tr-TR" sz="2100" dirty="0" err="1"/>
              <a:t>’ler</a:t>
            </a:r>
            <a:r>
              <a:rPr lang="tr-TR" sz="2100" dirty="0"/>
              <a:t> müthiş bir büyüme ve zenginleşme ivmesi kazanmışlardır. </a:t>
            </a:r>
          </a:p>
          <a:p>
            <a:pPr algn="just"/>
            <a:r>
              <a:rPr lang="tr-TR" sz="2100" dirty="0" err="1"/>
              <a:t>ÇÜŞ’ler</a:t>
            </a:r>
            <a:r>
              <a:rPr lang="tr-TR" sz="2100" dirty="0"/>
              <a:t> sadece kendi kasalarını doldurmakla kalmamakta, dünyanın zenginliğini ülkelerine taşırken, yatırım malı, makine ve teçhizat şeklindeki kendi üretimini de az gelişmiş ülkelere satmaktadırlar. </a:t>
            </a:r>
          </a:p>
          <a:p>
            <a:pPr algn="just"/>
            <a:r>
              <a:rPr lang="tr-TR" sz="2100" dirty="0"/>
              <a:t>Ulus devlet algısının yeni formu, </a:t>
            </a:r>
            <a:r>
              <a:rPr lang="tr-TR" sz="2100" b="1" dirty="0"/>
              <a:t>ABD için «ticareti artırmak», eski sömürge/azgelişmiş ülkeler için ise «kalkınmak, sanayileşmek ve makineye hükmetmek» </a:t>
            </a:r>
            <a:r>
              <a:rPr lang="tr-TR" sz="2100" dirty="0"/>
              <a:t>olarak ortaya çıkmaktadır. Devlet ve firma bütünleşmesi ile firmaların güçlendirilmesi ve yatırımcıların teşvik edilmesi fikri kalkınma ve sanayileşme fikriyle birleşmekte, az gelişmiş ülkeler için uluslararası ticaret ile ulusal kalkınmanın dengesi aranmaya çalışılmaktadır. </a:t>
            </a:r>
          </a:p>
          <a:p>
            <a:pPr algn="just"/>
            <a:r>
              <a:rPr lang="tr-TR" sz="2100" dirty="0"/>
              <a:t>Ancak bu gerilim her durumda, kalkınma ve sanayileşme idealini merkezine almış az gelişmiş ülkeleri gelişmiş ülkelere, özellikle de ABD’ye bağımlı kılmaktadır.</a:t>
            </a:r>
            <a:r>
              <a:rPr lang="tr-TR" sz="2100" dirty="0">
                <a:effectLst/>
              </a:rPr>
              <a:t> </a:t>
            </a:r>
            <a:endParaRPr lang="tr-TR" sz="2100" dirty="0"/>
          </a:p>
        </p:txBody>
      </p:sp>
    </p:spTree>
    <p:extLst>
      <p:ext uri="{BB962C8B-B14F-4D97-AF65-F5344CB8AC3E}">
        <p14:creationId xmlns:p14="http://schemas.microsoft.com/office/powerpoint/2010/main" val="4269490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fontScale="77500" lnSpcReduction="20000"/>
          </a:bodyPr>
          <a:lstStyle/>
          <a:p>
            <a:pPr marL="0" indent="0" algn="just">
              <a:buNone/>
            </a:pPr>
            <a:endParaRPr lang="tr-TR" dirty="0"/>
          </a:p>
          <a:p>
            <a:pPr marL="0" indent="0" algn="just">
              <a:buNone/>
            </a:pPr>
            <a:r>
              <a:rPr lang="tr-TR" dirty="0"/>
              <a:t>1980 sonrası dönemin paradigması da yine ticarettir. Ancak bu kez üretimin merkezi şaşmıştır. Tüketimin merkezi bellidir: gelişmiş ülkeler, özellikle de ABD’dir. Ancak </a:t>
            </a:r>
            <a:r>
              <a:rPr lang="tr-TR" b="1" dirty="0"/>
              <a:t>üretimin merkezi gelişmiş ülkeler olmaktan çıkmıştır; üretim ucuz işgücü merkezi az gelişmiş ülkelerde gerçekleştirilir</a:t>
            </a:r>
            <a:r>
              <a:rPr lang="tr-TR" dirty="0"/>
              <a:t>. </a:t>
            </a:r>
            <a:r>
              <a:rPr lang="tr-TR" dirty="0" err="1"/>
              <a:t>ÇÜŞ’ler</a:t>
            </a:r>
            <a:r>
              <a:rPr lang="tr-TR" dirty="0"/>
              <a:t> artık dünyanın neresinde neyi en kaliteli ve en ucuza ürettirebilirim ve bu ürettirdiklerimi nerede satabilirim bilgisine sahiptir. </a:t>
            </a:r>
          </a:p>
          <a:p>
            <a:pPr algn="just"/>
            <a:r>
              <a:rPr lang="tr-TR" dirty="0"/>
              <a:t>Azgelişmiş ülkeler için ulus devlet ve uluslararası ticaret paradoksu ortadan kalkmış, bunun yerini </a:t>
            </a:r>
            <a:r>
              <a:rPr lang="tr-TR" b="1" dirty="0"/>
              <a:t>yabancı yatırım çekme ve bu yolla sanayileşme </a:t>
            </a:r>
            <a:r>
              <a:rPr lang="tr-TR" dirty="0"/>
              <a:t>sorunsalı almıştır. Dolayısıyla az gelişmiş ülkeler için kalkınma ve sanayileşme paradigmasının merkezinde artık ulus devlet, ulusal şirket, teşvik ve uluslararası ticaret kavramları yoktur. </a:t>
            </a:r>
            <a:r>
              <a:rPr lang="tr-TR" b="1" dirty="0"/>
              <a:t>Ulusal çıkarları korumak, artık, büyümenin önündeki en büyük engeldir.</a:t>
            </a:r>
            <a:r>
              <a:rPr lang="tr-TR" dirty="0"/>
              <a:t> </a:t>
            </a:r>
            <a:r>
              <a:rPr lang="tr-TR" b="1" dirty="0"/>
              <a:t>Yabancı yatırımları çekmek için, ithal ikameci modelden vazgeçilmiş, yabancı yatırımların önündeki engeller bir bir kaldırılmış, her türlü yabancı para dolaşımının önü açılmıştır.</a:t>
            </a:r>
            <a:r>
              <a:rPr lang="tr-TR" dirty="0"/>
              <a:t> </a:t>
            </a:r>
          </a:p>
          <a:p>
            <a:pPr algn="just"/>
            <a:r>
              <a:rPr lang="tr-TR" dirty="0"/>
              <a:t>Yerli firma ile </a:t>
            </a:r>
            <a:r>
              <a:rPr lang="tr-TR" dirty="0" err="1"/>
              <a:t>ÇÜŞ’lerin</a:t>
            </a:r>
            <a:r>
              <a:rPr lang="tr-TR" dirty="0"/>
              <a:t> işbirliği içinde olması istenilen bir şeydir ve bunun önündeki </a:t>
            </a:r>
            <a:r>
              <a:rPr lang="tr-TR" b="1" dirty="0"/>
              <a:t>en önemli engel devletin kendisidir. </a:t>
            </a:r>
            <a:r>
              <a:rPr lang="tr-TR" dirty="0"/>
              <a:t>Ticaret ve ticaretin serbestleştirilmesi için gerçekleştirilen DTÖ çatısı altındaki </a:t>
            </a:r>
            <a:r>
              <a:rPr lang="tr-TR" b="1" dirty="0"/>
              <a:t>uluslararası sözleşmeler </a:t>
            </a:r>
            <a:r>
              <a:rPr lang="tr-TR" dirty="0"/>
              <a:t>(GATS, TRIM, TRIPS vb.) </a:t>
            </a:r>
            <a:r>
              <a:rPr lang="tr-TR" b="1" dirty="0"/>
              <a:t>ulusal yasal düzenlemelerin yerine geçmektedir </a:t>
            </a:r>
            <a:r>
              <a:rPr lang="tr-TR" dirty="0">
                <a:sym typeface="Wingdings" pitchFamily="2" charset="2"/>
              </a:rPr>
              <a:t> Küresel tekelci düzenleme</a:t>
            </a:r>
            <a:endParaRPr lang="tr-TR" dirty="0"/>
          </a:p>
          <a:p>
            <a:pPr algn="just"/>
            <a:r>
              <a:rPr lang="tr-TR" dirty="0"/>
              <a:t>17. ve 18. yüzyıl devrimcilerinin yasallık arayışı çerçevesinde örgütlemeye çalıştıkları </a:t>
            </a:r>
            <a:r>
              <a:rPr lang="tr-TR" b="1" dirty="0"/>
              <a:t>yurttaşın özgürleşmesi fikrinin yerine, ticaretin önündeki engelleri kaldırmaya yönelik uluslararası yasallıkların oluşturulması</a:t>
            </a:r>
            <a:r>
              <a:rPr lang="tr-TR" dirty="0"/>
              <a:t>, </a:t>
            </a:r>
            <a:r>
              <a:rPr lang="tr-TR" dirty="0" err="1"/>
              <a:t>ÇÜŞ’lerin</a:t>
            </a:r>
            <a:r>
              <a:rPr lang="tr-TR" dirty="0"/>
              <a:t> önündeki engellerin temizlenmesi ve şirketlerin özgürleşmesi fikri hakim olmaktadır. Uluslararası yasal düzenleme yurttaşı değil, uluslararası ticareti ve firmaları özgürleştirmeye hizmet eder, çünkü </a:t>
            </a:r>
            <a:r>
              <a:rPr lang="tr-TR" b="1" dirty="0" err="1"/>
              <a:t>neo</a:t>
            </a:r>
            <a:r>
              <a:rPr lang="tr-TR" b="1" dirty="0"/>
              <a:t>-liberal düşüncenin öznesi yurttaş değil şirkettir</a:t>
            </a:r>
            <a:r>
              <a:rPr lang="tr-TR" dirty="0"/>
              <a:t>. </a:t>
            </a:r>
          </a:p>
        </p:txBody>
      </p:sp>
    </p:spTree>
    <p:extLst>
      <p:ext uri="{BB962C8B-B14F-4D97-AF65-F5344CB8AC3E}">
        <p14:creationId xmlns:p14="http://schemas.microsoft.com/office/powerpoint/2010/main" val="568261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a:bodyPr>
          <a:lstStyle/>
          <a:p>
            <a:pPr algn="just"/>
            <a:endParaRPr lang="tr-TR" dirty="0"/>
          </a:p>
          <a:p>
            <a:pPr marL="0" indent="0" algn="just">
              <a:buNone/>
            </a:pPr>
            <a:r>
              <a:rPr lang="tr-TR" dirty="0"/>
              <a:t>1970’li yılların başında </a:t>
            </a:r>
            <a:r>
              <a:rPr lang="tr-TR" dirty="0" err="1"/>
              <a:t>Keynesyen</a:t>
            </a:r>
            <a:r>
              <a:rPr lang="tr-TR" dirty="0"/>
              <a:t> sistemin çözüldüğü ve küresel üretim süreçlerine de hazırlık niteliğinde olan bir dizi dönüşümün gerçekleştiği gözlenmektedir. </a:t>
            </a:r>
          </a:p>
          <a:p>
            <a:pPr algn="just"/>
            <a:r>
              <a:rPr lang="tr-TR" dirty="0"/>
              <a:t>Toplumsal örgütlenmelerin etkisiyle işgücü maliyetleri yükselmiş, çalışma saatleri düşmüştür. </a:t>
            </a:r>
          </a:p>
          <a:p>
            <a:pPr algn="just"/>
            <a:r>
              <a:rPr lang="tr-TR" dirty="0"/>
              <a:t>Refah Devleti modeli çerçevesinde tüketimi kışkırtmak amacıyla ücretler sürekli artış eğilimi göstermiştir. </a:t>
            </a:r>
          </a:p>
          <a:p>
            <a:pPr algn="just"/>
            <a:r>
              <a:rPr lang="tr-TR" dirty="0"/>
              <a:t>Verimlilik artışının sınırlı kaldığı dönemlerde bile örgütlü gücü sayesinde ücretlerini artırmayı başaran emek kesimi belli bir aşamadan sonra birikim rejimini tehlikeye sokacak bir güce ulaşmıştır.</a:t>
            </a:r>
          </a:p>
        </p:txBody>
      </p:sp>
    </p:spTree>
    <p:extLst>
      <p:ext uri="{BB962C8B-B14F-4D97-AF65-F5344CB8AC3E}">
        <p14:creationId xmlns:p14="http://schemas.microsoft.com/office/powerpoint/2010/main" val="2208078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a:bodyPr>
          <a:lstStyle/>
          <a:p>
            <a:pPr algn="just"/>
            <a:endParaRPr lang="tr-TR" dirty="0"/>
          </a:p>
          <a:p>
            <a:pPr algn="just"/>
            <a:r>
              <a:rPr lang="tr-TR" dirty="0"/>
              <a:t>Vietnam Savaşı’nın da etkisiyle aşırı miktarda dolar arz etmiş bulunan ABD, doların uluslararası dolaşımının kontrolünü kaybetmiştir. ABD dolarının altın karşılığının bulunmadığı esnek kur sistemine geçilmiştir.</a:t>
            </a:r>
          </a:p>
          <a:p>
            <a:pPr algn="just"/>
            <a:r>
              <a:rPr lang="tr-TR" dirty="0"/>
              <a:t>ABD savaş giderlerini </a:t>
            </a:r>
            <a:r>
              <a:rPr lang="tr-TR" dirty="0" err="1"/>
              <a:t>Bretton</a:t>
            </a:r>
            <a:r>
              <a:rPr lang="tr-TR" dirty="0"/>
              <a:t> </a:t>
            </a:r>
            <a:r>
              <a:rPr lang="tr-TR" dirty="0" err="1"/>
              <a:t>Woods</a:t>
            </a:r>
            <a:r>
              <a:rPr lang="tr-TR" dirty="0"/>
              <a:t> Sistemi’nin kendisine vermiş olduğu kalpazanlık yetkisini kullanarak ve dolar basarak çözmeye çalışmıştır. Ancak uzayan savaş, maliyetleri de artırmıştır. ABD beklediğinden çok fazla dolar basmış, bu dolarlar Avrupa’da </a:t>
            </a:r>
            <a:r>
              <a:rPr lang="tr-TR" dirty="0" err="1"/>
              <a:t>euro</a:t>
            </a:r>
            <a:r>
              <a:rPr lang="tr-TR" dirty="0"/>
              <a:t>-dolar şeklinde ya da petrol ihraç eden ülkelerin rezervlerinde </a:t>
            </a:r>
            <a:r>
              <a:rPr lang="tr-TR" dirty="0" err="1"/>
              <a:t>petro</a:t>
            </a:r>
            <a:r>
              <a:rPr lang="tr-TR" dirty="0"/>
              <a:t>-dolar şeklinde önemli boyutlara ulaşarak ABD ekonomisini de tehdit eden bir hacme ulaşmıştır. </a:t>
            </a:r>
          </a:p>
          <a:p>
            <a:pPr algn="just"/>
            <a:r>
              <a:rPr lang="tr-TR" dirty="0"/>
              <a:t>Bu döneme damgasını vuran kavram stagflasyondur. </a:t>
            </a:r>
            <a:r>
              <a:rPr lang="tr-TR" b="1" dirty="0"/>
              <a:t>Stagflasyon, enflasyon ve durgunluğun aynı anda yaşanması durumu</a:t>
            </a:r>
            <a:r>
              <a:rPr lang="tr-TR" dirty="0"/>
              <a:t>nu ifade etmektedir. </a:t>
            </a:r>
          </a:p>
        </p:txBody>
      </p:sp>
    </p:spTree>
    <p:extLst>
      <p:ext uri="{BB962C8B-B14F-4D97-AF65-F5344CB8AC3E}">
        <p14:creationId xmlns:p14="http://schemas.microsoft.com/office/powerpoint/2010/main" val="1396683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a:bodyPr>
          <a:lstStyle/>
          <a:p>
            <a:pPr algn="just"/>
            <a:endParaRPr lang="tr-TR" dirty="0"/>
          </a:p>
          <a:p>
            <a:pPr marL="0" indent="0" algn="just">
              <a:buNone/>
            </a:pPr>
            <a:r>
              <a:rPr lang="tr-TR" b="1" dirty="0"/>
              <a:t>Dünyada enflasyonist bir trend, yani mal ve hizmetlerin fiyatlarında artış söz konusudur ama ekonomi büyümemekte aksine durgunluğa girmektedir.</a:t>
            </a:r>
            <a:r>
              <a:rPr lang="tr-TR" dirty="0"/>
              <a:t> Bunun sırrı iki nedende gizlidir. </a:t>
            </a:r>
          </a:p>
          <a:p>
            <a:pPr algn="just"/>
            <a:r>
              <a:rPr lang="tr-TR" dirty="0"/>
              <a:t>Birincisi örgütlü işgücü, ücretlerini örgütlülükten elde ettiği güçle artırmayı başarmaktadır; bu da verimlilik artışı olmasa bile </a:t>
            </a:r>
            <a:r>
              <a:rPr lang="tr-TR" b="1" dirty="0"/>
              <a:t>işgücü maliyetlerinin artması</a:t>
            </a:r>
            <a:r>
              <a:rPr lang="tr-TR" dirty="0"/>
              <a:t>na yol açmaktadır. </a:t>
            </a:r>
            <a:r>
              <a:rPr lang="tr-TR" dirty="0" err="1"/>
              <a:t>Fordizmin</a:t>
            </a:r>
            <a:r>
              <a:rPr lang="tr-TR" dirty="0"/>
              <a:t> ve refah devletlerinin sırrı verimlilik artışları sayesinde ortaya çıkan ücret artışlarında gizlidir. Verimlilik artışı olmadan işgücü ücretlerinin artması enflasyonist bir ortamı ortaya çıkartacaktır; bu da </a:t>
            </a:r>
            <a:r>
              <a:rPr lang="tr-TR" dirty="0" err="1"/>
              <a:t>Fordizmin</a:t>
            </a:r>
            <a:r>
              <a:rPr lang="tr-TR" dirty="0"/>
              <a:t> ve refah devletlerinin mantığına terstir. </a:t>
            </a:r>
          </a:p>
          <a:p>
            <a:pPr algn="just"/>
            <a:r>
              <a:rPr lang="tr-TR" dirty="0"/>
              <a:t>İkincisi ise, Avrupa ve petrol ihraç eden ülkelerin ellerinde tuttukları dolar rezervinden kaynaklanmaktadır.  Bu ülkelerin </a:t>
            </a:r>
            <a:r>
              <a:rPr lang="tr-TR" b="1" dirty="0"/>
              <a:t>ellerindeki dolar rezervi,  başta petrol olmak üzere üretim girdilerinin fiyatlarının artmasına yol açmıştır. </a:t>
            </a:r>
          </a:p>
        </p:txBody>
      </p:sp>
    </p:spTree>
    <p:extLst>
      <p:ext uri="{BB962C8B-B14F-4D97-AF65-F5344CB8AC3E}">
        <p14:creationId xmlns:p14="http://schemas.microsoft.com/office/powerpoint/2010/main" val="123829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a:bodyPr>
          <a:lstStyle/>
          <a:p>
            <a:pPr algn="just"/>
            <a:endParaRPr lang="tr-TR" dirty="0"/>
          </a:p>
          <a:p>
            <a:pPr algn="just"/>
            <a:r>
              <a:rPr lang="tr-TR" dirty="0"/>
              <a:t>Çevre ülkeleri artık ucuz gıda yardımı ve ABD’nin pompaladığı dolardan mahrumdur. Ancak, bu ülkeler bir kez sanayileşme yoluna girmişlerdir ve bu yoldan dönüş yoktur. </a:t>
            </a:r>
          </a:p>
          <a:p>
            <a:pPr algn="just"/>
            <a:r>
              <a:rPr lang="tr-TR" dirty="0"/>
              <a:t>Altına bağlı doların serbest dolaşımı sayesinde elde edilen ucuz kalkınma kredileri son bulunca, az gelişmiş ülkeler sanayileşmesini sürdürebilmek için ihtiyaç duyduğu gıda ve makineyi «borçlanarak» satın almak zorunda kalmıştır. </a:t>
            </a:r>
          </a:p>
          <a:p>
            <a:pPr algn="just"/>
            <a:r>
              <a:rPr lang="tr-TR" dirty="0"/>
              <a:t>Esnek kur sistemine geçilmesi de birçok çevre ülkesini döviz kurlarındaki dalgalanmaların etkisi altında bırakarak, bu ülkelerin borçlarının bir kat daha artmasına yol açmış, OPEC ülkelerinin petrole yaptıkları zamlar ve petrol krizleri de eklenince sonuç bu ülkeler açısından tam bir borç batağı olmuştur.</a:t>
            </a:r>
          </a:p>
        </p:txBody>
      </p:sp>
    </p:spTree>
    <p:extLst>
      <p:ext uri="{BB962C8B-B14F-4D97-AF65-F5344CB8AC3E}">
        <p14:creationId xmlns:p14="http://schemas.microsoft.com/office/powerpoint/2010/main" val="1709005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lnSpcReduction="10000"/>
          </a:bodyPr>
          <a:lstStyle/>
          <a:p>
            <a:pPr algn="just"/>
            <a:endParaRPr lang="tr-TR" dirty="0"/>
          </a:p>
          <a:p>
            <a:pPr algn="just"/>
            <a:r>
              <a:rPr lang="tr-TR" dirty="0"/>
              <a:t>Borç batağı çevre ülkelerini gelişmiş ülkelerin daha çok yönlendirmesine açık konuma getirerek IMF ve Dünya Bankası gibi kurumların güdümüne sokmuştur. Borç batağındaki ülkeler için reçete de </a:t>
            </a:r>
            <a:r>
              <a:rPr lang="tr-TR" dirty="0" err="1"/>
              <a:t>yazılıvermiştir</a:t>
            </a:r>
            <a:r>
              <a:rPr lang="tr-TR" dirty="0"/>
              <a:t>: «</a:t>
            </a:r>
            <a:r>
              <a:rPr lang="tr-TR" b="1" dirty="0"/>
              <a:t>İhracata dayalı sanayileşme modeli</a:t>
            </a:r>
            <a:r>
              <a:rPr lang="tr-TR" dirty="0"/>
              <a:t>». </a:t>
            </a:r>
          </a:p>
          <a:p>
            <a:pPr algn="just"/>
            <a:r>
              <a:rPr lang="tr-TR" dirty="0"/>
              <a:t>Buna göre, </a:t>
            </a:r>
            <a:r>
              <a:rPr lang="tr-TR" b="1" dirty="0"/>
              <a:t>çevre ülkeleri iç talebi kısmalı ve bir ulusal arz fazlası yaratmalı</a:t>
            </a:r>
            <a:r>
              <a:rPr lang="tr-TR" dirty="0"/>
              <a:t>, daha sonra da bu </a:t>
            </a:r>
            <a:r>
              <a:rPr lang="tr-TR" b="1" dirty="0"/>
              <a:t>arz fazlasını ihraç ederek döviz elde etmeli </a:t>
            </a:r>
            <a:r>
              <a:rPr lang="tr-TR" dirty="0"/>
              <a:t>ve bu dövizle de borcunu ödemelidir. Elbette bu genel öneri başka düzenleme önerileriyle de desteklenmektedir: </a:t>
            </a:r>
            <a:r>
              <a:rPr lang="tr-TR" b="1" dirty="0"/>
              <a:t>Ulusal paranın devalüasyonu, devlet harcamalarının azaltılması, anti-enflasyonist politikaların ve özelleştirmelerin gündeme getirilmesi, ücret kontrolleri vb.</a:t>
            </a:r>
          </a:p>
          <a:p>
            <a:pPr algn="just"/>
            <a:r>
              <a:rPr lang="tr-TR" dirty="0"/>
              <a:t>Küreselleşme serüveninin başlangıç hikayesi ve aynı zamanda Sosyal-Refah Devletin(in) bitiş hikayesi dünyanın ekonomik krizin içerisine sürüklendiği 1970’lerin ortalarına denk düşer. </a:t>
            </a:r>
          </a:p>
        </p:txBody>
      </p:sp>
    </p:spTree>
    <p:extLst>
      <p:ext uri="{BB962C8B-B14F-4D97-AF65-F5344CB8AC3E}">
        <p14:creationId xmlns:p14="http://schemas.microsoft.com/office/powerpoint/2010/main" val="1443936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fontScale="70000" lnSpcReduction="20000"/>
          </a:bodyPr>
          <a:lstStyle/>
          <a:p>
            <a:pPr marL="0" indent="0" algn="just">
              <a:buNone/>
            </a:pPr>
            <a:r>
              <a:rPr lang="tr-TR" sz="3400" dirty="0"/>
              <a:t>1980’lerin başında borç batağına batmış az gelişmiş ülkeler için IMF ve Dünya Bankası gibi küresel yönetim kuruluşlarının önerileri genel olarak «</a:t>
            </a:r>
            <a:r>
              <a:rPr lang="tr-TR" sz="3400" b="1" dirty="0"/>
              <a:t>Washington Konsensüs</a:t>
            </a:r>
            <a:r>
              <a:rPr lang="tr-TR" sz="3400" dirty="0"/>
              <a:t>» olarak adlandırılmaktadır. </a:t>
            </a:r>
          </a:p>
          <a:p>
            <a:pPr algn="just"/>
            <a:r>
              <a:rPr lang="tr-TR" sz="3400" dirty="0"/>
              <a:t>Washington </a:t>
            </a:r>
            <a:r>
              <a:rPr lang="tr-TR" sz="3400" dirty="0" err="1"/>
              <a:t>Konsensüsü’nün</a:t>
            </a:r>
            <a:r>
              <a:rPr lang="tr-TR" sz="3400" dirty="0"/>
              <a:t> formülü kısaca şu şekilde verilebilir: Özelleştirme, liberalleştirme ve serbestleştirme/</a:t>
            </a:r>
            <a:r>
              <a:rPr lang="tr-TR" sz="3400" dirty="0" err="1"/>
              <a:t>kuralsızlaştırma</a:t>
            </a:r>
            <a:r>
              <a:rPr lang="tr-TR" sz="3400" dirty="0"/>
              <a:t> (</a:t>
            </a:r>
            <a:r>
              <a:rPr lang="tr-TR" sz="3400" i="1" dirty="0" err="1"/>
              <a:t>privatization</a:t>
            </a:r>
            <a:r>
              <a:rPr lang="tr-TR" sz="3400" i="1" dirty="0"/>
              <a:t>, </a:t>
            </a:r>
            <a:r>
              <a:rPr lang="tr-TR" sz="3400" i="1" dirty="0" err="1"/>
              <a:t>liberalization</a:t>
            </a:r>
            <a:r>
              <a:rPr lang="tr-TR" sz="3400" i="1" dirty="0"/>
              <a:t>, </a:t>
            </a:r>
            <a:r>
              <a:rPr lang="tr-TR" sz="3400" i="1" dirty="0" err="1"/>
              <a:t>deregulation</a:t>
            </a:r>
            <a:r>
              <a:rPr lang="tr-TR" sz="3400" dirty="0"/>
              <a:t>). </a:t>
            </a:r>
          </a:p>
          <a:p>
            <a:pPr algn="just"/>
            <a:r>
              <a:rPr lang="tr-TR" sz="3400" dirty="0"/>
              <a:t>Genel olarak Sosyal-refah Devletinin sonunu hazırlayan bu üçleme önerisi </a:t>
            </a:r>
            <a:r>
              <a:rPr lang="tr-TR" sz="3400" dirty="0" err="1"/>
              <a:t>Keynesyen</a:t>
            </a:r>
            <a:r>
              <a:rPr lang="tr-TR" sz="3400" dirty="0"/>
              <a:t> politikalardan </a:t>
            </a:r>
            <a:r>
              <a:rPr lang="tr-TR" sz="3400" dirty="0" err="1"/>
              <a:t>neo</a:t>
            </a:r>
            <a:r>
              <a:rPr lang="tr-TR" sz="3400" dirty="0"/>
              <a:t>-liberal iktisat politikalarına geçişi ifade etmektedir. </a:t>
            </a:r>
          </a:p>
          <a:p>
            <a:pPr algn="just"/>
            <a:r>
              <a:rPr lang="tr-TR" sz="3400" dirty="0"/>
              <a:t>Neo-liberal görüşe göre 1970’lerde yaşanan krizin sorumlusu </a:t>
            </a:r>
            <a:r>
              <a:rPr lang="tr-TR" sz="3400" dirty="0" err="1"/>
              <a:t>Keynesyen</a:t>
            </a:r>
            <a:r>
              <a:rPr lang="tr-TR" sz="3400" dirty="0"/>
              <a:t> devlettir; çünkü devlet müdahale ettiği her alanda bir tür «</a:t>
            </a:r>
            <a:r>
              <a:rPr lang="tr-TR" sz="3400" b="1" dirty="0"/>
              <a:t>devlet başarısızlığı</a:t>
            </a:r>
            <a:r>
              <a:rPr lang="tr-TR" sz="3400" dirty="0"/>
              <a:t>» (</a:t>
            </a:r>
            <a:r>
              <a:rPr lang="tr-TR" sz="3400" i="1" dirty="0" err="1"/>
              <a:t>state</a:t>
            </a:r>
            <a:r>
              <a:rPr lang="tr-TR" sz="3400" i="1" dirty="0"/>
              <a:t> </a:t>
            </a:r>
            <a:r>
              <a:rPr lang="tr-TR" sz="3400" i="1" dirty="0" err="1"/>
              <a:t>failure</a:t>
            </a:r>
            <a:r>
              <a:rPr lang="tr-TR" sz="3400" dirty="0"/>
              <a:t>) yaratmaktadır. O nedenle devlet her alandan elini eteğini çekmeli, eğitim-sağlık-güvenlik gibi asli görevlerine dönmeli, kalan alanları piyasa ajanlarına terk etmelidir. Devlet, piyasadaki etkin dağıtımın önündeki en büyük engeldir. Bu nedenle kamuya ait kurumlar ve kamu eliyle görülen hizmetler özelleştirilmeli; piyasa, devletten temizlenerek sistem tümüyle liberalleştirilmeli; son olarak da devlet bu alanları hiçbir biçimde düzenlemeye bile yeltenmemeli, kural koymamalıdır, denilmektedir</a:t>
            </a:r>
            <a:r>
              <a:rPr lang="tr-TR" dirty="0"/>
              <a:t>.  </a:t>
            </a:r>
          </a:p>
        </p:txBody>
      </p:sp>
    </p:spTree>
    <p:extLst>
      <p:ext uri="{BB962C8B-B14F-4D97-AF65-F5344CB8AC3E}">
        <p14:creationId xmlns:p14="http://schemas.microsoft.com/office/powerpoint/2010/main" val="2859733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fontScale="77500" lnSpcReduction="20000"/>
          </a:bodyPr>
          <a:lstStyle/>
          <a:p>
            <a:pPr algn="just"/>
            <a:r>
              <a:rPr lang="tr-TR" sz="2900" dirty="0"/>
              <a:t>Gelişmiş ülke ekonomileri ise 1970’lerde iyice belirginleşen bir karlılık ve verimlilik krizinin içerisindedir. Genel ücret seviyelerinin yüksek olduğu bu ülkelerde üretim yapabilmek neredeyse imkansız hale gelmiştir. Aslında merkezdeki yüksek işgücü maliyetlerinden kurtulmak için merkez ülkelerinin </a:t>
            </a:r>
            <a:r>
              <a:rPr lang="tr-TR" sz="2900" b="1" dirty="0"/>
              <a:t>üretim birimlerini ucuz işgücü merkezleri olan çevre ülkelerine kaydırmaları</a:t>
            </a:r>
            <a:r>
              <a:rPr lang="tr-TR" sz="2900" dirty="0"/>
              <a:t> yeni bir olgu değildir. Ancak ulaştırma ve taşıma maliyetleri her zaman bu eğilimin önünü tıkayan temel bir engel olarak ortaya çıkmıştır. </a:t>
            </a:r>
          </a:p>
          <a:p>
            <a:pPr algn="just"/>
            <a:r>
              <a:rPr lang="tr-TR" sz="2900" dirty="0"/>
              <a:t>1960’lardan başlayarak dünya bu iki temel maliyet öğesinin ciddi oranlarda ucuzlamasına ve hava yoluyla taşımacılığın günden güne yaygınlaşmasına şahit olmuştur. Ulaştırma ve haberleşme maliyetlerinin ucuzlamasında iki önemli teknik gelişme etkili olmuştur, bunlar: Dizel teknolojileri ile </a:t>
            </a:r>
            <a:r>
              <a:rPr lang="tr-TR" sz="2900" dirty="0" err="1"/>
              <a:t>faks’ın</a:t>
            </a:r>
            <a:r>
              <a:rPr lang="tr-TR" sz="2900" dirty="0"/>
              <a:t> yaygınlaşması. </a:t>
            </a:r>
          </a:p>
          <a:p>
            <a:pPr algn="just"/>
            <a:r>
              <a:rPr lang="tr-TR" sz="2900" dirty="0"/>
              <a:t>Çevre ülkelerdeki gelişmeler ile ulaştırma ve haberleşme maliyetlerinin ucuzlaması merkez ülkeler için yeni bir üretim olanağının kapısını aralamıştır. </a:t>
            </a:r>
            <a:r>
              <a:rPr lang="tr-TR" sz="2900" b="1" dirty="0"/>
              <a:t>Bir yanda ihracat yapabilmek için çok ucuza üretmeye razı çevre ülkeleri, diğer yandan işçilik maliyetlerinin yüksekliği nedeniyle karlılık ve verimlilik krizi içerisinde debelenen gelişmiş ülkeler. </a:t>
            </a:r>
          </a:p>
          <a:p>
            <a:pPr algn="just"/>
            <a:r>
              <a:rPr lang="tr-TR" sz="2900" dirty="0"/>
              <a:t>Taşıma ve haberleşme giderlerindeki ucuzlamalar merkez ülkelerin içerisini düştüğü karlılık krizini aşmak için yeni bir fırsat yaratmış ve merkez ülkeleri yavaş yavaş üretim olanaklarının büyük çoğunluğunu çevre ülkelere ihraç ederek yeniden yüksek bir karlılık düzeyine ulaşmanın olanaklarını yakalamışlardır. </a:t>
            </a:r>
          </a:p>
          <a:p>
            <a:pPr marL="0" indent="0" algn="just">
              <a:buNone/>
            </a:pPr>
            <a:endParaRPr lang="tr-TR" dirty="0"/>
          </a:p>
        </p:txBody>
      </p:sp>
    </p:spTree>
    <p:extLst>
      <p:ext uri="{BB962C8B-B14F-4D97-AF65-F5344CB8AC3E}">
        <p14:creationId xmlns:p14="http://schemas.microsoft.com/office/powerpoint/2010/main" val="1330118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a:bodyPr>
          <a:lstStyle/>
          <a:p>
            <a:pPr algn="just"/>
            <a:endParaRPr lang="tr-TR" dirty="0"/>
          </a:p>
          <a:p>
            <a:pPr algn="just"/>
            <a:r>
              <a:rPr lang="tr-TR" dirty="0"/>
              <a:t>1970’li yılların sonu ve 1980’lerin başından itibaren, </a:t>
            </a:r>
            <a:r>
              <a:rPr lang="tr-TR" dirty="0" err="1"/>
              <a:t>Fordizmin</a:t>
            </a:r>
            <a:r>
              <a:rPr lang="tr-TR" dirty="0"/>
              <a:t> sonuna ulaşıldığı, yeni bir üretim sisteminin doğmakta olduğu müjdesi yaygın biçimde dile getirilmiştir. </a:t>
            </a:r>
            <a:r>
              <a:rPr lang="tr-TR" dirty="0" err="1"/>
              <a:t>Postmodern</a:t>
            </a:r>
            <a:r>
              <a:rPr lang="tr-TR" dirty="0"/>
              <a:t> Yönetim Yaklaşımı, Esnek Uzmanlaşma Yaklaşımı, Düzenleme Okulu Yaklaşımı, Yeni-</a:t>
            </a:r>
            <a:r>
              <a:rPr lang="tr-TR" dirty="0" err="1"/>
              <a:t>Schumpeterci</a:t>
            </a:r>
            <a:r>
              <a:rPr lang="tr-TR" dirty="0"/>
              <a:t> Okul gibi yaklaşımların tümü bu söylemi üretmektedir. </a:t>
            </a:r>
          </a:p>
          <a:p>
            <a:pPr algn="just"/>
            <a:r>
              <a:rPr lang="tr-TR" dirty="0"/>
              <a:t>Bu yaklaşımların ortak yanı </a:t>
            </a:r>
            <a:r>
              <a:rPr lang="tr-TR" b="1" dirty="0" err="1"/>
              <a:t>Fordizmin</a:t>
            </a:r>
            <a:r>
              <a:rPr lang="tr-TR" b="1" dirty="0"/>
              <a:t> ürettiği entegre, katı hiyerarşiye dayalı ve tek tip mal üreten üretim birimlerinin sonunun geldiği, bunun yerine daha esnek, daha küçük, birbirine ağ (</a:t>
            </a:r>
            <a:r>
              <a:rPr lang="tr-TR" b="1" i="1" dirty="0"/>
              <a:t>network)</a:t>
            </a:r>
            <a:r>
              <a:rPr lang="tr-TR" b="1" dirty="0"/>
              <a:t> benzeri yapılarla eklemlenen, matris örgüt veya proje örgütü şeklinde örgütlenmiş yapıların yeni sistemde yaşama şanslarının daha fazla olduğu, üstelik bu yapıların yüksek teknoloji kullanarak (</a:t>
            </a:r>
            <a:r>
              <a:rPr lang="tr-TR" b="1" dirty="0" err="1"/>
              <a:t>Fordizmin</a:t>
            </a:r>
            <a:r>
              <a:rPr lang="tr-TR" b="1" dirty="0"/>
              <a:t> tersine bir şekilde) emeğin vasıflı hale gelmesine hizmet ettikleri </a:t>
            </a:r>
            <a:r>
              <a:rPr lang="tr-TR" dirty="0"/>
              <a:t>şeklindeki temel saptamalara yaslanmalarıdır. </a:t>
            </a:r>
          </a:p>
        </p:txBody>
      </p:sp>
    </p:spTree>
    <p:extLst>
      <p:ext uri="{BB962C8B-B14F-4D97-AF65-F5344CB8AC3E}">
        <p14:creationId xmlns:p14="http://schemas.microsoft.com/office/powerpoint/2010/main" val="2835885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lstStyle/>
          <a:p>
            <a:pPr algn="just"/>
            <a:endParaRPr lang="tr-TR" dirty="0"/>
          </a:p>
          <a:p>
            <a:pPr marL="0" indent="0" algn="just">
              <a:buNone/>
            </a:pPr>
            <a:r>
              <a:rPr lang="tr-TR" dirty="0"/>
              <a:t>1950 sonrası dönemde modernliği, modern Aklı modernlik içerisinden eleştirme eğilimi başlamıştır.</a:t>
            </a:r>
          </a:p>
          <a:p>
            <a:pPr algn="just"/>
            <a:r>
              <a:rPr lang="tr-TR" dirty="0"/>
              <a:t>Martin </a:t>
            </a:r>
            <a:r>
              <a:rPr lang="tr-TR" dirty="0" err="1"/>
              <a:t>Heidegger</a:t>
            </a:r>
            <a:r>
              <a:rPr lang="tr-TR" dirty="0"/>
              <a:t>, </a:t>
            </a:r>
            <a:r>
              <a:rPr lang="tr-TR" dirty="0" err="1"/>
              <a:t>Hannah</a:t>
            </a:r>
            <a:r>
              <a:rPr lang="tr-TR" dirty="0"/>
              <a:t> </a:t>
            </a:r>
            <a:r>
              <a:rPr lang="tr-TR" dirty="0" err="1"/>
              <a:t>Arendt</a:t>
            </a:r>
            <a:r>
              <a:rPr lang="tr-TR" dirty="0"/>
              <a:t> ve Eleştirel Okul (Frankfurt Okulu) yazarlarından </a:t>
            </a:r>
            <a:r>
              <a:rPr lang="tr-TR" dirty="0" err="1"/>
              <a:t>Max</a:t>
            </a:r>
            <a:r>
              <a:rPr lang="tr-TR" dirty="0"/>
              <a:t> </a:t>
            </a:r>
            <a:r>
              <a:rPr lang="tr-TR" dirty="0" err="1"/>
              <a:t>Horkheimer</a:t>
            </a:r>
            <a:r>
              <a:rPr lang="tr-TR" dirty="0"/>
              <a:t>, </a:t>
            </a:r>
            <a:r>
              <a:rPr lang="tr-TR" dirty="0" err="1"/>
              <a:t>Theodor</a:t>
            </a:r>
            <a:r>
              <a:rPr lang="tr-TR" dirty="0"/>
              <a:t> W. </a:t>
            </a:r>
            <a:r>
              <a:rPr lang="tr-TR" dirty="0" err="1"/>
              <a:t>Adorno</a:t>
            </a:r>
            <a:r>
              <a:rPr lang="tr-TR" dirty="0"/>
              <a:t>, </a:t>
            </a:r>
            <a:r>
              <a:rPr lang="tr-TR" dirty="0" err="1"/>
              <a:t>Herbert</a:t>
            </a:r>
            <a:r>
              <a:rPr lang="tr-TR" dirty="0"/>
              <a:t> </a:t>
            </a:r>
            <a:r>
              <a:rPr lang="tr-TR" dirty="0" err="1"/>
              <a:t>Marcuse</a:t>
            </a:r>
            <a:r>
              <a:rPr lang="tr-TR" dirty="0"/>
              <a:t> gibi düşünürler ön plana çıkmıştır. </a:t>
            </a:r>
          </a:p>
          <a:p>
            <a:pPr algn="just"/>
            <a:r>
              <a:rPr lang="tr-TR" dirty="0"/>
              <a:t>Hitler döneminin rektörü Martin </a:t>
            </a:r>
            <a:r>
              <a:rPr lang="tr-TR" dirty="0" err="1"/>
              <a:t>Heidegger</a:t>
            </a:r>
            <a:r>
              <a:rPr lang="tr-TR" dirty="0"/>
              <a:t>, «Atom </a:t>
            </a:r>
            <a:r>
              <a:rPr lang="tr-TR" dirty="0" err="1"/>
              <a:t>Çağı»nı</a:t>
            </a:r>
            <a:r>
              <a:rPr lang="tr-TR" dirty="0"/>
              <a:t> sorgulamakta; insanların sorgusuz sualsiz atom çağı, modern bilim ve teknolojinin peşinden koşmasının yeni bir tür metafizik Akıl sistemine yol açtığını vurgulamaktadır.  </a:t>
            </a:r>
          </a:p>
          <a:p>
            <a:pPr algn="just"/>
            <a:r>
              <a:rPr lang="tr-TR" dirty="0" err="1"/>
              <a:t>Heidegger’e</a:t>
            </a:r>
            <a:r>
              <a:rPr lang="tr-TR" dirty="0"/>
              <a:t> göre bilim, gerçeğin teorisidir. «Gerçek» kavramı 17. yüzyılda garanti altına alınmış, kesin anlamını kazanmıştır. </a:t>
            </a:r>
            <a:r>
              <a:rPr lang="tr-TR" b="1" dirty="0"/>
              <a:t>Gerçek</a:t>
            </a:r>
            <a:r>
              <a:rPr lang="tr-TR" dirty="0"/>
              <a:t> artık bir sonucun ifadesi olarak kullanılmakta, </a:t>
            </a:r>
            <a:r>
              <a:rPr lang="tr-TR" b="1" dirty="0"/>
              <a:t>güvence altına alınmış bir duruşu, </a:t>
            </a:r>
            <a:r>
              <a:rPr lang="tr-TR" b="1" dirty="0" err="1"/>
              <a:t>buradalaşmayı</a:t>
            </a:r>
            <a:r>
              <a:rPr lang="tr-TR" b="1" dirty="0"/>
              <a:t> ifade etmekte; nesneleşmekte, karşımızda-duran şekline gelmektedir</a:t>
            </a:r>
            <a:r>
              <a:rPr lang="tr-TR" dirty="0"/>
              <a:t>.</a:t>
            </a:r>
          </a:p>
          <a:p>
            <a:pPr algn="just"/>
            <a:endParaRPr lang="tr-TR" dirty="0"/>
          </a:p>
        </p:txBody>
      </p:sp>
    </p:spTree>
    <p:extLst>
      <p:ext uri="{BB962C8B-B14F-4D97-AF65-F5344CB8AC3E}">
        <p14:creationId xmlns:p14="http://schemas.microsoft.com/office/powerpoint/2010/main" val="542328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lnSpcReduction="10000"/>
          </a:bodyPr>
          <a:lstStyle/>
          <a:p>
            <a:pPr marL="0" indent="0" algn="just">
              <a:buNone/>
            </a:pPr>
            <a:r>
              <a:rPr lang="tr-TR" dirty="0"/>
              <a:t>Neo-</a:t>
            </a:r>
            <a:r>
              <a:rPr lang="tr-TR" dirty="0" err="1"/>
              <a:t>Schumpeteryen</a:t>
            </a:r>
            <a:r>
              <a:rPr lang="tr-TR" dirty="0"/>
              <a:t> Teori, </a:t>
            </a:r>
            <a:r>
              <a:rPr lang="tr-TR" dirty="0" err="1"/>
              <a:t>Schumpeter’in</a:t>
            </a:r>
            <a:r>
              <a:rPr lang="tr-TR" dirty="0"/>
              <a:t> «buluş/yenilik </a:t>
            </a:r>
            <a:r>
              <a:rPr lang="tr-TR" dirty="0" err="1"/>
              <a:t>teorisi»ne</a:t>
            </a:r>
            <a:r>
              <a:rPr lang="tr-TR" dirty="0"/>
              <a:t> (</a:t>
            </a:r>
            <a:r>
              <a:rPr lang="tr-TR" i="1" dirty="0" err="1"/>
              <a:t>innovation</a:t>
            </a:r>
            <a:r>
              <a:rPr lang="tr-TR" i="1" dirty="0"/>
              <a:t> </a:t>
            </a:r>
            <a:r>
              <a:rPr lang="tr-TR" i="1" dirty="0" err="1"/>
              <a:t>theory</a:t>
            </a:r>
            <a:r>
              <a:rPr lang="tr-TR" dirty="0"/>
              <a:t>)  dayanmaktadır. </a:t>
            </a:r>
          </a:p>
          <a:p>
            <a:pPr algn="just"/>
            <a:r>
              <a:rPr lang="tr-TR" dirty="0" err="1"/>
              <a:t>Schumpeter</a:t>
            </a:r>
            <a:r>
              <a:rPr lang="tr-TR" dirty="0"/>
              <a:t>, teknolojik buluş teorisinde, buluşların önemini vurgulamakta, ülkelerin ekonomik ve teknolojik gelişmelerinde, buluşların kilit rol oynadığını belirtmektedir.</a:t>
            </a:r>
          </a:p>
          <a:p>
            <a:pPr algn="just"/>
            <a:r>
              <a:rPr lang="tr-TR" dirty="0"/>
              <a:t>Teknolojik dönüm noktalarını saptamaya çalışırlar ve 1970’lerin krizi ile başlayan ve 1980 sonrası netleşen yeni ekonomik durumun bu tür bir </a:t>
            </a:r>
            <a:r>
              <a:rPr lang="tr-TR" b="1" dirty="0"/>
              <a:t>teknolojik paradigma değişimi </a:t>
            </a:r>
            <a:r>
              <a:rPr lang="tr-TR" dirty="0"/>
              <a:t>olduğunu gösterirler. </a:t>
            </a:r>
          </a:p>
          <a:p>
            <a:pPr algn="just"/>
            <a:r>
              <a:rPr lang="tr-TR" dirty="0" err="1"/>
              <a:t>Freeman</a:t>
            </a:r>
            <a:r>
              <a:rPr lang="tr-TR" dirty="0"/>
              <a:t> ve </a:t>
            </a:r>
            <a:r>
              <a:rPr lang="tr-TR" dirty="0" err="1"/>
              <a:t>Perez</a:t>
            </a:r>
            <a:r>
              <a:rPr lang="tr-TR" dirty="0"/>
              <a:t>, bu dönemde </a:t>
            </a:r>
            <a:r>
              <a:rPr lang="tr-TR" dirty="0" err="1"/>
              <a:t>Fordizm</a:t>
            </a:r>
            <a:r>
              <a:rPr lang="tr-TR" dirty="0"/>
              <a:t> ve kitle üretiminin önemini kaybettiğini vurgulamaktadır. </a:t>
            </a:r>
            <a:r>
              <a:rPr lang="tr-TR" dirty="0" err="1"/>
              <a:t>Fordist</a:t>
            </a:r>
            <a:r>
              <a:rPr lang="tr-TR" dirty="0"/>
              <a:t> krizin nedeni olarak da, </a:t>
            </a:r>
            <a:r>
              <a:rPr lang="tr-TR" b="1" dirty="0"/>
              <a:t>kurumsal yapıların teknolojik ve ekonomik gelişmelere uyum sağlayamaması</a:t>
            </a:r>
            <a:r>
              <a:rPr lang="tr-TR" dirty="0"/>
              <a:t>nı göstermektedirler. Değişikliklere ayak uyduramayan ve çok fazla miktarda standart mal üreten kitle üretimi yerine, </a:t>
            </a:r>
            <a:r>
              <a:rPr lang="tr-TR" b="1" dirty="0"/>
              <a:t>daha talep odaklı, küçük, esnek çalışan, siparişe göre üretim yapan bir sisteme geçilmiştir</a:t>
            </a:r>
            <a:r>
              <a:rPr lang="tr-TR" dirty="0"/>
              <a:t>. Bu sistemde </a:t>
            </a:r>
            <a:r>
              <a:rPr lang="tr-TR" b="1" dirty="0"/>
              <a:t>bilgisayar teknolojileri </a:t>
            </a:r>
            <a:r>
              <a:rPr lang="tr-TR" dirty="0"/>
              <a:t>yaygın biçimde kullanılmakta, üretimin rotası hızlı bir biçimde yeni teknolojik paradigmayı olanaklı kılan bir yöne doğru akmaktadır. </a:t>
            </a:r>
          </a:p>
          <a:p>
            <a:pPr algn="just"/>
            <a:endParaRPr lang="tr-TR" dirty="0"/>
          </a:p>
        </p:txBody>
      </p:sp>
    </p:spTree>
    <p:extLst>
      <p:ext uri="{BB962C8B-B14F-4D97-AF65-F5344CB8AC3E}">
        <p14:creationId xmlns:p14="http://schemas.microsoft.com/office/powerpoint/2010/main" val="1717677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fontScale="92500"/>
          </a:bodyPr>
          <a:lstStyle/>
          <a:p>
            <a:pPr marL="0" indent="0" algn="just">
              <a:buNone/>
            </a:pPr>
            <a:r>
              <a:rPr lang="tr-TR" dirty="0"/>
              <a:t>Esnek Uzmanlaşma (</a:t>
            </a:r>
            <a:r>
              <a:rPr lang="tr-TR" i="1" dirty="0" err="1"/>
              <a:t>flexible</a:t>
            </a:r>
            <a:r>
              <a:rPr lang="tr-TR" i="1" dirty="0"/>
              <a:t> </a:t>
            </a:r>
            <a:r>
              <a:rPr lang="tr-TR" i="1" dirty="0" err="1"/>
              <a:t>specialization</a:t>
            </a:r>
            <a:r>
              <a:rPr lang="tr-TR" dirty="0"/>
              <a:t>) akımının öncüleri ise Michael J. </a:t>
            </a:r>
            <a:r>
              <a:rPr lang="tr-TR" dirty="0" err="1"/>
              <a:t>Piore</a:t>
            </a:r>
            <a:r>
              <a:rPr lang="tr-TR" dirty="0"/>
              <a:t> ve Charles F. </a:t>
            </a:r>
            <a:r>
              <a:rPr lang="tr-TR" dirty="0" err="1"/>
              <a:t>Sabel’dir</a:t>
            </a:r>
            <a:r>
              <a:rPr lang="tr-TR" dirty="0"/>
              <a:t>. </a:t>
            </a:r>
          </a:p>
          <a:p>
            <a:pPr algn="just"/>
            <a:r>
              <a:rPr lang="tr-TR" dirty="0" err="1"/>
              <a:t>Piore</a:t>
            </a:r>
            <a:r>
              <a:rPr lang="tr-TR" dirty="0"/>
              <a:t> ve </a:t>
            </a:r>
            <a:r>
              <a:rPr lang="tr-TR" dirty="0" err="1"/>
              <a:t>Sabel</a:t>
            </a:r>
            <a:r>
              <a:rPr lang="tr-TR" dirty="0"/>
              <a:t>, «kitlesel üretim» ile «</a:t>
            </a:r>
            <a:r>
              <a:rPr lang="tr-TR" b="1" dirty="0"/>
              <a:t>esnek üretimi</a:t>
            </a:r>
            <a:r>
              <a:rPr lang="tr-TR" dirty="0"/>
              <a:t>» karşılaştırmaktadırlar. Kitle üretiminin ve </a:t>
            </a:r>
            <a:r>
              <a:rPr lang="tr-TR" dirty="0" err="1"/>
              <a:t>Fordizm’in</a:t>
            </a:r>
            <a:r>
              <a:rPr lang="tr-TR" dirty="0"/>
              <a:t> 1970’li yıllarda meydana gelen yeni teknolojilerin ve ekonomik krizlerin etkisi ile geçerliliklerini kaybettiğinden, </a:t>
            </a:r>
            <a:r>
              <a:rPr lang="tr-TR" b="1" dirty="0"/>
              <a:t>mikro teknolojileri, yeniden programlanabilir robotlar, gelişmiş bilgisayarlar gibi yeni teknolojilerin etkisiyle yeni bir seçenekler sisteminin ortaya çıktığı</a:t>
            </a:r>
            <a:r>
              <a:rPr lang="tr-TR" dirty="0"/>
              <a:t>ndan bahsetmektedirler. </a:t>
            </a:r>
          </a:p>
          <a:p>
            <a:pPr algn="just"/>
            <a:r>
              <a:rPr lang="tr-TR" dirty="0"/>
              <a:t>Aslında kitlesel ve esnek olmak üzere iki seçenekli yapı 19. yüzyıldan beri mevcuttur. Fakat tarihsel koşullar ve politik tercihler dolayısıyla bunlardan birincisi, yani yığın üretim ekonomisi özellikle Avrupa’da zanaatkarlığı bastıracak oranda yaygınlaşmıştır. Bu nedenle 1930’lardan sonra yığın üretim, gelişmiş ülke ve gelişmiş teknolojileri etkisi altına alarak standart </a:t>
            </a:r>
            <a:r>
              <a:rPr lang="tr-TR" dirty="0" err="1"/>
              <a:t>Keynesyen</a:t>
            </a:r>
            <a:r>
              <a:rPr lang="tr-TR" dirty="0"/>
              <a:t> politikaların dünyaya hakim olmasına yol açmıştır. </a:t>
            </a:r>
            <a:r>
              <a:rPr lang="tr-TR" b="1" dirty="0"/>
              <a:t>Yani yığın üretim-yığın tüketim dengesine dayanan politikalar esnek üretim sistemlerini bastırarak, esnek üretim sistemlerinin yaşama olanağını ortadan kaldırmıştır. </a:t>
            </a:r>
            <a:r>
              <a:rPr lang="tr-TR" dirty="0"/>
              <a:t>Ancak 1970’li yıllarla başlayan ekonomik stagflasyon dönemi, yığın üretimin hakimiyetini kırmıştır. </a:t>
            </a:r>
          </a:p>
          <a:p>
            <a:pPr algn="just"/>
            <a:endParaRPr lang="tr-TR" dirty="0"/>
          </a:p>
        </p:txBody>
      </p:sp>
    </p:spTree>
    <p:extLst>
      <p:ext uri="{BB962C8B-B14F-4D97-AF65-F5344CB8AC3E}">
        <p14:creationId xmlns:p14="http://schemas.microsoft.com/office/powerpoint/2010/main" val="924624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a:bodyPr>
          <a:lstStyle/>
          <a:p>
            <a:pPr algn="just"/>
            <a:endParaRPr lang="tr-TR" dirty="0"/>
          </a:p>
          <a:p>
            <a:pPr algn="just"/>
            <a:endParaRPr lang="tr-TR" dirty="0"/>
          </a:p>
          <a:p>
            <a:pPr algn="just"/>
            <a:r>
              <a:rPr lang="tr-TR" dirty="0"/>
              <a:t>(Rasyonel birey bakış açısından) Stagflasyonun nedeni, insanlarda </a:t>
            </a:r>
            <a:r>
              <a:rPr lang="tr-TR" b="1" dirty="0"/>
              <a:t>tüketim</a:t>
            </a:r>
            <a:r>
              <a:rPr lang="tr-TR" dirty="0"/>
              <a:t> yapacak gelir olmasına rağmen bu gelirlerini mevcut ürün seçeneklerinde değerlendirmek istememeleridir. </a:t>
            </a:r>
            <a:r>
              <a:rPr lang="tr-TR" b="1" dirty="0"/>
              <a:t>Tüketiciler standart olmayan, daha iyi kalitede, daha kısa raf ömrü olan dolayısıyla daha hızla yeni modellere ulaşıp farklı ürünlerle tanışma arzularını tatmin edebilecekleri ürün seçeneklerini arzulamaktadırlar. </a:t>
            </a:r>
            <a:r>
              <a:rPr lang="tr-TR" dirty="0"/>
              <a:t>Bu nedenle 1970’lerin ortalarından itibaren </a:t>
            </a:r>
            <a:r>
              <a:rPr lang="tr-TR" b="1" dirty="0"/>
              <a:t>tüketiciler</a:t>
            </a:r>
            <a:r>
              <a:rPr lang="tr-TR" dirty="0"/>
              <a:t>in bu taleplerini karşılamaya yönelik </a:t>
            </a:r>
            <a:r>
              <a:rPr lang="tr-TR" b="1" dirty="0"/>
              <a:t>esnek çalışma imkanına sahip yeni üretim birimleri </a:t>
            </a:r>
            <a:r>
              <a:rPr lang="tr-TR" dirty="0"/>
              <a:t>ortaya çıkmıştır. </a:t>
            </a:r>
          </a:p>
        </p:txBody>
      </p:sp>
    </p:spTree>
    <p:extLst>
      <p:ext uri="{BB962C8B-B14F-4D97-AF65-F5344CB8AC3E}">
        <p14:creationId xmlns:p14="http://schemas.microsoft.com/office/powerpoint/2010/main" val="2029678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fontScale="85000" lnSpcReduction="20000"/>
          </a:bodyPr>
          <a:lstStyle/>
          <a:p>
            <a:pPr marL="0" indent="0" algn="just">
              <a:buNone/>
            </a:pPr>
            <a:endParaRPr lang="tr-TR" dirty="0"/>
          </a:p>
          <a:p>
            <a:pPr marL="0" indent="0" algn="just">
              <a:buNone/>
            </a:pPr>
            <a:r>
              <a:rPr lang="tr-TR" sz="2500" dirty="0"/>
              <a:t>Düzenleme Okulu ise genel olarak II. Dünya Savaşı sonrası ortaya çıkan ekonomik gelişmelere ve arkasından gelen krize dikkatlerini çevirmekte ve kapitalizm ile mevcut ekonomi-politik sistemin içsel düzensizlik eğilimleri arasındaki ilişkiyi ortaya koymaya çalışmaktadır </a:t>
            </a:r>
            <a:r>
              <a:rPr lang="tr-TR" sz="2500" dirty="0">
                <a:sym typeface="Wingdings" pitchFamily="2" charset="2"/>
              </a:rPr>
              <a:t> Birikim rejimi ile düzenleme biçimi arasında uyumsuzluk</a:t>
            </a:r>
            <a:endParaRPr lang="tr-TR" sz="2500" dirty="0"/>
          </a:p>
          <a:p>
            <a:pPr algn="just"/>
            <a:r>
              <a:rPr lang="tr-TR" sz="2500" dirty="0" err="1"/>
              <a:t>Fordizm</a:t>
            </a:r>
            <a:r>
              <a:rPr lang="tr-TR" sz="2500" dirty="0"/>
              <a:t> </a:t>
            </a:r>
            <a:r>
              <a:rPr lang="tr-TR" sz="2500" b="1" dirty="0"/>
              <a:t>yeni teknolojik gelişmeler</a:t>
            </a:r>
            <a:r>
              <a:rPr lang="tr-TR" sz="2500" dirty="0"/>
              <a:t>e uyum sağlayamamakta, </a:t>
            </a:r>
            <a:r>
              <a:rPr lang="tr-TR" sz="2500" b="1" dirty="0"/>
              <a:t>tüketim kalıpları</a:t>
            </a:r>
            <a:r>
              <a:rPr lang="tr-TR" sz="2500" dirty="0"/>
              <a:t>nda meydana gelen büyük değişikliklere cevap verememektedir. Sonuç olarak s</a:t>
            </a:r>
            <a:r>
              <a:rPr lang="tr-TR" sz="2500" b="1" dirty="0"/>
              <a:t>osyal harcamalarda artışlar ve verimlilik artışlarında önemli azalmalar</a:t>
            </a:r>
            <a:r>
              <a:rPr lang="tr-TR" sz="2500" dirty="0"/>
              <a:t> ortaya çıkmış ve </a:t>
            </a:r>
            <a:r>
              <a:rPr lang="tr-TR" sz="2500" dirty="0" err="1"/>
              <a:t>Fordizm</a:t>
            </a:r>
            <a:r>
              <a:rPr lang="tr-TR" sz="2500" dirty="0"/>
              <a:t> geçerliliğini kaybetmiştir. Bu sebeple de günümüzde </a:t>
            </a:r>
            <a:r>
              <a:rPr lang="tr-TR" sz="2500" dirty="0" err="1"/>
              <a:t>Fordist</a:t>
            </a:r>
            <a:r>
              <a:rPr lang="tr-TR" sz="2500" dirty="0"/>
              <a:t> üretime karşılık esneklik ve esnek üretim yöntemleri daha çok kabul görmektedir.</a:t>
            </a:r>
          </a:p>
          <a:p>
            <a:pPr algn="just"/>
            <a:r>
              <a:rPr lang="tr-TR" sz="2500" dirty="0"/>
              <a:t>1970’lerden itibaren ise </a:t>
            </a:r>
            <a:r>
              <a:rPr lang="tr-TR" sz="2500" b="1" dirty="0" err="1"/>
              <a:t>Fordizm</a:t>
            </a:r>
            <a:r>
              <a:rPr lang="tr-TR" sz="2500" b="1" dirty="0"/>
              <a:t> toplumsal ve teknolojik limitlerine ulaşmıştır. Yığın üretim olanaklarının yaygınlaşması küreselleşmiş bir ekonomik modelin güçlenmesine yol açarak</a:t>
            </a:r>
            <a:r>
              <a:rPr lang="tr-TR" sz="2500" dirty="0"/>
              <a:t> ulusal ithal ikameci modelleri olanaksız hale getirmiştir. </a:t>
            </a:r>
          </a:p>
          <a:p>
            <a:pPr algn="just"/>
            <a:r>
              <a:rPr lang="tr-TR" sz="2500" dirty="0"/>
              <a:t>Ayrıca </a:t>
            </a:r>
            <a:r>
              <a:rPr lang="tr-TR" sz="2500" b="1" dirty="0" err="1"/>
              <a:t>Fordizmin</a:t>
            </a:r>
            <a:r>
              <a:rPr lang="tr-TR" sz="2500" b="1" dirty="0"/>
              <a:t> kamusal temelli harcamalara dayalı tüketim modeli krize girmiştir. İşgücü ücretlerindeki artış verimlilik artışlarından daha yüksek olunca </a:t>
            </a:r>
            <a:r>
              <a:rPr lang="tr-TR" sz="2500" dirty="0"/>
              <a:t>sistem krize girmiştir. </a:t>
            </a:r>
          </a:p>
          <a:p>
            <a:pPr algn="just"/>
            <a:r>
              <a:rPr lang="tr-TR" sz="2500" dirty="0"/>
              <a:t>Bunun sonucu olarak </a:t>
            </a:r>
            <a:r>
              <a:rPr lang="tr-TR" sz="2500" dirty="0" err="1"/>
              <a:t>Fordist</a:t>
            </a:r>
            <a:r>
              <a:rPr lang="tr-TR" sz="2500" dirty="0"/>
              <a:t> üretim ve birikim rejiminin yerini post-</a:t>
            </a:r>
            <a:r>
              <a:rPr lang="tr-TR" sz="2500" dirty="0" err="1"/>
              <a:t>Fordist</a:t>
            </a:r>
            <a:r>
              <a:rPr lang="tr-TR" sz="2500" dirty="0"/>
              <a:t> bir üretim biçimi almıştır. </a:t>
            </a:r>
          </a:p>
        </p:txBody>
      </p:sp>
    </p:spTree>
    <p:extLst>
      <p:ext uri="{BB962C8B-B14F-4D97-AF65-F5344CB8AC3E}">
        <p14:creationId xmlns:p14="http://schemas.microsoft.com/office/powerpoint/2010/main" val="2402891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94D81DBB-6514-2A41-B268-723801CE4FD3}"/>
              </a:ext>
            </a:extLst>
          </p:cNvPr>
          <p:cNvPicPr>
            <a:picLocks noGrp="1" noChangeAspect="1"/>
          </p:cNvPicPr>
          <p:nvPr>
            <p:ph idx="1"/>
          </p:nvPr>
        </p:nvPicPr>
        <p:blipFill>
          <a:blip r:embed="rId2"/>
          <a:stretch>
            <a:fillRect/>
          </a:stretch>
        </p:blipFill>
        <p:spPr>
          <a:xfrm>
            <a:off x="1207477" y="492369"/>
            <a:ext cx="9823938" cy="5873262"/>
          </a:xfrm>
        </p:spPr>
      </p:pic>
    </p:spTree>
    <p:extLst>
      <p:ext uri="{BB962C8B-B14F-4D97-AF65-F5344CB8AC3E}">
        <p14:creationId xmlns:p14="http://schemas.microsoft.com/office/powerpoint/2010/main" val="1989577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a:bodyPr>
          <a:lstStyle/>
          <a:p>
            <a:pPr algn="just"/>
            <a:endParaRPr lang="tr-TR" dirty="0"/>
          </a:p>
          <a:p>
            <a:pPr marL="0" indent="0" algn="just">
              <a:buNone/>
            </a:pPr>
            <a:r>
              <a:rPr lang="tr-TR" dirty="0" err="1"/>
              <a:t>Postmodern</a:t>
            </a:r>
            <a:r>
              <a:rPr lang="tr-TR" dirty="0"/>
              <a:t> Yaklaşımın bakış açısına değinilirse, </a:t>
            </a:r>
            <a:r>
              <a:rPr lang="tr-TR" dirty="0" err="1"/>
              <a:t>postmodernler</a:t>
            </a:r>
            <a:r>
              <a:rPr lang="tr-TR" dirty="0"/>
              <a:t> her şeyden önce, </a:t>
            </a:r>
            <a:r>
              <a:rPr lang="tr-TR" dirty="0" err="1"/>
              <a:t>modernistlerin</a:t>
            </a:r>
            <a:r>
              <a:rPr lang="tr-TR" dirty="0"/>
              <a:t> aksine, herhangi bir olguyu birleştirerek değil parçalayarak anlamaktadır. </a:t>
            </a:r>
          </a:p>
          <a:p>
            <a:pPr algn="just"/>
            <a:r>
              <a:rPr lang="tr-TR" dirty="0"/>
              <a:t>Evrensel, genel, bütünsel açıklama ve </a:t>
            </a:r>
            <a:r>
              <a:rPr lang="tr-TR" dirty="0" err="1"/>
              <a:t>tektipleştirme</a:t>
            </a:r>
            <a:r>
              <a:rPr lang="tr-TR" dirty="0"/>
              <a:t> yerine özel, öznel, tekil ya da tikel anlamlandırmalar önemsenir. </a:t>
            </a:r>
          </a:p>
          <a:p>
            <a:pPr algn="just"/>
            <a:r>
              <a:rPr lang="tr-TR" dirty="0"/>
              <a:t>Büyük anlatılara, kültüre, eşitliğe, Aydınlanmaya kuşkuyla bakarak kendisini kurar. Modern çağın yabancılaşmış öznesine karşılık parçalanmış özne, burjuvazi hegemonyasına karşılık profesyonel-teknik networkler, önemli anlatılara karşılık çoğul/farklı anlatılar, öncülük rolüne karşı popülizm söz konusudur.</a:t>
            </a:r>
          </a:p>
          <a:p>
            <a:pPr algn="just"/>
            <a:endParaRPr lang="tr-TR" dirty="0"/>
          </a:p>
        </p:txBody>
      </p:sp>
    </p:spTree>
    <p:extLst>
      <p:ext uri="{BB962C8B-B14F-4D97-AF65-F5344CB8AC3E}">
        <p14:creationId xmlns:p14="http://schemas.microsoft.com/office/powerpoint/2010/main" val="101363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fontScale="92500"/>
          </a:bodyPr>
          <a:lstStyle/>
          <a:p>
            <a:pPr marL="0" indent="0" algn="just">
              <a:buNone/>
            </a:pPr>
            <a:r>
              <a:rPr lang="tr-TR" dirty="0" err="1"/>
              <a:t>Postmodern</a:t>
            </a:r>
            <a:r>
              <a:rPr lang="tr-TR" dirty="0"/>
              <a:t> anlayıştan esinlenerek örgütlenme:</a:t>
            </a:r>
          </a:p>
          <a:p>
            <a:pPr lvl="0" algn="just"/>
            <a:r>
              <a:rPr lang="tr-TR" dirty="0"/>
              <a:t>İş yapma tarzının tek bir doğru yöntemi yoktur. Birçok kişi için farklı doğrular olabilir. Örneğin kimisi eğlenceli olan iş yapma tarzını doğru olarak kabul ederken kimisi verimliliği ön plana çıkartmaya çalışabilir. Çok farklı doğrular olabileceği gibi çok farklı doğru iş yapma tarzları da doğrudur. Her işe uygulanacak doğru bir yöntem bulmaya çalışmak anlamsızdır.</a:t>
            </a:r>
          </a:p>
          <a:p>
            <a:pPr lvl="0" algn="just"/>
            <a:r>
              <a:rPr lang="tr-TR" dirty="0"/>
              <a:t>Bilimsel doğrular olarak bildiğimiz birçok şeyin doğru olmadığının ispatlandığı çağımızda bilimselliğin kendisinin doğruluğu tartışılmaktadır. Öyleyse bilimsel yöntemlerle doğrunun bulunacağı şeklindeki bir inanç da zaten başlı başına bir «üst-</a:t>
            </a:r>
            <a:r>
              <a:rPr lang="tr-TR" dirty="0" err="1"/>
              <a:t>anlatı»dır</a:t>
            </a:r>
            <a:r>
              <a:rPr lang="tr-TR" dirty="0"/>
              <a:t>.</a:t>
            </a:r>
          </a:p>
          <a:p>
            <a:pPr lvl="0" algn="just"/>
            <a:r>
              <a:rPr lang="tr-TR" dirty="0"/>
              <a:t>İşbölümü ve uzmanlaşma işyerinde otoritenin kurumsallaşmasının en temel noktasıdır. İşbölümü ve uzmanlaşmaya dayalı sistem reddedilmeli, aile işletmeleri benzeri herkesin her işi yaptığı, kimsenin kimseyi denetlemediği, hiyerarşinin ortadan kalktığı, herkesin hiyerarşide eşit pozisyonda olduğu bir örgütlenme hedeflenmelidir. </a:t>
            </a:r>
          </a:p>
          <a:p>
            <a:pPr lvl="0" algn="just"/>
            <a:r>
              <a:rPr lang="tr-TR" dirty="0"/>
              <a:t>Özne-nesne ikiliğinin ve buradan türeyen hiyerarşi ve otoritenin her çeşidine karşı çıkılmalıdır. </a:t>
            </a:r>
          </a:p>
          <a:p>
            <a:pPr algn="just"/>
            <a:endParaRPr lang="tr-TR" dirty="0"/>
          </a:p>
        </p:txBody>
      </p:sp>
    </p:spTree>
    <p:extLst>
      <p:ext uri="{BB962C8B-B14F-4D97-AF65-F5344CB8AC3E}">
        <p14:creationId xmlns:p14="http://schemas.microsoft.com/office/powerpoint/2010/main" val="2321943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a:bodyPr>
          <a:lstStyle/>
          <a:p>
            <a:pPr lvl="0" algn="just"/>
            <a:endParaRPr lang="tr-TR" dirty="0"/>
          </a:p>
          <a:p>
            <a:pPr lvl="0" algn="just"/>
            <a:r>
              <a:rPr lang="tr-TR" dirty="0"/>
              <a:t>Yöneten-yönetilen, denetleyen-denetlenen ayrımının ortadan kaldırıldığı bir örgütlenme ideal örgütlenmedir. </a:t>
            </a:r>
          </a:p>
          <a:p>
            <a:pPr lvl="0" algn="just"/>
            <a:r>
              <a:rPr lang="tr-TR" dirty="0"/>
              <a:t>Kişinin kendi işini seçmesine, bu alanda ihtiyacı olan eğitimi kendisinin saptamasına olanak verilmelidir. </a:t>
            </a:r>
          </a:p>
          <a:p>
            <a:pPr lvl="0" algn="just"/>
            <a:r>
              <a:rPr lang="tr-TR" dirty="0"/>
              <a:t>Gelişme ve ilerleme dayatılacak olgular değildir. Eğer gerçekleşecekse kendiliğinden gerçekleşir. Üstelik gelişme ve ilerleme diye adlandırdığımız dönüşümlerin kimin için ve ne oranda gelişme olduğu tartışmalıdır. Birisi için gelişme ve ilerleme olarak görülecek bir dönüşüm başkaları için böyle görülmeyebilir. Gelişme ve ilerleme söylemi bir üst-anlatıdır. Üst-anlatıların her çeşidi başka öyküleri bastırıp, başka öyküler üzerinde hegemonya kurmaya hizmet eder. O nedenle herkesin kendi öyküsünü kendince yazmasına olanak verilmelidir. </a:t>
            </a:r>
          </a:p>
          <a:p>
            <a:pPr lvl="0" algn="just"/>
            <a:r>
              <a:rPr lang="tr-TR" dirty="0"/>
              <a:t>Çalışma-yaşama-dinlenme alanları bir arada kurgulanmaktadır.</a:t>
            </a:r>
          </a:p>
        </p:txBody>
      </p:sp>
    </p:spTree>
    <p:extLst>
      <p:ext uri="{BB962C8B-B14F-4D97-AF65-F5344CB8AC3E}">
        <p14:creationId xmlns:p14="http://schemas.microsoft.com/office/powerpoint/2010/main" val="66711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a:bodyPr>
          <a:lstStyle/>
          <a:p>
            <a:pPr marL="0" indent="0" algn="just">
              <a:buNone/>
            </a:pPr>
            <a:r>
              <a:rPr lang="tr-TR" dirty="0"/>
              <a:t>Post-</a:t>
            </a:r>
            <a:r>
              <a:rPr lang="tr-TR" dirty="0" err="1"/>
              <a:t>Fordist</a:t>
            </a:r>
            <a:r>
              <a:rPr lang="tr-TR" dirty="0"/>
              <a:t> üretim;</a:t>
            </a:r>
          </a:p>
          <a:p>
            <a:pPr algn="just">
              <a:buFont typeface="Arial" panose="020B0604020202020204" pitchFamily="34" charset="0"/>
              <a:buChar char="•"/>
            </a:pPr>
            <a:r>
              <a:rPr lang="tr-TR" dirty="0"/>
              <a:t>Üretim ünitelerinin ucuz emek gücünün olduğu, </a:t>
            </a:r>
            <a:r>
              <a:rPr lang="tr-TR" dirty="0" err="1"/>
              <a:t>ÇÜŞ’lerin</a:t>
            </a:r>
            <a:r>
              <a:rPr lang="tr-TR" dirty="0"/>
              <a:t> yatırımlarına muhtaç azgelişmiş/çevre ülkelerine kaydırılması</a:t>
            </a:r>
          </a:p>
          <a:p>
            <a:pPr algn="just">
              <a:buFont typeface="Arial" panose="020B0604020202020204" pitchFamily="34" charset="0"/>
              <a:buChar char="•"/>
            </a:pPr>
            <a:r>
              <a:rPr lang="tr-TR" dirty="0"/>
              <a:t>Tek işlevli makineler yerine çok işlevli makinelere bağımlı çalışan, küresel üretim sürecine eklemlenmiş imalathanelerde çalışan işgücünün ortaya çıkışı</a:t>
            </a:r>
          </a:p>
          <a:p>
            <a:pPr algn="just">
              <a:buFont typeface="Arial" panose="020B0604020202020204" pitchFamily="34" charset="0"/>
              <a:buChar char="•"/>
            </a:pPr>
            <a:r>
              <a:rPr lang="tr-TR" dirty="0"/>
              <a:t>Yüksek teknolojik araçlara, bilgisayara, robotik otomasyona dayalı üretim yapılanması</a:t>
            </a:r>
          </a:p>
          <a:p>
            <a:pPr algn="just">
              <a:buFont typeface="Arial" panose="020B0604020202020204" pitchFamily="34" charset="0"/>
              <a:buChar char="•"/>
            </a:pPr>
            <a:r>
              <a:rPr lang="tr-TR" dirty="0"/>
              <a:t>Kitle üretimi yerine parçalı, çeşitlilik düzeyi yüksek, hem küresele hitap eden hem de küçük türdeş olmayan ürün</a:t>
            </a:r>
          </a:p>
          <a:p>
            <a:pPr algn="just">
              <a:buFont typeface="Arial" panose="020B0604020202020204" pitchFamily="34" charset="0"/>
              <a:buChar char="•"/>
            </a:pPr>
            <a:r>
              <a:rPr lang="tr-TR" dirty="0"/>
              <a:t>Talebe göre yönetim, stoksuz üretim</a:t>
            </a:r>
          </a:p>
          <a:p>
            <a:pPr marL="0" indent="0" algn="just">
              <a:buNone/>
            </a:pPr>
            <a:endParaRPr lang="tr-TR" dirty="0"/>
          </a:p>
        </p:txBody>
      </p:sp>
    </p:spTree>
    <p:extLst>
      <p:ext uri="{BB962C8B-B14F-4D97-AF65-F5344CB8AC3E}">
        <p14:creationId xmlns:p14="http://schemas.microsoft.com/office/powerpoint/2010/main" val="514001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fontScale="92500" lnSpcReduction="10000"/>
          </a:bodyPr>
          <a:lstStyle/>
          <a:p>
            <a:pPr algn="just">
              <a:buFont typeface="Arial" panose="020B0604020202020204" pitchFamily="34" charset="0"/>
              <a:buChar char="•"/>
            </a:pPr>
            <a:r>
              <a:rPr lang="tr-TR" dirty="0"/>
              <a:t>Katı ve mekanik entegrasyon ve iş tasarımının yerine çok işlevli makinelerle yapılacak görevlerin işin tüm süreçlerini kapsar hale gelmesi, iş zenginleştirmenin gündeme gelmesi, doğrudan hiyerarşik kontrolden vazgeçilmesi ve kontrolün çalışma süresinin tamamına yayılması (hatta çalışma saatlerine de)</a:t>
            </a:r>
          </a:p>
          <a:p>
            <a:pPr algn="just">
              <a:buFont typeface="Arial" panose="020B0604020202020204" pitchFamily="34" charset="0"/>
              <a:buChar char="•"/>
            </a:pPr>
            <a:r>
              <a:rPr lang="tr-TR" dirty="0"/>
              <a:t>Çalışmada zaman kayıplarının azaltılması; rutinden, </a:t>
            </a:r>
            <a:r>
              <a:rPr lang="tr-TR" dirty="0" err="1"/>
              <a:t>vasıfsızlaşmadan</a:t>
            </a:r>
            <a:r>
              <a:rPr lang="tr-TR" dirty="0"/>
              <a:t> kaynaklanan psikolojik tahribatın ortadan kaldırılması savı</a:t>
            </a:r>
          </a:p>
          <a:p>
            <a:pPr algn="just">
              <a:buFont typeface="Arial" panose="020B0604020202020204" pitchFamily="34" charset="0"/>
              <a:buChar char="•"/>
            </a:pPr>
            <a:r>
              <a:rPr lang="tr-TR" dirty="0"/>
              <a:t>Esneklik: belirsiz bir zaman diliminde tüm görevlerin yapılması gerekliliği/zorunluluğu</a:t>
            </a:r>
          </a:p>
          <a:p>
            <a:pPr algn="just">
              <a:buFont typeface="Arial" panose="020B0604020202020204" pitchFamily="34" charset="0"/>
              <a:buChar char="•"/>
            </a:pPr>
            <a:r>
              <a:rPr lang="tr-TR" dirty="0"/>
              <a:t>Talebe göre istihdam: işten çıkarılma ihtimali ve çalışma sürelerinin artıp-azalması</a:t>
            </a:r>
          </a:p>
          <a:p>
            <a:pPr algn="just">
              <a:buFont typeface="Arial" panose="020B0604020202020204" pitchFamily="34" charset="0"/>
              <a:buChar char="•"/>
            </a:pPr>
            <a:r>
              <a:rPr lang="tr-TR" dirty="0"/>
              <a:t>Çalışma sürelerinin belirsizliği, güvencesizlik, performansa göre istihdam ve ücretlendirme, rekabet </a:t>
            </a:r>
          </a:p>
          <a:p>
            <a:pPr algn="just">
              <a:buFont typeface="Arial" panose="020B0604020202020204" pitchFamily="34" charset="0"/>
              <a:buChar char="•"/>
            </a:pPr>
            <a:r>
              <a:rPr lang="tr-TR" dirty="0"/>
              <a:t>Çekirdek (görece az nitelikli) çalışanlar ile çevre (sayıca çok vasıfsız ya da ortalama vasıf düzeyi) çalışanların birlikteliği</a:t>
            </a:r>
          </a:p>
          <a:p>
            <a:pPr algn="just">
              <a:buFont typeface="Arial" panose="020B0604020202020204" pitchFamily="34" charset="0"/>
              <a:buChar char="•"/>
            </a:pPr>
            <a:r>
              <a:rPr lang="tr-TR" dirty="0"/>
              <a:t>Taşeronlaşma, alt işveren uygulamaları, </a:t>
            </a:r>
          </a:p>
          <a:p>
            <a:pPr algn="just">
              <a:buFont typeface="Arial" panose="020B0604020202020204" pitchFamily="34" charset="0"/>
              <a:buChar char="•"/>
            </a:pPr>
            <a:r>
              <a:rPr lang="tr-TR" dirty="0"/>
              <a:t>Özel sektöre iş gördürme </a:t>
            </a:r>
          </a:p>
          <a:p>
            <a:pPr algn="just">
              <a:buFont typeface="Arial" panose="020B0604020202020204" pitchFamily="34" charset="0"/>
              <a:buChar char="•"/>
            </a:pPr>
            <a:endParaRPr lang="tr-TR" dirty="0"/>
          </a:p>
          <a:p>
            <a:pPr marL="0" indent="0" algn="just">
              <a:buNone/>
            </a:pPr>
            <a:endParaRPr lang="tr-TR" dirty="0"/>
          </a:p>
        </p:txBody>
      </p:sp>
    </p:spTree>
    <p:extLst>
      <p:ext uri="{BB962C8B-B14F-4D97-AF65-F5344CB8AC3E}">
        <p14:creationId xmlns:p14="http://schemas.microsoft.com/office/powerpoint/2010/main" val="1586272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a:bodyPr>
          <a:lstStyle/>
          <a:p>
            <a:pPr algn="just"/>
            <a:r>
              <a:rPr lang="tr-TR" dirty="0"/>
              <a:t>«Teori» kavramının </a:t>
            </a:r>
            <a:r>
              <a:rPr lang="tr-TR" dirty="0" err="1"/>
              <a:t>Grekçe’deki</a:t>
            </a:r>
            <a:r>
              <a:rPr lang="tr-TR" dirty="0"/>
              <a:t> kökeni </a:t>
            </a:r>
            <a:r>
              <a:rPr lang="tr-TR" b="1" dirty="0"/>
              <a:t>düşünme, görme </a:t>
            </a:r>
            <a:r>
              <a:rPr lang="tr-TR" dirty="0"/>
              <a:t>anlamına gelmektedir. Oysa bugün </a:t>
            </a:r>
            <a:r>
              <a:rPr lang="tr-TR" b="1" dirty="0"/>
              <a:t>teori (yanlış olarak), bir araştırma projesi kapsamında sınanabilecek bir önerme gibi değerlendirilmektedir.  </a:t>
            </a:r>
          </a:p>
          <a:p>
            <a:pPr algn="just"/>
            <a:r>
              <a:rPr lang="tr-TR" dirty="0"/>
              <a:t>Bilim, kendi nesnelliğinde güvence altına alınmış nesnelerin gözlenmesi anlamına gelmektedir. </a:t>
            </a:r>
            <a:r>
              <a:rPr lang="tr-TR" dirty="0" err="1"/>
              <a:t>Heidegger</a:t>
            </a:r>
            <a:r>
              <a:rPr lang="tr-TR" dirty="0"/>
              <a:t> modern bilimin araştırmaya, modern bilim adamının ise belirli </a:t>
            </a:r>
            <a:r>
              <a:rPr lang="tr-TR" b="1" dirty="0"/>
              <a:t>araştırma projelerine bağlı olarak çalışan araştırmacıya indirgendiğini </a:t>
            </a:r>
            <a:r>
              <a:rPr lang="tr-TR" dirty="0"/>
              <a:t>söylemektedir. </a:t>
            </a:r>
          </a:p>
          <a:p>
            <a:pPr algn="just"/>
            <a:r>
              <a:rPr lang="tr-TR" dirty="0"/>
              <a:t>Modern bilim, anlamak için her şeyi </a:t>
            </a:r>
            <a:r>
              <a:rPr lang="tr-TR" b="1" dirty="0"/>
              <a:t>sayıların dünyasına indirgemekte</a:t>
            </a:r>
            <a:r>
              <a:rPr lang="tr-TR" dirty="0"/>
              <a:t>; </a:t>
            </a:r>
            <a:r>
              <a:rPr lang="tr-TR" dirty="0" err="1"/>
              <a:t>varolanları</a:t>
            </a:r>
            <a:r>
              <a:rPr lang="tr-TR" dirty="0"/>
              <a:t> sayıların temsilinde anlamaktadır; bilebilmenin ilk adımı, sayısal bir temelde tanımlamak olmaktadır. </a:t>
            </a:r>
          </a:p>
          <a:p>
            <a:pPr algn="just"/>
            <a:r>
              <a:rPr lang="tr-TR" dirty="0"/>
              <a:t>Bu da bilimin çağımızda metafizik bir düşünme biçiminin çağdaş tanımı olarak ortaya çıktığının göstergesidir.</a:t>
            </a:r>
          </a:p>
          <a:p>
            <a:pPr algn="just"/>
            <a:endParaRPr lang="tr-TR" dirty="0"/>
          </a:p>
        </p:txBody>
      </p:sp>
    </p:spTree>
    <p:extLst>
      <p:ext uri="{BB962C8B-B14F-4D97-AF65-F5344CB8AC3E}">
        <p14:creationId xmlns:p14="http://schemas.microsoft.com/office/powerpoint/2010/main" val="2002001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a:bodyPr>
          <a:lstStyle/>
          <a:p>
            <a:pPr marL="0" indent="0" algn="just">
              <a:buNone/>
            </a:pPr>
            <a:r>
              <a:rPr lang="tr-TR" dirty="0"/>
              <a:t>Post-</a:t>
            </a:r>
            <a:r>
              <a:rPr lang="tr-TR" dirty="0" err="1"/>
              <a:t>Fordist</a:t>
            </a:r>
            <a:r>
              <a:rPr lang="tr-TR" dirty="0"/>
              <a:t> Devlet, Yeni Sağ ve neoliberal düşüncelerin somutlaşmış halidir.</a:t>
            </a:r>
          </a:p>
          <a:p>
            <a:pPr algn="just">
              <a:buFont typeface="Arial" panose="020B0604020202020204" pitchFamily="34" charset="0"/>
              <a:buChar char="•"/>
            </a:pPr>
            <a:r>
              <a:rPr lang="tr-TR" dirty="0"/>
              <a:t>Sosyal devletin tasfiyesi, kamu harcamalarının kısılması, kamu iktisadi teşebbüslerinin özelleştirilmesi</a:t>
            </a:r>
          </a:p>
          <a:p>
            <a:pPr algn="just">
              <a:buFont typeface="Arial" panose="020B0604020202020204" pitchFamily="34" charset="0"/>
              <a:buChar char="•"/>
            </a:pPr>
            <a:r>
              <a:rPr lang="tr-TR" dirty="0"/>
              <a:t>Ulusal ve asıl olarak küresel piyasayı yaşamın kaynağı olarak görme</a:t>
            </a:r>
          </a:p>
          <a:p>
            <a:pPr algn="just">
              <a:buFont typeface="Arial" panose="020B0604020202020204" pitchFamily="34" charset="0"/>
              <a:buChar char="•"/>
            </a:pPr>
            <a:r>
              <a:rPr lang="tr-TR" dirty="0"/>
              <a:t>Devlet-piyasa karşıtlığı kabulünün reddiyesi; piyasanın durumuna, işleyişine ve aktörlerine duyarlı bir minimal ama etkin bir devlet</a:t>
            </a:r>
          </a:p>
          <a:p>
            <a:pPr algn="just">
              <a:buFont typeface="Arial" panose="020B0604020202020204" pitchFamily="34" charset="0"/>
              <a:buChar char="•"/>
            </a:pPr>
            <a:r>
              <a:rPr lang="tr-TR" dirty="0"/>
              <a:t>Küresel sermaye hareketlerine kısıtlama getirmeyen ya da getiremeyen devlet (çevre ülkeleri)</a:t>
            </a:r>
          </a:p>
          <a:p>
            <a:pPr algn="just">
              <a:buFont typeface="Arial" panose="020B0604020202020204" pitchFamily="34" charset="0"/>
              <a:buChar char="•"/>
            </a:pPr>
            <a:r>
              <a:rPr lang="tr-TR" dirty="0"/>
              <a:t>Küresel düzeydeki standartların, hukuk kurallarının, antlaşmaların, yargı sürecinin yani «</a:t>
            </a:r>
            <a:r>
              <a:rPr lang="tr-TR" dirty="0" err="1"/>
              <a:t>düzen»in</a:t>
            </a:r>
            <a:r>
              <a:rPr lang="tr-TR" dirty="0"/>
              <a:t> oyun kurucusu ve aktörü, düzenleyici ve denetleyicisi olan devletler (merkez/gelişmiş ülkeler)</a:t>
            </a:r>
          </a:p>
          <a:p>
            <a:pPr algn="just">
              <a:buFont typeface="Arial" panose="020B0604020202020204" pitchFamily="34" charset="0"/>
              <a:buChar char="•"/>
            </a:pPr>
            <a:endParaRPr lang="tr-TR" dirty="0"/>
          </a:p>
          <a:p>
            <a:pPr algn="just">
              <a:buFont typeface="Arial" panose="020B0604020202020204" pitchFamily="34" charset="0"/>
              <a:buChar char="•"/>
            </a:pPr>
            <a:endParaRPr lang="tr-TR" dirty="0"/>
          </a:p>
          <a:p>
            <a:pPr marL="0" indent="0" algn="just">
              <a:buNone/>
            </a:pPr>
            <a:endParaRPr lang="tr-TR" dirty="0"/>
          </a:p>
        </p:txBody>
      </p:sp>
    </p:spTree>
    <p:extLst>
      <p:ext uri="{BB962C8B-B14F-4D97-AF65-F5344CB8AC3E}">
        <p14:creationId xmlns:p14="http://schemas.microsoft.com/office/powerpoint/2010/main" val="1327852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a:bodyPr>
          <a:lstStyle/>
          <a:p>
            <a:pPr algn="just">
              <a:buFont typeface="Arial" panose="020B0604020202020204" pitchFamily="34" charset="0"/>
              <a:buChar char="•"/>
            </a:pPr>
            <a:endParaRPr lang="tr-TR" dirty="0"/>
          </a:p>
          <a:p>
            <a:pPr algn="just">
              <a:buFont typeface="Arial" panose="020B0604020202020204" pitchFamily="34" charset="0"/>
              <a:buChar char="•"/>
            </a:pPr>
            <a:endParaRPr lang="tr-TR" dirty="0"/>
          </a:p>
          <a:p>
            <a:pPr algn="just">
              <a:buFont typeface="Arial" panose="020B0604020202020204" pitchFamily="34" charset="0"/>
              <a:buChar char="•"/>
            </a:pPr>
            <a:r>
              <a:rPr lang="tr-TR" dirty="0"/>
              <a:t>Uluslararası üretim olanakları, </a:t>
            </a:r>
            <a:r>
              <a:rPr lang="tr-TR" b="1" dirty="0"/>
              <a:t>merkez ülkelerinde üretimi uluslararası düzeyde yönlendirebilecek güçte bir tüccar sermaye kesimi</a:t>
            </a:r>
            <a:r>
              <a:rPr lang="tr-TR" dirty="0"/>
              <a:t>nin ortaya çıkmasına yol açmış ve bugün anladığımız anlamda küresel imalatın bütün ajanları böylece tamamlanmıştır. </a:t>
            </a:r>
          </a:p>
          <a:p>
            <a:pPr algn="just">
              <a:buFont typeface="Arial" panose="020B0604020202020204" pitchFamily="34" charset="0"/>
              <a:buChar char="•"/>
            </a:pPr>
            <a:r>
              <a:rPr lang="tr-TR" b="1" dirty="0"/>
              <a:t>Üretimini dünya çapında örgütleyebilme deneyimlerini güçlenmiş ve merkez ülkelerde sadece bu işte uzmanlaşmış bir «iş örgütlenmesi» ortaya çıkmıştır. </a:t>
            </a:r>
            <a:r>
              <a:rPr lang="tr-TR" dirty="0"/>
              <a:t>Bu kurumlar ve bu kurumlarla bağlantılı diğer aracı kurumlar en ucuz ve en kaliteli üretimi dünyanın neresinde yaptırabileceklerinin bilgisine ve bağlantıları anında kurabilme yeteneğine sahip küresel üretimin önemli ajanlarıdır.</a:t>
            </a:r>
          </a:p>
          <a:p>
            <a:pPr marL="0" indent="0" algn="just">
              <a:buNone/>
            </a:pPr>
            <a:endParaRPr lang="tr-TR" dirty="0"/>
          </a:p>
        </p:txBody>
      </p:sp>
    </p:spTree>
    <p:extLst>
      <p:ext uri="{BB962C8B-B14F-4D97-AF65-F5344CB8AC3E}">
        <p14:creationId xmlns:p14="http://schemas.microsoft.com/office/powerpoint/2010/main" val="584068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a:bodyPr>
          <a:lstStyle/>
          <a:p>
            <a:pPr algn="just"/>
            <a:endParaRPr lang="tr-TR" dirty="0"/>
          </a:p>
          <a:p>
            <a:pPr algn="just"/>
            <a:r>
              <a:rPr lang="tr-TR" dirty="0"/>
              <a:t>Üretim kalıpları </a:t>
            </a:r>
            <a:r>
              <a:rPr lang="tr-TR" b="1" dirty="0"/>
              <a:t>dünyada yeni bir işbölümü</a:t>
            </a:r>
            <a:r>
              <a:rPr lang="tr-TR" dirty="0"/>
              <a:t>nü ortaya koyacak biçimde yeniden örgütlenmektedir. Eski mal ve hizmet üreticisi dev ülkeler üretimden birer birer vazgeçerek etkinliklerini </a:t>
            </a:r>
            <a:r>
              <a:rPr lang="tr-TR" b="1" dirty="0"/>
              <a:t>küresel üretimin planlanması, yönlendirilmesi, uluslararası marka tutundurma etkinlikleri ile kar-amacı-gütmeyen sektörlere ve hizmetler sektörü</a:t>
            </a:r>
            <a:r>
              <a:rPr lang="tr-TR" dirty="0"/>
              <a:t>ne yönlendirmektedirler. </a:t>
            </a:r>
          </a:p>
          <a:p>
            <a:pPr algn="just"/>
            <a:r>
              <a:rPr lang="tr-TR" dirty="0"/>
              <a:t>Bunun yerine eski hammadde ve yarı mamul mal üreticisi çevre ülkeler yüksek teknoloji ürünü mallar da dahil olmak üzere dünya üretiminde daha etkin bir rol üstlenmektedir. Bu çerçevede merkez-çevre ikiliği yeni boyutlar kazanmakla birlikte, çevre ülkelerin merkez ülkelere olan bağımlılığı daha da güçlenerek sürmektedir. </a:t>
            </a:r>
          </a:p>
        </p:txBody>
      </p:sp>
    </p:spTree>
    <p:extLst>
      <p:ext uri="{BB962C8B-B14F-4D97-AF65-F5344CB8AC3E}">
        <p14:creationId xmlns:p14="http://schemas.microsoft.com/office/powerpoint/2010/main" val="2714582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a:bodyPr>
          <a:lstStyle/>
          <a:p>
            <a:pPr algn="just"/>
            <a:endParaRPr lang="tr-TR" dirty="0"/>
          </a:p>
          <a:p>
            <a:pPr algn="just"/>
            <a:r>
              <a:rPr lang="tr-TR" b="1" dirty="0"/>
              <a:t>Yeni kalkınma modeli olarak ileri sürülen «ihracata dayalı sanayileşme» modeli</a:t>
            </a:r>
            <a:r>
              <a:rPr lang="tr-TR" dirty="0"/>
              <a:t>ne yaklaşım tarzları ve bu model içerisinde üretilebilen nüanslar ideolojik tercih yelpazesinin netleşmesine olanak sağlamaktadır. </a:t>
            </a:r>
          </a:p>
          <a:p>
            <a:pPr algn="just"/>
            <a:r>
              <a:rPr lang="tr-TR" dirty="0"/>
              <a:t>Küresel üretim süreçlerinin altında yatan dinamiklerin genellikle iki olguya dayandığı iddia edilmektedir. Bunlar, </a:t>
            </a:r>
            <a:r>
              <a:rPr lang="tr-TR" b="1" dirty="0"/>
              <a:t>taşıma ve haberleşme maliyetlerinin ucuzlaması </a:t>
            </a:r>
            <a:r>
              <a:rPr lang="tr-TR" dirty="0"/>
              <a:t>ile </a:t>
            </a:r>
            <a:r>
              <a:rPr lang="tr-TR" b="1" dirty="0"/>
              <a:t>uluslararası düzeyde üretim planlaması yapabilecek güçte ve yetenekte büyük tüccarlar</a:t>
            </a:r>
            <a:r>
              <a:rPr lang="tr-TR" dirty="0"/>
              <a:t>ın ortaya çıkmasıdır. </a:t>
            </a:r>
          </a:p>
          <a:p>
            <a:pPr algn="just"/>
            <a:r>
              <a:rPr lang="tr-TR" dirty="0"/>
              <a:t>Yeni dünya sistemine hazırlık niteliğinde en güçlü dönüşüm çevre ülkelerinde gerçekleşmiş, bu ülkeler için ithal ikameci bir kalkınma modelinden ihracata dayalı bir kalkınma modeline geçmenin olanaklarının yaratılması gerekmiştir.</a:t>
            </a:r>
            <a:r>
              <a:rPr lang="tr-TR" dirty="0">
                <a:effectLst/>
              </a:rPr>
              <a:t> </a:t>
            </a:r>
            <a:endParaRPr lang="tr-TR" dirty="0"/>
          </a:p>
        </p:txBody>
      </p:sp>
    </p:spTree>
    <p:extLst>
      <p:ext uri="{BB962C8B-B14F-4D97-AF65-F5344CB8AC3E}">
        <p14:creationId xmlns:p14="http://schemas.microsoft.com/office/powerpoint/2010/main" val="1596007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fontScale="92500" lnSpcReduction="10000"/>
          </a:bodyPr>
          <a:lstStyle/>
          <a:p>
            <a:pPr marL="0" indent="0" algn="just">
              <a:buNone/>
            </a:pPr>
            <a:r>
              <a:rPr lang="tr-TR" dirty="0"/>
              <a:t>Küresel üretim sürecini hazırlayan dönüşümler şu şekilde sıralanabilir:</a:t>
            </a:r>
          </a:p>
          <a:p>
            <a:pPr marL="0" indent="0" algn="just">
              <a:buNone/>
            </a:pPr>
            <a:r>
              <a:rPr lang="tr-TR" dirty="0"/>
              <a:t>1. II. Dünya Savaşı sonrasında çevre ülkelerinde yeşeren kalkınma ideali ve projesi,</a:t>
            </a:r>
          </a:p>
          <a:p>
            <a:pPr marL="0" indent="0" algn="just">
              <a:buNone/>
            </a:pPr>
            <a:r>
              <a:rPr lang="tr-TR" dirty="0"/>
              <a:t>2. Haberleşme ve ulaşım maliyetlerinin ucuzlaması, </a:t>
            </a:r>
          </a:p>
          <a:p>
            <a:pPr marL="0" indent="0" algn="just">
              <a:buNone/>
            </a:pPr>
            <a:r>
              <a:rPr lang="tr-TR" dirty="0"/>
              <a:t>3. Uluslararası </a:t>
            </a:r>
            <a:r>
              <a:rPr lang="tr-TR" dirty="0" err="1"/>
              <a:t>Keynesyen</a:t>
            </a:r>
            <a:r>
              <a:rPr lang="tr-TR" dirty="0"/>
              <a:t> sistemin yıkılması ve sabit kur sisteminden esnek kur sistemine geçilmesi,</a:t>
            </a:r>
          </a:p>
          <a:p>
            <a:pPr marL="0" indent="0" algn="just">
              <a:buNone/>
            </a:pPr>
            <a:r>
              <a:rPr lang="tr-TR" dirty="0"/>
              <a:t>4. Çevre ülkelerinin sürüklendikleri borç batağı ve bu ülkelerin borçlarını ödeyebilmek için ihracata dayalı sanayileşme modeline yönlendirilmeleri,</a:t>
            </a:r>
          </a:p>
          <a:p>
            <a:pPr marL="0" indent="0" algn="just">
              <a:buNone/>
            </a:pPr>
            <a:r>
              <a:rPr lang="tr-TR" dirty="0"/>
              <a:t>5. Çok ülkeli şirketlerin ve uluslararası çalışan büyük tüccarların dünya ekonomisinde artan rolleri,</a:t>
            </a:r>
          </a:p>
          <a:p>
            <a:pPr marL="0" indent="0" algn="just">
              <a:buNone/>
            </a:pPr>
            <a:r>
              <a:rPr lang="tr-TR" dirty="0"/>
              <a:t>6. IMF ve Dünya Bankası gibi küresel düzenleme yapabilecek güçte kuruluşların dünyada büyük bir ağırlığa sahip olmaları ve dünyanın hemen her yerinde bu kuruluşların politikalarının yakın takipçisi ve uygulayıcısı yerel düzeyde «küresel elit» bir tabakanın yaratılması, </a:t>
            </a:r>
          </a:p>
          <a:p>
            <a:pPr marL="0" indent="0" algn="just">
              <a:buNone/>
            </a:pPr>
            <a:r>
              <a:rPr lang="tr-TR" dirty="0"/>
              <a:t>7. İki kutuplu dünyanın tek kutuplu dünyaya doğru </a:t>
            </a:r>
            <a:r>
              <a:rPr lang="tr-TR" dirty="0" err="1"/>
              <a:t>evrilmesi</a:t>
            </a:r>
            <a:r>
              <a:rPr lang="tr-TR" dirty="0"/>
              <a:t>,</a:t>
            </a:r>
          </a:p>
          <a:p>
            <a:pPr marL="0" indent="0" algn="just">
              <a:buNone/>
            </a:pPr>
            <a:r>
              <a:rPr lang="tr-TR" dirty="0"/>
              <a:t>8. Merkez ülkelerinde düşen karlılık ve verimlilik oranları ve Altın Çağ’ın sonu.</a:t>
            </a:r>
          </a:p>
        </p:txBody>
      </p:sp>
    </p:spTree>
    <p:extLst>
      <p:ext uri="{BB962C8B-B14F-4D97-AF65-F5344CB8AC3E}">
        <p14:creationId xmlns:p14="http://schemas.microsoft.com/office/powerpoint/2010/main" val="1897224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fontScale="92500" lnSpcReduction="10000"/>
          </a:bodyPr>
          <a:lstStyle/>
          <a:p>
            <a:pPr algn="just">
              <a:buFont typeface="Arial" panose="020B0604020202020204" pitchFamily="34" charset="0"/>
              <a:buChar char="•"/>
            </a:pPr>
            <a:r>
              <a:rPr lang="tr-TR" dirty="0"/>
              <a:t>G. </a:t>
            </a:r>
            <a:r>
              <a:rPr lang="tr-TR" dirty="0" err="1"/>
              <a:t>Gereffi</a:t>
            </a:r>
            <a:r>
              <a:rPr lang="tr-TR" dirty="0"/>
              <a:t>, küresel meta zincirleri analizinde iki farklı kategori öngörmektedir: «satın alıcı yönlendirmeli meta zincirleri» ve «üretici yönlendirmeli meta zincirleri». İster satın alıcı olsun ister üretici bu süreçte «yönlendirici»  konumunda olanların tümü </a:t>
            </a:r>
            <a:r>
              <a:rPr lang="tr-TR" dirty="0" err="1"/>
              <a:t>ÇÜŞ’tür</a:t>
            </a:r>
            <a:r>
              <a:rPr lang="tr-TR" dirty="0"/>
              <a:t> (çok ülkeli şirkettir). </a:t>
            </a:r>
          </a:p>
          <a:p>
            <a:pPr algn="just">
              <a:buFont typeface="Arial" panose="020B0604020202020204" pitchFamily="34" charset="0"/>
              <a:buChar char="•"/>
            </a:pPr>
            <a:r>
              <a:rPr lang="tr-TR" dirty="0"/>
              <a:t>«</a:t>
            </a:r>
            <a:r>
              <a:rPr lang="tr-TR" b="1" dirty="0"/>
              <a:t>Satın alıcı yönlendirmeli meta </a:t>
            </a:r>
            <a:r>
              <a:rPr lang="tr-TR" b="1" dirty="0" err="1"/>
              <a:t>zincirleri</a:t>
            </a:r>
            <a:r>
              <a:rPr lang="tr-TR" dirty="0" err="1"/>
              <a:t>»nde</a:t>
            </a:r>
            <a:r>
              <a:rPr lang="tr-TR" dirty="0"/>
              <a:t> en önemli rolü büyük tüccar kuruluşlar ve aracı şirketler üstlenmektedir. </a:t>
            </a:r>
            <a:r>
              <a:rPr lang="tr-TR" b="1" dirty="0"/>
              <a:t>Bu şirketler uluslararası bir ağ yapısı içerisinde çevre ülkelerinin oluşturduğu ihracatçı ülke gruplarına üretim yaptırmakta ve bu ülkelerin üretimlerini dünyanın her yerinde belirli markaların egemenliğini de kullanarak satmaktadırlar.</a:t>
            </a:r>
            <a:r>
              <a:rPr lang="tr-TR" dirty="0"/>
              <a:t> Bu üretim tarzında üretim </a:t>
            </a:r>
            <a:r>
              <a:rPr lang="tr-TR" b="1" dirty="0"/>
              <a:t>daha çok hazır giyim, spor ayakkabısı, oyuncak gibi emek yoğun sektörler</a:t>
            </a:r>
            <a:r>
              <a:rPr lang="tr-TR" dirty="0"/>
              <a:t>de yoğunlaşmaktadır. Genellikle </a:t>
            </a:r>
            <a:r>
              <a:rPr lang="tr-TR" b="1" dirty="0"/>
              <a:t>fason/taşeron üretim birimleri olan çevre üreticileri</a:t>
            </a:r>
            <a:r>
              <a:rPr lang="tr-TR" dirty="0"/>
              <a:t> model, marka ve fiyat bakımlarından uluslararası tüccar ve aracıların doğrudan yönlendirmelerine açık çalışmakta, </a:t>
            </a:r>
            <a:r>
              <a:rPr lang="tr-TR" b="1" dirty="0"/>
              <a:t>nihai ürün üretmekte ama ürünler kendi malları olarak değil, uluslararası tanınmış markaların malları olarak piyasaya sürülmektedir. </a:t>
            </a:r>
            <a:r>
              <a:rPr lang="tr-TR" dirty="0"/>
              <a:t>Örneğin; hiçbir yerde kendi fabrikası olmadığı halde her yıl ortalama 300 model ve 900’ün üzerinde değişik tip spor ayakkabısı üretip satan </a:t>
            </a:r>
            <a:r>
              <a:rPr lang="tr-TR" dirty="0" err="1"/>
              <a:t>Nike</a:t>
            </a:r>
            <a:r>
              <a:rPr lang="tr-TR" dirty="0"/>
              <a:t> firması bu tip bir meta zincirine en iyi örnektir. </a:t>
            </a:r>
          </a:p>
        </p:txBody>
      </p:sp>
    </p:spTree>
    <p:extLst>
      <p:ext uri="{BB962C8B-B14F-4D97-AF65-F5344CB8AC3E}">
        <p14:creationId xmlns:p14="http://schemas.microsoft.com/office/powerpoint/2010/main" val="642721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a:bodyPr>
          <a:lstStyle/>
          <a:p>
            <a:pPr algn="just"/>
            <a:endParaRPr lang="tr-TR" dirty="0"/>
          </a:p>
          <a:p>
            <a:pPr algn="just"/>
            <a:r>
              <a:rPr lang="tr-TR" dirty="0"/>
              <a:t>«</a:t>
            </a:r>
            <a:r>
              <a:rPr lang="tr-TR" b="1" dirty="0"/>
              <a:t>Üretici yönlendirmeli meta zincirleri</a:t>
            </a:r>
            <a:r>
              <a:rPr lang="tr-TR" dirty="0"/>
              <a:t>» ise daha çok </a:t>
            </a:r>
            <a:r>
              <a:rPr lang="tr-TR" dirty="0" err="1"/>
              <a:t>ÇÜŞ’lerin</a:t>
            </a:r>
            <a:r>
              <a:rPr lang="tr-TR" dirty="0"/>
              <a:t> veya benzer yapıdaki </a:t>
            </a:r>
            <a:r>
              <a:rPr lang="tr-TR" b="1" dirty="0"/>
              <a:t>entegre sanayi işletmeleri</a:t>
            </a:r>
            <a:r>
              <a:rPr lang="tr-TR" dirty="0"/>
              <a:t>nin baskın bir rol oynadıkları üretim alanlarında ortaya çıkmaktadır. Bunlar daha çok </a:t>
            </a:r>
            <a:r>
              <a:rPr lang="tr-TR" b="1" dirty="0"/>
              <a:t>otomotiv, uçak, beyaz eşya</a:t>
            </a:r>
            <a:r>
              <a:rPr lang="tr-TR" dirty="0"/>
              <a:t> üretimi gibi </a:t>
            </a:r>
            <a:r>
              <a:rPr lang="tr-TR" b="1" dirty="0"/>
              <a:t>sermaye ve teknoloji yoğun alanlarda</a:t>
            </a:r>
            <a:r>
              <a:rPr lang="tr-TR" dirty="0"/>
              <a:t> faaliyet göstermekte olup coğrafi yayılımları uluslar ötesidir. Bununla birlikte bu yapılarda da çok yaygın olarak fason imalat olanakları, özellikle </a:t>
            </a:r>
            <a:r>
              <a:rPr lang="tr-TR" b="1" dirty="0"/>
              <a:t>temel ürüne eklemlenecek olan çeşitli parçaların üretimi </a:t>
            </a:r>
            <a:r>
              <a:rPr lang="tr-TR" dirty="0"/>
              <a:t>için kullanılmaktadır.</a:t>
            </a:r>
          </a:p>
          <a:p>
            <a:pPr algn="just"/>
            <a:r>
              <a:rPr lang="tr-TR" b="1" dirty="0"/>
              <a:t>Bilgisayar üretimi </a:t>
            </a:r>
            <a:r>
              <a:rPr lang="tr-TR" dirty="0"/>
              <a:t>üretici yönlendirmeli meta zincirlerini daha iyi anlamak açısından oldukça iyi bir örnek. Bilgisayar üretimi 1990’ların başına kadar IBM, Apple, DEC gibi farklı markaların birbiri arasında geçiş olanağı olmayan ürünlerini ürettikleri ve pazarladıkları dikey olarak entegre olmuş bir sektördü.</a:t>
            </a:r>
            <a:r>
              <a:rPr lang="tr-TR" dirty="0">
                <a:effectLst/>
              </a:rPr>
              <a:t> </a:t>
            </a:r>
            <a:endParaRPr lang="tr-TR" dirty="0"/>
          </a:p>
          <a:p>
            <a:pPr marL="0" indent="0" algn="just">
              <a:buNone/>
            </a:pPr>
            <a:endParaRPr lang="tr-TR" dirty="0"/>
          </a:p>
        </p:txBody>
      </p:sp>
    </p:spTree>
    <p:extLst>
      <p:ext uri="{BB962C8B-B14F-4D97-AF65-F5344CB8AC3E}">
        <p14:creationId xmlns:p14="http://schemas.microsoft.com/office/powerpoint/2010/main" val="4204284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fontScale="85000" lnSpcReduction="10000"/>
          </a:bodyPr>
          <a:lstStyle/>
          <a:p>
            <a:pPr algn="just"/>
            <a:r>
              <a:rPr lang="tr-TR" dirty="0"/>
              <a:t>Küresel üretim sistemleri klasik işletme etkinliklerinin ikiye bölünmesi ve bu etkinliklerin merkez ve çevre ülkeleri arasında küresel bir işbölümü doğuracak biçimde yeniden örgütlenmesi esasına dayanmaktadır. Bu yapı, sisteme, </a:t>
            </a:r>
            <a:r>
              <a:rPr lang="tr-TR" dirty="0" err="1"/>
              <a:t>Fordizmin</a:t>
            </a:r>
            <a:r>
              <a:rPr lang="tr-TR" dirty="0"/>
              <a:t> yukarıda andığımız temel paradokslarının birinden kurtulma olanağını sağlamaktadır. </a:t>
            </a:r>
          </a:p>
          <a:p>
            <a:pPr algn="just"/>
            <a:r>
              <a:rPr lang="tr-TR" dirty="0" err="1"/>
              <a:t>Fordizmin</a:t>
            </a:r>
            <a:r>
              <a:rPr lang="tr-TR" dirty="0"/>
              <a:t> paradoksları olarak anlatmaya çalıştığımız şey ise işletme terminolojisiyle bakacak olursak «</a:t>
            </a:r>
            <a:r>
              <a:rPr lang="tr-TR" b="1" dirty="0"/>
              <a:t>üretim</a:t>
            </a:r>
            <a:r>
              <a:rPr lang="tr-TR" dirty="0"/>
              <a:t>» ve «</a:t>
            </a:r>
            <a:r>
              <a:rPr lang="tr-TR" b="1" dirty="0"/>
              <a:t>pazarlama</a:t>
            </a:r>
            <a:r>
              <a:rPr lang="tr-TR" dirty="0"/>
              <a:t>» birimleri arasında bir denge kurulma çabasının sonucu olarak ortaya çıkmaktadır. Yani, </a:t>
            </a:r>
            <a:r>
              <a:rPr lang="tr-TR" b="1" dirty="0"/>
              <a:t>«talebin sınırlı olduğu» bir piyasada mal üretip satabilmek için üretim ölçeğini yüksek tutmak gereklidir </a:t>
            </a:r>
            <a:r>
              <a:rPr lang="tr-TR" dirty="0"/>
              <a:t>fakat </a:t>
            </a:r>
            <a:r>
              <a:rPr lang="tr-TR" b="1" dirty="0"/>
              <a:t>montaj hattının başlangıç maliyetlerini birden bire fiyatlara yansıtamayacağınız için bu maliyetleri yıllara yaymak ve aynı zamanda da malların fiyatlarında sürekli indirime giderek talebi kaybetmemeye çalışmak </a:t>
            </a:r>
            <a:r>
              <a:rPr lang="tr-TR" dirty="0"/>
              <a:t>zorunda kalırsınız; dolayısıyla </a:t>
            </a:r>
            <a:r>
              <a:rPr lang="tr-TR" dirty="0" err="1"/>
              <a:t>Fordizmin</a:t>
            </a:r>
            <a:r>
              <a:rPr lang="tr-TR" dirty="0"/>
              <a:t> paradoksları bu tür bir dengenin kurulması sürecinde ortaya çıkmaktadır. </a:t>
            </a:r>
            <a:r>
              <a:rPr lang="tr-TR" b="1" dirty="0"/>
              <a:t>Ya pazarlamanın riskleri üretimi sınırlamakta ya da üretimin riskleri pazarlamayı sınırlamaktadır. </a:t>
            </a:r>
            <a:r>
              <a:rPr lang="tr-TR" dirty="0"/>
              <a:t>Üretim ve pazarlama birimlerini aynı firma altında örgütleyen bir üretim süreci bu ikisi arasında bir denge arayışına mecburen girer. </a:t>
            </a:r>
          </a:p>
          <a:p>
            <a:pPr algn="just"/>
            <a:r>
              <a:rPr lang="tr-TR" dirty="0"/>
              <a:t>Küresel üretim bu etkinlikleri uluslararası bir işbölümü altında çözerek </a:t>
            </a:r>
            <a:r>
              <a:rPr lang="tr-TR" b="1" dirty="0"/>
              <a:t>üretimden kaynaklanan riskleri farklı ülke ve farklı işletmelerin riski haline dönüştürmektedir.</a:t>
            </a:r>
            <a:r>
              <a:rPr lang="tr-TR" dirty="0"/>
              <a:t> Aynı zamanda da hiyerarşik-hegemonik bir yapı altında </a:t>
            </a:r>
            <a:r>
              <a:rPr lang="tr-TR" b="1" dirty="0"/>
              <a:t>üretimi pazarlamaya bağımlı kılarak, işletme etkinlikleri arasında ve bu yolla da uluslararası üretim ilişkilerinde yeni hegemonik bir yapı örgütlemektedir. </a:t>
            </a:r>
          </a:p>
        </p:txBody>
      </p:sp>
    </p:spTree>
    <p:extLst>
      <p:ext uri="{BB962C8B-B14F-4D97-AF65-F5344CB8AC3E}">
        <p14:creationId xmlns:p14="http://schemas.microsoft.com/office/powerpoint/2010/main" val="1469300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a:bodyPr>
          <a:lstStyle/>
          <a:p>
            <a:pPr algn="just"/>
            <a:endParaRPr lang="tr-TR" dirty="0"/>
          </a:p>
          <a:p>
            <a:pPr algn="just"/>
            <a:r>
              <a:rPr lang="tr-TR" dirty="0"/>
              <a:t>Küresel üretim yapısı bahsedilen olanakları kullanırken klasik işletme ekonomileri olan ölçek ve çeşit ekonomilerine de yeni katkılar sağlamaktadır. Bir yandan ürün çeşitlendirmesi faaliyetleri artırılarak çeşit ekonomilerinin sisteme katkısı artırılmakta diğer yandan da sisteme yeni bir ekonomi daha eklenmektedir: «Moda ekonomileri». </a:t>
            </a:r>
          </a:p>
          <a:p>
            <a:pPr algn="just"/>
            <a:r>
              <a:rPr lang="tr-TR" b="1" dirty="0"/>
              <a:t>Moda ekonomileri </a:t>
            </a:r>
            <a:r>
              <a:rPr lang="tr-TR" dirty="0"/>
              <a:t>sayesinde yeni küresel üretim sisteminde ürün planlaması yapan ve marka üreten merkez işletmeler </a:t>
            </a:r>
            <a:r>
              <a:rPr lang="tr-TR" b="1" dirty="0"/>
              <a:t>ürün setlerini istedikleri sıklıkta değiştirebilme </a:t>
            </a:r>
            <a:r>
              <a:rPr lang="tr-TR" dirty="0"/>
              <a:t>olanağına kavuşmuşlardır. Ürün setini değiştirmenin bu işletmelere maliyeti ise sadece </a:t>
            </a:r>
            <a:r>
              <a:rPr lang="tr-TR" b="1" dirty="0"/>
              <a:t>tasarım giderleri ve uluslararası üretim ilişki ağlarının kurulma giderleriyle sınırlı kalmaktadır. </a:t>
            </a:r>
            <a:r>
              <a:rPr lang="tr-TR" dirty="0"/>
              <a:t>Bu işletmeler </a:t>
            </a:r>
            <a:r>
              <a:rPr lang="tr-TR" b="1" dirty="0"/>
              <a:t>montaj hattının her yeni ürün seti için değiştirilmesi gibi önemli bir başlangıç maliyetinden kurtularak kendilerine önemli bir tasarruf sağlamaktadırlar. </a:t>
            </a:r>
          </a:p>
          <a:p>
            <a:pPr algn="just"/>
            <a:endParaRPr lang="tr-TR" dirty="0"/>
          </a:p>
        </p:txBody>
      </p:sp>
    </p:spTree>
    <p:extLst>
      <p:ext uri="{BB962C8B-B14F-4D97-AF65-F5344CB8AC3E}">
        <p14:creationId xmlns:p14="http://schemas.microsoft.com/office/powerpoint/2010/main" val="3662718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a:bodyPr>
          <a:lstStyle/>
          <a:p>
            <a:pPr algn="just"/>
            <a:endParaRPr lang="tr-TR" dirty="0"/>
          </a:p>
          <a:p>
            <a:pPr algn="just"/>
            <a:endParaRPr lang="tr-TR" dirty="0"/>
          </a:p>
          <a:p>
            <a:pPr algn="just"/>
            <a:r>
              <a:rPr lang="tr-TR" dirty="0"/>
              <a:t>Ürün setlerinin hızla değiştirilebilmesi olanağı ürünlerin ekonomik ömürlerinin büyük ölçüde kısalmasına yol açmıştır. </a:t>
            </a:r>
            <a:r>
              <a:rPr lang="tr-TR" dirty="0" err="1"/>
              <a:t>ÇÜŞ’ler</a:t>
            </a:r>
            <a:r>
              <a:rPr lang="tr-TR" dirty="0"/>
              <a:t> bu yolla da kendilerine ek bir tasarruf sağlamaktadırlar. Ürünlerin modelleri çok kısa sürede değiştirilerek eski modeller çabucak demode olmaktadır </a:t>
            </a:r>
            <a:r>
              <a:rPr lang="tr-TR" dirty="0">
                <a:sym typeface="Wingdings" pitchFamily="2" charset="2"/>
              </a:rPr>
              <a:t> </a:t>
            </a:r>
            <a:r>
              <a:rPr lang="tr-TR" b="1" dirty="0">
                <a:sym typeface="Wingdings" pitchFamily="2" charset="2"/>
              </a:rPr>
              <a:t>Planlı Eskitme </a:t>
            </a:r>
            <a:r>
              <a:rPr lang="tr-TR" dirty="0">
                <a:sym typeface="Wingdings" pitchFamily="2" charset="2"/>
              </a:rPr>
              <a:t>(</a:t>
            </a:r>
            <a:r>
              <a:rPr lang="tr-TR" i="1" dirty="0" err="1">
                <a:sym typeface="Wingdings" pitchFamily="2" charset="2"/>
              </a:rPr>
              <a:t>planned</a:t>
            </a:r>
            <a:r>
              <a:rPr lang="tr-TR" i="1" dirty="0">
                <a:sym typeface="Wingdings" pitchFamily="2" charset="2"/>
              </a:rPr>
              <a:t> </a:t>
            </a:r>
            <a:r>
              <a:rPr lang="tr-TR" i="1" dirty="0" err="1">
                <a:sym typeface="Wingdings" pitchFamily="2" charset="2"/>
              </a:rPr>
              <a:t>obsoloscence</a:t>
            </a:r>
            <a:r>
              <a:rPr lang="tr-TR" dirty="0">
                <a:sym typeface="Wingdings" pitchFamily="2" charset="2"/>
              </a:rPr>
              <a:t>)</a:t>
            </a:r>
            <a:r>
              <a:rPr lang="tr-TR" dirty="0"/>
              <a:t> </a:t>
            </a:r>
          </a:p>
          <a:p>
            <a:pPr algn="just"/>
            <a:r>
              <a:rPr lang="tr-TR" b="1" dirty="0"/>
              <a:t>Firmalar eski müşterilerine aynı malın yeni modelini satarak ürünün satışını alt gelir gruplarına kadar yaygınlaştırmak, dolayısıyla ürünün fiyatını aşırı ucuzlatmak zorunluluğundan kurtulmaktadırlar. </a:t>
            </a:r>
          </a:p>
          <a:p>
            <a:pPr algn="just"/>
            <a:r>
              <a:rPr lang="tr-TR" dirty="0"/>
              <a:t>Bu sistem sağlamlık ve kalite kavramları arasında da bir fark ortaya çıkartarak, kaliteli malın sağlam mal olması zorunluluğunu ortadan kaldırmaktadır. </a:t>
            </a:r>
          </a:p>
        </p:txBody>
      </p:sp>
    </p:spTree>
    <p:extLst>
      <p:ext uri="{BB962C8B-B14F-4D97-AF65-F5344CB8AC3E}">
        <p14:creationId xmlns:p14="http://schemas.microsoft.com/office/powerpoint/2010/main" val="294281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a:bodyPr>
          <a:lstStyle/>
          <a:p>
            <a:pPr algn="just"/>
            <a:endParaRPr lang="tr-TR" sz="2100" dirty="0"/>
          </a:p>
          <a:p>
            <a:pPr algn="just"/>
            <a:r>
              <a:rPr lang="tr-TR" sz="2100" dirty="0"/>
              <a:t>Bilimin temel niteliklerinden biri de «</a:t>
            </a:r>
            <a:r>
              <a:rPr lang="tr-TR" sz="2100" b="1" dirty="0" err="1"/>
              <a:t>uzmanlaşma</a:t>
            </a:r>
            <a:r>
              <a:rPr lang="tr-TR" sz="2100" dirty="0" err="1"/>
              <a:t>»dır</a:t>
            </a:r>
            <a:r>
              <a:rPr lang="tr-TR" sz="2100" dirty="0"/>
              <a:t>. Bilim kendi çalışma süreçleri içerisinde de uzmanlaşmaktadır. Bilimin etkinlikleri profesyonelleşmiş okullar, disiplinler, bölümler, araştırma enstitüleri yoluyla yürütülmektedir; dünyanın araştırma nesneleri olarak parçalanması ve her parçanın ayrı bir araştırma konusu olarak uzmanlaşması sağlanmıştır. </a:t>
            </a:r>
          </a:p>
          <a:p>
            <a:pPr algn="just"/>
            <a:r>
              <a:rPr lang="tr-TR" sz="2100" dirty="0"/>
              <a:t>Bu aynı zamanda </a:t>
            </a:r>
            <a:r>
              <a:rPr lang="tr-TR" sz="2100" b="1" dirty="0"/>
              <a:t>geleneksel tarzdaki entelektüelin/aydının de yok olması </a:t>
            </a:r>
            <a:r>
              <a:rPr lang="tr-TR" sz="2100" dirty="0"/>
              <a:t>anlamına gelmektedir. Belirli bir araştırma konusunun belirli bir parçasında uzmanlaşan ve bütün dünyayı bu parçadan ibaret sanan bir akademisyen tipinin doğuşu müjdelenmektedir. </a:t>
            </a:r>
          </a:p>
          <a:p>
            <a:pPr algn="just"/>
            <a:r>
              <a:rPr lang="tr-TR" sz="2100" dirty="0"/>
              <a:t>İçerisinde yaşadığımız dünya «bilim», «teknoloji», «atom» gibi yeni Tanrılara sahip olmuştur. Modernlik içerisinde yeni bir Akıl sistemi kurulur. Artık bu sistemde biz düşünmeyiz. Bizim yerimize «Atom Çağı», «teknoloji» ya da «modern bilim» düşünür. Ne yazmamız gerektiğine, ne okumamız gerektiğine bunlar karar verir. </a:t>
            </a:r>
          </a:p>
        </p:txBody>
      </p:sp>
    </p:spTree>
    <p:extLst>
      <p:ext uri="{BB962C8B-B14F-4D97-AF65-F5344CB8AC3E}">
        <p14:creationId xmlns:p14="http://schemas.microsoft.com/office/powerpoint/2010/main" val="1057122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lnSpcReduction="10000"/>
          </a:bodyPr>
          <a:lstStyle/>
          <a:p>
            <a:pPr algn="just"/>
            <a:r>
              <a:rPr lang="tr-TR" b="1" dirty="0"/>
              <a:t>Satın alıcı yönlendirmeli meta zincirlerinde </a:t>
            </a:r>
            <a:r>
              <a:rPr lang="tr-TR" b="1" dirty="0" err="1"/>
              <a:t>ÇÜŞ’ler</a:t>
            </a:r>
            <a:r>
              <a:rPr lang="tr-TR" b="1" dirty="0"/>
              <a:t> üretim birimleri bulundurmamaktadır. </a:t>
            </a:r>
            <a:r>
              <a:rPr lang="tr-TR" dirty="0"/>
              <a:t>Dünyanın hiçbir yerinde kendilerine ait bir fabrikaları yoktur. Bunlar, kendi markaları ile çevre ülkelerinde yaptırdıkları ürünleri satmaktadırlar. </a:t>
            </a:r>
          </a:p>
          <a:p>
            <a:pPr algn="just"/>
            <a:r>
              <a:rPr lang="tr-TR" dirty="0"/>
              <a:t>Bu şirketler üretimin seyrini yönlendirebilmek bakımından büyük bir esnekliğe sahiptir. Yeni ürünlerin piyasaya sürebilmesi için önündeki maliyet kalemleri yalnızca tasarım ve ürün tutundurma giderlerinden oluşmaktadır. </a:t>
            </a:r>
          </a:p>
          <a:p>
            <a:pPr algn="just"/>
            <a:r>
              <a:rPr lang="tr-TR" b="1" dirty="0"/>
              <a:t>Ürün çeşitlerini yenilemekten dolayı bu tüccarın üretimden kaynaklı herhangi bir risk yüklenmesine ve dolayısıyla bir maliyet yüklenmesine gerek yoktur. </a:t>
            </a:r>
            <a:r>
              <a:rPr lang="tr-TR" dirty="0"/>
              <a:t>Çünkü üretim birimleri kendisine ait değildir, dolayısıyla üretimden kaynaklanan riskler de kendisine ait olmayacaktır. </a:t>
            </a:r>
            <a:r>
              <a:rPr lang="tr-TR" b="1" dirty="0"/>
              <a:t>Üretimden kaynaklı risk ve maliyetlerin tamamını çevre ülkelerindeki üretici firmalar yüklenmektedir. </a:t>
            </a:r>
            <a:r>
              <a:rPr lang="tr-TR" dirty="0"/>
              <a:t>Üstelik, eğer daha önce bu firma için üretim yapan üreticiler yeni ürün setini üretemezlerse dünyanın çeşitli ülkelerinden bu malları üretebilecek yüzlerce başka üretici firma bulunmaktadır. </a:t>
            </a:r>
          </a:p>
        </p:txBody>
      </p:sp>
    </p:spTree>
    <p:extLst>
      <p:ext uri="{BB962C8B-B14F-4D97-AF65-F5344CB8AC3E}">
        <p14:creationId xmlns:p14="http://schemas.microsoft.com/office/powerpoint/2010/main" val="1229094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a:bodyPr>
          <a:lstStyle/>
          <a:p>
            <a:pPr algn="just"/>
            <a:endParaRPr lang="tr-TR" dirty="0"/>
          </a:p>
          <a:p>
            <a:pPr algn="just"/>
            <a:endParaRPr lang="tr-TR" dirty="0"/>
          </a:p>
          <a:p>
            <a:pPr algn="just"/>
            <a:r>
              <a:rPr lang="tr-TR" dirty="0" err="1"/>
              <a:t>ÇÜŞ’ler</a:t>
            </a:r>
            <a:r>
              <a:rPr lang="tr-TR" dirty="0"/>
              <a:t>, dünyanın herhangi bir yerinde eski üretici firmayla aynı kalitede fakat daha ucuza üretecek bir firma bulmaları durumunda da rahatlıkla siparişlerini daha ucuza üreten bu ülkelere ve firmalara kaydırarak ucuz imalat olanaklarından yararlanabilmektedirler. </a:t>
            </a:r>
          </a:p>
          <a:p>
            <a:pPr algn="just"/>
            <a:r>
              <a:rPr lang="tr-TR" dirty="0"/>
              <a:t>Küresel üretim olanakları çok ülkeli şirketlere üretimlerini istedikleri gibi planlamak konusunda büyük bir esneklik tanırken aynı esneklik çevre üretici firmaları için bir bağımlılık ilişkisine dönüşmektedir. Bu </a:t>
            </a:r>
            <a:r>
              <a:rPr lang="tr-TR" b="1" dirty="0"/>
              <a:t>esneklik ve bağımlılık ikiliğinden merkez ülkeleri için üç ayrı tasarruf olanağı doğmaktadır. </a:t>
            </a:r>
          </a:p>
        </p:txBody>
      </p:sp>
    </p:spTree>
    <p:extLst>
      <p:ext uri="{BB962C8B-B14F-4D97-AF65-F5344CB8AC3E}">
        <p14:creationId xmlns:p14="http://schemas.microsoft.com/office/powerpoint/2010/main" val="1502572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fontScale="92500"/>
          </a:bodyPr>
          <a:lstStyle/>
          <a:p>
            <a:pPr algn="just"/>
            <a:endParaRPr lang="tr-TR" dirty="0"/>
          </a:p>
          <a:p>
            <a:pPr algn="just"/>
            <a:r>
              <a:rPr lang="tr-TR" dirty="0"/>
              <a:t>Birincisi, eskiden bir maliyet kalemi olan </a:t>
            </a:r>
            <a:r>
              <a:rPr lang="tr-TR" b="1" dirty="0"/>
              <a:t>montaj hattı (ya da fabrika) değiştirme artık bu firmalar için bir maliyet kalemi olmaktan çıkmaktadır</a:t>
            </a:r>
            <a:r>
              <a:rPr lang="tr-TR" dirty="0"/>
              <a:t>, merkez firmaları bu yolla bir tasarruf elde etmektedirler. </a:t>
            </a:r>
          </a:p>
          <a:p>
            <a:pPr algn="just"/>
            <a:r>
              <a:rPr lang="tr-TR" dirty="0"/>
              <a:t>İkinci tasarruf öğesi, daha ucuza üretmeye razı farklı ülkeler arasındaki rekabeti sürekli canlı tutarak elde edilmektedir. </a:t>
            </a:r>
            <a:r>
              <a:rPr lang="tr-TR" b="1" dirty="0"/>
              <a:t>Merkez ülke firmaları işçiliğin daha ucuz olduğu çevre ülkelerine yönelerek daha ucuz üretim olanaklarına kavuşmaktadır. </a:t>
            </a:r>
            <a:r>
              <a:rPr lang="tr-TR" dirty="0"/>
              <a:t>Dünyada daha ucuza üreten ülke ve firmaların ortaya çıkması ise güçlü bir </a:t>
            </a:r>
            <a:r>
              <a:rPr lang="tr-TR" dirty="0" err="1"/>
              <a:t>geribesleme</a:t>
            </a:r>
            <a:r>
              <a:rPr lang="tr-TR" dirty="0"/>
              <a:t> etkisi yaratarak, eski üretici ülke ve firmaların bir şekilde kendi maliyetlerini de yeni uluslararası ücret düzeyine indirmek için çaba sarf etmelerine yol açmaktadır.</a:t>
            </a:r>
          </a:p>
          <a:p>
            <a:pPr algn="just"/>
            <a:r>
              <a:rPr lang="tr-TR" dirty="0"/>
              <a:t>Üçüncü tasarruf olanağı ise yeni üretimin model değiştirme hızından kaynaklanmaktadır. </a:t>
            </a:r>
            <a:r>
              <a:rPr lang="tr-TR" b="1" dirty="0"/>
              <a:t>Çok sık aralıklarla model değiştirerek malın fiyatını ucuzlatarak aynı malı alt gelir gruplarına satma zorunluluğundan, dolayısıyla satış yapabilmek için belli oranlarda kardan vazgeçme zorunluluğunun firmaya getirdiği maliyetlerden de kurtulmaktadır. </a:t>
            </a:r>
          </a:p>
          <a:p>
            <a:pPr algn="just"/>
            <a:endParaRPr lang="tr-TR" dirty="0"/>
          </a:p>
        </p:txBody>
      </p:sp>
    </p:spTree>
    <p:extLst>
      <p:ext uri="{BB962C8B-B14F-4D97-AF65-F5344CB8AC3E}">
        <p14:creationId xmlns:p14="http://schemas.microsoft.com/office/powerpoint/2010/main" val="3046477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a:bodyPr>
          <a:lstStyle/>
          <a:p>
            <a:pPr algn="just"/>
            <a:endParaRPr lang="tr-TR" i="1" dirty="0"/>
          </a:p>
          <a:p>
            <a:pPr algn="just"/>
            <a:endParaRPr lang="tr-TR" dirty="0"/>
          </a:p>
          <a:p>
            <a:pPr algn="just"/>
            <a:r>
              <a:rPr lang="tr-TR" b="1" dirty="0"/>
              <a:t>Üretici yönlendirmeli zincirler </a:t>
            </a:r>
            <a:r>
              <a:rPr lang="tr-TR" dirty="0"/>
              <a:t>aracılığıyla ise, </a:t>
            </a:r>
            <a:r>
              <a:rPr lang="tr-TR" dirty="0" err="1"/>
              <a:t>ÇÜŞ’ler</a:t>
            </a:r>
            <a:r>
              <a:rPr lang="tr-TR" dirty="0"/>
              <a:t> çevre ülkelerinin fason imalat olanaklarından yararlanarak yukarıda satın alıcı yönlendirmeli meta zincirleri için saydığımız tasarruf olanaklarının aynılarına sahip olabilmektedir. Bunun yanı sıra bu firmalar </a:t>
            </a:r>
            <a:r>
              <a:rPr lang="tr-TR" b="1" dirty="0"/>
              <a:t>yüksek teknoloji ürünü sayısal temelli makinalar kullanarak da ek bir esnekliğe kavuşmakta ve bu sayede hem yüksek bir ürün farklılaştırması olanağı elde etmekte hem de yeni modellerin piyasaya sürülmesi bakımından büyük bir hız kazanmaktadırlar. </a:t>
            </a:r>
          </a:p>
        </p:txBody>
      </p:sp>
    </p:spTree>
    <p:extLst>
      <p:ext uri="{BB962C8B-B14F-4D97-AF65-F5344CB8AC3E}">
        <p14:creationId xmlns:p14="http://schemas.microsoft.com/office/powerpoint/2010/main" val="428580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a:bodyPr>
          <a:lstStyle/>
          <a:p>
            <a:pPr algn="just"/>
            <a:endParaRPr lang="tr-TR" dirty="0"/>
          </a:p>
          <a:p>
            <a:pPr algn="just"/>
            <a:r>
              <a:rPr lang="tr-TR" dirty="0"/>
              <a:t>Bu şirketler her ne kadar emek yoğun sektörlerde etkinlik göstermeseler bile olanak bulduklarında yatırımlarını ucuz emek cenneti çevre ülkelere kaydırmaya her zaman hazırdırlar. Bu da ek maliyet tasarrufları demektir. </a:t>
            </a:r>
          </a:p>
          <a:p>
            <a:pPr algn="just"/>
            <a:r>
              <a:rPr lang="tr-TR" dirty="0"/>
              <a:t>Otomobil üretimi düşünüldüğünde ABD’deki hemen hemen bütün otomobil fabrikalarının kapatıldığı ve Latin Amerika ülkelerine kaydırıldığı bilinmektedir. Benzer biçimde örneğin Volkswagen Grup da </a:t>
            </a:r>
            <a:r>
              <a:rPr lang="tr-TR" dirty="0" err="1"/>
              <a:t>Çekya’da</a:t>
            </a:r>
            <a:r>
              <a:rPr lang="tr-TR" dirty="0"/>
              <a:t> Skoda, İspanya’da </a:t>
            </a:r>
            <a:r>
              <a:rPr lang="tr-TR" dirty="0" err="1"/>
              <a:t>Seat</a:t>
            </a:r>
            <a:r>
              <a:rPr lang="tr-TR" dirty="0"/>
              <a:t>, Latin Amerika’da Volkswagen markalarını üreterek hem marka esasına bağlı bir ürün farklılaştırma hem de ucuz mal için ucuz işgücünden yararlanma politikası gütmektedir. </a:t>
            </a:r>
          </a:p>
        </p:txBody>
      </p:sp>
    </p:spTree>
    <p:extLst>
      <p:ext uri="{BB962C8B-B14F-4D97-AF65-F5344CB8AC3E}">
        <p14:creationId xmlns:p14="http://schemas.microsoft.com/office/powerpoint/2010/main" val="2413306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fontScale="92500"/>
          </a:bodyPr>
          <a:lstStyle/>
          <a:p>
            <a:pPr marL="0" indent="0" algn="just">
              <a:buNone/>
            </a:pPr>
            <a:r>
              <a:rPr lang="tr-TR" dirty="0"/>
              <a:t>Üçlü dünya sisteminin aktörleri, «merkez, çevre ve diğer» ülke gruplarıdır. </a:t>
            </a:r>
          </a:p>
          <a:p>
            <a:pPr algn="just"/>
            <a:r>
              <a:rPr lang="tr-TR" dirty="0"/>
              <a:t>Küresel üretim sisteminde aynı malın üretimi için ikili bir rekabet söz konusudur. Merkez ülke firmaları marka ve uluslararası ağ kurma yarışı içerisine girerlerken, çevre ülkeler için bu rekabetin adı, küresel üretimden pay kapabilme yarışı, şekline dönüşmektedir. </a:t>
            </a:r>
          </a:p>
          <a:p>
            <a:pPr algn="just"/>
            <a:r>
              <a:rPr lang="tr-TR" dirty="0"/>
              <a:t>Merkez, çevre ve diğer kategorileri durağan olarak değerlendirilirse Amin’in «birinci dünya, üçüncü dünya ve dördüncü dünya» diye adlandırdığı ülke gruplarına karşılık gelmektedir (ya hiç sanayileşme devrimi yaşamamış ya da sanayileşmek için girişimde bulunmuşlar ancak rekabet gücü elde edememiş olan ülkeler). </a:t>
            </a:r>
          </a:p>
          <a:p>
            <a:pPr algn="just"/>
            <a:r>
              <a:rPr lang="tr-TR" dirty="0"/>
              <a:t>Üçlü dünya yapısı durağan olarak değerlendirilemeyecek kadar karmaşık ilişkiler içerisinde yer almaktadır. Çevre ülkeleri kategorisi her an «diğer» kategorisi içerisine düşmeye veya bu kategoriye yaklaşmaya eğilimli ya da diğer ülkeler diye adlandırdığımız grup, en azında belirli sektörler bakımında, çevre ülkeleriyle rekabet edebilme gücüne erişebilmekte ve «çevre» ülke olma konumuna yakınlaşabilmektedir. Bu ilişkide değişmeyen ve durağan kalan tek konum merkezin kendisidir. Küresel üretimi düzenleyen taraf olarak merkez her zaman düzenleyici ve belirleyici konumundadır. </a:t>
            </a:r>
          </a:p>
        </p:txBody>
      </p:sp>
    </p:spTree>
    <p:extLst>
      <p:ext uri="{BB962C8B-B14F-4D97-AF65-F5344CB8AC3E}">
        <p14:creationId xmlns:p14="http://schemas.microsoft.com/office/powerpoint/2010/main" val="390515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a:bodyPr>
          <a:lstStyle/>
          <a:p>
            <a:pPr algn="just"/>
            <a:endParaRPr lang="tr-TR" dirty="0"/>
          </a:p>
          <a:p>
            <a:pPr algn="just"/>
            <a:r>
              <a:rPr lang="tr-TR" dirty="0"/>
              <a:t>Merkez firmalarının kendi arasındaki </a:t>
            </a:r>
            <a:r>
              <a:rPr lang="tr-TR" b="1" dirty="0"/>
              <a:t>acımasız rekabetin en önemli silahı küresel «</a:t>
            </a:r>
            <a:r>
              <a:rPr lang="tr-TR" b="1" dirty="0" err="1"/>
              <a:t>standartlar»ın</a:t>
            </a:r>
            <a:r>
              <a:rPr lang="tr-TR" b="1" dirty="0"/>
              <a:t> belirlenmesi </a:t>
            </a:r>
            <a:r>
              <a:rPr lang="tr-TR" dirty="0"/>
              <a:t>ve bu standartlar yardımıyla </a:t>
            </a:r>
            <a:r>
              <a:rPr lang="tr-TR" b="1" dirty="0"/>
              <a:t>küresel üretimin yönlendirilmesidir. </a:t>
            </a:r>
          </a:p>
          <a:p>
            <a:pPr algn="just"/>
            <a:r>
              <a:rPr lang="tr-TR" dirty="0"/>
              <a:t>Çevre ülkelerindeki rekabet ise ucuz emek gücü potansiyelinin yanı sıra üretim yapılacak ülke hükümetlerinin, finansal piyasalarının, yedek parça üretiminin vb. </a:t>
            </a:r>
            <a:r>
              <a:rPr lang="tr-TR" dirty="0" err="1"/>
              <a:t>ÇÜŞ’lere</a:t>
            </a:r>
            <a:r>
              <a:rPr lang="tr-TR" dirty="0"/>
              <a:t> ve büyük tüccarlara cazip gelmesi üzerinden yürütülmektedir. Hiçbir çevre ülke firması için, bugün üretim yapıyor olmak yarın da üretim yapacağının garantisi değildir. Daha uygun koşullar bulunduğunda üretim hemen başka ülkelere kaydırılabilmektedir. Günümüz küresel kapitalizm koşullarında ise aynı kaliteyi daha ucuza üretecek ülkeler her zaman çok kolaylıkla ortaya çıkabilir. </a:t>
            </a:r>
          </a:p>
        </p:txBody>
      </p:sp>
    </p:spTree>
    <p:extLst>
      <p:ext uri="{BB962C8B-B14F-4D97-AF65-F5344CB8AC3E}">
        <p14:creationId xmlns:p14="http://schemas.microsoft.com/office/powerpoint/2010/main" val="1460192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fontScale="92500" lnSpcReduction="10000"/>
          </a:bodyPr>
          <a:lstStyle/>
          <a:p>
            <a:pPr algn="just"/>
            <a:r>
              <a:rPr lang="tr-TR" b="1" dirty="0"/>
              <a:t>Kalkınma iktisadının temel varsayımı merkez ve çevre arasında sanayileşme yarışında sıfır toplamlı bir oyunun oynandığı, bu anlamda da çevre ülkelerinin sanayileşmesinin merkezin bir kaybı anlamına geleceği şeklindeydi. </a:t>
            </a:r>
            <a:r>
              <a:rPr lang="tr-TR" dirty="0"/>
              <a:t>Oysa küresel kapitalizm koşullarında merkez-çevre-diğer ülkeleri arasında oynanan oyun bütüne bakıldığında sıfır toplamlı gibi görünse bile </a:t>
            </a:r>
            <a:r>
              <a:rPr lang="tr-TR" b="1" dirty="0"/>
              <a:t>merkez ülkelerinin kaybetmeyeceği bir alanda kurulmaktadır</a:t>
            </a:r>
            <a:r>
              <a:rPr lang="tr-TR" dirty="0"/>
              <a:t>. Merkez ülke firmaları için kayıplar ancak merkez firmalarıyla girdikleri rekabetin bir sonucu olarak ortaya çıkmakta, çevre ülkeleri ile bu anlamda bir rekabete girilmemektedir. </a:t>
            </a:r>
          </a:p>
          <a:p>
            <a:pPr algn="just"/>
            <a:r>
              <a:rPr lang="tr-TR" dirty="0"/>
              <a:t>Küresel kapitalist sistemde oyun oynandığı sürece merkez kazanmaktadır. Aslında oyunun oynanmaması gibi bir seçenek de söz konusu değildir; oyun her zaman garanti altında tutulmaktadır. </a:t>
            </a:r>
          </a:p>
          <a:p>
            <a:pPr algn="just"/>
            <a:r>
              <a:rPr lang="tr-TR" b="1" dirty="0"/>
              <a:t>Bu garanti dünya hiyerarşisindeki üçüncü gruptan yani «diğer» kategorisinden gelmektedir. </a:t>
            </a:r>
            <a:r>
              <a:rPr lang="tr-TR" dirty="0"/>
              <a:t>Oyuna katılmamanın ya da oyunun ikili rekabet yapısının dışında kalmanın faturası «diğer» olmaktır. Bu anlamda ne pahasına olursa olsun çevre ülkeleri oyunun içerisinde kalmak için çaba sarf etmek zorunda kalmaktadırlar. Bu zorunluluk ise merkezin oyundaki mutlak iktidarının pekişmesine yardımcı olmaktadır. </a:t>
            </a:r>
          </a:p>
          <a:p>
            <a:pPr algn="just"/>
            <a:endParaRPr lang="tr-TR" dirty="0"/>
          </a:p>
        </p:txBody>
      </p:sp>
    </p:spTree>
    <p:extLst>
      <p:ext uri="{BB962C8B-B14F-4D97-AF65-F5344CB8AC3E}">
        <p14:creationId xmlns:p14="http://schemas.microsoft.com/office/powerpoint/2010/main" val="3876085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fontScale="92500" lnSpcReduction="20000"/>
          </a:bodyPr>
          <a:lstStyle/>
          <a:p>
            <a:pPr algn="just"/>
            <a:endParaRPr lang="tr-TR" dirty="0"/>
          </a:p>
          <a:p>
            <a:pPr algn="just"/>
            <a:r>
              <a:rPr lang="tr-TR" dirty="0"/>
              <a:t>Küresel kapitalizm, karları merkez ülkelere aktarabilmek için bilgi ve teknoloji bakımından hıza ve sürekli değişime ihtiyaç duymaktadır. </a:t>
            </a:r>
          </a:p>
          <a:p>
            <a:pPr algn="just"/>
            <a:r>
              <a:rPr lang="tr-TR" dirty="0"/>
              <a:t>Bunun iki nedeni vardır. Öncelikle, günümüzde üçüncü dünya ülkeleri sadece hammadde ve yarı mamul mal üreticileri değildir, her türlü tüketim malının da üretildiği temel üretim merkezleridir. Artık, teknolojik gelişmeler yeni üretim birimi ve ucuz işgücü merkezi üçüncü dünya ülkelerine çok çabuk ulaşmakta ve bu ülkeler tarafından aynı malın çok ucuz modelleri üretilip piyasaya sürülmekte, böylece teknolojik buluşun kar marjı çabucak düşebilmektedir. Bu yüzden </a:t>
            </a:r>
            <a:r>
              <a:rPr lang="tr-TR" b="1" dirty="0"/>
              <a:t>merkez ülkelerinde araştırma ve geliştirme yapan birimler, hem teknolojik yatırım yaparak bu işe belli oranda bir sermaye bağlayan üçüncü dünya yatırımcısının, bu yatırımlarını ellerinde patlatıp yüksek kar marjı elde etmelerini engelleyerek rekabet güçlerini kırmak, hem de yepyeni bir malın üretiminde tekrar ilk üretici olmanın avantajlarından yararlanabilmek için yeni üretimlere yönelmektedirler.</a:t>
            </a:r>
            <a:r>
              <a:rPr lang="tr-TR" dirty="0"/>
              <a:t> </a:t>
            </a:r>
          </a:p>
          <a:p>
            <a:pPr algn="just"/>
            <a:r>
              <a:rPr lang="tr-TR" dirty="0"/>
              <a:t>İkinci neden ise sürekli teknolojik gelişim ve değişim bu değişimi yaratamayan ülke ve grupları, en azından bu değişimi çok yakından izlemeye zorlamaktadır. Değişimi izleyemeyenler, demode olup yok olmaya mahkum olmaktadırlar. Böylece sistem, değişimi kontrol edemeyenleri değişimi izlemek zorunda bırakarak içerisine çekmektedir.</a:t>
            </a:r>
          </a:p>
          <a:p>
            <a:pPr algn="just"/>
            <a:endParaRPr lang="tr-TR" dirty="0"/>
          </a:p>
        </p:txBody>
      </p:sp>
    </p:spTree>
    <p:extLst>
      <p:ext uri="{BB962C8B-B14F-4D97-AF65-F5344CB8AC3E}">
        <p14:creationId xmlns:p14="http://schemas.microsoft.com/office/powerpoint/2010/main" val="1512180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a:bodyPr>
          <a:lstStyle/>
          <a:p>
            <a:pPr algn="just"/>
            <a:endParaRPr lang="tr-TR" dirty="0"/>
          </a:p>
          <a:p>
            <a:pPr algn="just"/>
            <a:endParaRPr lang="tr-TR" dirty="0"/>
          </a:p>
          <a:p>
            <a:pPr algn="just"/>
            <a:r>
              <a:rPr lang="tr-TR" dirty="0"/>
              <a:t>1980’lerden sonra küresel meta üretimi süreçleri bu şekilde işlemektedir. Eski sanayi devi merkez ülkeleri, sanayi üretimlerini büyük oranda azaltmışlar, bunun yerine, üçüncü dünya ülkeleri yeni üreticiler olarak ortaya çıkmışlardır. </a:t>
            </a:r>
          </a:p>
          <a:p>
            <a:pPr algn="just"/>
            <a:r>
              <a:rPr lang="tr-TR" dirty="0"/>
              <a:t>Merkezleri, gelişmiş ülkelerde bulunan ve sermayelerinin büyük çoğunluğu bu ülkelerce kontrol edilen </a:t>
            </a:r>
            <a:r>
              <a:rPr lang="tr-TR" dirty="0" err="1"/>
              <a:t>ÇÜŞ’ler</a:t>
            </a:r>
            <a:r>
              <a:rPr lang="tr-TR" dirty="0"/>
              <a:t> ucuz işgücü cenneti çevre ülkelerinde üretim yaptırmakta ve bu üretimlerini </a:t>
            </a:r>
            <a:r>
              <a:rPr lang="tr-TR" b="1" dirty="0"/>
              <a:t>dünyanın hemen her yerine yayılmış mağazalarında satmak</a:t>
            </a:r>
            <a:r>
              <a:rPr lang="tr-TR" dirty="0"/>
              <a:t>tadır. Yeni dünya ekonomisinde </a:t>
            </a:r>
            <a:r>
              <a:rPr lang="tr-TR" b="1" dirty="0"/>
              <a:t>merkez ülkelerinin rolü üretim yapmak değil, küresel üretimi kontrol etmek ve bu üretimin uluslararası standartlarını saptamak </a:t>
            </a:r>
            <a:r>
              <a:rPr lang="tr-TR" dirty="0"/>
              <a:t>şeklinde ortaya çıkmaktadır. </a:t>
            </a:r>
            <a:endParaRPr lang="tr-TR" b="1" dirty="0"/>
          </a:p>
        </p:txBody>
      </p:sp>
    </p:spTree>
    <p:extLst>
      <p:ext uri="{BB962C8B-B14F-4D97-AF65-F5344CB8AC3E}">
        <p14:creationId xmlns:p14="http://schemas.microsoft.com/office/powerpoint/2010/main" val="1392871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a:bodyPr>
          <a:lstStyle/>
          <a:p>
            <a:pPr algn="just"/>
            <a:r>
              <a:rPr lang="tr-TR" dirty="0"/>
              <a:t>1930-1945 arası dönem kitlelerin totaliter rejimlerin peşinden sürüklendiği; körü körüne şiddet uyguladığı, can alıp can verdiği bir dönemdir. Bu körleşme hali II. Dünya Savaşı sonrası </a:t>
            </a:r>
            <a:r>
              <a:rPr lang="tr-TR" dirty="0" err="1"/>
              <a:t>Arendt</a:t>
            </a:r>
            <a:r>
              <a:rPr lang="tr-TR" dirty="0"/>
              <a:t>, </a:t>
            </a:r>
            <a:r>
              <a:rPr lang="tr-TR" dirty="0" err="1"/>
              <a:t>Adorno</a:t>
            </a:r>
            <a:r>
              <a:rPr lang="tr-TR" dirty="0"/>
              <a:t>, </a:t>
            </a:r>
            <a:r>
              <a:rPr lang="tr-TR" dirty="0" err="1"/>
              <a:t>Horkheimer</a:t>
            </a:r>
            <a:r>
              <a:rPr lang="tr-TR" dirty="0"/>
              <a:t>, </a:t>
            </a:r>
            <a:r>
              <a:rPr lang="tr-TR" dirty="0" err="1"/>
              <a:t>Marcuse</a:t>
            </a:r>
            <a:r>
              <a:rPr lang="tr-TR" dirty="0"/>
              <a:t> vb. birçok yazar tarafından eleştirilmiştir. </a:t>
            </a:r>
            <a:r>
              <a:rPr lang="tr-TR" dirty="0" err="1"/>
              <a:t>Arendt</a:t>
            </a:r>
            <a:r>
              <a:rPr lang="tr-TR" dirty="0"/>
              <a:t>, Totalitarizmin Kaynakları isimli kitabında </a:t>
            </a:r>
            <a:r>
              <a:rPr lang="tr-TR" b="1" dirty="0"/>
              <a:t>Nazizm’i, </a:t>
            </a:r>
            <a:r>
              <a:rPr lang="tr-TR" b="1" dirty="0" err="1"/>
              <a:t>Stalinizm’i</a:t>
            </a:r>
            <a:r>
              <a:rPr lang="tr-TR" b="1" dirty="0"/>
              <a:t> ve bürokratik aklı</a:t>
            </a:r>
            <a:r>
              <a:rPr lang="tr-TR" dirty="0"/>
              <a:t> tartışmaktadır. </a:t>
            </a:r>
          </a:p>
          <a:p>
            <a:pPr algn="just"/>
            <a:r>
              <a:rPr lang="tr-TR" dirty="0"/>
              <a:t>Eleştirel Okul yazarları tüm enerjilerini büyük «Akılları», «</a:t>
            </a:r>
            <a:r>
              <a:rPr lang="tr-TR" b="1" dirty="0"/>
              <a:t>kitle </a:t>
            </a:r>
            <a:r>
              <a:rPr lang="tr-TR" b="1" dirty="0" err="1"/>
              <a:t>kültürü</a:t>
            </a:r>
            <a:r>
              <a:rPr lang="tr-TR" dirty="0" err="1"/>
              <a:t>»nü</a:t>
            </a:r>
            <a:r>
              <a:rPr lang="tr-TR" dirty="0"/>
              <a:t> anlamaya ayırmışlardır. Modernliğin içerisinde yükselen bu yeni modernlik, insan özneyi yok etmekte. Bunun yerine insanların çıldırmışçasına peşinden koştuğu ama aynen sabun köpüğü gibi ardında hiçbir etki bırakmayan «kitle </a:t>
            </a:r>
            <a:r>
              <a:rPr lang="tr-TR" dirty="0" err="1"/>
              <a:t>kültürü»nü</a:t>
            </a:r>
            <a:r>
              <a:rPr lang="tr-TR" dirty="0"/>
              <a:t> ortaya çıkmıştır. </a:t>
            </a:r>
          </a:p>
          <a:p>
            <a:pPr algn="just"/>
            <a:r>
              <a:rPr lang="tr-TR" dirty="0"/>
              <a:t>Frankfurt Okulu yazarları bu yeni Akıl sistemini anlamaya çalışmışlardır. Bu yeni dünya aynı zamanda da </a:t>
            </a:r>
            <a:r>
              <a:rPr lang="tr-TR" dirty="0" err="1"/>
              <a:t>Horkheimer’in</a:t>
            </a:r>
            <a:r>
              <a:rPr lang="tr-TR" dirty="0"/>
              <a:t> kitabının isminde olduğu gibi bir tür «akıl </a:t>
            </a:r>
            <a:r>
              <a:rPr lang="tr-TR" dirty="0" err="1"/>
              <a:t>tutulması»dır</a:t>
            </a:r>
            <a:r>
              <a:rPr lang="tr-TR" dirty="0"/>
              <a:t> ya da </a:t>
            </a:r>
            <a:r>
              <a:rPr lang="tr-TR" dirty="0" err="1"/>
              <a:t>Marcuse’nin</a:t>
            </a:r>
            <a:r>
              <a:rPr lang="tr-TR" dirty="0"/>
              <a:t> kitabının başlığında olduğu gibi «</a:t>
            </a:r>
            <a:r>
              <a:rPr lang="tr-TR" b="1" dirty="0"/>
              <a:t>tek boyutlu insan</a:t>
            </a:r>
            <a:r>
              <a:rPr lang="tr-TR" dirty="0"/>
              <a:t>» yaratmaktadır. Kitleler, kendi zavallı akıllarını, başka Akıllara teslim ederek onların peşinden sürüklenmektedirler.</a:t>
            </a:r>
          </a:p>
        </p:txBody>
      </p:sp>
    </p:spTree>
    <p:extLst>
      <p:ext uri="{BB962C8B-B14F-4D97-AF65-F5344CB8AC3E}">
        <p14:creationId xmlns:p14="http://schemas.microsoft.com/office/powerpoint/2010/main" val="2573065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fontScale="92500" lnSpcReduction="20000"/>
          </a:bodyPr>
          <a:lstStyle/>
          <a:p>
            <a:pPr algn="just"/>
            <a:endParaRPr lang="tr-TR" dirty="0"/>
          </a:p>
          <a:p>
            <a:pPr algn="just"/>
            <a:r>
              <a:rPr lang="tr-TR" dirty="0"/>
              <a:t>Ortaya şöyle bir yapı çıkmaktadır: </a:t>
            </a:r>
            <a:r>
              <a:rPr lang="tr-TR" b="1" dirty="0"/>
              <a:t>Bir yanda, hem merkez ülkelerinden makine ve teçhizat almak zorunda hem de bu makinelerle üretilmiş malları merkez ülkelerine satmak zorunda olan çevre ülkeleri, diğer yanda ise hem çevre ülkelerinin ucuz işgücü olanaklarından yararlanan hem de onlara katma değeri yüksek makine ve teçhizat satan merkez ülkeleri bulunmaktadır. </a:t>
            </a:r>
          </a:p>
          <a:p>
            <a:pPr algn="just"/>
            <a:r>
              <a:rPr lang="tr-TR" dirty="0"/>
              <a:t>Merkez ülkeleri bu ilişkiden, ilişki yürütüldüğü sürece kazançlı çıkmaktadır. Üstelik bu ilişkinin yürütülmemesi ya da bunun dışında kalınması gibi de bir durum söz konusu değildir. Dünyada siz üretmediğiniz zaman üretmeye hazır olan binlerce yeni üretici ülke ve firma bulunmaktadır. </a:t>
            </a:r>
          </a:p>
          <a:p>
            <a:pPr algn="just"/>
            <a:r>
              <a:rPr lang="tr-TR" dirty="0"/>
              <a:t>Üstelik bu ülke ve firmaların bulunması ve her geçen gün bunlara yenilerinin eklenmesi de merkez ülkeleri için yeni kazanç kapıları demektir; çünkü üreticiler kulübüne katılmak için makine ve teçhizat almak gerekmektedir. </a:t>
            </a:r>
          </a:p>
          <a:p>
            <a:pPr algn="just"/>
            <a:r>
              <a:rPr lang="tr-TR" dirty="0"/>
              <a:t>Bu tartışmayı daha da ileri götürerek, </a:t>
            </a:r>
            <a:r>
              <a:rPr lang="tr-TR" b="1" dirty="0"/>
              <a:t>merkez ülkeleri üretimin bir ülkeden diğerine akmasından kar etmekte, üstelik yeni ülkelerin üreticiler kulübüne katılmasından da iki kat kar etmektedir, diyebiliriz. Kulübe yeni katılan ülkelere hem makine ve teçhizat satmakta hem de daha ucuz işgücü merkezlerini devreye sokarak üretim maliyetlerini düşürmekte, dolayısıyla karlarını artırmaktadır. </a:t>
            </a:r>
          </a:p>
        </p:txBody>
      </p:sp>
    </p:spTree>
    <p:extLst>
      <p:ext uri="{BB962C8B-B14F-4D97-AF65-F5344CB8AC3E}">
        <p14:creationId xmlns:p14="http://schemas.microsoft.com/office/powerpoint/2010/main" val="3307113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a:bodyPr>
          <a:lstStyle/>
          <a:p>
            <a:pPr algn="just"/>
            <a:endParaRPr lang="tr-TR" dirty="0"/>
          </a:p>
          <a:p>
            <a:pPr algn="just"/>
            <a:endParaRPr lang="tr-TR" dirty="0"/>
          </a:p>
          <a:p>
            <a:pPr algn="just"/>
            <a:r>
              <a:rPr lang="tr-TR" dirty="0"/>
              <a:t>Çevre ülkeler </a:t>
            </a:r>
            <a:r>
              <a:rPr lang="tr-TR" b="1" dirty="0"/>
              <a:t>satın alma gücü paritesine </a:t>
            </a:r>
            <a:r>
              <a:rPr lang="tr-TR" dirty="0"/>
              <a:t>göre de karşılıklı ticari ilişkilerde ürettiklerinin değeri ve refah-tüketim düzeyi açısından merkez ülkeler karşısında sürekli kaybetmektedir.</a:t>
            </a:r>
          </a:p>
          <a:p>
            <a:pPr algn="just"/>
            <a:r>
              <a:rPr lang="tr-TR" dirty="0"/>
              <a:t>Satın alma gücü paritesi, mal ve hizmetler üzerinden bir parasal büyüklük hesaplamasıdır. </a:t>
            </a:r>
            <a:r>
              <a:rPr lang="tr-TR" b="1" dirty="0"/>
              <a:t>Belli bir mal sepeti oluşturulur ve bu mal sepetinin farklı ülkelerdeki fiyatlarının gelire orantılanması üzerinden satın alma gücü paritesi elde edilir.</a:t>
            </a:r>
            <a:r>
              <a:rPr lang="tr-TR" dirty="0"/>
              <a:t> Dolayısıyla döviz kuru gibi sadece parasal bir değeri değil, reel bir değeri ifade etmektedir. </a:t>
            </a:r>
          </a:p>
        </p:txBody>
      </p:sp>
    </p:spTree>
    <p:extLst>
      <p:ext uri="{BB962C8B-B14F-4D97-AF65-F5344CB8AC3E}">
        <p14:creationId xmlns:p14="http://schemas.microsoft.com/office/powerpoint/2010/main" val="42852965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a:bodyPr>
          <a:lstStyle/>
          <a:p>
            <a:pPr algn="just"/>
            <a:endParaRPr lang="tr-TR" dirty="0"/>
          </a:p>
          <a:p>
            <a:pPr algn="just"/>
            <a:endParaRPr lang="tr-TR" dirty="0"/>
          </a:p>
          <a:p>
            <a:pPr algn="just"/>
            <a:r>
              <a:rPr lang="tr-TR" dirty="0" err="1"/>
              <a:t>Bretton</a:t>
            </a:r>
            <a:r>
              <a:rPr lang="tr-TR" dirty="0"/>
              <a:t> </a:t>
            </a:r>
            <a:r>
              <a:rPr lang="tr-TR" dirty="0" err="1"/>
              <a:t>Woods</a:t>
            </a:r>
            <a:r>
              <a:rPr lang="tr-TR" dirty="0"/>
              <a:t> sisteminden sonra düşük gelir grubu (gelişmekte olan çevre) ülkelerde satın alma gücü ile nominal döviz kuru üzerinden hesaplanan kişi başına milli gelir rakamı arasında ciddi bir fark ortaya çıkmaktadır. </a:t>
            </a:r>
          </a:p>
          <a:p>
            <a:pPr algn="just"/>
            <a:r>
              <a:rPr lang="tr-TR" dirty="0"/>
              <a:t>Çevre ülkelerde satın alma gücü paritesi üzerinden hesaplanan kişi başına milli gelir, döviz kuru üzerinden hesaplanan milli gelire göre daha yüksektir. Yüksek gelir grubu (gelişmiş) ülkeler için ise bu iki rakam arasında ya hiç fark yoktur ya da önemsenmeyecek kadar küçük bir fark ortaya çıkmaktadır. </a:t>
            </a:r>
          </a:p>
        </p:txBody>
      </p:sp>
    </p:spTree>
    <p:extLst>
      <p:ext uri="{BB962C8B-B14F-4D97-AF65-F5344CB8AC3E}">
        <p14:creationId xmlns:p14="http://schemas.microsoft.com/office/powerpoint/2010/main" val="3254871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a:bodyPr>
          <a:lstStyle/>
          <a:p>
            <a:pPr algn="just"/>
            <a:endParaRPr lang="tr-TR" dirty="0"/>
          </a:p>
          <a:p>
            <a:pPr algn="just"/>
            <a:endParaRPr lang="tr-TR" dirty="0"/>
          </a:p>
          <a:p>
            <a:pPr algn="just"/>
            <a:r>
              <a:rPr lang="tr-TR" b="1" dirty="0"/>
              <a:t>Çevre ülkelerde, gelişmiş ülke parası daha düşük bir paraya çevrildiğinde daha fazla mal ve hizmet tüketebilirsiniz. </a:t>
            </a:r>
          </a:p>
          <a:p>
            <a:pPr algn="just"/>
            <a:r>
              <a:rPr lang="tr-TR" dirty="0"/>
              <a:t>Bu ülkelerdeki satın alma gücü daha yüksektir. Başka bir deyişle bu ülkelerde daha düşük bir gelirle yaşamak mümkün olabilmektedir. </a:t>
            </a:r>
          </a:p>
          <a:p>
            <a:pPr algn="just"/>
            <a:r>
              <a:rPr lang="tr-TR" dirty="0"/>
              <a:t>AMA bu çevre ülkelerde ucuz yaşama yanılgısıdır. Bu yanılsama, iki para arasındaki değişim oranının satın alma gücüne göre değil bozulmuş bir döviz kuru oranına göre gerçekleşiyor olmasından kaynaklanmaktadır. </a:t>
            </a:r>
          </a:p>
        </p:txBody>
      </p:sp>
    </p:spTree>
    <p:extLst>
      <p:ext uri="{BB962C8B-B14F-4D97-AF65-F5344CB8AC3E}">
        <p14:creationId xmlns:p14="http://schemas.microsoft.com/office/powerpoint/2010/main" val="2893230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a:bodyPr>
          <a:lstStyle/>
          <a:p>
            <a:pPr algn="just"/>
            <a:endParaRPr lang="tr-TR" dirty="0"/>
          </a:p>
          <a:p>
            <a:pPr algn="just"/>
            <a:r>
              <a:rPr lang="tr-TR" dirty="0"/>
              <a:t>Doğru bir değerleme aynı miktarda dolar ile dünyanın her yerinde aynı mal sepetini alabiliyor olmak şeklinde olmalıdır. Yani 100 doları TL’ye çevirdiğinizde aynı miktarda malı hem Türkiye’de hem de ABD’de alıyor olmanız gerekirdi. Ancak aynı miktar dolar ile Türkiye’de daha fazla mal ve hizmet alırsınız. </a:t>
            </a:r>
          </a:p>
          <a:p>
            <a:pPr algn="just"/>
            <a:r>
              <a:rPr lang="tr-TR" b="1" dirty="0"/>
              <a:t>Gelişmiş ülkelerin çoğunda döviz kuru ile satın alma gücü arasındaki sapma pozitif çıkmaktadır. Gelişmiş ülkelerin döviz kuru yüksek değerlenmektedir.</a:t>
            </a:r>
          </a:p>
          <a:p>
            <a:pPr algn="just"/>
            <a:r>
              <a:rPr lang="tr-TR" dirty="0"/>
              <a:t>1945-1971 arasında uluslararası sistemde «eşitsiz mübadele» ilişkisi çerçevesinde, azgelişmiş ülkelerden gelişmiş ülkelere doğru kaynak transferi mekanizması belli oranlarda değişmektedir. </a:t>
            </a:r>
            <a:r>
              <a:rPr lang="tr-TR" b="1" dirty="0"/>
              <a:t>Satın alma gücü ve döviz kuru pariteleri arasında azgelişmiş ülkeler aleyhine ortaya çıkan bozulma nedeniyle gelişmiş ülkeler uluslararası ticarete konu olan her türlü mal ve hizmet üzerinden kaynak transfer etmektedirler. </a:t>
            </a:r>
          </a:p>
        </p:txBody>
      </p:sp>
    </p:spTree>
    <p:extLst>
      <p:ext uri="{BB962C8B-B14F-4D97-AF65-F5344CB8AC3E}">
        <p14:creationId xmlns:p14="http://schemas.microsoft.com/office/powerpoint/2010/main" val="4254508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E9B4D6-36DF-424D-ABC3-834B89A6CD4A}"/>
              </a:ext>
            </a:extLst>
          </p:cNvPr>
          <p:cNvSpPr>
            <a:spLocks noGrp="1"/>
          </p:cNvSpPr>
          <p:nvPr>
            <p:ph idx="1"/>
          </p:nvPr>
        </p:nvSpPr>
        <p:spPr>
          <a:xfrm>
            <a:off x="838200" y="537210"/>
            <a:ext cx="10515600" cy="5639753"/>
          </a:xfrm>
        </p:spPr>
        <p:txBody>
          <a:bodyPr>
            <a:normAutofit fontScale="92500" lnSpcReduction="20000"/>
          </a:bodyPr>
          <a:lstStyle/>
          <a:p>
            <a:pPr marL="0" indent="0" algn="just">
              <a:buNone/>
            </a:pPr>
            <a:r>
              <a:rPr lang="tr-TR" dirty="0"/>
              <a:t>Mahfi Eğilmez’in satın alma gücü paritesine (SAGP) ilişkin örneğinden türetilmiştir. (</a:t>
            </a:r>
            <a:r>
              <a:rPr lang="tr-TR" dirty="0" err="1"/>
              <a:t>https</a:t>
            </a:r>
            <a:r>
              <a:rPr lang="tr-TR" dirty="0"/>
              <a:t>://</a:t>
            </a:r>
            <a:r>
              <a:rPr lang="tr-TR" dirty="0" err="1"/>
              <a:t>www.mahfiegilmez.com</a:t>
            </a:r>
            <a:r>
              <a:rPr lang="tr-TR" dirty="0"/>
              <a:t>/2012/05/</a:t>
            </a:r>
            <a:r>
              <a:rPr lang="tr-TR" dirty="0" err="1"/>
              <a:t>satnalma</a:t>
            </a:r>
            <a:r>
              <a:rPr lang="tr-TR" dirty="0"/>
              <a:t>-</a:t>
            </a:r>
            <a:r>
              <a:rPr lang="tr-TR" dirty="0" err="1"/>
              <a:t>gucu</a:t>
            </a:r>
            <a:r>
              <a:rPr lang="tr-TR" dirty="0"/>
              <a:t>-paritesi-</a:t>
            </a:r>
            <a:r>
              <a:rPr lang="tr-TR" dirty="0" err="1"/>
              <a:t>nedir.html</a:t>
            </a:r>
            <a:r>
              <a:rPr lang="tr-TR" dirty="0"/>
              <a:t>)</a:t>
            </a:r>
          </a:p>
          <a:p>
            <a:pPr algn="just"/>
            <a:r>
              <a:rPr lang="tr-TR" dirty="0"/>
              <a:t>Bir kilogram muzun ortalama olarak Türkiye’de 10 TL, ABD’de ise 2,5 dolar olduğunu varsayalım. Bu durumda yıllık geliri 70.000 dolar olan bir Amerikalı yılda (70.000 / 2,5 =) 28.000 kg muz alabilir. Aynı miktar muz alabilmesi için bir Türk’ün yıllık gelirinin 280.000 TL olması gerekir. 1 dolar 14 TL’ye eşit ise Amerikalının geliri (70.000 x 14 =) 980.000 TL’ye, Türk’ün geliri ise (280.000 / 14 =) 20.000 dolara eşit olmaktadır. Amerikalı Türkiye’ye gelir de parasını TL’ye çevirirse bu parayla (980.000 / 10 =) 98.000 kg muz alabilir. Buna karşılık Türk, ABD’ye gider de parasını dolara çevirirse bu parayla (20.000 / 2,5 =)  8.000 kg muz alabilir. 2021 yılında Türkiye’de kişi başına nominal GSYİH 9.400 USD olduğuna göre bu rakam yaklaşık 4.000 kg muza tekabül etmektedir (IMF’ye göre 2021</a:t>
            </a:r>
            <a:r>
              <a:rPr lang="tr-TR" dirty="0">
                <a:sym typeface="Wingdings" pitchFamily="2" charset="2"/>
              </a:rPr>
              <a:t>9.400 dolar (76. sıra)(USD/TR=14131.600 TL)</a:t>
            </a:r>
            <a:endParaRPr lang="tr-TR" dirty="0"/>
          </a:p>
          <a:p>
            <a:pPr algn="just"/>
            <a:r>
              <a:rPr lang="tr-TR" dirty="0"/>
              <a:t>Satın alma gücü paritesi bu iki kişinin ikisinin de gelirini kendi ülkesinde harcadığı varsayımını yapar. Bu durumda Amerikalı 70.000 dolarıyla, Türk ise 280.000 TL’siyle aynı miktar (28.000 kg) muz alabilmektedir. Bu durumda satın alma gücü paritesi şöyle formüle edilir: </a:t>
            </a:r>
          </a:p>
          <a:p>
            <a:pPr marL="0" indent="0" algn="just">
              <a:buNone/>
            </a:pPr>
            <a:r>
              <a:rPr lang="tr-TR" dirty="0"/>
              <a:t>	SAGP (Türkiye / ABD) =  10 / 2,5 = 4 TL / Dolar</a:t>
            </a:r>
          </a:p>
          <a:p>
            <a:pPr algn="just"/>
            <a:r>
              <a:rPr lang="tr-TR" dirty="0"/>
              <a:t>Buna göre bir kg muz için ABD’de 1 dolar ödemek gerekirken Türkiye’de 4 TL ödenmesi gerekmektedir. </a:t>
            </a:r>
          </a:p>
          <a:p>
            <a:pPr algn="just"/>
            <a:endParaRPr lang="tr-TR" dirty="0"/>
          </a:p>
        </p:txBody>
      </p:sp>
    </p:spTree>
    <p:extLst>
      <p:ext uri="{BB962C8B-B14F-4D97-AF65-F5344CB8AC3E}">
        <p14:creationId xmlns:p14="http://schemas.microsoft.com/office/powerpoint/2010/main" val="1620129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BF3E92D8-9B1B-0645-9401-ADEC988DE7E1}"/>
              </a:ext>
            </a:extLst>
          </p:cNvPr>
          <p:cNvPicPr>
            <a:picLocks noGrp="1" noChangeAspect="1"/>
          </p:cNvPicPr>
          <p:nvPr>
            <p:ph idx="1"/>
          </p:nvPr>
        </p:nvPicPr>
        <p:blipFill>
          <a:blip r:embed="rId2"/>
          <a:stretch>
            <a:fillRect/>
          </a:stretch>
        </p:blipFill>
        <p:spPr>
          <a:xfrm>
            <a:off x="2166391" y="493986"/>
            <a:ext cx="8068594" cy="5833241"/>
          </a:xfrm>
        </p:spPr>
      </p:pic>
    </p:spTree>
    <p:extLst>
      <p:ext uri="{BB962C8B-B14F-4D97-AF65-F5344CB8AC3E}">
        <p14:creationId xmlns:p14="http://schemas.microsoft.com/office/powerpoint/2010/main" val="3925361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426A9CB2-7BEA-B048-823A-4F0D54F3CAB6}"/>
              </a:ext>
            </a:extLst>
          </p:cNvPr>
          <p:cNvPicPr>
            <a:picLocks noGrp="1" noChangeAspect="1"/>
          </p:cNvPicPr>
          <p:nvPr>
            <p:ph idx="1"/>
          </p:nvPr>
        </p:nvPicPr>
        <p:blipFill>
          <a:blip r:embed="rId2"/>
          <a:stretch>
            <a:fillRect/>
          </a:stretch>
        </p:blipFill>
        <p:spPr>
          <a:xfrm>
            <a:off x="1566041" y="0"/>
            <a:ext cx="8692056" cy="6858000"/>
          </a:xfrm>
        </p:spPr>
      </p:pic>
    </p:spTree>
    <p:extLst>
      <p:ext uri="{BB962C8B-B14F-4D97-AF65-F5344CB8AC3E}">
        <p14:creationId xmlns:p14="http://schemas.microsoft.com/office/powerpoint/2010/main" val="2554203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lnSpcReduction="10000"/>
          </a:bodyPr>
          <a:lstStyle/>
          <a:p>
            <a:pPr marL="0" indent="0" algn="just">
              <a:buNone/>
            </a:pPr>
            <a:r>
              <a:rPr lang="tr-TR" dirty="0"/>
              <a:t>II. Dünya Savaşı, yönetim yazınında ve siyaset felsefesinde iki önemli noktanın sorgulanmasına neden olmuştur. </a:t>
            </a:r>
          </a:p>
          <a:p>
            <a:pPr algn="just"/>
            <a:r>
              <a:rPr lang="tr-TR" dirty="0"/>
              <a:t>Birincisi, </a:t>
            </a:r>
            <a:r>
              <a:rPr lang="tr-TR" dirty="0" err="1"/>
              <a:t>Faşizm’in</a:t>
            </a:r>
            <a:r>
              <a:rPr lang="tr-TR" dirty="0"/>
              <a:t> de etkisiyle dev </a:t>
            </a:r>
            <a:r>
              <a:rPr lang="tr-TR" b="1" dirty="0"/>
              <a:t>bürokratik örgütlenmelerin baskıcı bir rejim yaratabileceği</a:t>
            </a:r>
            <a:r>
              <a:rPr lang="tr-TR" dirty="0"/>
              <a:t>, bir yandan kitleleri toplumsal cinnete sürüklerken, diğer yandan da dünyayı harabeye çevirebilecek cüretle hareket edebilecek gücü kendisinde bulabileceğidir. </a:t>
            </a:r>
          </a:p>
          <a:p>
            <a:pPr algn="just"/>
            <a:r>
              <a:rPr lang="tr-TR" dirty="0"/>
              <a:t>İkincisi ise, ilkiyle de bağlantılı olarak, </a:t>
            </a:r>
            <a:r>
              <a:rPr lang="tr-TR" b="1" dirty="0"/>
              <a:t>bilimsellik ve teknik mükemmellik arayışının, bir tür </a:t>
            </a:r>
            <a:r>
              <a:rPr lang="tr-TR" b="1" dirty="0" err="1"/>
              <a:t>araçsal</a:t>
            </a:r>
            <a:r>
              <a:rPr lang="tr-TR" b="1" dirty="0"/>
              <a:t> akıl yaratarak </a:t>
            </a:r>
            <a:r>
              <a:rPr lang="tr-TR" dirty="0"/>
              <a:t>insan aklının yerine geçmesi, onlar yerine düşünüp, karar veren bir akıl sürecine dönüşmesidir.</a:t>
            </a:r>
          </a:p>
          <a:p>
            <a:pPr algn="just"/>
            <a:r>
              <a:rPr lang="tr-TR" dirty="0"/>
              <a:t>II. Dünya Savaşı sonrası kurulan yeni dünya sisteminin de etkisiyle hem bilimsel düşünce hem de yönetim yazını statik modelleme süreçlerinden dinamik modelleme süreçlerine doğru bir gelişme göstermiştir. Bir yandan kaos fiziği, diğer yandan sistem kuramları, herhangi bir olgunun gelişim dinamiklerinin, sandığımızdan çok daha fazla şeye bağlı olduğunu savlama yoluna gitmiştir. </a:t>
            </a:r>
          </a:p>
          <a:p>
            <a:pPr algn="just"/>
            <a:endParaRPr lang="tr-TR" dirty="0"/>
          </a:p>
        </p:txBody>
      </p:sp>
    </p:spTree>
    <p:extLst>
      <p:ext uri="{BB962C8B-B14F-4D97-AF65-F5344CB8AC3E}">
        <p14:creationId xmlns:p14="http://schemas.microsoft.com/office/powerpoint/2010/main" val="359279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fontScale="92500" lnSpcReduction="20000"/>
          </a:bodyPr>
          <a:lstStyle/>
          <a:p>
            <a:pPr algn="just"/>
            <a:r>
              <a:rPr lang="tr-TR" dirty="0"/>
              <a:t>Yönetim yazınında gerek Bilimsel Yönetim Okulu (Klasik Okul), gerekse Davranışçı Okul (Neo-klasik Okul), öz olarak, iş yerinde verimlilik (</a:t>
            </a:r>
            <a:r>
              <a:rPr lang="tr-TR" dirty="0" err="1"/>
              <a:t>efficiency</a:t>
            </a:r>
            <a:r>
              <a:rPr lang="tr-TR" dirty="0"/>
              <a:t>) ve etkililiği (</a:t>
            </a:r>
            <a:r>
              <a:rPr lang="tr-TR" dirty="0" err="1"/>
              <a:t>effectiveness</a:t>
            </a:r>
            <a:r>
              <a:rPr lang="tr-TR" dirty="0"/>
              <a:t>) sağlamaya yönelik bilimsel yöntemleri kullanarak, en doğru yönetim tekniğini bulmaya çalışan iki temel yaklaşımdır. Bu nedenle yönetim faaliyetlerini, bilimsel doğrular ışığında yürütülmesi gereken bir faaliyet olarak görürler. W. Wilson da, bilimsel yönetimin kamu yönetimi alanındaki bir temsilcisi olarak görülmelidir. Dolayısıyla, Wilson’un yönetim alanını siyasetten kopartıp ayrı bir disiplin olarak tanımlama çabası bir tür bilimsellik arayışı ve bilimsel yöntemleri kullanarak </a:t>
            </a:r>
            <a:r>
              <a:rPr lang="tr-TR" b="1" dirty="0"/>
              <a:t>teknik mükemmeliyete ulaşma çabası</a:t>
            </a:r>
            <a:r>
              <a:rPr lang="tr-TR" dirty="0"/>
              <a:t> olarak düşünülmelidir. </a:t>
            </a:r>
          </a:p>
          <a:p>
            <a:pPr algn="just"/>
            <a:r>
              <a:rPr lang="tr-TR" dirty="0"/>
              <a:t>II. Dünya Savaşı sonrası, salt dünya sisteminde değil, dünya sistemindeki değişime paralel bir dönüşümün yönetim yazınında da gerçekleştiği gözlenmektedir. Bilimsel teknikler yardımıyla işyeri gerçekliğini anlamaya çalışmanın yetersizliği, en doğru tek bir yöntem arayışının anlamsızlığı şeklindeki düşünceler yönetim yazınında boy göstermeye başladıkça, yönetim-siyaset ayrımının anlamsızlığı da daha güçlü biçimde tartışılır olmaktadır. </a:t>
            </a:r>
            <a:r>
              <a:rPr lang="tr-TR" b="1" dirty="0" err="1"/>
              <a:t>Simon</a:t>
            </a:r>
            <a:r>
              <a:rPr lang="tr-TR" dirty="0"/>
              <a:t> (sınırlı rasyonellik, en doğru kararın yokluğu) ve </a:t>
            </a:r>
            <a:r>
              <a:rPr lang="tr-TR" b="1" dirty="0" err="1"/>
              <a:t>Waldo</a:t>
            </a:r>
            <a:r>
              <a:rPr lang="tr-TR" dirty="0" err="1"/>
              <a:t>’nun</a:t>
            </a:r>
            <a:r>
              <a:rPr lang="tr-TR" dirty="0"/>
              <a:t> (siyaset-yönetim ayrımının reddi, yönetimin bir değerler sistemi olarak görülmesi, verimlilik yerine demokratiklik) itirazları dikkate değerdir.</a:t>
            </a:r>
          </a:p>
          <a:p>
            <a:pPr algn="just"/>
            <a:r>
              <a:rPr lang="tr-TR" dirty="0"/>
              <a:t>ABD’de de bu dönemde kapitalizm ile özgürlük kavramlarını birleştirerek bir söylem yaratmaya çalışmıştır. </a:t>
            </a:r>
            <a:r>
              <a:rPr lang="tr-TR" b="1" dirty="0"/>
              <a:t>«Demokrasi-özgürlük» kavramlarının karşısına «bürokrasi-sosyalizm-baskıcı </a:t>
            </a:r>
            <a:r>
              <a:rPr lang="tr-TR" b="1" dirty="0" err="1"/>
              <a:t>rejim»i</a:t>
            </a:r>
            <a:r>
              <a:rPr lang="tr-TR" b="1" dirty="0"/>
              <a:t> koymuştur.</a:t>
            </a:r>
          </a:p>
        </p:txBody>
      </p:sp>
    </p:spTree>
    <p:extLst>
      <p:ext uri="{BB962C8B-B14F-4D97-AF65-F5344CB8AC3E}">
        <p14:creationId xmlns:p14="http://schemas.microsoft.com/office/powerpoint/2010/main" val="3730637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a:bodyPr>
          <a:lstStyle/>
          <a:p>
            <a:pPr algn="just"/>
            <a:r>
              <a:rPr lang="tr-TR" dirty="0"/>
              <a:t>Liberal düşüncenin öznesi «</a:t>
            </a:r>
            <a:r>
              <a:rPr lang="tr-TR" dirty="0" err="1"/>
              <a:t>yurttaş»tır</a:t>
            </a:r>
            <a:r>
              <a:rPr lang="tr-TR" dirty="0"/>
              <a:t>. Politik bir insan olmaktan çok eşitliğe, hukuka ve ulus devletin statükosuna vurgu yapan bir kavramdır. Yurttaş kavramı, yasalar ve kurallar çerçevesinde bir üst soyutlama düzeyidir. </a:t>
            </a:r>
          </a:p>
          <a:p>
            <a:pPr algn="just"/>
            <a:r>
              <a:rPr lang="tr-TR" dirty="0"/>
              <a:t>İkinci soyutlama düzeyi, teknik ve bilimin, yönetim yazınına hakim kılınması ve yönetim alanının </a:t>
            </a:r>
            <a:r>
              <a:rPr lang="tr-TR" dirty="0" err="1"/>
              <a:t>disipliner</a:t>
            </a:r>
            <a:r>
              <a:rPr lang="tr-TR" dirty="0"/>
              <a:t> düzeyde siyaset alanından kopartılmasındır. Bunun mimarı, W. Wilson’dır. </a:t>
            </a:r>
          </a:p>
          <a:p>
            <a:pPr algn="just"/>
            <a:r>
              <a:rPr lang="tr-TR" dirty="0"/>
              <a:t>1950’li yıllardan itibaren, yönetim literatüründe, üçüncü bir soyutlama daha ortaya çıkmıştır. Yönetim yazınını teknik doğrular seti olmaktan kurtarma, siyaset bilimi, ekonomi/ekonometri ve sosyoloji ile barıştırarak genişletme. Yeni bir tersine çevirme operasyonu ile karşı karşıya kalınmaktadır. Tersine çevirme operasyonu, öncekine, yani yönetim ve siyaset alanlarının birliğine dönüş gibi gösterilmekle birlikte, böyle değildir. Gerçekleştirilen, yönetimin öznesi ve nesnesini değiştirme çabası, yurttaşın yitimidir. </a:t>
            </a:r>
          </a:p>
        </p:txBody>
      </p:sp>
    </p:spTree>
    <p:extLst>
      <p:ext uri="{BB962C8B-B14F-4D97-AF65-F5344CB8AC3E}">
        <p14:creationId xmlns:p14="http://schemas.microsoft.com/office/powerpoint/2010/main" val="197206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F9EBD-46BE-FC48-A0A9-D0FEA17862A9}"/>
              </a:ext>
            </a:extLst>
          </p:cNvPr>
          <p:cNvSpPr>
            <a:spLocks noGrp="1"/>
          </p:cNvSpPr>
          <p:nvPr>
            <p:ph idx="1"/>
          </p:nvPr>
        </p:nvSpPr>
        <p:spPr>
          <a:xfrm>
            <a:off x="838200" y="594360"/>
            <a:ext cx="10515600" cy="5582603"/>
          </a:xfrm>
        </p:spPr>
        <p:txBody>
          <a:bodyPr>
            <a:normAutofit/>
          </a:bodyPr>
          <a:lstStyle/>
          <a:p>
            <a:pPr algn="just"/>
            <a:endParaRPr lang="tr-TR" dirty="0"/>
          </a:p>
          <a:p>
            <a:pPr algn="just"/>
            <a:r>
              <a:rPr lang="tr-TR" dirty="0"/>
              <a:t>Yönetim yazınında, yönetim-siyaset ayrımından vazgeçmek gerektiğini belirten belki de ilk ve en önemli yazar D. </a:t>
            </a:r>
            <a:r>
              <a:rPr lang="tr-TR" dirty="0" err="1"/>
              <a:t>Waldo’dur</a:t>
            </a:r>
            <a:r>
              <a:rPr lang="tr-TR" dirty="0"/>
              <a:t>. </a:t>
            </a:r>
            <a:r>
              <a:rPr lang="tr-TR" b="1" dirty="0" err="1"/>
              <a:t>Waldo</a:t>
            </a:r>
            <a:r>
              <a:rPr lang="tr-TR" dirty="0"/>
              <a:t>, hemen tüm çalışmalarında, «sosyal değer», «kamu yararı», «iyi toplum-iyi yaşam ideali» vb. kavramları kullanarak, yönetim alanını teknik ve bilimsellik cenderesine sıkışmış çizgisinden kurtarmayı hedeflemektedir.</a:t>
            </a:r>
          </a:p>
          <a:p>
            <a:pPr algn="just"/>
            <a:r>
              <a:rPr lang="tr-TR" dirty="0"/>
              <a:t>«Demokrasi ile verimliliğin birbiri ile çelişki içinde </a:t>
            </a:r>
            <a:r>
              <a:rPr lang="tr-TR" dirty="0" err="1"/>
              <a:t>olmadığı»nı</a:t>
            </a:r>
            <a:r>
              <a:rPr lang="tr-TR" dirty="0"/>
              <a:t> vurgular. «Demokrasi işleyecekse, özgürlük ve eşitlik ideallerine verimliliği de eklemek </a:t>
            </a:r>
            <a:r>
              <a:rPr lang="tr-TR" dirty="0" err="1"/>
              <a:t>gerektiği»ni</a:t>
            </a:r>
            <a:r>
              <a:rPr lang="tr-TR" dirty="0"/>
              <a:t> düşünmektedir. Yani özgürlük ve demokrasi ile verimlilik birbirini dışlayan değil, tamamlayan süreçlerdir. Özgürlük ve demokrasi, verimlilik ile verimlilik ise özgürlük ve demokrasi ile olanaklıdır. </a:t>
            </a:r>
          </a:p>
        </p:txBody>
      </p:sp>
    </p:spTree>
    <p:extLst>
      <p:ext uri="{BB962C8B-B14F-4D97-AF65-F5344CB8AC3E}">
        <p14:creationId xmlns:p14="http://schemas.microsoft.com/office/powerpoint/2010/main" val="4690630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{4D4E243A-7605-8945-84B8-FB08F784939D}tf10001064</Template>
  <TotalTime>8256</TotalTime>
  <Words>6950</Words>
  <Application>Microsoft Macintosh PowerPoint</Application>
  <PresentationFormat>Geniş ekran</PresentationFormat>
  <Paragraphs>225</Paragraphs>
  <Slides>57</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57</vt:i4>
      </vt:variant>
    </vt:vector>
  </HeadingPairs>
  <TitlesOfParts>
    <vt:vector size="62" baseType="lpstr">
      <vt:lpstr>Arial</vt:lpstr>
      <vt:lpstr>Calibri</vt:lpstr>
      <vt:lpstr>Garamond</vt:lpstr>
      <vt:lpstr>Wingdings</vt:lpstr>
      <vt:lpstr>Organik</vt:lpstr>
      <vt:lpstr>12. ve 13. HAFTA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Microsoft Office User</cp:lastModifiedBy>
  <cp:revision>106</cp:revision>
  <dcterms:created xsi:type="dcterms:W3CDTF">2020-01-30T19:59:24Z</dcterms:created>
  <dcterms:modified xsi:type="dcterms:W3CDTF">2022-05-16T09:35:50Z</dcterms:modified>
</cp:coreProperties>
</file>