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2" d="100"/>
          <a:sy n="72" d="100"/>
        </p:scale>
        <p:origin x="-1096"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6430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53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7469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301948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AF240E3-17F6-9446-9097-789CA82B6575}" type="datetimeFigureOut">
              <a:rPr lang="en-US" smtClean="0"/>
              <a:t>4/30/2020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7160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82206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AF240E3-17F6-9446-9097-789CA82B6575}" type="datetimeFigureOut">
              <a:rPr lang="en-US" smtClean="0"/>
              <a:t>4/30/2020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90627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AF240E3-17F6-9446-9097-789CA82B6575}" type="datetimeFigureOut">
              <a:rPr lang="en-US" smtClean="0"/>
              <a:t>4/30/2020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115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240E3-17F6-9446-9097-789CA82B6575}" type="datetimeFigureOut">
              <a:rPr lang="en-US" smtClean="0"/>
              <a:t>4/30/2020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17226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48809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4/30/2020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86350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240E3-17F6-9446-9097-789CA82B6575}" type="datetimeFigureOut">
              <a:rPr lang="en-US" smtClean="0"/>
              <a:t>4/30/2020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C6BE-EA03-7C46-94F6-58CAB8B7457C}" type="slidenum">
              <a:rPr lang="en-US" smtClean="0"/>
              <a:t>‹#›</a:t>
            </a:fld>
            <a:endParaRPr lang="en-US"/>
          </a:p>
        </p:txBody>
      </p:sp>
    </p:spTree>
    <p:extLst>
      <p:ext uri="{BB962C8B-B14F-4D97-AF65-F5344CB8AC3E}">
        <p14:creationId xmlns:p14="http://schemas.microsoft.com/office/powerpoint/2010/main" val="208395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a:t>
            </a:r>
            <a:r>
              <a:rPr lang="tr-TR" dirty="0" smtClean="0"/>
              <a:t>4</a:t>
            </a:r>
            <a:r>
              <a:rPr lang="en-US" dirty="0" smtClean="0"/>
              <a:t>.</a:t>
            </a:r>
            <a:r>
              <a:rPr lang="en-US" dirty="0" err="1" smtClean="0"/>
              <a:t>Hafta</a:t>
            </a:r>
            <a:r>
              <a:rPr lang="en-US" dirty="0" smtClean="0"/>
              <a:t/>
            </a:r>
            <a:br>
              <a:rPr lang="en-US" dirty="0" smtClean="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155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5393 sayılı </a:t>
            </a:r>
            <a:r>
              <a:rPr lang="en-US" dirty="0" err="1"/>
              <a:t>Belediye</a:t>
            </a:r>
            <a:r>
              <a:rPr lang="en-US" dirty="0"/>
              <a:t> </a:t>
            </a:r>
            <a:r>
              <a:rPr lang="en-US" dirty="0" err="1"/>
              <a:t>Kanunu’nun</a:t>
            </a:r>
            <a:r>
              <a:rPr lang="en-US" dirty="0"/>
              <a:t> 15/f2'e </a:t>
            </a:r>
            <a:r>
              <a:rPr lang="en-US" dirty="0" err="1"/>
              <a:t>göre</a:t>
            </a:r>
            <a:r>
              <a:rPr lang="en-US" dirty="0"/>
              <a:t>, </a:t>
            </a:r>
            <a:r>
              <a:rPr lang="en-US" dirty="0" err="1"/>
              <a:t>Belediye</a:t>
            </a:r>
            <a:r>
              <a:rPr lang="en-US" dirty="0"/>
              <a:t> </a:t>
            </a:r>
            <a:r>
              <a:rPr lang="en-US" dirty="0" err="1"/>
              <a:t>Kanunun</a:t>
            </a:r>
            <a:r>
              <a:rPr lang="en-US" dirty="0"/>
              <a:t> 15/f1/</a:t>
            </a:r>
            <a:r>
              <a:rPr lang="en-US" dirty="0" err="1"/>
              <a:t>e,f,g</a:t>
            </a:r>
            <a:r>
              <a:rPr lang="en-US" dirty="0"/>
              <a:t> de </a:t>
            </a:r>
            <a:r>
              <a:rPr lang="en-US" dirty="0" err="1"/>
              <a:t>sayılan</a:t>
            </a:r>
            <a:r>
              <a:rPr lang="en-US" dirty="0"/>
              <a:t> </a:t>
            </a:r>
            <a:r>
              <a:rPr lang="en-US" dirty="0" err="1"/>
              <a:t>hizmetlerle</a:t>
            </a:r>
            <a:r>
              <a:rPr lang="en-US" dirty="0"/>
              <a:t> </a:t>
            </a:r>
            <a:r>
              <a:rPr lang="en-US" dirty="0" err="1"/>
              <a:t>ilgili</a:t>
            </a:r>
            <a:r>
              <a:rPr lang="en-US" dirty="0"/>
              <a:t> </a:t>
            </a:r>
            <a:r>
              <a:rPr lang="en-US" dirty="0" err="1"/>
              <a:t>Danıştayın</a:t>
            </a:r>
            <a:r>
              <a:rPr lang="en-US" dirty="0"/>
              <a:t> </a:t>
            </a:r>
            <a:r>
              <a:rPr lang="en-US" dirty="0" err="1"/>
              <a:t>görüşü</a:t>
            </a:r>
            <a:r>
              <a:rPr lang="en-US" dirty="0"/>
              <a:t> </a:t>
            </a:r>
            <a:r>
              <a:rPr lang="en-US" dirty="0" err="1"/>
              <a:t>ve</a:t>
            </a:r>
            <a:r>
              <a:rPr lang="en-US" dirty="0"/>
              <a:t> </a:t>
            </a:r>
            <a:r>
              <a:rPr lang="en-US" dirty="0" err="1"/>
              <a:t>Çevre</a:t>
            </a:r>
            <a:r>
              <a:rPr lang="en-US" dirty="0"/>
              <a:t> </a:t>
            </a:r>
            <a:r>
              <a:rPr lang="en-US" dirty="0" err="1"/>
              <a:t>ve</a:t>
            </a:r>
            <a:r>
              <a:rPr lang="en-US" dirty="0"/>
              <a:t> </a:t>
            </a:r>
            <a:r>
              <a:rPr lang="en-US" dirty="0" err="1"/>
              <a:t>Şehircilik</a:t>
            </a:r>
            <a:r>
              <a:rPr lang="en-US" dirty="0"/>
              <a:t> </a:t>
            </a:r>
            <a:r>
              <a:rPr lang="en-US" dirty="0" err="1"/>
              <a:t>Bakanlığının</a:t>
            </a:r>
            <a:r>
              <a:rPr lang="en-US" dirty="0"/>
              <a:t> </a:t>
            </a:r>
            <a:r>
              <a:rPr lang="en-US" dirty="0" err="1"/>
              <a:t>kararıyla</a:t>
            </a:r>
            <a:r>
              <a:rPr lang="en-US" dirty="0"/>
              <a:t> </a:t>
            </a:r>
            <a:r>
              <a:rPr lang="en-US" dirty="0" err="1"/>
              <a:t>süresi</a:t>
            </a:r>
            <a:r>
              <a:rPr lang="en-US" dirty="0"/>
              <a:t> </a:t>
            </a:r>
            <a:r>
              <a:rPr lang="en-US" dirty="0" err="1"/>
              <a:t>kırkdokuz</a:t>
            </a:r>
            <a:r>
              <a:rPr lang="en-US" dirty="0"/>
              <a:t> </a:t>
            </a:r>
            <a:r>
              <a:rPr lang="en-US" dirty="0" err="1"/>
              <a:t>yılı</a:t>
            </a:r>
            <a:r>
              <a:rPr lang="en-US" dirty="0"/>
              <a:t> </a:t>
            </a:r>
            <a:r>
              <a:rPr lang="en-US" dirty="0" err="1"/>
              <a:t>geçmemek</a:t>
            </a:r>
            <a:r>
              <a:rPr lang="en-US" dirty="0"/>
              <a:t> </a:t>
            </a:r>
            <a:r>
              <a:rPr lang="en-US" dirty="0" err="1"/>
              <a:t>üzere</a:t>
            </a:r>
            <a:r>
              <a:rPr lang="en-US" dirty="0"/>
              <a:t> </a:t>
            </a:r>
            <a:r>
              <a:rPr lang="en-US" dirty="0" err="1"/>
              <a:t>imtiyaz</a:t>
            </a:r>
            <a:r>
              <a:rPr lang="en-US" dirty="0"/>
              <a:t> </a:t>
            </a:r>
            <a:r>
              <a:rPr lang="en-US" dirty="0" err="1"/>
              <a:t>yoluyla</a:t>
            </a:r>
            <a:r>
              <a:rPr lang="en-US" dirty="0"/>
              <a:t> </a:t>
            </a:r>
            <a:r>
              <a:rPr lang="en-US" dirty="0" err="1"/>
              <a:t>devredebilir</a:t>
            </a:r>
            <a:r>
              <a:rPr lang="en-US" dirty="0"/>
              <a:t>; </a:t>
            </a:r>
            <a:r>
              <a:rPr lang="en-US" dirty="0" err="1"/>
              <a:t>toplu</a:t>
            </a:r>
            <a:r>
              <a:rPr lang="en-US" dirty="0"/>
              <a:t> </a:t>
            </a:r>
            <a:r>
              <a:rPr lang="en-US" dirty="0" err="1"/>
              <a:t>taşıma</a:t>
            </a:r>
            <a:r>
              <a:rPr lang="en-US" dirty="0"/>
              <a:t> </a:t>
            </a:r>
            <a:r>
              <a:rPr lang="en-US" dirty="0" err="1"/>
              <a:t>hizmetlerini</a:t>
            </a:r>
            <a:r>
              <a:rPr lang="en-US" dirty="0"/>
              <a:t> </a:t>
            </a:r>
            <a:r>
              <a:rPr lang="en-US" dirty="0" err="1"/>
              <a:t>imtiyaz</a:t>
            </a:r>
            <a:r>
              <a:rPr lang="en-US" dirty="0"/>
              <a:t> </a:t>
            </a:r>
            <a:r>
              <a:rPr lang="en-US" dirty="0" err="1"/>
              <a:t>yoluyla</a:t>
            </a:r>
            <a:r>
              <a:rPr lang="en-US" dirty="0"/>
              <a:t> </a:t>
            </a:r>
            <a:r>
              <a:rPr lang="en-US" dirty="0" err="1"/>
              <a:t>gördürebilir</a:t>
            </a:r>
            <a:r>
              <a:rPr lang="en-US" dirty="0"/>
              <a:t>.</a:t>
            </a:r>
          </a:p>
          <a:p>
            <a:endParaRPr lang="en-US" dirty="0"/>
          </a:p>
        </p:txBody>
      </p:sp>
    </p:spTree>
    <p:extLst>
      <p:ext uri="{BB962C8B-B14F-4D97-AF65-F5344CB8AC3E}">
        <p14:creationId xmlns:p14="http://schemas.microsoft.com/office/powerpoint/2010/main" val="1566422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İltizam usulü, "idarece kurulmuş bulunan bir hizmet, önceden kararlaştırılan götürü veya orantılı bir bedel karşılığında özel bir kişi tarafından yürütülmektedir.(...) İlticam usulü bugün terk edilmiştir" (Günday, </a:t>
            </a:r>
            <a:r>
              <a:rPr lang="tr-TR" dirty="0" smtClean="0"/>
              <a:t>s. </a:t>
            </a:r>
            <a:r>
              <a:rPr lang="tr-TR" dirty="0"/>
              <a:t>344)</a:t>
            </a:r>
            <a:endParaRPr lang="en-US" dirty="0"/>
          </a:p>
          <a:p>
            <a:endParaRPr lang="en-US" dirty="0"/>
          </a:p>
        </p:txBody>
      </p:sp>
    </p:spTree>
    <p:extLst>
      <p:ext uri="{BB962C8B-B14F-4D97-AF65-F5344CB8AC3E}">
        <p14:creationId xmlns:p14="http://schemas.microsoft.com/office/powerpoint/2010/main" val="275480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Müşterek Emanet, " idare tarafından kurulmuş bir hizmetin özel kişilere gördürülme usulü olup, hizmeti gören özel kişi hizmetin giderlerini hizmetten yaralananlardan aldığı bedelle karşılamakta ve/veya bir kazanç elde ettiğinde de bu kazancı idare ile paylaşmaktadır." (Günday, </a:t>
            </a:r>
            <a:r>
              <a:rPr lang="tr-TR" dirty="0" smtClean="0"/>
              <a:t>s. </a:t>
            </a:r>
            <a:r>
              <a:rPr lang="tr-TR" dirty="0"/>
              <a:t>343)</a:t>
            </a:r>
            <a:endParaRPr lang="en-US" dirty="0"/>
          </a:p>
          <a:p>
            <a:endParaRPr lang="en-US" dirty="0"/>
          </a:p>
        </p:txBody>
      </p:sp>
    </p:spTree>
    <p:extLst>
      <p:ext uri="{BB962C8B-B14F-4D97-AF65-F5344CB8AC3E}">
        <p14:creationId xmlns:p14="http://schemas.microsoft.com/office/powerpoint/2010/main" val="905523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a:t>Kamu - Özel Ortaklığı usulüne ilişkin ilk adımlar, 5396 sayılı Sağlık Hizmetleri Temel Kanununa Bir Ek Madde Eklenmesi Hakkında Kanun ile 3359 sayılı Temel Sağlık Hizmetleri Kanunu’na </a:t>
            </a:r>
            <a:r>
              <a:rPr lang="tr-TR" dirty="0" smtClean="0"/>
              <a:t>Ek- madde </a:t>
            </a:r>
            <a:r>
              <a:rPr lang="tr-TR" dirty="0" smtClean="0"/>
              <a:t>7’de </a:t>
            </a:r>
            <a:endParaRPr lang="en-US" dirty="0"/>
          </a:p>
        </p:txBody>
      </p:sp>
    </p:spTree>
    <p:extLst>
      <p:ext uri="{BB962C8B-B14F-4D97-AF65-F5344CB8AC3E}">
        <p14:creationId xmlns:p14="http://schemas.microsoft.com/office/powerpoint/2010/main" val="2763763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a:t>
            </a:r>
            <a:r>
              <a:rPr lang="tr-TR" dirty="0"/>
              <a:t>yapılmasının gerekli olduğuna Yüksek Planlama Kurulu tarafından karar verilen sağlık tesisleri, Sağlık Bakanlığınca verilecek ön proje ve belirlenecek temel standartlar çerçevesinde, kendisine veya Hazineye ait taşınmazlar üzerinde ihale ile belirlenecek gerçek veya özel hukuk tüzel kişilerine kırk dokuz yılı geçmemek şartıyla belirli süre ve bedel üzerinden kiralama karşılığı yaptırılabilir”  hükmüyle atılmıştır.</a:t>
            </a:r>
            <a:r>
              <a:rPr lang="en-US" dirty="0"/>
              <a:t> </a:t>
            </a:r>
          </a:p>
        </p:txBody>
      </p:sp>
    </p:spTree>
    <p:extLst>
      <p:ext uri="{BB962C8B-B14F-4D97-AF65-F5344CB8AC3E}">
        <p14:creationId xmlns:p14="http://schemas.microsoft.com/office/powerpoint/2010/main" val="904495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21.02.2013 tarih ve 6428 sayılı Sağlık Bakanlığınca Kamu Özel İş Birliği Modeli İle Tesis Yaptırılması, Yenilenmesi ve Hizmet Alınması İle Bazı Kanun ve Kanun Hükmünde Kararnamelerde Değişiklik Yapılması Hakkında Kanun’un ile Kamu - Özel Ortaklığı </a:t>
            </a:r>
            <a:r>
              <a:rPr lang="tr-TR" dirty="0" smtClean="0"/>
              <a:t>usulünün esasları </a:t>
            </a:r>
            <a:r>
              <a:rPr lang="tr-TR" dirty="0"/>
              <a:t>belirlenmiştir.</a:t>
            </a:r>
            <a:endParaRPr lang="en-US" dirty="0"/>
          </a:p>
          <a:p>
            <a:endParaRPr lang="en-US" dirty="0"/>
          </a:p>
        </p:txBody>
      </p:sp>
    </p:spTree>
    <p:extLst>
      <p:ext uri="{BB962C8B-B14F-4D97-AF65-F5344CB8AC3E}">
        <p14:creationId xmlns:p14="http://schemas.microsoft.com/office/powerpoint/2010/main" val="1631326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250</Words>
  <Application>Microsoft Office PowerPoint</Application>
  <PresentationFormat>Ekran Gösterisi (4:3)</PresentationFormat>
  <Paragraphs>7</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Office Theme</vt:lpstr>
      <vt:lpstr>14.Hafta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user</cp:lastModifiedBy>
  <cp:revision>5</cp:revision>
  <dcterms:created xsi:type="dcterms:W3CDTF">2020-03-27T12:18:14Z</dcterms:created>
  <dcterms:modified xsi:type="dcterms:W3CDTF">2020-04-29T22:43:03Z</dcterms:modified>
</cp:coreProperties>
</file>