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36"/>
  </p:notesMasterIdLst>
  <p:sldIdLst>
    <p:sldId id="1082" r:id="rId4"/>
    <p:sldId id="1083" r:id="rId5"/>
    <p:sldId id="1094" r:id="rId6"/>
    <p:sldId id="1092" r:id="rId7"/>
    <p:sldId id="1093" r:id="rId8"/>
    <p:sldId id="1095" r:id="rId9"/>
    <p:sldId id="1096" r:id="rId10"/>
    <p:sldId id="1091" r:id="rId11"/>
    <p:sldId id="1097" r:id="rId12"/>
    <p:sldId id="1098" r:id="rId13"/>
    <p:sldId id="1099" r:id="rId14"/>
    <p:sldId id="1100" r:id="rId15"/>
    <p:sldId id="1101" r:id="rId16"/>
    <p:sldId id="1102" r:id="rId17"/>
    <p:sldId id="1103" r:id="rId18"/>
    <p:sldId id="1104" r:id="rId19"/>
    <p:sldId id="1105" r:id="rId20"/>
    <p:sldId id="1106" r:id="rId21"/>
    <p:sldId id="1107" r:id="rId22"/>
    <p:sldId id="1108" r:id="rId23"/>
    <p:sldId id="1109" r:id="rId24"/>
    <p:sldId id="1110" r:id="rId25"/>
    <p:sldId id="1111" r:id="rId26"/>
    <p:sldId id="1122" r:id="rId27"/>
    <p:sldId id="1123" r:id="rId28"/>
    <p:sldId id="1124" r:id="rId29"/>
    <p:sldId id="1125" r:id="rId30"/>
    <p:sldId id="1126" r:id="rId31"/>
    <p:sldId id="1127" r:id="rId32"/>
    <p:sldId id="1128" r:id="rId33"/>
    <p:sldId id="1129" r:id="rId34"/>
    <p:sldId id="1130" r:id="rId3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p:scale>
          <a:sx n="115" d="100"/>
          <a:sy n="115" d="100"/>
        </p:scale>
        <p:origin x="-1524" y="132"/>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pPr/>
              <a:t>4/11/2020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pPr/>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pPr/>
              <a:t>4/11/2020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pPr/>
              <a:t>4/11/2020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pPr/>
              <a:t>4/11/2020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pPr/>
              <a:t>4/11/2020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pPr/>
              <a:t>4/11/2020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pPr>
                <a:defRPr/>
              </a:pPr>
              <a:t>4/11/2020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pPr>
                <a:defRPr/>
              </a:pPr>
              <a:t>4/11/2020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pPr>
                <a:defRPr/>
              </a:pPr>
              <a:t>4/11/2020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pPr>
                <a:defRPr/>
              </a:pPr>
              <a:t>4/11/2020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pPr/>
              <a:t>4/11/2020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pPr/>
              <a:t>4/11/2020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pPr/>
              <a:t>4/11/2020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pPr/>
              <a:t>4/11/2020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pPr/>
              <a:t>4/11/2020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pPr/>
              <a:t>4/11/2020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pPr/>
              <a:t>4/11/2020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pPr/>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pPr/>
              <a:t>4/11/2020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pPr/>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pPr/>
              <a:t>4/11/2020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448</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Toplu Yapı ve Taşınmaz Yönetimi</a:t>
            </a: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smtClean="0">
                <a:effectLst/>
                <a:latin typeface="Arial" panose="020B0604020202020204" pitchFamily="34" charset="0"/>
                <a:ea typeface="Times New Roman" panose="02020603050405020304" pitchFamily="18" charset="0"/>
                <a:cs typeface="Arial" panose="020B0604020202020204" pitchFamily="34" charset="0"/>
              </a:rPr>
              <a:t>Dr.H.</a:t>
            </a:r>
            <a:r>
              <a:rPr lang="tr-TR" sz="1600" b="1" smtClean="0">
                <a:latin typeface="Arial" panose="020B0604020202020204" pitchFamily="34" charset="0"/>
                <a:ea typeface="Times New Roman" panose="02020603050405020304" pitchFamily="18" charset="0"/>
                <a:cs typeface="Arial" panose="020B0604020202020204" pitchFamily="34" charset="0"/>
              </a:rPr>
              <a:t>Murat </a:t>
            </a:r>
            <a:r>
              <a:rPr lang="tr-TR" sz="1600" b="1" dirty="0" smtClean="0">
                <a:latin typeface="Arial" panose="020B0604020202020204" pitchFamily="34" charset="0"/>
                <a:ea typeface="Times New Roman" panose="02020603050405020304" pitchFamily="18" charset="0"/>
                <a:cs typeface="Arial" panose="020B0604020202020204" pitchFamily="34" charset="0"/>
              </a:rPr>
              <a:t>ÇEKİCİ</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55585" y="1932972"/>
            <a:ext cx="7442521" cy="3107810"/>
          </a:xfrm>
        </p:spPr>
        <p:txBody>
          <a:bodyPr/>
          <a:lstStyle/>
          <a:p>
            <a:r>
              <a:rPr lang="tr-TR" dirty="0"/>
              <a:t>Ancak kira sözleşmesinde teslim için kesin bir vade öngörülmüş ise bu durumda kiracı kiraya verene süre vermek zorunda olmayıp, Türk Borçlar Kanunu’nun 124. maddesi 3. fıkrası </a:t>
            </a:r>
            <a:r>
              <a:rPr lang="tr-TR" dirty="0" smtClean="0"/>
              <a:t>gereğince </a:t>
            </a:r>
            <a:r>
              <a:rPr lang="tr-TR" dirty="0"/>
              <a:t>seçimlik haklarını kullanabilecektir</a:t>
            </a:r>
            <a:r>
              <a:rPr lang="tr-TR" dirty="0" smtClean="0"/>
              <a:t>.</a:t>
            </a:r>
          </a:p>
          <a:p>
            <a:endParaRPr lang="tr-TR" dirty="0"/>
          </a:p>
          <a:p>
            <a:r>
              <a:rPr lang="tr-TR" dirty="0"/>
              <a:t>Kiralayanın teslim borcu için sözleşme için kesin vade belirlenmesi mümkün ise de kiracının kira borcunda temerrüde düşmesi için yazılı bir süre verilmesi gerekmektedir, kira borcu için kesin vade yoktur.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15525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59756" y="1666754"/>
            <a:ext cx="7187879" cy="3374027"/>
          </a:xfrm>
        </p:spPr>
        <p:txBody>
          <a:bodyPr/>
          <a:lstStyle/>
          <a:p>
            <a:r>
              <a:rPr lang="tr-TR" sz="2200" dirty="0"/>
              <a:t>Kiralayan kiralananı kiracıya teslim etmekle yükümlü olup, şekli bir teslim kanunen öngörülmemiştir. Kiraya veren kiralananı kiracının </a:t>
            </a:r>
            <a:r>
              <a:rPr lang="tr-TR" sz="2200" dirty="0" smtClean="0"/>
              <a:t>kullanımına </a:t>
            </a:r>
            <a:r>
              <a:rPr lang="tr-TR" sz="2200" dirty="0"/>
              <a:t>hazır bulundurması yeterlidir. </a:t>
            </a:r>
            <a:endParaRPr lang="tr-TR" sz="2200" dirty="0" smtClean="0"/>
          </a:p>
          <a:p>
            <a:endParaRPr lang="tr-TR" sz="2200" dirty="0"/>
          </a:p>
          <a:p>
            <a:r>
              <a:rPr lang="tr-TR" sz="2200" dirty="0" smtClean="0"/>
              <a:t>Bu </a:t>
            </a:r>
            <a:r>
              <a:rPr lang="tr-TR" sz="2200" dirty="0"/>
              <a:t>durumu örnek ile açıklayacak olursak taşınmaz kiralarında boş olarak kiraya verilen taşınmazdaki eşyaların boşaltılarak kullanıma hazır hale getirilmesi bir nevi teslimdir. Yahut taşınmazın anahtarının teslim edilmesi gibi.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52671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8815" y="1767840"/>
            <a:ext cx="7977466" cy="3272941"/>
          </a:xfrm>
        </p:spPr>
        <p:txBody>
          <a:bodyPr/>
          <a:lstStyle/>
          <a:p>
            <a:pPr marL="0" indent="0">
              <a:buNone/>
            </a:pPr>
            <a:r>
              <a:rPr lang="tr-TR" b="1" dirty="0"/>
              <a:t>a. Kiraya Verenin Haklı Nedenle Teslim Borcundan </a:t>
            </a:r>
            <a:r>
              <a:rPr lang="tr-TR" b="1" dirty="0" smtClean="0"/>
              <a:t>Kaçınması</a:t>
            </a:r>
          </a:p>
          <a:p>
            <a:r>
              <a:rPr lang="tr-TR" dirty="0" smtClean="0"/>
              <a:t>Kira </a:t>
            </a:r>
            <a:r>
              <a:rPr lang="tr-TR" dirty="0"/>
              <a:t>sözleşmesinde kiraya verenin asli edim yükümlülüğü her ne kadar kiralananı kullanıma elverişli olarak kiracıya teslim ise de bazı durumlarda kiraya veren haklı sebeplere dayanarak kiralananı teslimden kaçınabilir. </a:t>
            </a:r>
            <a:endParaRPr lang="tr-TR" dirty="0" smtClean="0"/>
          </a:p>
          <a:p>
            <a:endParaRPr lang="tr-TR" dirty="0" smtClean="0"/>
          </a:p>
          <a:p>
            <a:r>
              <a:rPr lang="tr-TR" dirty="0" smtClean="0"/>
              <a:t>Türk </a:t>
            </a:r>
            <a:r>
              <a:rPr lang="tr-TR" dirty="0"/>
              <a:t>Borçlar Kanunu’nun 314. maddesi ve devamı maddelerinde kiracının borçları başlığı altında birtakım düzenlemeler yapılmıştır. </a:t>
            </a:r>
            <a:endParaRPr lang="tr-TR" dirty="0"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5327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2440" y="2187614"/>
            <a:ext cx="8127550" cy="2993986"/>
          </a:xfrm>
        </p:spPr>
        <p:txBody>
          <a:bodyPr/>
          <a:lstStyle/>
          <a:p>
            <a:r>
              <a:rPr lang="tr-TR" dirty="0" smtClean="0"/>
              <a:t>Bu düzenlemeler ile kiracıya kira ödeme borcu yanında bazı yan edim yükümlülükleri yüklenmiştir. Örneğin kiracının kiralananı özenle kullanma ve komşulara saygılı davranma yükümlülüğü kanunen öngörülmüş bir yan edim yükümlülüğüdür. </a:t>
            </a:r>
          </a:p>
          <a:p>
            <a:endParaRPr lang="tr-TR" dirty="0" smtClean="0"/>
          </a:p>
          <a:p>
            <a:r>
              <a:rPr lang="tr-TR" dirty="0" smtClean="0"/>
              <a:t>Kiraya </a:t>
            </a:r>
            <a:r>
              <a:rPr lang="tr-TR" dirty="0"/>
              <a:t>veren kira sözleşmesi kurulduktan sonra kiracının yükümlülüklerini yerine getiremeyeceği konusunda ciddi bir şüpheye düştüğü takdirde kanımızca asli edim yükümlülüğü olan kiralananı teslim borcundan kaçınabilir. </a:t>
            </a:r>
            <a:endParaRPr lang="tr-TR" dirty="0"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805306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86137" y="1620456"/>
            <a:ext cx="7913359" cy="3420326"/>
          </a:xfrm>
        </p:spPr>
        <p:txBody>
          <a:bodyPr/>
          <a:lstStyle/>
          <a:p>
            <a:pPr marL="0" indent="0">
              <a:buNone/>
            </a:pPr>
            <a:r>
              <a:rPr lang="tr-TR" b="1" dirty="0" smtClean="0"/>
              <a:t>b) Kiraya </a:t>
            </a:r>
            <a:r>
              <a:rPr lang="tr-TR" b="1" dirty="0"/>
              <a:t>Verenin Haklı Neden Olmaksızın Teslim Borcundan </a:t>
            </a:r>
            <a:r>
              <a:rPr lang="tr-TR" b="1" dirty="0" smtClean="0"/>
              <a:t>Kaçınması</a:t>
            </a:r>
          </a:p>
          <a:p>
            <a:endParaRPr lang="tr-TR" dirty="0"/>
          </a:p>
          <a:p>
            <a:r>
              <a:rPr lang="tr-TR" dirty="0" smtClean="0"/>
              <a:t>Kiraya </a:t>
            </a:r>
            <a:r>
              <a:rPr lang="tr-TR" dirty="0"/>
              <a:t>verenin kira sözleşmesindeki asli edim yükümlülüğü, kiralananı kullanıma elverişli olarak kiracıya bırakmasıdır. </a:t>
            </a:r>
            <a:endParaRPr lang="tr-TR" dirty="0" smtClean="0"/>
          </a:p>
          <a:p>
            <a:endParaRPr lang="tr-TR" dirty="0"/>
          </a:p>
          <a:p>
            <a:r>
              <a:rPr lang="tr-TR" dirty="0" smtClean="0"/>
              <a:t>Birtakım </a:t>
            </a:r>
            <a:r>
              <a:rPr lang="tr-TR" dirty="0"/>
              <a:t>haklı nedenlerin varlığı halinde kiraya veren bu yükümlülüğü yerine getirmeyebilecektir, ancak olağan şartlarda kiracının kusuru bulunmadığı müddetçe kiraya veren bu yükümlülüğü yerine getirmekten kaçınamaz. </a:t>
            </a:r>
            <a:endParaRPr lang="tr-TR" dirty="0"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08346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67159" y="1863523"/>
            <a:ext cx="7836061" cy="3368233"/>
          </a:xfrm>
        </p:spPr>
        <p:txBody>
          <a:bodyPr/>
          <a:lstStyle/>
          <a:p>
            <a:r>
              <a:rPr lang="tr-TR" dirty="0"/>
              <a:t>B</a:t>
            </a:r>
            <a:r>
              <a:rPr lang="tr-TR" dirty="0" smtClean="0"/>
              <a:t>uradaki </a:t>
            </a:r>
            <a:r>
              <a:rPr lang="tr-TR" dirty="0"/>
              <a:t>haklı nedenin belirlenmesi de önem taşımaktadır. Kiraya veren kendi istekleri doğrultusunda bir haklı neden yaratamaz. </a:t>
            </a:r>
            <a:endParaRPr lang="tr-TR" dirty="0" smtClean="0"/>
          </a:p>
          <a:p>
            <a:endParaRPr lang="tr-TR" dirty="0"/>
          </a:p>
          <a:p>
            <a:r>
              <a:rPr lang="tr-TR" dirty="0"/>
              <a:t>Haklı nedene örnek verecek olursak, örneğin kiraya veren kiracı ile kira akdini imzalamış, daha sonra kiracının genel ev işleten birisi olduğunu öğrenmiş olması halinde, kiraya verenin temerrüde düşmeksizin bu haklı sebebe dayanarak teslim borcundan kaçınması durumu gösterilebilir. </a:t>
            </a:r>
            <a:endParaRPr lang="tr-TR" dirty="0" smtClean="0"/>
          </a:p>
          <a:p>
            <a:endParaRPr lang="tr-TR" dirty="0"/>
          </a:p>
          <a:p>
            <a:r>
              <a:rPr lang="tr-TR" dirty="0" smtClean="0"/>
              <a:t>Burada </a:t>
            </a:r>
            <a:r>
              <a:rPr lang="tr-TR" dirty="0"/>
              <a:t>haklı sebebin tespiti objektif veriler ile mümkündür. </a:t>
            </a:r>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21991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36072" y="1944546"/>
            <a:ext cx="7438886" cy="3559223"/>
          </a:xfrm>
        </p:spPr>
        <p:txBody>
          <a:bodyPr/>
          <a:lstStyle/>
          <a:p>
            <a:r>
              <a:rPr lang="tr-TR" sz="2200" dirty="0"/>
              <a:t>Kiraya verenin teslim borcu hakkında kira sözleşmesinde kesin vade kararlaştırılabilir veya işin niteliğinden de bu durum çıkartılabilir. Bu durumda temerrüde düşen kiraya verene Türk Borçlar Kanunu’nun 123. maddesi </a:t>
            </a:r>
            <a:r>
              <a:rPr lang="tr-TR" sz="2200" dirty="0" smtClean="0"/>
              <a:t>uyarınca </a:t>
            </a:r>
            <a:r>
              <a:rPr lang="tr-TR" sz="2200" dirty="0"/>
              <a:t>süre vermeye gerek kalmayacaktır. </a:t>
            </a:r>
            <a:endParaRPr lang="tr-TR" sz="2200" dirty="0" smtClean="0"/>
          </a:p>
          <a:p>
            <a:endParaRPr lang="tr-TR" sz="2200" dirty="0"/>
          </a:p>
          <a:p>
            <a:r>
              <a:rPr lang="tr-TR" sz="2200" dirty="0" smtClean="0"/>
              <a:t>Kiracı </a:t>
            </a:r>
            <a:r>
              <a:rPr lang="tr-TR" sz="2200" dirty="0"/>
              <a:t>için ise böyle bir kesin vade söz konusu olamaz. Çünkü aynı kanunun 315. maddesi kesin vadeye ilişkin 124. maddeyi etkisiz kılmaktadır.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890893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90309" y="1562582"/>
            <a:ext cx="7697164" cy="3478200"/>
          </a:xfrm>
        </p:spPr>
        <p:txBody>
          <a:bodyPr/>
          <a:lstStyle/>
          <a:p>
            <a:pPr marL="0" indent="0">
              <a:buNone/>
            </a:pPr>
            <a:r>
              <a:rPr lang="tr-TR" b="1" dirty="0"/>
              <a:t>2. Kiraya Verenin Yan Edim </a:t>
            </a:r>
            <a:r>
              <a:rPr lang="tr-TR" b="1" dirty="0" smtClean="0"/>
              <a:t>Yükümlülükleri</a:t>
            </a:r>
          </a:p>
          <a:p>
            <a:endParaRPr lang="tr-TR" dirty="0" smtClean="0"/>
          </a:p>
          <a:p>
            <a:r>
              <a:rPr lang="tr-TR" dirty="0" smtClean="0"/>
              <a:t>Kiraya </a:t>
            </a:r>
            <a:r>
              <a:rPr lang="tr-TR" dirty="0"/>
              <a:t>verenin asli edim yükümlülüğü kiralananın kullanıma elverişli bir şekilde kiracıya teslimi olmakla birlikte bunun yanında birtakım yan edim yükümlülükleri de bulunmaktadır. </a:t>
            </a:r>
            <a:endParaRPr lang="tr-TR" dirty="0" smtClean="0"/>
          </a:p>
          <a:p>
            <a:endParaRPr lang="tr-TR" dirty="0"/>
          </a:p>
          <a:p>
            <a:r>
              <a:rPr lang="tr-TR" dirty="0" smtClean="0"/>
              <a:t>6090 </a:t>
            </a:r>
            <a:r>
              <a:rPr lang="tr-TR" dirty="0"/>
              <a:t>sayılı Türk Borçlar Kanunu’nun 302 ve 303. maddelerinde düzenlenen bu edim yükümlülüklerinden birisi “Vergi ve benzeri yükümlülüklere katlanma borcu” diğeri ise “Yan giderlere katılma borcu ”dur.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691980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25033" y="1701478"/>
            <a:ext cx="7373073" cy="3339303"/>
          </a:xfrm>
        </p:spPr>
        <p:txBody>
          <a:bodyPr/>
          <a:lstStyle/>
          <a:p>
            <a:r>
              <a:rPr lang="tr-TR" sz="2200" dirty="0"/>
              <a:t>6098 sayılı kanunun 302. maddesi uyarınca kiralananla ilgili zorunlu sigorta, vergi ve benzeri yükümlülüklere, aksi kararlaştırılmamış veya kanunda öngörülmemiş ise, kiraya veren katlanır. </a:t>
            </a:r>
            <a:endParaRPr lang="tr-TR" sz="2200" dirty="0" smtClean="0"/>
          </a:p>
          <a:p>
            <a:endParaRPr lang="tr-TR" sz="2200" dirty="0"/>
          </a:p>
          <a:p>
            <a:r>
              <a:rPr lang="tr-TR" sz="2200" dirty="0" smtClean="0"/>
              <a:t>Kiranın </a:t>
            </a:r>
            <a:r>
              <a:rPr lang="tr-TR" sz="2200" dirty="0"/>
              <a:t>devamı süresince kiralanana birtakım giderler ve masraflar yapmak gerekecektir. Mülkiyet hakkından doğan bu giderlerden aksi kanunen veya sözleşme ile öngörülmemişse kiraya veren sorumlu </a:t>
            </a:r>
            <a:r>
              <a:rPr lang="tr-TR" sz="2200" dirty="0" smtClean="0"/>
              <a:t>olacaktır.</a:t>
            </a: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927393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28263" y="1794076"/>
            <a:ext cx="7971233" cy="3246706"/>
          </a:xfrm>
        </p:spPr>
        <p:txBody>
          <a:bodyPr/>
          <a:lstStyle/>
          <a:p>
            <a:r>
              <a:rPr lang="tr-TR" dirty="0"/>
              <a:t>Kiracının kiralananın mülkiyetinden doğan masrafları veya giderleri ödeme borcu kural olarak bulunmamaktadır. Bunların ödenmemesi nedeniyle kiracının kira parasını ödemekte temerrüdü nedeniyle Türk Borçlar Kanunu’nun 315. maddesi gereği fesih hakkı doğmaz; asıl giderlerin ancak genel hükümlere göre talebi </a:t>
            </a:r>
            <a:r>
              <a:rPr lang="tr-TR" dirty="0" smtClean="0"/>
              <a:t>mümkündür. </a:t>
            </a:r>
          </a:p>
          <a:p>
            <a:endParaRPr lang="tr-TR" dirty="0"/>
          </a:p>
          <a:p>
            <a:r>
              <a:rPr lang="tr-TR" dirty="0" smtClean="0"/>
              <a:t>Kiracı </a:t>
            </a:r>
            <a:r>
              <a:rPr lang="tr-TR" dirty="0"/>
              <a:t>ancak kendi iradesi ile borç altına girerse, bu durumda kiraya verenin yan edim yükümlülüğü kiracıya ait olacaktır. Örneğin temizleme ve aydınlatma kira bedelinin bir cüz’i olmadığından kira bedelinden sayılamaz ve kiracının temerrüdüne dayanılarak kiraya veren tarafından kira akdi feshedilemez.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665582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486136" y="431747"/>
            <a:ext cx="8299049" cy="366126"/>
          </a:xfrm>
          <a:prstGeom prst="rect">
            <a:avLst/>
          </a:prstGeom>
        </p:spPr>
        <p:txBody>
          <a:bodyPr vert="horz" wrap="square" lIns="0" tIns="12065" rIns="0" bIns="0" rtlCol="0">
            <a:spAutoFit/>
          </a:bodyPr>
          <a:lstStyle/>
          <a:p>
            <a:pPr marL="12700">
              <a:lnSpc>
                <a:spcPct val="100000"/>
              </a:lnSpc>
              <a:spcBef>
                <a:spcPts val="95"/>
              </a:spcBef>
            </a:pPr>
            <a:r>
              <a:rPr lang="tr-TR" sz="2300" dirty="0" smtClean="0"/>
              <a:t>KİRACININ VE KİRAYA VERENİN YÜKÜMLÜLÜKLERİ</a:t>
            </a:r>
            <a:endParaRPr lang="tr-TR" sz="2300" spc="-335" dirty="0"/>
          </a:p>
        </p:txBody>
      </p:sp>
      <p:sp>
        <p:nvSpPr>
          <p:cNvPr id="3" name="Dikdörtgen 2"/>
          <p:cNvSpPr/>
          <p:nvPr/>
        </p:nvSpPr>
        <p:spPr>
          <a:xfrm>
            <a:off x="775502" y="1805652"/>
            <a:ext cx="6273479" cy="99924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2" name="Dikdörtgen 1"/>
          <p:cNvSpPr/>
          <p:nvPr/>
        </p:nvSpPr>
        <p:spPr>
          <a:xfrm>
            <a:off x="486136" y="1365813"/>
            <a:ext cx="7592993" cy="3416320"/>
          </a:xfrm>
          <a:prstGeom prst="rect">
            <a:avLst/>
          </a:prstGeom>
        </p:spPr>
        <p:txBody>
          <a:bodyPr wrap="square">
            <a:spAutoFit/>
          </a:bodyPr>
          <a:lstStyle/>
          <a:p>
            <a:r>
              <a:rPr lang="tr-TR" sz="2400" b="1" dirty="0" smtClean="0"/>
              <a:t>Giriş</a:t>
            </a:r>
          </a:p>
          <a:p>
            <a:endParaRPr lang="tr-TR" sz="2400" b="1" dirty="0" smtClean="0"/>
          </a:p>
          <a:p>
            <a:pPr marL="285750" indent="-285750">
              <a:buFont typeface="Arial" panose="020B0604020202020204" pitchFamily="34" charset="0"/>
              <a:buChar char="•"/>
            </a:pPr>
            <a:r>
              <a:rPr lang="tr-TR" sz="2400" dirty="0" smtClean="0"/>
              <a:t>6098 </a:t>
            </a:r>
            <a:r>
              <a:rPr lang="tr-TR" sz="2400" dirty="0"/>
              <a:t>sayılı Türk Borçlar Kanunu’nun ikinci kısmının dördüncü bölümünde 299. madde ve devamında Kira sözleşmesine ilişkin düzenlemeler yapılmıştır</a:t>
            </a:r>
            <a:r>
              <a:rPr lang="tr-TR" sz="2400" dirty="0" smtClean="0"/>
              <a:t>.</a:t>
            </a:r>
          </a:p>
          <a:p>
            <a:pPr marL="285750" indent="-285750">
              <a:buFont typeface="Arial" panose="020B0604020202020204" pitchFamily="34" charset="0"/>
              <a:buChar char="•"/>
            </a:pPr>
            <a:r>
              <a:rPr lang="tr-TR" sz="2400" dirty="0"/>
              <a:t>İ</a:t>
            </a:r>
            <a:r>
              <a:rPr lang="tr-TR" sz="2400" dirty="0" smtClean="0"/>
              <a:t>ki </a:t>
            </a:r>
            <a:r>
              <a:rPr lang="tr-TR" sz="2400" dirty="0"/>
              <a:t>tarafa borç yükleyen sözleşmelerden olan kira sözleşmesinde hem kiraya veren hem de kiracının sözleşme gereği birbirlerine karşı bir takım borç ve yükümlülükleri bulunmaktadır. </a:t>
            </a:r>
            <a:endParaRPr lang="tr-TR" sz="2400" dirty="0" smtClean="0"/>
          </a:p>
        </p:txBody>
      </p:sp>
    </p:spTree>
    <p:extLst>
      <p:ext uri="{BB962C8B-B14F-4D97-AF65-F5344CB8AC3E}">
        <p14:creationId xmlns:p14="http://schemas.microsoft.com/office/powerpoint/2010/main" val="236101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Kiracının </a:t>
            </a:r>
            <a:r>
              <a:rPr lang="tr-TR" dirty="0"/>
              <a:t>Yükümlülükleri</a:t>
            </a:r>
          </a:p>
        </p:txBody>
      </p:sp>
      <p:sp>
        <p:nvSpPr>
          <p:cNvPr id="3" name="Metin Yer Tutucusu 2"/>
          <p:cNvSpPr>
            <a:spLocks noGrp="1"/>
          </p:cNvSpPr>
          <p:nvPr>
            <p:ph type="body" idx="1"/>
          </p:nvPr>
        </p:nvSpPr>
        <p:spPr>
          <a:xfrm>
            <a:off x="509286" y="1354237"/>
            <a:ext cx="7890210" cy="4074289"/>
          </a:xfrm>
        </p:spPr>
        <p:txBody>
          <a:bodyPr/>
          <a:lstStyle/>
          <a:p>
            <a:pPr marL="457200" indent="-457200">
              <a:buAutoNum type="arabicPeriod"/>
            </a:pPr>
            <a:r>
              <a:rPr lang="tr-TR" b="1" dirty="0" smtClean="0"/>
              <a:t>Kiracının </a:t>
            </a:r>
            <a:r>
              <a:rPr lang="tr-TR" b="1" dirty="0"/>
              <a:t>Asli Edim </a:t>
            </a:r>
            <a:r>
              <a:rPr lang="tr-TR" b="1" dirty="0" smtClean="0"/>
              <a:t>Yükümlülüğü</a:t>
            </a:r>
          </a:p>
          <a:p>
            <a:pPr marL="457200" indent="-457200">
              <a:buAutoNum type="arabicPeriod"/>
            </a:pPr>
            <a:endParaRPr lang="tr-TR" b="1" dirty="0" smtClean="0"/>
          </a:p>
          <a:p>
            <a:r>
              <a:rPr lang="tr-TR" dirty="0"/>
              <a:t>6098 sayılı Türk Borçlar Kanunu’nun 313. maddesine göre kiracı, kira bedelini ödemekle yükümlüdür. </a:t>
            </a:r>
            <a:r>
              <a:rPr lang="tr-TR" dirty="0" smtClean="0"/>
              <a:t>Kiraya </a:t>
            </a:r>
            <a:r>
              <a:rPr lang="tr-TR" dirty="0"/>
              <a:t>verenin asli edim yükümlülüğü kiralananı kullanıma elverişli olarak kiracıya teslim, kiracının da asli edim yükümlülüğü kiralanana belli bir bedel ödemektir. </a:t>
            </a:r>
            <a:endParaRPr lang="tr-TR" dirty="0" smtClean="0"/>
          </a:p>
          <a:p>
            <a:endParaRPr lang="tr-TR" dirty="0"/>
          </a:p>
          <a:p>
            <a:r>
              <a:rPr lang="tr-TR" dirty="0" smtClean="0"/>
              <a:t>Kiracının </a:t>
            </a:r>
            <a:r>
              <a:rPr lang="tr-TR" dirty="0"/>
              <a:t>dönemsel edim olarak kira bedeli ödemesi ve bu kira ilişkisinin belirli veya belirsiz süre ile devam edecek olması kira sözleşmelerinin sürekli borç ilişkisi doğuran sözleşmelerden olduğunu ortaya </a:t>
            </a:r>
            <a:r>
              <a:rPr lang="tr-TR" dirty="0" smtClean="0"/>
              <a:t>çıkarmaktadır.</a:t>
            </a:r>
            <a:endParaRPr lang="tr-TR" b="1"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8735193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74562" y="2060294"/>
            <a:ext cx="8055980" cy="2980487"/>
          </a:xfrm>
        </p:spPr>
        <p:txBody>
          <a:bodyPr/>
          <a:lstStyle/>
          <a:p>
            <a:r>
              <a:rPr lang="tr-TR" dirty="0"/>
              <a:t>Kiralanan için ödenecek kira bedeli, ne şekilde ödeneceği ve zamanı tarafların mutabık kaldığı kira sözleşmesinde yer alır. Kiracıya kira borcunun yanı sıra sözleşme ile başka borçlar da yüklenebilir. Örneğin, kapıcı parası, su parası, elektrik parası, temizlik ve aydınlatma gideri gibi. </a:t>
            </a:r>
            <a:endParaRPr lang="tr-TR" dirty="0" smtClean="0"/>
          </a:p>
          <a:p>
            <a:endParaRPr lang="tr-TR" dirty="0"/>
          </a:p>
          <a:p>
            <a:r>
              <a:rPr lang="tr-TR" dirty="0" smtClean="0"/>
              <a:t>Kiracı</a:t>
            </a:r>
            <a:r>
              <a:rPr lang="tr-TR" dirty="0"/>
              <a:t>, aksine sözleşme ve yerel âdet olmadıkça, kira bedelini ve gerekiyorsa yan giderleri, her ayın sonunda ve en geç kira süresinin bitiminde ödemekle yükümlüdür. </a:t>
            </a:r>
            <a:endParaRPr lang="tr-TR" dirty="0"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77376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55585" y="1805651"/>
            <a:ext cx="7843911" cy="3507228"/>
          </a:xfrm>
        </p:spPr>
        <p:txBody>
          <a:bodyPr/>
          <a:lstStyle/>
          <a:p>
            <a:r>
              <a:rPr lang="tr-TR" dirty="0"/>
              <a:t>Kira borcunun ödenmesi için sözleşmede öngörülmüş bir zaman bulunmalıdır. Böyle bir zaman yoksa kanuni kira bedeli ödeme zamanı ayın son günü ve en geç kira süresinin bitim günüdür. </a:t>
            </a:r>
            <a:endParaRPr lang="tr-TR" dirty="0" smtClean="0"/>
          </a:p>
          <a:p>
            <a:endParaRPr lang="tr-TR" dirty="0"/>
          </a:p>
          <a:p>
            <a:r>
              <a:rPr lang="tr-TR" dirty="0"/>
              <a:t>Kira sözleşmesinde kira bedelinin nasıl ödeneceği genellikle yer alır, ancak kira bedelinin peşin olarak ödeneceğinin öngörülmemiş olması halinde kira bedelinin nasıl ödeneceği uygulamada sıkıntı olmaktadır. </a:t>
            </a:r>
            <a:endParaRPr lang="tr-TR" dirty="0" smtClean="0"/>
          </a:p>
          <a:p>
            <a:endParaRPr lang="tr-TR" dirty="0"/>
          </a:p>
          <a:p>
            <a:r>
              <a:rPr lang="tr-TR" dirty="0" smtClean="0"/>
              <a:t>Kira </a:t>
            </a:r>
            <a:r>
              <a:rPr lang="tr-TR" dirty="0"/>
              <a:t>sözleşmesinde kira bedelinin peşin olarak ödeneceği hususu açıkça belirtilmemiş olsa dahi peşin olarak ödenmelidir. </a:t>
            </a:r>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285126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55585" y="1632030"/>
            <a:ext cx="7311865" cy="3374028"/>
          </a:xfrm>
        </p:spPr>
        <p:txBody>
          <a:bodyPr/>
          <a:lstStyle/>
          <a:p>
            <a:pPr marL="0" indent="0">
              <a:buNone/>
            </a:pPr>
            <a:r>
              <a:rPr lang="tr-TR" b="1" dirty="0" smtClean="0"/>
              <a:t>2. Kiracının </a:t>
            </a:r>
            <a:r>
              <a:rPr lang="tr-TR" b="1" dirty="0"/>
              <a:t>Yan Edim </a:t>
            </a:r>
            <a:r>
              <a:rPr lang="tr-TR" b="1" dirty="0" smtClean="0"/>
              <a:t>Yükümlülükleri</a:t>
            </a:r>
          </a:p>
          <a:p>
            <a:pPr marL="0" indent="0">
              <a:buNone/>
            </a:pPr>
            <a:r>
              <a:rPr lang="tr-TR" dirty="0" smtClean="0"/>
              <a:t>Kiracının </a:t>
            </a:r>
            <a:r>
              <a:rPr lang="tr-TR" dirty="0"/>
              <a:t>kira sözleşmesindeki asli edim yükümlülüğü kira bedelini ödeme borcu olmakla birlikte bir takım kanuni yan edim yükümlülükleri de </a:t>
            </a:r>
            <a:r>
              <a:rPr lang="tr-TR" dirty="0" smtClean="0"/>
              <a:t>bulunmaktadır:</a:t>
            </a:r>
          </a:p>
          <a:p>
            <a:pPr marL="0" indent="0">
              <a:buNone/>
            </a:pPr>
            <a:endParaRPr lang="tr-TR" dirty="0"/>
          </a:p>
          <a:p>
            <a:pPr marL="0" indent="0">
              <a:buNone/>
            </a:pPr>
            <a:r>
              <a:rPr lang="tr-TR" dirty="0" smtClean="0"/>
              <a:t>a. Özenle </a:t>
            </a:r>
            <a:r>
              <a:rPr lang="tr-TR" dirty="0"/>
              <a:t>Kullanma ve Komşulara Saygı Gösterme </a:t>
            </a:r>
            <a:r>
              <a:rPr lang="tr-TR" dirty="0" smtClean="0"/>
              <a:t>Borcu</a:t>
            </a:r>
          </a:p>
          <a:p>
            <a:pPr marL="0" indent="0">
              <a:buNone/>
            </a:pPr>
            <a:r>
              <a:rPr lang="tr-TR" dirty="0"/>
              <a:t>b. Temizlik ve Bakım Giderlerini Ödeme Borcu </a:t>
            </a:r>
            <a:endParaRPr lang="tr-TR" dirty="0" smtClean="0"/>
          </a:p>
          <a:p>
            <a:pPr marL="0" indent="0">
              <a:buNone/>
            </a:pPr>
            <a:r>
              <a:rPr lang="tr-TR" dirty="0"/>
              <a:t>c. Ayıpları Kiraya Verene Bildirme </a:t>
            </a:r>
            <a:r>
              <a:rPr lang="tr-TR" dirty="0" smtClean="0"/>
              <a:t>Borcu</a:t>
            </a:r>
          </a:p>
          <a:p>
            <a:pPr marL="0" indent="0">
              <a:buNone/>
            </a:pPr>
            <a:r>
              <a:rPr lang="tr-TR" dirty="0"/>
              <a:t>d. Ayıpların Giderilmesine ve Kiralananın Gösterilmesine Katlanma </a:t>
            </a:r>
            <a:r>
              <a:rPr lang="tr-TR" dirty="0" smtClean="0"/>
              <a:t>Borcu</a:t>
            </a:r>
          </a:p>
          <a:p>
            <a:pPr marL="0" indent="0">
              <a:buNone/>
            </a:pP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352860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572" y="242931"/>
            <a:ext cx="7506392" cy="546778"/>
          </a:xfrm>
        </p:spPr>
        <p:txBody>
          <a:bodyPr/>
          <a:lstStyle/>
          <a:p>
            <a:r>
              <a:rPr lang="tr-TR" dirty="0" smtClean="0"/>
              <a:t>KMK GÖRE KİRACI İLİŞKİLERİ</a:t>
            </a:r>
            <a:endParaRPr lang="tr-TR" dirty="0"/>
          </a:p>
        </p:txBody>
      </p:sp>
      <p:sp>
        <p:nvSpPr>
          <p:cNvPr id="3" name="Text Placeholder 2"/>
          <p:cNvSpPr>
            <a:spLocks noGrp="1"/>
          </p:cNvSpPr>
          <p:nvPr>
            <p:ph type="body" idx="1"/>
          </p:nvPr>
        </p:nvSpPr>
        <p:spPr>
          <a:xfrm>
            <a:off x="169319" y="1357781"/>
            <a:ext cx="8534105" cy="4278247"/>
          </a:xfrm>
        </p:spPr>
        <p:txBody>
          <a:bodyPr/>
          <a:lstStyle/>
          <a:p>
            <a:pPr algn="just"/>
            <a:r>
              <a:rPr lang="tr-TR" sz="2200" dirty="0"/>
              <a:t>K</a:t>
            </a:r>
            <a:r>
              <a:rPr lang="tr-TR" sz="2200" dirty="0" smtClean="0"/>
              <a:t>at </a:t>
            </a:r>
            <a:r>
              <a:rPr lang="tr-TR" sz="2200" dirty="0"/>
              <a:t>mülkiyetine konu bir yapıda yer alan konut ve çatılı işyeri kiralarında, kira ilişkisinin Kat Mülkiyeti Kanunu (KMK) hükümlerinden ayrı düşünülmesi mümkün değildir. Zira bir binadaki ya da sitedeki mesken ya da dükkânın kiralanması halinde, kiralayan ve kiracı arasındaki sözleşme sadece bu iki taraf bakımından değil, diğer kat maliklerini ve bağımsız bölümlerden sınırlı ayni hak ya da herhangi bir kişisel hakla yararlanan kimselerin menfaatlerini de ilgilendiren önemli hukuki sonuçları bünyesinde barındırmaktadır. </a:t>
            </a:r>
          </a:p>
        </p:txBody>
      </p:sp>
    </p:spTree>
    <p:extLst>
      <p:ext uri="{BB962C8B-B14F-4D97-AF65-F5344CB8AC3E}">
        <p14:creationId xmlns:p14="http://schemas.microsoft.com/office/powerpoint/2010/main" val="33812280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563404"/>
          </a:xfrm>
        </p:spPr>
        <p:txBody>
          <a:bodyPr/>
          <a:lstStyle/>
          <a:p>
            <a:r>
              <a:rPr lang="tr-TR" dirty="0" smtClean="0"/>
              <a:t> </a:t>
            </a:r>
            <a:endParaRPr lang="tr-TR" dirty="0"/>
          </a:p>
        </p:txBody>
      </p:sp>
      <p:sp>
        <p:nvSpPr>
          <p:cNvPr id="3" name="Text Placeholder 2"/>
          <p:cNvSpPr>
            <a:spLocks noGrp="1"/>
          </p:cNvSpPr>
          <p:nvPr>
            <p:ph type="body" idx="1"/>
          </p:nvPr>
        </p:nvSpPr>
        <p:spPr>
          <a:xfrm>
            <a:off x="332509" y="1197033"/>
            <a:ext cx="8429106" cy="4605251"/>
          </a:xfrm>
        </p:spPr>
        <p:txBody>
          <a:bodyPr/>
          <a:lstStyle/>
          <a:p>
            <a:pPr marL="0" indent="0" algn="just">
              <a:buNone/>
            </a:pPr>
            <a:r>
              <a:rPr lang="tr-TR" dirty="0" smtClean="0"/>
              <a:t>Kira </a:t>
            </a:r>
            <a:r>
              <a:rPr lang="tr-TR" dirty="0"/>
              <a:t>sözleşmesine konu bağımsız bölümden ne şekilde ve hangi kapsamda yararlanılabileceği hususunda kat mülkiyeti birlikteliğine özgü kuralları da beraberinde </a:t>
            </a:r>
            <a:r>
              <a:rPr lang="tr-TR" dirty="0" smtClean="0"/>
              <a:t>getirmektedir. Bu durumda kiralayan </a:t>
            </a:r>
            <a:r>
              <a:rPr lang="tr-TR" dirty="0"/>
              <a:t>ve kiracı arasındaki sözleşme serbestisine bazı sınırlamalar </a:t>
            </a:r>
            <a:r>
              <a:rPr lang="tr-TR" dirty="0" smtClean="0"/>
              <a:t>getirilmektedir. Bu </a:t>
            </a:r>
            <a:r>
              <a:rPr lang="tr-TR" dirty="0"/>
              <a:t>bağlamda, bir yandan kiralayana bağımsız bölümün tapuda tescil edilmiş kullanma şekline uygun kira sözleşmesi yapma mecburiyeti getirilmiş, diğer taraftan kiralayan ve kiracı arasında bir uzlaşı bulunsa dahi öteki kat maliklerine kat mülkiyeti ilişkisine zarar verici kullanma ve yararlanma hakkının </a:t>
            </a:r>
            <a:r>
              <a:rPr lang="tr-TR" dirty="0" smtClean="0"/>
              <a:t>önüne </a:t>
            </a:r>
            <a:r>
              <a:rPr lang="tr-TR" dirty="0"/>
              <a:t>geçme imkânı tanınmıştır</a:t>
            </a:r>
            <a:r>
              <a:rPr lang="tr-TR" dirty="0" smtClean="0"/>
              <a:t>.</a:t>
            </a:r>
          </a:p>
          <a:p>
            <a:pPr marL="0" indent="0" algn="just">
              <a:buNone/>
            </a:pPr>
            <a:r>
              <a:rPr lang="tr-TR" dirty="0"/>
              <a:t>Benzer şekilde, kira ilişkisinin yine kat mülkiyeti hukuku kavramları olan ortak yer ve tesisler ile eklentiler bakımından KMK’da yer alan düzenlemelerden ayrı düşünülmesi de mümkün değildir. Nitekim Kanun, bağımsız bölümün kiralanması halinde ortak yer ve tesislerin ve eklentilerin de kiralanmış sayılacağını ifade ederek, esasında TBK’da yer alan kira konusunun ve kiracının kullanma ve yararlanma hakkının kapsamının ne şekilde belirleneceği sorularını tamamlayan hükümlere yer vermiştir. </a:t>
            </a:r>
          </a:p>
        </p:txBody>
      </p:sp>
    </p:spTree>
    <p:extLst>
      <p:ext uri="{BB962C8B-B14F-4D97-AF65-F5344CB8AC3E}">
        <p14:creationId xmlns:p14="http://schemas.microsoft.com/office/powerpoint/2010/main" val="33517394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Kiracı, </a:t>
            </a:r>
            <a:r>
              <a:rPr lang="tr-TR" dirty="0"/>
              <a:t>gerek TBK’daki kira ilişkisinin gerekse genel hükümlerin kendisine tanımış olduğu yararlanma </a:t>
            </a:r>
            <a:r>
              <a:rPr lang="tr-TR" dirty="0" smtClean="0"/>
              <a:t>hakkına sahiptir. </a:t>
            </a:r>
            <a:r>
              <a:rPr lang="tr-TR" dirty="0"/>
              <a:t>Kiracının bağımsız bölüm üzerindeki hakları esasen kiralayan ile aralarındaki hukuki ilişki çerçevesinde </a:t>
            </a:r>
            <a:r>
              <a:rPr lang="tr-TR" dirty="0" smtClean="0"/>
              <a:t>TBK kira </a:t>
            </a:r>
            <a:r>
              <a:rPr lang="tr-TR" dirty="0"/>
              <a:t>sözleşmesine ilişkin hükümlerine tabidir. Bu bağlamda, kira sözleşmesine konu bağımsız bölümün zilyetliğinin kullanıma elverişli bir durumda kiracıya teslimi ve sözleşme süresince de bu duruma uygun bir biçimde bulundurma borcu, TBK m. 301 hükmünce kiralayanın </a:t>
            </a:r>
            <a:r>
              <a:rPr lang="tr-TR" dirty="0" smtClean="0"/>
              <a:t>kiracıya </a:t>
            </a:r>
            <a:r>
              <a:rPr lang="tr-TR" dirty="0"/>
              <a:t>karşı olan asli borcunu oluşturmaktadır</a:t>
            </a:r>
            <a:r>
              <a:rPr lang="tr-TR" dirty="0" smtClean="0"/>
              <a:t>.</a:t>
            </a:r>
          </a:p>
          <a:p>
            <a:pPr marL="0" indent="0">
              <a:buNone/>
            </a:pPr>
            <a:r>
              <a:rPr lang="tr-TR" dirty="0" smtClean="0"/>
              <a:t>Her </a:t>
            </a:r>
            <a:r>
              <a:rPr lang="tr-TR" dirty="0"/>
              <a:t>türlü konut ve çatılı işyeri kiralarında sözleşmeye konu şey “bağımsız bölüm” olarak nitelendirilemeyeceği gibi, her “bağımsız bölüm” kiralamalarında da, konut ve çatılı işyeri kira ilişkisinin bulunma zorunluluğundan söz edilemez</a:t>
            </a:r>
          </a:p>
        </p:txBody>
      </p:sp>
    </p:spTree>
    <p:extLst>
      <p:ext uri="{BB962C8B-B14F-4D97-AF65-F5344CB8AC3E}">
        <p14:creationId xmlns:p14="http://schemas.microsoft.com/office/powerpoint/2010/main" val="32228861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Tapu kütük kaydında her </a:t>
            </a:r>
            <a:r>
              <a:rPr lang="tr-TR" dirty="0"/>
              <a:t>bir bağımsız bölümün mesken veya iş yeri vasfı </a:t>
            </a:r>
            <a:r>
              <a:rPr lang="tr-TR" dirty="0" smtClean="0"/>
              <a:t>gösterilmektedir. Bu </a:t>
            </a:r>
            <a:r>
              <a:rPr lang="tr-TR" dirty="0"/>
              <a:t>nitelemeye bağlı olarak da kat malikleri, bağımsız bölümlerini, özgülendikleri amaca uygun bir biçimde </a:t>
            </a:r>
            <a:r>
              <a:rPr lang="tr-TR" dirty="0" smtClean="0"/>
              <a:t>kullanmakla yükümlüdürler.</a:t>
            </a:r>
          </a:p>
          <a:p>
            <a:pPr marL="0" indent="0">
              <a:buNone/>
            </a:pPr>
            <a:r>
              <a:rPr lang="tr-TR" dirty="0" smtClean="0"/>
              <a:t>Bu yükümlülük </a:t>
            </a:r>
            <a:r>
              <a:rPr lang="tr-TR" dirty="0"/>
              <a:t>KMK m. 18/II </a:t>
            </a:r>
            <a:r>
              <a:rPr lang="tr-TR" dirty="0" smtClean="0"/>
              <a:t> gereği kat </a:t>
            </a:r>
            <a:r>
              <a:rPr lang="tr-TR" dirty="0"/>
              <a:t>maliklerinin bağımsız bölümlerini kiraladıkları kiracıları da </a:t>
            </a:r>
            <a:r>
              <a:rPr lang="tr-TR" dirty="0" smtClean="0"/>
              <a:t>bağlamaktadır. Dolayısıyla</a:t>
            </a:r>
            <a:r>
              <a:rPr lang="tr-TR" dirty="0"/>
              <a:t>, kütükte mesken olarak kayıtlı bir yerin işyeri olarak kiralanması veya işyeri niteliğindeki bir bağımsız bölümün mesken olarak kiralanması mümkün olmayıp, yöneticinin veya diğer kat maliklerinin buna aykırı bir şekilde kullanma ve yararlanma amacı güden kira ilişkilerinde KMK m. 33 hükmünce hâkimin müdahalesini istemeleri mümkündür</a:t>
            </a:r>
          </a:p>
        </p:txBody>
      </p:sp>
    </p:spTree>
    <p:extLst>
      <p:ext uri="{BB962C8B-B14F-4D97-AF65-F5344CB8AC3E}">
        <p14:creationId xmlns:p14="http://schemas.microsoft.com/office/powerpoint/2010/main" val="41941725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a:t>KMK m. 24/II </a:t>
            </a:r>
            <a:r>
              <a:rPr lang="tr-TR" dirty="0" smtClean="0"/>
              <a:t>kat </a:t>
            </a:r>
            <a:r>
              <a:rPr lang="tr-TR" dirty="0"/>
              <a:t>maliklerine, bağımsız bölümlerini özgülendikleri amaç dışında kullanma bakımından bir başka sınırlama daha getirmektedir. Buna göre, kütükte mesken olarak kayıtlı bağımsız bir bölümde, sinema, tiyatro, kahvehane, gazino, pavyon, bar, kulüp, dans salonu ve bu emsalde eğlence ve toplantı yerleri, fırın, lokanta, pastane, süthane gibi gıda ve beslenme yerleri ve imalathane, boyahane, basımevi, dükkân, galeri ve çarşı gibi yerler, ancak kat malikleri kurulunun oybirliği ile verecekleri kararla açılabilecektir</a:t>
            </a:r>
          </a:p>
        </p:txBody>
      </p:sp>
    </p:spTree>
    <p:extLst>
      <p:ext uri="{BB962C8B-B14F-4D97-AF65-F5344CB8AC3E}">
        <p14:creationId xmlns:p14="http://schemas.microsoft.com/office/powerpoint/2010/main" val="238801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Kütükte </a:t>
            </a:r>
            <a:r>
              <a:rPr lang="tr-TR" dirty="0"/>
              <a:t>mesken, iş veya ticaret yeri olarak gösterilen bağımsız bir bölümünde hastane, dispanser, klinik, poliklinik, ecza laboratuvarı gibi müesseselerin kurulması KMK m. 24/I hükmünde açıkça </a:t>
            </a:r>
            <a:r>
              <a:rPr lang="tr-TR" dirty="0" smtClean="0"/>
              <a:t>yasaklanmıştır. Kat </a:t>
            </a:r>
            <a:r>
              <a:rPr lang="tr-TR" dirty="0"/>
              <a:t>maliklerinin oybirliği ile dahi bu nitelikte bir kullanma ya da yararlanmadan söz </a:t>
            </a:r>
            <a:r>
              <a:rPr lang="tr-TR" dirty="0" smtClean="0"/>
              <a:t>konusu olamaz ve bağımsız </a:t>
            </a:r>
            <a:r>
              <a:rPr lang="tr-TR" dirty="0"/>
              <a:t>bölümlerden birinin bu kapsamda kiralanması da mümkün değildir. Ancak, söz konusu düzenlemeye göre dispanser, klinik, poliklinik niteliğinde olmayan muayenehaneler bu hükmün dışında olup, bağımsız bölüm doktor muayenehanesi olarak kullanılacak şekilde kiralanabilir ve bunun için kat maliklerinin oybirliğine gerek </a:t>
            </a:r>
            <a:r>
              <a:rPr lang="tr-TR" dirty="0" smtClean="0"/>
              <a:t>yoktur.</a:t>
            </a:r>
            <a:endParaRPr lang="tr-TR" dirty="0"/>
          </a:p>
        </p:txBody>
      </p:sp>
    </p:spTree>
    <p:extLst>
      <p:ext uri="{BB962C8B-B14F-4D97-AF65-F5344CB8AC3E}">
        <p14:creationId xmlns:p14="http://schemas.microsoft.com/office/powerpoint/2010/main" val="345052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3" y="1979271"/>
            <a:ext cx="7072131" cy="3061511"/>
          </a:xfrm>
        </p:spPr>
        <p:txBody>
          <a:bodyPr/>
          <a:lstStyle/>
          <a:p>
            <a:pPr marL="285750" indent="-285750"/>
            <a:r>
              <a:rPr lang="tr-TR" sz="2400" dirty="0"/>
              <a:t>Kiraya veren ile kiracının kira sözleşmesinden doğan yükümlülükleri birbiri ile bağlantılıdır. </a:t>
            </a:r>
            <a:endParaRPr lang="tr-TR" sz="2400" dirty="0" smtClean="0"/>
          </a:p>
          <a:p>
            <a:pPr marL="285750" indent="-285750"/>
            <a:endParaRPr lang="tr-TR" sz="2400" dirty="0"/>
          </a:p>
          <a:p>
            <a:pPr marL="285750" indent="-285750"/>
            <a:r>
              <a:rPr lang="tr-TR" sz="2400" dirty="0"/>
              <a:t>Kiraya verenin kiralananı teslim, kiracının da bu borca karşılık olarak kira bedelini ödeme yükümlülüğü kira sözleşmesinin asli unsurları olup tarafların da asli edim yükümlülüklerini oluşturmaktadır. </a:t>
            </a:r>
          </a:p>
          <a:p>
            <a:endParaRPr lang="tr-TR" sz="24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66808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Yönetim planında aksi kararlaştırılmamışsa, mesken </a:t>
            </a:r>
            <a:r>
              <a:rPr lang="tr-TR" dirty="0"/>
              <a:t>niteliğinde </a:t>
            </a:r>
            <a:r>
              <a:rPr lang="tr-TR" dirty="0" smtClean="0"/>
              <a:t>olan bağımsız </a:t>
            </a:r>
            <a:r>
              <a:rPr lang="tr-TR" dirty="0"/>
              <a:t>bölümlerin doktor muayenehanesi, avukatlık </a:t>
            </a:r>
            <a:r>
              <a:rPr lang="tr-TR" dirty="0" smtClean="0"/>
              <a:t>ofisi, muhasebe bürosu </a:t>
            </a:r>
            <a:r>
              <a:rPr lang="tr-TR" dirty="0"/>
              <a:t>veya mühendislik bürosu olarak </a:t>
            </a:r>
            <a:r>
              <a:rPr lang="tr-TR" dirty="0" smtClean="0"/>
              <a:t>kullanılabilir. Aksi kararlaştırılmışsa</a:t>
            </a:r>
            <a:r>
              <a:rPr lang="tr-TR" dirty="0"/>
              <a:t>, yönetim planına üstünlük tanımak gerekecek, dolayısıyla bağımsız bölüm kira sözleşmelerinde de kullanma ve yararlanma bakımından söz konusu </a:t>
            </a:r>
            <a:r>
              <a:rPr lang="tr-TR" dirty="0" smtClean="0"/>
              <a:t>sınırlama</a:t>
            </a:r>
            <a:r>
              <a:rPr lang="tr-TR" dirty="0"/>
              <a:t>, kiracıları </a:t>
            </a:r>
            <a:r>
              <a:rPr lang="tr-TR" dirty="0" smtClean="0"/>
              <a:t>bağlayacaktır.</a:t>
            </a:r>
          </a:p>
          <a:p>
            <a:pPr marL="0" indent="0">
              <a:buNone/>
            </a:pPr>
            <a:r>
              <a:rPr lang="tr-TR" dirty="0" smtClean="0"/>
              <a:t>Kiraya </a:t>
            </a:r>
            <a:r>
              <a:rPr lang="tr-TR" dirty="0"/>
              <a:t>verenin rızası bulunsa da kiracının bağımsız bölüm içinde ya da dışında her türlü değişikliğe </a:t>
            </a:r>
            <a:r>
              <a:rPr lang="tr-TR" dirty="0" smtClean="0"/>
              <a:t>gitmesi </a:t>
            </a:r>
            <a:r>
              <a:rPr lang="tr-TR" dirty="0"/>
              <a:t>mümkün </a:t>
            </a:r>
            <a:r>
              <a:rPr lang="tr-TR" dirty="0" smtClean="0"/>
              <a:t>değildir.</a:t>
            </a:r>
          </a:p>
          <a:p>
            <a:pPr marL="0" indent="0">
              <a:buNone/>
            </a:pPr>
            <a:r>
              <a:rPr lang="tr-TR" dirty="0"/>
              <a:t>KMK m. 6/IV hükmünde bağımsız bölümlerin kiralanması halinde, ortak </a:t>
            </a:r>
            <a:r>
              <a:rPr lang="tr-TR" dirty="0" smtClean="0"/>
              <a:t>yerlerin </a:t>
            </a:r>
            <a:r>
              <a:rPr lang="tr-TR" dirty="0"/>
              <a:t>de kiralanmış sayılacağı açıkça ifade </a:t>
            </a:r>
            <a:r>
              <a:rPr lang="tr-TR" dirty="0" smtClean="0"/>
              <a:t>edilmiştir.</a:t>
            </a:r>
          </a:p>
          <a:p>
            <a:pPr marL="0" indent="0">
              <a:buNone/>
            </a:pPr>
            <a:r>
              <a:rPr lang="tr-TR" dirty="0" smtClean="0"/>
              <a:t>KMK göre, kat </a:t>
            </a:r>
            <a:r>
              <a:rPr lang="tr-TR" dirty="0"/>
              <a:t>maliklerinin borçlarına dair olan hükümler, bağımsız bölümlerdeki kiracılara ve oturma (Sükna) hakkı sahiplerine veya bu bölümlerden herhangi bir suretle devamlı olarak faydalananlara da uygulanır</a:t>
            </a:r>
          </a:p>
        </p:txBody>
      </p:sp>
    </p:spTree>
    <p:extLst>
      <p:ext uri="{BB962C8B-B14F-4D97-AF65-F5344CB8AC3E}">
        <p14:creationId xmlns:p14="http://schemas.microsoft.com/office/powerpoint/2010/main" val="39681474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Emredici hükümlere aykırı olmamak üzere, ortak alanların kullanım şeklinin yönetim planı ile düzenlenmiş(özgülenmiş,sınırlanmış, düzenlenmiş) olması halinde bu </a:t>
            </a:r>
            <a:r>
              <a:rPr lang="tr-TR" dirty="0"/>
              <a:t>yönetim planı </a:t>
            </a:r>
            <a:r>
              <a:rPr lang="tr-TR" dirty="0" smtClean="0"/>
              <a:t>hükmü </a:t>
            </a:r>
            <a:r>
              <a:rPr lang="tr-TR" dirty="0"/>
              <a:t>kat malikleri ve onların bağımsız bölümünü </a:t>
            </a:r>
            <a:r>
              <a:rPr lang="tr-TR" dirty="0" smtClean="0"/>
              <a:t>kiralayanlar </a:t>
            </a:r>
            <a:r>
              <a:rPr lang="tr-TR" dirty="0"/>
              <a:t>bakımından bağlayıcı </a:t>
            </a:r>
            <a:r>
              <a:rPr lang="tr-TR" dirty="0" smtClean="0"/>
              <a:t>olacaktır.</a:t>
            </a:r>
          </a:p>
          <a:p>
            <a:pPr marL="0" indent="0">
              <a:buNone/>
            </a:pPr>
            <a:r>
              <a:rPr lang="tr-TR" dirty="0"/>
              <a:t>KMK m. 6/IV </a:t>
            </a:r>
            <a:r>
              <a:rPr lang="tr-TR" dirty="0" smtClean="0"/>
              <a:t>hükmüne göre </a:t>
            </a:r>
            <a:r>
              <a:rPr lang="tr-TR" dirty="0"/>
              <a:t>bağımsız bölümlerin başkasına </a:t>
            </a:r>
            <a:r>
              <a:rPr lang="tr-TR" dirty="0" smtClean="0"/>
              <a:t>kiralanması </a:t>
            </a:r>
            <a:r>
              <a:rPr lang="tr-TR" dirty="0"/>
              <a:t>durumunda </a:t>
            </a:r>
            <a:r>
              <a:rPr lang="tr-TR" b="1" dirty="0" smtClean="0"/>
              <a:t>eklentiler</a:t>
            </a:r>
            <a:r>
              <a:rPr lang="tr-TR" dirty="0" smtClean="0"/>
              <a:t> </a:t>
            </a:r>
            <a:r>
              <a:rPr lang="tr-TR" dirty="0"/>
              <a:t>de </a:t>
            </a:r>
            <a:r>
              <a:rPr lang="tr-TR" dirty="0" smtClean="0"/>
              <a:t>ve </a:t>
            </a:r>
            <a:r>
              <a:rPr lang="tr-TR" dirty="0"/>
              <a:t>kiraya verilmiş </a:t>
            </a:r>
            <a:r>
              <a:rPr lang="tr-TR" dirty="0" smtClean="0"/>
              <a:t>sayılacaktır.</a:t>
            </a:r>
          </a:p>
          <a:p>
            <a:pPr marL="0" indent="0">
              <a:buNone/>
            </a:pPr>
            <a:r>
              <a:rPr lang="tr-TR" dirty="0" smtClean="0"/>
              <a:t> KMK göre kiracı kat maliklerinden vekalet alarak kat malikleri kuruluna katılabilir, oy kullanabilir ve yönetim planında aksi hüküm yoksa yönetici seçilebilir.</a:t>
            </a:r>
          </a:p>
          <a:p>
            <a:pPr marL="0" indent="0">
              <a:buNone/>
            </a:pPr>
            <a:r>
              <a:rPr lang="tr-TR" dirty="0" smtClean="0"/>
              <a:t>KMK göre denetçi veya denetim kurulu kat malikleri arasından seçilir.</a:t>
            </a:r>
          </a:p>
        </p:txBody>
      </p:sp>
    </p:spTree>
    <p:extLst>
      <p:ext uri="{BB962C8B-B14F-4D97-AF65-F5344CB8AC3E}">
        <p14:creationId xmlns:p14="http://schemas.microsoft.com/office/powerpoint/2010/main" val="2787811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501" y="51738"/>
            <a:ext cx="7185841" cy="837724"/>
          </a:xfrm>
        </p:spPr>
        <p:txBody>
          <a:bodyPr/>
          <a:lstStyle/>
          <a:p>
            <a:r>
              <a:rPr lang="tr-TR" dirty="0" smtClean="0"/>
              <a:t> </a:t>
            </a:r>
            <a:endParaRPr lang="tr-TR" dirty="0"/>
          </a:p>
        </p:txBody>
      </p:sp>
      <p:sp>
        <p:nvSpPr>
          <p:cNvPr id="3" name="Text Placeholder 2"/>
          <p:cNvSpPr>
            <a:spLocks noGrp="1"/>
          </p:cNvSpPr>
          <p:nvPr>
            <p:ph type="body" idx="1"/>
          </p:nvPr>
        </p:nvSpPr>
        <p:spPr>
          <a:xfrm>
            <a:off x="169319" y="1357781"/>
            <a:ext cx="8534105" cy="4278247"/>
          </a:xfrm>
        </p:spPr>
        <p:txBody>
          <a:bodyPr/>
          <a:lstStyle/>
          <a:p>
            <a:pPr marL="0" indent="0">
              <a:buNone/>
            </a:pPr>
            <a:r>
              <a:rPr lang="tr-TR" dirty="0" smtClean="0"/>
              <a:t>Ödenecek aidat borcundan kural olarak kat maliki sorumludur. KMK kat malikiyle birlikte, bağımsız bölümden kira akdine, oturma (sukna) hakkına veya başka bir sebebe dayanarak faydalananları da aidat borcundan müştereken ve müteselsilen sorumlu tutmaktadır.</a:t>
            </a:r>
          </a:p>
          <a:p>
            <a:pPr marL="0" indent="0">
              <a:buNone/>
            </a:pPr>
            <a:r>
              <a:rPr lang="tr-TR" dirty="0" smtClean="0"/>
              <a:t>KMK göre,kiracının sorumluluğu ödemekle yükümlü olduğu kira miktarı ile sınırlıdır.</a:t>
            </a:r>
          </a:p>
          <a:p>
            <a:pPr marL="0" indent="0">
              <a:buNone/>
            </a:pPr>
            <a:r>
              <a:rPr lang="tr-TR" dirty="0"/>
              <a:t>TBK göre yapılmış kira sözleşmesinde aidatın hangi kalemlerinin kiracı kat maliki tarafından ödeneceği belirlenmiş olabilir. </a:t>
            </a:r>
            <a:r>
              <a:rPr lang="tr-TR" dirty="0" smtClean="0"/>
              <a:t>Örneğin, yatırım, yenilene ve demirbaş alımlarına ait aidat ödemesinin kat maliki taraından yapılacağı sözleşmeye yazılmış olabilir. Ancak, KMK göre gerek kat maliki gerekse kiracı giderin türüne bakılmaksızın, aidat borcundan sorumludur. </a:t>
            </a:r>
            <a:endParaRPr lang="tr-TR" dirty="0"/>
          </a:p>
        </p:txBody>
      </p:sp>
    </p:spTree>
    <p:extLst>
      <p:ext uri="{BB962C8B-B14F-4D97-AF65-F5344CB8AC3E}">
        <p14:creationId xmlns:p14="http://schemas.microsoft.com/office/powerpoint/2010/main" val="1228338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965" y="451413"/>
            <a:ext cx="8017532" cy="451412"/>
          </a:xfrm>
        </p:spPr>
        <p:txBody>
          <a:bodyPr/>
          <a:lstStyle/>
          <a:p>
            <a:r>
              <a:rPr lang="tr-TR" sz="2400" dirty="0" smtClean="0"/>
              <a:t/>
            </a:r>
            <a:br>
              <a:rPr lang="tr-TR" sz="2400" dirty="0" smtClean="0"/>
            </a:br>
            <a:r>
              <a:rPr lang="tr-TR" sz="2400" dirty="0"/>
              <a:t/>
            </a:r>
            <a:br>
              <a:rPr lang="tr-TR" sz="2400" dirty="0"/>
            </a:br>
            <a:r>
              <a:rPr lang="tr-TR" sz="2400" dirty="0"/>
              <a:t/>
            </a:r>
            <a:br>
              <a:rPr lang="tr-TR" sz="2400" dirty="0"/>
            </a:br>
            <a:r>
              <a:rPr lang="tr-TR" sz="2400" dirty="0" smtClean="0"/>
              <a:t>Kavram ve Tanım</a:t>
            </a:r>
            <a:br>
              <a:rPr lang="tr-TR" sz="2400" dirty="0" smtClean="0"/>
            </a:br>
            <a:endParaRPr lang="tr-TR" sz="2400" dirty="0"/>
          </a:p>
        </p:txBody>
      </p:sp>
      <p:sp>
        <p:nvSpPr>
          <p:cNvPr id="3" name="Metin Yer Tutucusu 2"/>
          <p:cNvSpPr>
            <a:spLocks noGrp="1"/>
          </p:cNvSpPr>
          <p:nvPr>
            <p:ph type="body" idx="1"/>
          </p:nvPr>
        </p:nvSpPr>
        <p:spPr>
          <a:xfrm>
            <a:off x="381965" y="2025570"/>
            <a:ext cx="8299046" cy="3703897"/>
          </a:xfrm>
        </p:spPr>
        <p:txBody>
          <a:bodyPr/>
          <a:lstStyle/>
          <a:p>
            <a:endParaRPr lang="tr-TR" dirty="0" smtClean="0"/>
          </a:p>
          <a:p>
            <a:r>
              <a:rPr lang="tr-TR" dirty="0" smtClean="0"/>
              <a:t>Kira </a:t>
            </a:r>
            <a:r>
              <a:rPr lang="tr-TR" dirty="0"/>
              <a:t>sözleşmesi, kiraya verenin bir şeyin kullanılmasını veya kullanmayla birlikte ondan yararlanılmasını kiracıya bırakmayı, kiracının da buna karşılık kararlaştırılan kira bedelini ödemeyi üstlendiği sözleşmedir</a:t>
            </a:r>
            <a:r>
              <a:rPr lang="tr-TR" dirty="0" smtClean="0"/>
              <a:t>.</a:t>
            </a:r>
          </a:p>
          <a:p>
            <a:endParaRPr lang="tr-TR" dirty="0"/>
          </a:p>
          <a:p>
            <a:r>
              <a:rPr lang="tr-TR" dirty="0" smtClean="0"/>
              <a:t>Kanuni </a:t>
            </a:r>
            <a:r>
              <a:rPr lang="tr-TR" dirty="0"/>
              <a:t>tanım ile kira sözleşmesinin üç ana unsur üzerine oturtulduğu görülmektedir. Kira sözleşmesinin unsurlarını öncelikle kira konusu kiralanan şey, buna bağlı olarak da kiralanan için ödenen bedel ve tarafların mutabık kalmaları oluşturur. </a:t>
            </a:r>
            <a:r>
              <a:rPr lang="tr-TR" dirty="0" smtClean="0"/>
              <a:t>Bu </a:t>
            </a:r>
            <a:r>
              <a:rPr lang="tr-TR" dirty="0"/>
              <a:t>üç unsur bulunmadıkça kira ilişkisinden söz edilemez.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20546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70390" y="1469984"/>
            <a:ext cx="8029106" cy="3570797"/>
          </a:xfrm>
        </p:spPr>
        <p:txBody>
          <a:bodyPr/>
          <a:lstStyle/>
          <a:p>
            <a:pPr marL="0" indent="0">
              <a:buNone/>
            </a:pPr>
            <a:r>
              <a:rPr lang="tr-TR" b="1" dirty="0"/>
              <a:t>Kiraya Verenin </a:t>
            </a:r>
            <a:r>
              <a:rPr lang="tr-TR" b="1" dirty="0" smtClean="0"/>
              <a:t>Yükümlülükleri</a:t>
            </a:r>
          </a:p>
          <a:p>
            <a:pPr marL="457200" indent="-457200">
              <a:buAutoNum type="arabicPeriod"/>
            </a:pPr>
            <a:r>
              <a:rPr lang="tr-TR" dirty="0" smtClean="0"/>
              <a:t>Kiraya </a:t>
            </a:r>
            <a:r>
              <a:rPr lang="tr-TR" dirty="0"/>
              <a:t>Verenin Asli Edim </a:t>
            </a:r>
            <a:r>
              <a:rPr lang="tr-TR" dirty="0" smtClean="0"/>
              <a:t>Yükümlülüğü</a:t>
            </a:r>
          </a:p>
          <a:p>
            <a:pPr marL="0" indent="0">
              <a:buNone/>
            </a:pPr>
            <a:endParaRPr lang="tr-TR" dirty="0" smtClean="0"/>
          </a:p>
          <a:p>
            <a:r>
              <a:rPr lang="tr-TR" dirty="0"/>
              <a:t>Kira sözleşmesinde kiracının asli edim yükümü, kira bedelinin ödenmesi; kiraya verenin asli edim yükümü ise, kiralananı kira süresince kiracının kullanımına hazır </a:t>
            </a:r>
            <a:r>
              <a:rPr lang="tr-TR" dirty="0" smtClean="0"/>
              <a:t>bulundurmasıdır. </a:t>
            </a:r>
          </a:p>
          <a:p>
            <a:endParaRPr lang="tr-TR" dirty="0"/>
          </a:p>
          <a:p>
            <a:r>
              <a:rPr lang="tr-TR" dirty="0" smtClean="0"/>
              <a:t>Kira </a:t>
            </a:r>
            <a:r>
              <a:rPr lang="tr-TR" dirty="0"/>
              <a:t>sözleşmesindeki asli edim yükümlülükleri 6098 sayılı Türk Borçlar Kanununda açık ve net bir şekilde düzenlenmiştir. Kanunun 301. maddesinde kiraya verenin “teslim borcu” başlığı altında kiraya verenin asli edim yükümlülüğü kaleme alınmıştır. </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417820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9" y="1321724"/>
            <a:ext cx="8005957" cy="4414058"/>
          </a:xfrm>
        </p:spPr>
        <p:txBody>
          <a:bodyPr/>
          <a:lstStyle/>
          <a:p>
            <a:r>
              <a:rPr lang="tr-TR" dirty="0"/>
              <a:t>6098 sayılı kanun 301. maddesi uyarınca : “Kiraya veren, kiralananı kararlaştırılan tarihte, sözleşmede amaçlanan kullanıma elverişli bir durumda teslim etmek ve sözleşme süresince bu durumda bulundurmakla yükümlüdür. </a:t>
            </a:r>
            <a:endParaRPr lang="tr-TR" dirty="0" smtClean="0"/>
          </a:p>
          <a:p>
            <a:endParaRPr lang="tr-TR" dirty="0"/>
          </a:p>
          <a:p>
            <a:r>
              <a:rPr lang="tr-TR" dirty="0" smtClean="0"/>
              <a:t>Bu </a:t>
            </a:r>
            <a:r>
              <a:rPr lang="tr-TR" dirty="0"/>
              <a:t>hüküm, konut ve çatılı işyeri kiralarında kiracı aleyhine değiştirilemez; diğer kira sözleşmelerinde ise, kiracı aleyhine genel işlem koşulları yoluyla bu hükme aykırı düzenleme yapılamaz.”</a:t>
            </a:r>
          </a:p>
        </p:txBody>
      </p:sp>
    </p:spTree>
    <p:extLst>
      <p:ext uri="{BB962C8B-B14F-4D97-AF65-F5344CB8AC3E}">
        <p14:creationId xmlns:p14="http://schemas.microsoft.com/office/powerpoint/2010/main" val="92831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93538" y="1898248"/>
            <a:ext cx="8102279" cy="3142534"/>
          </a:xfrm>
        </p:spPr>
        <p:txBody>
          <a:bodyPr/>
          <a:lstStyle/>
          <a:p>
            <a:r>
              <a:rPr lang="tr-TR" dirty="0"/>
              <a:t>Kiraya verenin teslim borcunu yerine getirmesi tek başına asli edim yükümlülüğünü yerine getirmesi anlamına gelmeyip, kiralananı kullanıma elverişli bir şekilde sözleşme süresince bulundurmakla da yükümlüdür. </a:t>
            </a:r>
            <a:endParaRPr lang="tr-TR" dirty="0" smtClean="0"/>
          </a:p>
          <a:p>
            <a:endParaRPr lang="tr-TR" dirty="0"/>
          </a:p>
          <a:p>
            <a:r>
              <a:rPr lang="tr-TR" dirty="0" smtClean="0"/>
              <a:t>Kiraya </a:t>
            </a:r>
            <a:r>
              <a:rPr lang="tr-TR" dirty="0"/>
              <a:t>verenin teslim borcunu yerine getirmesi ve sözleşme süresince bu durumu devam ettirmesi açısından teslim zamanı önem taşır. Burada taraflar arasındaki kira sözleşmesinin incelenmesi gerekmektedir. Kiralananın teslim zamanı ve şeklini tarafların iradelerini içeren kira sözleşmesi belirleyecektir.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79045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44010" y="1840374"/>
            <a:ext cx="7616142" cy="3200407"/>
          </a:xfrm>
        </p:spPr>
        <p:txBody>
          <a:bodyPr/>
          <a:lstStyle/>
          <a:p>
            <a:r>
              <a:rPr lang="tr-TR" dirty="0"/>
              <a:t>Kira sözleşmesi ile kiranın peşin ödeneceğine dair hüküm getirilmiş olsa dahi kiraya verenin kira alacağı, kiralayan kiralananı kullanıma elverişli olarak teslim etmedikçe doğmaz. </a:t>
            </a:r>
            <a:endParaRPr lang="tr-TR" dirty="0" smtClean="0"/>
          </a:p>
          <a:p>
            <a:endParaRPr lang="tr-TR" dirty="0"/>
          </a:p>
          <a:p>
            <a:r>
              <a:rPr lang="tr-TR" dirty="0" smtClean="0"/>
              <a:t>6098 </a:t>
            </a:r>
            <a:r>
              <a:rPr lang="tr-TR" dirty="0"/>
              <a:t>sayılı kanunun karşılıklı borç yükleyen sözleşmelerde ifada sıra başlıklı 97. maddesi uyarınca “Karşılıklı borç yükleyen bir sözleşmenin ifası isteminde bulunan tarafın, sözleşmenin koşullarına ve özelliklerine göre daha sonra ifa etme hakkı olmadıkça, kendi borcunu ifa etmiş ya da ifasını önermiş olması gerekir.”</a:t>
            </a:r>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4193691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20861" y="1979271"/>
            <a:ext cx="7535119" cy="3061510"/>
          </a:xfrm>
        </p:spPr>
        <p:txBody>
          <a:bodyPr/>
          <a:lstStyle/>
          <a:p>
            <a:r>
              <a:rPr lang="tr-TR" dirty="0"/>
              <a:t>6098 sayılı Kanun’un 123. maddesi gereği karşılıklı borç yükleyen sözleşmelerde, taraflardan biri temerrüde düştüğü takdirde diğeri, borcun ifa edilmesi için uygun bir süre verebilir veya uygun bir süre verilmesini hâkimden isteyebilir. </a:t>
            </a:r>
            <a:endParaRPr lang="tr-TR" dirty="0" smtClean="0"/>
          </a:p>
          <a:p>
            <a:endParaRPr lang="tr-TR" dirty="0"/>
          </a:p>
          <a:p>
            <a:r>
              <a:rPr lang="tr-TR" dirty="0" smtClean="0"/>
              <a:t>Kira </a:t>
            </a:r>
            <a:r>
              <a:rPr lang="tr-TR" dirty="0"/>
              <a:t>sözleşmesi de karşılıklı borç yükleyen sözleşmelerden olup kiraya veren teslim borcunu zamanında gerçekleştirmediği takdirde kiracı borcun yerine getirilmesi için kiraya verene süre verebilir. </a:t>
            </a:r>
            <a:endParaRPr lang="tr-TR" dirty="0" smtClean="0"/>
          </a:p>
          <a:p>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5663726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12785</TotalTime>
  <Words>2339</Words>
  <Application>Microsoft Office PowerPoint</Application>
  <PresentationFormat>On-screen Show (4:3)</PresentationFormat>
  <Paragraphs>122</Paragraphs>
  <Slides>32</Slides>
  <Notes>0</Notes>
  <HiddenSlides>0</HiddenSlides>
  <MMClips>0</MMClips>
  <ScaleCrop>false</ScaleCrop>
  <HeadingPairs>
    <vt:vector size="4" baseType="variant">
      <vt:variant>
        <vt:lpstr>Theme</vt:lpstr>
      </vt:variant>
      <vt:variant>
        <vt:i4>3</vt:i4>
      </vt:variant>
      <vt:variant>
        <vt:lpstr>Slide Titles</vt:lpstr>
      </vt:variant>
      <vt:variant>
        <vt:i4>32</vt:i4>
      </vt:variant>
    </vt:vector>
  </HeadingPairs>
  <TitlesOfParts>
    <vt:vector size="35" baseType="lpstr">
      <vt:lpstr>ekonomi</vt:lpstr>
      <vt:lpstr>1_Rics</vt:lpstr>
      <vt:lpstr>h.t.</vt:lpstr>
      <vt:lpstr>PowerPoint Presentation</vt:lpstr>
      <vt:lpstr>KİRACININ VE KİRAYA VERENİN YÜKÜMLÜLÜKLERİ</vt:lpstr>
      <vt:lpstr>PowerPoint Presentation</vt:lpstr>
      <vt:lpstr>   Kavram ve Tanım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Kiracının Yükümlülükleri</vt:lpstr>
      <vt:lpstr>PowerPoint Presentation</vt:lpstr>
      <vt:lpstr>PowerPoint Presentation</vt:lpstr>
      <vt:lpstr>PowerPoint Presentation</vt:lpstr>
      <vt:lpstr>KMK GÖRE KİRACI İLİŞKİLERİ</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MCEKICI</cp:lastModifiedBy>
  <cp:revision>839</cp:revision>
  <cp:lastPrinted>2016-10-24T07:53:35Z</cp:lastPrinted>
  <dcterms:created xsi:type="dcterms:W3CDTF">2016-09-18T09:35:24Z</dcterms:created>
  <dcterms:modified xsi:type="dcterms:W3CDTF">2020-04-11T19:32:31Z</dcterms:modified>
</cp:coreProperties>
</file>