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37DBAC-BFE2-401B-8A08-B52A90917BA8}" type="datetimeFigureOut">
              <a:rPr lang="tr-TR" smtClean="0"/>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34EE13-254C-4CE4-87AC-838E5B9E59E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5782662-3D80-4375-ADE6-4A3F65A207A1}" type="slidenum">
              <a:rPr lang="tr-TR" smtClean="0"/>
              <a:pPr/>
              <a:t>3</a:t>
            </a:fld>
            <a:endParaRPr lang="tr-TR"/>
          </a:p>
        </p:txBody>
      </p:sp>
    </p:spTree>
    <p:extLst>
      <p:ext uri="{BB962C8B-B14F-4D97-AF65-F5344CB8AC3E}">
        <p14:creationId xmlns:p14="http://schemas.microsoft.com/office/powerpoint/2010/main" xmlns="" val="3726383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5782662-3D80-4375-ADE6-4A3F65A207A1}" type="slidenum">
              <a:rPr lang="tr-TR" smtClean="0"/>
              <a:pPr/>
              <a:t>4</a:t>
            </a:fld>
            <a:endParaRPr lang="tr-TR"/>
          </a:p>
        </p:txBody>
      </p:sp>
    </p:spTree>
    <p:extLst>
      <p:ext uri="{BB962C8B-B14F-4D97-AF65-F5344CB8AC3E}">
        <p14:creationId xmlns:p14="http://schemas.microsoft.com/office/powerpoint/2010/main" xmlns="" val="3409105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5782662-3D80-4375-ADE6-4A3F65A207A1}" type="slidenum">
              <a:rPr lang="tr-TR" smtClean="0"/>
              <a:pPr/>
              <a:t>5</a:t>
            </a:fld>
            <a:endParaRPr lang="tr-TR"/>
          </a:p>
        </p:txBody>
      </p:sp>
    </p:spTree>
    <p:extLst>
      <p:ext uri="{BB962C8B-B14F-4D97-AF65-F5344CB8AC3E}">
        <p14:creationId xmlns:p14="http://schemas.microsoft.com/office/powerpoint/2010/main" xmlns="" val="2981391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5782662-3D80-4375-ADE6-4A3F65A207A1}" type="slidenum">
              <a:rPr lang="tr-TR" smtClean="0"/>
              <a:pPr/>
              <a:t>6</a:t>
            </a:fld>
            <a:endParaRPr lang="tr-TR"/>
          </a:p>
        </p:txBody>
      </p:sp>
    </p:spTree>
    <p:extLst>
      <p:ext uri="{BB962C8B-B14F-4D97-AF65-F5344CB8AC3E}">
        <p14:creationId xmlns:p14="http://schemas.microsoft.com/office/powerpoint/2010/main" xmlns="" val="1702029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D22D57-895C-4569-9F9E-1D71CC29A089}"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C5A893-F9FF-424B-AD72-C289B008B7A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22D57-895C-4569-9F9E-1D71CC29A089}" type="datetimeFigureOut">
              <a:rPr lang="tr-TR" smtClean="0"/>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C5A893-F9FF-424B-AD72-C289B008B7A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731963"/>
            <a:ext cx="6858000" cy="2387600"/>
          </a:xfrm>
        </p:spPr>
        <p:txBody>
          <a:bodyPr>
            <a:normAutofit fontScale="90000"/>
          </a:bodyPr>
          <a:lstStyle/>
          <a:p>
            <a:pPr>
              <a:lnSpc>
                <a:spcPct val="150000"/>
              </a:lnSpc>
            </a:pPr>
            <a:r>
              <a:rPr lang="tr-TR" sz="3600" dirty="0" smtClean="0"/>
              <a:t>ÖDE6024 </a:t>
            </a:r>
            <a:br>
              <a:rPr lang="tr-TR" sz="3600" dirty="0" smtClean="0"/>
            </a:br>
            <a:r>
              <a:rPr lang="tr-TR" sz="3600" dirty="0" smtClean="0"/>
              <a:t>DAVRANIŞ BİLİMLERİNDE İLERİ </a:t>
            </a:r>
            <a:r>
              <a:rPr lang="tr-TR" sz="3600" dirty="0" smtClean="0"/>
              <a:t>ARAŞTIRMA</a:t>
            </a:r>
            <a:r>
              <a:rPr lang="tr-TR" dirty="0" smtClean="0"/>
              <a:t/>
            </a:r>
            <a:br>
              <a:rPr lang="tr-TR" dirty="0" smtClean="0"/>
            </a:br>
            <a:r>
              <a:rPr lang="tr-TR" sz="3100" dirty="0" smtClean="0"/>
              <a:t>Ölçek Geliştirme Aşamaları ve Anket Geliştirme Süreçleri</a:t>
            </a:r>
            <a:endParaRPr lang="tr-TR" sz="3100" dirty="0"/>
          </a:p>
        </p:txBody>
      </p:sp>
      <p:sp>
        <p:nvSpPr>
          <p:cNvPr id="3" name="Alt Başlık 2"/>
          <p:cNvSpPr>
            <a:spLocks noGrp="1"/>
          </p:cNvSpPr>
          <p:nvPr>
            <p:ph type="subTitle" idx="1"/>
          </p:nvPr>
        </p:nvSpPr>
        <p:spPr>
          <a:xfrm>
            <a:off x="1143000" y="4932075"/>
            <a:ext cx="6858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xmlns=""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a:t>
            </a:r>
            <a:r>
              <a:rPr lang="tr-TR" sz="2800" dirty="0" err="1" smtClean="0">
                <a:latin typeface="Times New Roman" panose="02020603050405020304" pitchFamily="18" charset="0"/>
                <a:cs typeface="Times New Roman" panose="02020603050405020304" pitchFamily="18" charset="0"/>
              </a:rPr>
              <a:t>Hambleton</a:t>
            </a:r>
            <a:r>
              <a:rPr lang="tr-TR" sz="2800" dirty="0" smtClean="0">
                <a:latin typeface="Times New Roman" panose="02020603050405020304" pitchFamily="18" charset="0"/>
                <a:cs typeface="Times New Roman" panose="02020603050405020304" pitchFamily="18" charset="0"/>
              </a:rPr>
              <a:t> ve </a:t>
            </a:r>
            <a:r>
              <a:rPr lang="tr-TR" sz="2800" dirty="0" err="1" smtClean="0">
                <a:latin typeface="Times New Roman" panose="02020603050405020304" pitchFamily="18" charset="0"/>
                <a:cs typeface="Times New Roman" panose="02020603050405020304" pitchFamily="18" charset="0"/>
              </a:rPr>
              <a:t>Patsula</a:t>
            </a:r>
            <a:r>
              <a:rPr lang="tr-TR" sz="2800" dirty="0" smtClean="0">
                <a:latin typeface="Times New Roman" panose="02020603050405020304" pitchFamily="18" charset="0"/>
                <a:cs typeface="Times New Roman" panose="02020603050405020304" pitchFamily="18" charset="0"/>
              </a:rPr>
              <a:t> (1999) ise ölçme aracı uyarlama sürecini 14 adımda özetlemişlerdir. Bu adımlar:</a:t>
            </a:r>
          </a:p>
          <a:p>
            <a:pPr marL="514350" indent="-514350" algn="just">
              <a:buAutoNum type="arabicPeriod"/>
            </a:pPr>
            <a:r>
              <a:rPr lang="tr-TR" sz="2800" b="1" u="sng" dirty="0" smtClean="0">
                <a:latin typeface="Times New Roman" panose="02020603050405020304" pitchFamily="18" charset="0"/>
                <a:cs typeface="Times New Roman" panose="02020603050405020304" pitchFamily="18" charset="0"/>
              </a:rPr>
              <a:t>Yeni bir test geliştirmenin mi, yoksa var olan bir testi uyarlamanın mı daha kullanışlı olacağına karar verilmelidir. </a:t>
            </a:r>
          </a:p>
          <a:p>
            <a:pPr marL="514350" indent="-514350" algn="just">
              <a:buNone/>
            </a:pPr>
            <a:r>
              <a:rPr lang="tr-TR" sz="2800" dirty="0" smtClean="0">
                <a:latin typeface="Times New Roman" panose="02020603050405020304" pitchFamily="18" charset="0"/>
                <a:cs typeface="Times New Roman" panose="02020603050405020304" pitchFamily="18" charset="0"/>
              </a:rPr>
              <a:t>      Yeni bir test geliştirmenin ve uyarlama yapmanın avantaj ve dezavantajları dikkate alınmalıdır. Kültürler arası karşılaştırma yapmak amacıyla tasarlanmış testler için tek seçenek uyarlama yapmak olabilir. </a:t>
            </a:r>
          </a:p>
          <a:p>
            <a:pPr marL="514350" indent="-514350" algn="just">
              <a:buNone/>
            </a:pPr>
            <a:endParaRPr lang="tr-TR" sz="2800" dirty="0" smtClean="0">
              <a:latin typeface="Times New Roman" panose="02020603050405020304" pitchFamily="18" charset="0"/>
              <a:cs typeface="Times New Roman" panose="02020603050405020304" pitchFamily="18" charset="0"/>
            </a:endParaRPr>
          </a:p>
          <a:p>
            <a:pPr marL="514350" indent="-514350" algn="just">
              <a:buNone/>
            </a:pPr>
            <a:r>
              <a:rPr lang="tr-TR" sz="1900" b="1" dirty="0" err="1">
                <a:latin typeface="Times New Roman" panose="02020603050405020304" pitchFamily="18" charset="0"/>
                <a:cs typeface="Times New Roman" panose="02020603050405020304" pitchFamily="18" charset="0"/>
              </a:rPr>
              <a:t>Kaynak:</a:t>
            </a:r>
            <a:r>
              <a:rPr lang="tr-TR" sz="1900" dirty="0" err="1">
                <a:latin typeface="Times New Roman" panose="02020603050405020304" pitchFamily="18" charset="0"/>
                <a:cs typeface="Times New Roman" panose="02020603050405020304" pitchFamily="18" charset="0"/>
              </a:rPr>
              <a:t>Hambleton</a:t>
            </a:r>
            <a:r>
              <a:rPr lang="tr-TR" sz="1900" dirty="0">
                <a:latin typeface="Times New Roman" panose="02020603050405020304" pitchFamily="18" charset="0"/>
                <a:cs typeface="Times New Roman" panose="02020603050405020304" pitchFamily="18" charset="0"/>
              </a:rPr>
              <a:t>, R.K. ve </a:t>
            </a:r>
            <a:r>
              <a:rPr lang="tr-TR" sz="1900" dirty="0" err="1">
                <a:latin typeface="Times New Roman" panose="02020603050405020304" pitchFamily="18" charset="0"/>
                <a:cs typeface="Times New Roman" panose="02020603050405020304" pitchFamily="18" charset="0"/>
              </a:rPr>
              <a:t>Patsula</a:t>
            </a:r>
            <a:r>
              <a:rPr lang="tr-TR" sz="1900" dirty="0">
                <a:latin typeface="Times New Roman" panose="02020603050405020304" pitchFamily="18" charset="0"/>
                <a:cs typeface="Times New Roman" panose="02020603050405020304" pitchFamily="18" charset="0"/>
              </a:rPr>
              <a:t>, L. (1999). </a:t>
            </a:r>
            <a:r>
              <a:rPr lang="tr-TR" sz="1900" i="1" dirty="0" err="1">
                <a:latin typeface="Times New Roman" panose="02020603050405020304" pitchFamily="18" charset="0"/>
                <a:cs typeface="Times New Roman" panose="02020603050405020304" pitchFamily="18" charset="0"/>
              </a:rPr>
              <a:t>Increasing</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the</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validity</a:t>
            </a:r>
            <a:r>
              <a:rPr lang="tr-TR" sz="1900" i="1" dirty="0">
                <a:latin typeface="Times New Roman" panose="02020603050405020304" pitchFamily="18" charset="0"/>
                <a:cs typeface="Times New Roman" panose="02020603050405020304" pitchFamily="18" charset="0"/>
              </a:rPr>
              <a:t> of </a:t>
            </a:r>
            <a:r>
              <a:rPr lang="tr-TR" sz="1900" i="1" dirty="0" err="1">
                <a:latin typeface="Times New Roman" panose="02020603050405020304" pitchFamily="18" charset="0"/>
                <a:cs typeface="Times New Roman" panose="02020603050405020304" pitchFamily="18" charset="0"/>
              </a:rPr>
              <a:t>adapted</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tests</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Myths</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to</a:t>
            </a:r>
            <a:r>
              <a:rPr lang="tr-TR" sz="1900" i="1" dirty="0">
                <a:latin typeface="Times New Roman" panose="02020603050405020304" pitchFamily="18" charset="0"/>
                <a:cs typeface="Times New Roman" panose="02020603050405020304" pitchFamily="18" charset="0"/>
              </a:rPr>
              <a:t> be </a:t>
            </a:r>
            <a:r>
              <a:rPr lang="tr-TR" sz="1900" i="1" dirty="0" err="1">
                <a:latin typeface="Times New Roman" panose="02020603050405020304" pitchFamily="18" charset="0"/>
                <a:cs typeface="Times New Roman" panose="02020603050405020304" pitchFamily="18" charset="0"/>
              </a:rPr>
              <a:t>avoided</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and</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guidelines</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for</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improving</a:t>
            </a:r>
            <a:r>
              <a:rPr lang="tr-TR" sz="1900" i="1" dirty="0">
                <a:latin typeface="Times New Roman" panose="02020603050405020304" pitchFamily="18" charset="0"/>
                <a:cs typeface="Times New Roman" panose="02020603050405020304" pitchFamily="18" charset="0"/>
              </a:rPr>
              <a:t> test </a:t>
            </a:r>
            <a:r>
              <a:rPr lang="tr-TR" sz="1900" i="1" dirty="0" err="1">
                <a:latin typeface="Times New Roman" panose="02020603050405020304" pitchFamily="18" charset="0"/>
                <a:cs typeface="Times New Roman" panose="02020603050405020304" pitchFamily="18" charset="0"/>
              </a:rPr>
              <a:t>adaptation</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practices</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Journal</a:t>
            </a:r>
            <a:r>
              <a:rPr lang="tr-TR" sz="1900" dirty="0">
                <a:latin typeface="Times New Roman" panose="02020603050405020304" pitchFamily="18" charset="0"/>
                <a:cs typeface="Times New Roman" panose="02020603050405020304" pitchFamily="18" charset="0"/>
              </a:rPr>
              <a:t> of </a:t>
            </a:r>
            <a:r>
              <a:rPr lang="tr-TR" sz="1900" dirty="0" err="1">
                <a:latin typeface="Times New Roman" panose="02020603050405020304" pitchFamily="18" charset="0"/>
                <a:cs typeface="Times New Roman" panose="02020603050405020304" pitchFamily="18" charset="0"/>
              </a:rPr>
              <a:t>Applied</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Testing</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Technology</a:t>
            </a:r>
            <a:r>
              <a:rPr lang="tr-TR" sz="1900" dirty="0">
                <a:latin typeface="Times New Roman" panose="02020603050405020304" pitchFamily="18" charset="0"/>
                <a:cs typeface="Times New Roman" panose="02020603050405020304" pitchFamily="18" charset="0"/>
              </a:rPr>
              <a:t>, 1(1), 1-30. </a:t>
            </a:r>
          </a:p>
          <a:p>
            <a:pPr marL="514350" indent="-514350" algn="just">
              <a:buNone/>
            </a:pPr>
            <a:endParaRPr lang="tr-TR" sz="1900" dirty="0" smtClean="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6" name="5 Slayt Numarası Yer Tutucusu"/>
          <p:cNvSpPr>
            <a:spLocks noGrp="1"/>
          </p:cNvSpPr>
          <p:nvPr>
            <p:ph type="sldNum" sz="quarter" idx="12"/>
          </p:nvPr>
        </p:nvSpPr>
        <p:spPr/>
        <p:txBody>
          <a:bodyPr/>
          <a:lstStyle/>
          <a:p>
            <a:fld id="{FF452547-2EB9-4D73-B521-8FADBD8F5DA5}" type="slidenum">
              <a:rPr lang="tr-TR" smtClean="0"/>
              <a:pPr/>
              <a:t>11</a:t>
            </a:fld>
            <a:endParaRPr lang="tr-TR"/>
          </a:p>
        </p:txBody>
      </p:sp>
      <p:sp>
        <p:nvSpPr>
          <p:cNvPr id="7" name="6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2. </a:t>
            </a:r>
            <a:r>
              <a:rPr lang="tr-TR" sz="2600" b="1" u="sng" dirty="0" smtClean="0">
                <a:latin typeface="Times New Roman" panose="02020603050405020304" pitchFamily="18" charset="0"/>
                <a:cs typeface="Times New Roman" panose="02020603050405020304" pitchFamily="18" charset="0"/>
              </a:rPr>
              <a:t>Uyarlama çalışmasına karar verildiğinde, yapılacak ilk iş izin almaktır.  </a:t>
            </a:r>
          </a:p>
          <a:p>
            <a:pPr algn="just"/>
            <a:endParaRPr lang="tr-TR" sz="2600" b="1" u="sng" dirty="0" smtClean="0">
              <a:latin typeface="Times New Roman" panose="02020603050405020304" pitchFamily="18" charset="0"/>
              <a:cs typeface="Times New Roman" panose="02020603050405020304" pitchFamily="18" charset="0"/>
            </a:endParaRPr>
          </a:p>
          <a:p>
            <a:pPr algn="just">
              <a:buNone/>
            </a:pPr>
            <a:r>
              <a:rPr lang="tr-TR" sz="2600" dirty="0" smtClean="0">
                <a:latin typeface="Times New Roman" panose="02020603050405020304" pitchFamily="18" charset="0"/>
                <a:cs typeface="Times New Roman" panose="02020603050405020304" pitchFamily="18" charset="0"/>
              </a:rPr>
              <a:t>   </a:t>
            </a:r>
            <a:r>
              <a:rPr lang="tr-TR" sz="2600" dirty="0">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İzin almadan böyle bir çalışmaya başlandığında etik ihlal söz konusu olacaktır. Bu yüzden uyarlamaya karar verildikten sonra yapılacak ilk iş izin almaktır. Uyarlama çalışmaları için üç farklı amaçla izin alınabilir. Bu amaçlar şunlardır(Akt.Deniz,2007):</a:t>
            </a:r>
          </a:p>
          <a:p>
            <a:pPr algn="just">
              <a:buNone/>
            </a:pPr>
            <a:endParaRPr lang="tr-TR" dirty="0" smtClean="0"/>
          </a:p>
        </p:txBody>
      </p:sp>
    </p:spTree>
    <p:extLst>
      <p:ext uri="{BB962C8B-B14F-4D97-AF65-F5344CB8AC3E}">
        <p14:creationId xmlns:p14="http://schemas.microsoft.com/office/powerpoint/2010/main" xmlns="" val="41173418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800" b="1" dirty="0" smtClean="0">
                <a:latin typeface="Times New Roman" panose="02020603050405020304" pitchFamily="18" charset="0"/>
                <a:cs typeface="Times New Roman" panose="02020603050405020304" pitchFamily="18" charset="0"/>
              </a:rPr>
              <a:t>3. </a:t>
            </a:r>
            <a:r>
              <a:rPr lang="tr-TR" sz="2800" b="1" u="sng" dirty="0" smtClean="0">
                <a:latin typeface="Times New Roman" panose="02020603050405020304" pitchFamily="18" charset="0"/>
                <a:cs typeface="Times New Roman" panose="02020603050405020304" pitchFamily="18" charset="0"/>
              </a:rPr>
              <a:t>Testin hem dilsel hem de kültürel yönden yapısal denkliğinin (eşdeğerliğinin) sağlandığından emin olunmalıdır. </a:t>
            </a:r>
          </a:p>
          <a:p>
            <a:pPr algn="just">
              <a:buNone/>
            </a:pPr>
            <a:r>
              <a:rPr lang="tr-TR" sz="2800" dirty="0" smtClean="0">
                <a:latin typeface="Times New Roman" panose="02020603050405020304" pitchFamily="18" charset="0"/>
                <a:cs typeface="Times New Roman" panose="02020603050405020304" pitchFamily="18" charset="0"/>
              </a:rPr>
              <a:t>   Testin uyarlanacağı farklı dil ve kültürler arasında testle ölçülen özelliğin eşdeğerliğinin olup olmadığı konusunda karar verilmelidir. Eğer eşdeğerlik yoksa ya her iki dil ve kültürde de eşdeğerliğin sağlanması için ölçülen yapı gözden geçirilmeli ya da çalışma durdurulmalıdır. </a:t>
            </a:r>
          </a:p>
          <a:p>
            <a:pPr algn="just">
              <a:buNone/>
            </a:pPr>
            <a:endParaRPr lang="tr-TR" b="1" u="sng"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4. </a:t>
            </a:r>
            <a:r>
              <a:rPr lang="tr-TR" sz="2600" b="1" u="sng" dirty="0" smtClean="0">
                <a:latin typeface="Times New Roman" panose="02020603050405020304" pitchFamily="18" charset="0"/>
                <a:cs typeface="Times New Roman" panose="02020603050405020304" pitchFamily="18" charset="0"/>
              </a:rPr>
              <a:t>Yüksek nitelikli çevirmenler seçilmelidir. </a:t>
            </a:r>
          </a:p>
          <a:p>
            <a:pPr algn="just">
              <a:buNone/>
            </a:pPr>
            <a:r>
              <a:rPr lang="tr-TR" sz="2600" dirty="0">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   Uyarlama sürecinde hayati rol oynayan çeviri işlemi için seçilecek çevirmenler çok önemlidir. </a:t>
            </a:r>
          </a:p>
          <a:p>
            <a:pPr algn="just">
              <a:buNone/>
            </a:pPr>
            <a:r>
              <a:rPr lang="tr-TR" sz="2600" dirty="0" smtClean="0">
                <a:latin typeface="Times New Roman" panose="02020603050405020304" pitchFamily="18" charset="0"/>
                <a:cs typeface="Times New Roman" panose="02020603050405020304" pitchFamily="18" charset="0"/>
              </a:rPr>
              <a:t>   Çevirmen </a:t>
            </a:r>
            <a:r>
              <a:rPr lang="tr-TR" sz="2600" dirty="0">
                <a:latin typeface="Times New Roman" panose="02020603050405020304" pitchFamily="18" charset="0"/>
                <a:cs typeface="Times New Roman" panose="02020603050405020304" pitchFamily="18" charset="0"/>
              </a:rPr>
              <a:t>seçerken, her iki dilde de akıcı konuşan, çalışma yapılan </a:t>
            </a:r>
            <a:r>
              <a:rPr lang="tr-TR" sz="2600" dirty="0" smtClean="0">
                <a:latin typeface="Times New Roman" panose="02020603050405020304" pitchFamily="18" charset="0"/>
                <a:cs typeface="Times New Roman" panose="02020603050405020304" pitchFamily="18" charset="0"/>
              </a:rPr>
              <a:t>kültürleri iyi bilen, </a:t>
            </a:r>
            <a:r>
              <a:rPr lang="tr-TR" sz="2600" dirty="0">
                <a:latin typeface="Times New Roman" panose="02020603050405020304" pitchFamily="18" charset="0"/>
                <a:cs typeface="Times New Roman" panose="02020603050405020304" pitchFamily="18" charset="0"/>
              </a:rPr>
              <a:t>test yapısı ve ölçülen yapı hakkında </a:t>
            </a:r>
            <a:r>
              <a:rPr lang="tr-TR" sz="2600" dirty="0" smtClean="0">
                <a:latin typeface="Times New Roman" panose="02020603050405020304" pitchFamily="18" charset="0"/>
                <a:cs typeface="Times New Roman" panose="02020603050405020304" pitchFamily="18" charset="0"/>
              </a:rPr>
              <a:t>yeterli bilgiye </a:t>
            </a:r>
            <a:r>
              <a:rPr lang="tr-TR" sz="2600" dirty="0">
                <a:latin typeface="Times New Roman" panose="02020603050405020304" pitchFamily="18" charset="0"/>
                <a:cs typeface="Times New Roman" panose="02020603050405020304" pitchFamily="18" charset="0"/>
              </a:rPr>
              <a:t>sahip olmalarına dikkat </a:t>
            </a:r>
            <a:r>
              <a:rPr lang="tr-TR" sz="2600" dirty="0" smtClean="0">
                <a:latin typeface="Times New Roman" panose="02020603050405020304" pitchFamily="18" charset="0"/>
                <a:cs typeface="Times New Roman" panose="02020603050405020304" pitchFamily="18" charset="0"/>
              </a:rPr>
              <a:t>edilmelidir(Deniz,2007).</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t>
            </a:r>
            <a:r>
              <a:rPr lang="tr-TR" sz="3200" dirty="0" smtClean="0">
                <a:latin typeface="Times New Roman" panose="02020603050405020304" pitchFamily="18" charset="0"/>
                <a:cs typeface="Times New Roman" panose="02020603050405020304" pitchFamily="18" charset="0"/>
              </a:rPr>
              <a:t>arı</a:t>
            </a:r>
            <a:endParaRPr lang="tr-TR" sz="32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5. </a:t>
            </a:r>
            <a:r>
              <a:rPr lang="tr-TR" sz="2600" b="1" u="sng" dirty="0" smtClean="0">
                <a:latin typeface="Times New Roman" panose="02020603050405020304" pitchFamily="18" charset="0"/>
                <a:cs typeface="Times New Roman" panose="02020603050405020304" pitchFamily="18" charset="0"/>
              </a:rPr>
              <a:t>Test, hedef dile çevrilmeli ve uyarlanmalıdır.</a:t>
            </a:r>
          </a:p>
          <a:p>
            <a:pPr algn="just">
              <a:buNone/>
            </a:pPr>
            <a:r>
              <a:rPr lang="tr-TR" sz="2600" b="1" u="sng" dirty="0" smtClean="0">
                <a:latin typeface="Times New Roman" panose="02020603050405020304" pitchFamily="18" charset="0"/>
                <a:cs typeface="Times New Roman" panose="02020603050405020304" pitchFamily="18" charset="0"/>
              </a:rPr>
              <a:t> </a:t>
            </a:r>
          </a:p>
          <a:p>
            <a:pPr algn="just">
              <a:buNone/>
            </a:pPr>
            <a:r>
              <a:rPr lang="tr-TR" sz="2600" dirty="0" smtClean="0">
                <a:latin typeface="Times New Roman" panose="02020603050405020304" pitchFamily="18" charset="0"/>
                <a:cs typeface="Times New Roman" panose="02020603050405020304" pitchFamily="18" charset="0"/>
              </a:rPr>
              <a:t>    Bir testi, çevirmede popüler olarak kullanılan iki desen mevcuttur. Bunlar, “ileriye doğru çeviri” (</a:t>
            </a:r>
            <a:r>
              <a:rPr lang="tr-TR" sz="2600" dirty="0" err="1" smtClean="0">
                <a:latin typeface="Times New Roman" panose="02020603050405020304" pitchFamily="18" charset="0"/>
                <a:cs typeface="Times New Roman" panose="02020603050405020304" pitchFamily="18" charset="0"/>
              </a:rPr>
              <a:t>forward</a:t>
            </a:r>
            <a:r>
              <a:rPr lang="tr-TR" sz="2600" dirty="0" smtClean="0">
                <a:latin typeface="Times New Roman" panose="02020603050405020304" pitchFamily="18" charset="0"/>
                <a:cs typeface="Times New Roman" panose="02020603050405020304" pitchFamily="18" charset="0"/>
              </a:rPr>
              <a:t> </a:t>
            </a:r>
            <a:r>
              <a:rPr lang="tr-TR" sz="2600" dirty="0" err="1" smtClean="0">
                <a:latin typeface="Times New Roman" panose="02020603050405020304" pitchFamily="18" charset="0"/>
                <a:cs typeface="Times New Roman" panose="02020603050405020304" pitchFamily="18" charset="0"/>
              </a:rPr>
              <a:t>translation</a:t>
            </a:r>
            <a:r>
              <a:rPr lang="tr-TR" sz="2600" dirty="0" smtClean="0">
                <a:latin typeface="Times New Roman" panose="02020603050405020304" pitchFamily="18" charset="0"/>
                <a:cs typeface="Times New Roman" panose="02020603050405020304" pitchFamily="18" charset="0"/>
              </a:rPr>
              <a:t>) ve “geriye doğru çeviri” (</a:t>
            </a:r>
            <a:r>
              <a:rPr lang="tr-TR" sz="2600" dirty="0" err="1" smtClean="0">
                <a:latin typeface="Times New Roman" panose="02020603050405020304" pitchFamily="18" charset="0"/>
                <a:cs typeface="Times New Roman" panose="02020603050405020304" pitchFamily="18" charset="0"/>
              </a:rPr>
              <a:t>backward</a:t>
            </a:r>
            <a:r>
              <a:rPr lang="tr-TR" sz="2600" dirty="0" smtClean="0">
                <a:latin typeface="Times New Roman" panose="02020603050405020304" pitchFamily="18" charset="0"/>
                <a:cs typeface="Times New Roman" panose="02020603050405020304" pitchFamily="18" charset="0"/>
              </a:rPr>
              <a:t> </a:t>
            </a:r>
            <a:r>
              <a:rPr lang="tr-TR" sz="2600" dirty="0" err="1" smtClean="0">
                <a:latin typeface="Times New Roman" panose="02020603050405020304" pitchFamily="18" charset="0"/>
                <a:cs typeface="Times New Roman" panose="02020603050405020304" pitchFamily="18" charset="0"/>
              </a:rPr>
              <a:t>translation</a:t>
            </a:r>
            <a:r>
              <a:rPr lang="tr-TR" sz="2600" dirty="0" smtClean="0">
                <a:latin typeface="Times New Roman" panose="02020603050405020304" pitchFamily="18" charset="0"/>
                <a:cs typeface="Times New Roman" panose="02020603050405020304" pitchFamily="18" charset="0"/>
              </a:rPr>
              <a:t>) desenleridir.  “İleriye doğru çeviri” deseninde tek bir çevirmen ya da tercihen bir grup çevirmen testi kaynak dilden hedef dile çevirirler. </a:t>
            </a: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u="sng" dirty="0" smtClean="0">
                <a:latin typeface="Times New Roman" panose="02020603050405020304" pitchFamily="18" charset="0"/>
                <a:cs typeface="Times New Roman" panose="02020603050405020304" pitchFamily="18" charset="0"/>
              </a:rPr>
              <a:t>İleriye Doğru Çeviri Deseni:</a:t>
            </a:r>
          </a:p>
          <a:p>
            <a:pPr algn="just">
              <a:buNone/>
            </a:pPr>
            <a:endParaRPr lang="tr-TR" sz="2600" b="1" u="sng" dirty="0" smtClean="0">
              <a:latin typeface="Times New Roman" panose="02020603050405020304" pitchFamily="18" charset="0"/>
              <a:cs typeface="Times New Roman" panose="02020603050405020304" pitchFamily="18" charset="0"/>
            </a:endParaRPr>
          </a:p>
          <a:p>
            <a:pPr algn="just">
              <a:buNone/>
            </a:pPr>
            <a:r>
              <a:rPr lang="tr-TR" sz="2600" dirty="0" smtClean="0">
                <a:latin typeface="Times New Roman" panose="02020603050405020304" pitchFamily="18" charset="0"/>
                <a:cs typeface="Times New Roman" panose="02020603050405020304" pitchFamily="18" charset="0"/>
              </a:rPr>
              <a:t>   Testin, kaynak dildeki versiyonu ile hedef dildeki versiyonlarının birbirine denk (eşdeğer) olup olmadığı başka bir grup çevirmen tarafından değerlendirilir. Çevirmenler tarafından tanımlanan problemleri çözmek için hedef dil versiyonunda düzenlemeler yapılabilir. Son bir adım olarak da tek bir kişi tarafından testin dilinin akıcılığını sağlamak için testin hedef dildeki versiyonu düzenlenir</a:t>
            </a:r>
            <a:r>
              <a:rPr lang="tr-TR" sz="2600" dirty="0">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(Hambleton,1994).</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u="sng" dirty="0" smtClean="0">
                <a:latin typeface="Times New Roman" panose="02020603050405020304" pitchFamily="18" charset="0"/>
                <a:cs typeface="Times New Roman" panose="02020603050405020304" pitchFamily="18" charset="0"/>
              </a:rPr>
              <a:t>Geriye Doğru Çeviri Deseni:</a:t>
            </a:r>
          </a:p>
          <a:p>
            <a:pPr algn="just">
              <a:buNone/>
            </a:pPr>
            <a:endParaRPr lang="tr-TR" sz="2600" b="1" u="sng" dirty="0" smtClean="0">
              <a:latin typeface="Times New Roman" panose="02020603050405020304" pitchFamily="18" charset="0"/>
              <a:cs typeface="Times New Roman" panose="02020603050405020304" pitchFamily="18" charset="0"/>
            </a:endParaRPr>
          </a:p>
          <a:p>
            <a:pPr algn="just">
              <a:buNone/>
            </a:pPr>
            <a:r>
              <a:rPr lang="tr-TR" sz="2600" dirty="0" smtClean="0">
                <a:latin typeface="Times New Roman" panose="02020603050405020304" pitchFamily="18" charset="0"/>
                <a:cs typeface="Times New Roman" panose="02020603050405020304" pitchFamily="18" charset="0"/>
              </a:rPr>
              <a:t>    Geriye doğru çeviri deseni ise uygulanan yöntemlerden en çok ve en iyi bilinenidir. Bu desende, bir ya da birkaç çevirmen testi kaynak dilden hedef dile çevirirler. Farklı çevirmenler hedef dildeki (uyarlanmış) testi tekrar kaynak dile çevirirler. Daha sonra testin orijinali ile uyarlanmış versiyonu karşılaştırılır. Bu iki versiyonun denkliği ile ilgili yargıda bulunulur(</a:t>
            </a:r>
            <a:r>
              <a:rPr lang="tr-TR" sz="2600" dirty="0" err="1" smtClean="0">
                <a:latin typeface="Times New Roman" panose="02020603050405020304" pitchFamily="18" charset="0"/>
                <a:cs typeface="Times New Roman" panose="02020603050405020304" pitchFamily="18" charset="0"/>
              </a:rPr>
              <a:t>Hambleton</a:t>
            </a:r>
            <a:r>
              <a:rPr lang="tr-TR" sz="2600" dirty="0" smtClean="0">
                <a:latin typeface="Times New Roman" panose="02020603050405020304" pitchFamily="18" charset="0"/>
                <a:cs typeface="Times New Roman" panose="02020603050405020304" pitchFamily="18" charset="0"/>
              </a:rPr>
              <a:t> ve diğerleri,2005).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anose="02020603050405020304" pitchFamily="18" charset="0"/>
                <a:cs typeface="Times New Roman" panose="02020603050405020304" pitchFamily="18" charset="0"/>
              </a:rPr>
              <a:t>Uyarlamanın Aşamaları </a:t>
            </a:r>
            <a:endParaRPr lang="tr-TR" sz="32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6. </a:t>
            </a:r>
            <a:r>
              <a:rPr lang="tr-TR" sz="2600" b="1" u="sng" dirty="0" smtClean="0">
                <a:latin typeface="Times New Roman" panose="02020603050405020304" pitchFamily="18" charset="0"/>
                <a:cs typeface="Times New Roman" panose="02020603050405020304" pitchFamily="18" charset="0"/>
              </a:rPr>
              <a:t>Testin uyarlanmış hali gözden geçirilmeli ve gerekli düzeltmeler yapılmalıdır.  </a:t>
            </a:r>
          </a:p>
          <a:p>
            <a:pPr algn="just">
              <a:buNone/>
            </a:pPr>
            <a:r>
              <a:rPr lang="tr-TR" sz="2600" dirty="0" smtClean="0">
                <a:latin typeface="Times New Roman" panose="02020603050405020304" pitchFamily="18" charset="0"/>
                <a:cs typeface="Times New Roman" panose="02020603050405020304" pitchFamily="18" charset="0"/>
              </a:rPr>
              <a:t>    </a:t>
            </a:r>
          </a:p>
          <a:p>
            <a:pPr algn="just">
              <a:buNone/>
            </a:pPr>
            <a:r>
              <a:rPr lang="tr-TR" sz="2600" dirty="0">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   Testin gözden geçirilme süreci, bir grup görüşmesi şeklinde olabileceği gibi bireysel ya da grup çalışması şeklinde de olabilmektedir</a:t>
            </a:r>
            <a:r>
              <a:rPr lang="tr-TR" sz="2600" dirty="0">
                <a:latin typeface="Times New Roman" panose="02020603050405020304" pitchFamily="18" charset="0"/>
                <a:cs typeface="Times New Roman" panose="02020603050405020304" pitchFamily="18" charset="0"/>
              </a:rPr>
              <a:t>(</a:t>
            </a:r>
            <a:r>
              <a:rPr lang="tr-TR" sz="2600" dirty="0" err="1">
                <a:latin typeface="Times New Roman" panose="02020603050405020304" pitchFamily="18" charset="0"/>
                <a:cs typeface="Times New Roman" panose="02020603050405020304" pitchFamily="18" charset="0"/>
              </a:rPr>
              <a:t>Hambleton</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Patsula</a:t>
            </a:r>
            <a:r>
              <a:rPr lang="tr-TR" sz="2600" dirty="0">
                <a:latin typeface="Times New Roman" panose="02020603050405020304" pitchFamily="18" charset="0"/>
                <a:cs typeface="Times New Roman" panose="02020603050405020304" pitchFamily="18" charset="0"/>
              </a:rPr>
              <a:t>, 1999).</a:t>
            </a:r>
            <a:r>
              <a:rPr lang="tr-TR" sz="2600" dirty="0" smtClean="0">
                <a:latin typeface="Times New Roman" panose="02020603050405020304" pitchFamily="18" charset="0"/>
                <a:cs typeface="Times New Roman" panose="02020603050405020304" pitchFamily="18" charset="0"/>
              </a:rPr>
              <a:t>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7. </a:t>
            </a:r>
            <a:r>
              <a:rPr lang="tr-TR" sz="2600" b="1" u="sng" dirty="0" smtClean="0">
                <a:latin typeface="Times New Roman" panose="02020603050405020304" pitchFamily="18" charset="0"/>
                <a:cs typeface="Times New Roman" panose="02020603050405020304" pitchFamily="18" charset="0"/>
              </a:rPr>
              <a:t>Testin uyarlanmış halinin küçük bir grup üzerinde deneme uygulaması yapılmalıdır. </a:t>
            </a:r>
          </a:p>
          <a:p>
            <a:pPr algn="just">
              <a:buNone/>
            </a:pPr>
            <a:r>
              <a:rPr lang="tr-TR" sz="2600" dirty="0" smtClean="0">
                <a:latin typeface="Times New Roman" panose="02020603050405020304" pitchFamily="18" charset="0"/>
                <a:cs typeface="Times New Roman" panose="02020603050405020304" pitchFamily="18" charset="0"/>
              </a:rPr>
              <a:t>    Uyarlanan ve gerekli düzeltmeleri yapılan test, bir pilot gruba uygulanmalı ve testle ilgili yapılacak başka düzeltmelerin olup olmadığı belirlenmelidir. Olası hedef kitleyi temsil edecek küçük bir örneklem üzerinde deneme uygulamasından elde edilen bulgular, testin gözden geçirilme sürecine de temel oluşturur.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8. </a:t>
            </a:r>
            <a:r>
              <a:rPr lang="tr-TR" sz="2600" b="1" u="sng" dirty="0" smtClean="0">
                <a:latin typeface="Times New Roman" panose="02020603050405020304" pitchFamily="18" charset="0"/>
                <a:cs typeface="Times New Roman" panose="02020603050405020304" pitchFamily="18" charset="0"/>
              </a:rPr>
              <a:t>Deneme uygulamasından elde edilen veriler ile geçerlik, güvenirlik hesaplamaları ve madde analizleri yapılmalıdır. </a:t>
            </a:r>
          </a:p>
          <a:p>
            <a:pPr algn="just">
              <a:buNone/>
            </a:pPr>
            <a:r>
              <a:rPr lang="tr-TR" sz="2600" dirty="0" smtClean="0">
                <a:latin typeface="Times New Roman" panose="02020603050405020304" pitchFamily="18" charset="0"/>
                <a:cs typeface="Times New Roman" panose="02020603050405020304" pitchFamily="18" charset="0"/>
              </a:rPr>
              <a:t>   Bu adım, test uyarlama sürecindeki en önemli adımlardan biridir. İyi çevirmenler genellikle uyarlanmış testteki eksiklikleri tanımlama ve tespit konusunda oldukça yeteneklidir. Ancak ne olursa olsun birçok problem, test deneme uygulamasından geçmeden önce tanımlanamaz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Ölçme Aracı Uyarlama Süreci </a:t>
            </a:r>
            <a:endParaRPr lang="tr-TR" sz="3200" dirty="0"/>
          </a:p>
        </p:txBody>
      </p:sp>
      <p:sp>
        <p:nvSpPr>
          <p:cNvPr id="3" name="İçerik Yer Tutucusu 2"/>
          <p:cNvSpPr>
            <a:spLocks noGrp="1"/>
          </p:cNvSpPr>
          <p:nvPr>
            <p:ph idx="1"/>
          </p:nvPr>
        </p:nvSpPr>
        <p:spPr>
          <a:xfrm>
            <a:off x="628650" y="1371601"/>
            <a:ext cx="7886700" cy="4805363"/>
          </a:xfrm>
        </p:spPr>
        <p:txBody>
          <a:bodyPr>
            <a:normAutofit fontScale="77500" lnSpcReduction="20000"/>
          </a:bodyPr>
          <a:lstStyle/>
          <a:p>
            <a:pPr>
              <a:lnSpc>
                <a:spcPct val="160000"/>
              </a:lnSpc>
            </a:pPr>
            <a:r>
              <a:rPr lang="tr-TR" dirty="0" smtClean="0"/>
              <a:t>Uyarlama sürecine ilişkin ilgili kaynaklardan okumalar yaptırılarak örnek makaleler üzerinden uyarlama süreci tartışılır.</a:t>
            </a:r>
          </a:p>
          <a:p>
            <a:endParaRPr lang="tr-TR" dirty="0" smtClean="0"/>
          </a:p>
          <a:p>
            <a:pPr>
              <a:lnSpc>
                <a:spcPct val="150000"/>
              </a:lnSpc>
            </a:pPr>
            <a:r>
              <a:rPr lang="tr-TR" sz="2500" dirty="0" err="1" smtClean="0"/>
              <a:t>Hambleton</a:t>
            </a:r>
            <a:r>
              <a:rPr lang="tr-TR" sz="2500" dirty="0"/>
              <a:t>, R.K. ve </a:t>
            </a:r>
            <a:r>
              <a:rPr lang="tr-TR" sz="2500" dirty="0" err="1"/>
              <a:t>Patsula</a:t>
            </a:r>
            <a:r>
              <a:rPr lang="tr-TR" sz="2500" dirty="0"/>
              <a:t>, L. (1999). </a:t>
            </a:r>
            <a:r>
              <a:rPr lang="tr-TR" sz="2500" dirty="0" err="1"/>
              <a:t>Increasing</a:t>
            </a:r>
            <a:r>
              <a:rPr lang="tr-TR" sz="2500" dirty="0"/>
              <a:t> </a:t>
            </a:r>
            <a:r>
              <a:rPr lang="tr-TR" sz="2500" dirty="0" err="1"/>
              <a:t>the</a:t>
            </a:r>
            <a:r>
              <a:rPr lang="tr-TR" sz="2500" dirty="0"/>
              <a:t> </a:t>
            </a:r>
            <a:r>
              <a:rPr lang="tr-TR" sz="2500" dirty="0" err="1"/>
              <a:t>validity</a:t>
            </a:r>
            <a:r>
              <a:rPr lang="tr-TR" sz="2500" dirty="0"/>
              <a:t> of </a:t>
            </a:r>
            <a:r>
              <a:rPr lang="tr-TR" sz="2500" dirty="0" err="1"/>
              <a:t>adapted</a:t>
            </a:r>
            <a:r>
              <a:rPr lang="tr-TR" sz="2500" dirty="0"/>
              <a:t> </a:t>
            </a:r>
            <a:r>
              <a:rPr lang="tr-TR" sz="2500" dirty="0" err="1"/>
              <a:t>tests</a:t>
            </a:r>
            <a:r>
              <a:rPr lang="tr-TR" sz="2500" dirty="0"/>
              <a:t>: </a:t>
            </a:r>
            <a:r>
              <a:rPr lang="tr-TR" sz="2500" dirty="0" err="1"/>
              <a:t>Myths</a:t>
            </a:r>
            <a:r>
              <a:rPr lang="tr-TR" sz="2500" dirty="0"/>
              <a:t> </a:t>
            </a:r>
            <a:r>
              <a:rPr lang="tr-TR" sz="2500" dirty="0" err="1" smtClean="0"/>
              <a:t>to</a:t>
            </a:r>
            <a:r>
              <a:rPr lang="tr-TR" sz="2500" dirty="0" smtClean="0"/>
              <a:t> be </a:t>
            </a:r>
            <a:r>
              <a:rPr lang="tr-TR" sz="2500" dirty="0" err="1"/>
              <a:t>avoided</a:t>
            </a:r>
            <a:r>
              <a:rPr lang="tr-TR" sz="2500" dirty="0"/>
              <a:t> </a:t>
            </a:r>
            <a:r>
              <a:rPr lang="tr-TR" sz="2500" dirty="0" err="1"/>
              <a:t>and</a:t>
            </a:r>
            <a:r>
              <a:rPr lang="tr-TR" sz="2500" dirty="0"/>
              <a:t> </a:t>
            </a:r>
            <a:r>
              <a:rPr lang="tr-TR" sz="2500" dirty="0" err="1"/>
              <a:t>guidelines</a:t>
            </a:r>
            <a:r>
              <a:rPr lang="tr-TR" sz="2500" dirty="0"/>
              <a:t> </a:t>
            </a:r>
            <a:r>
              <a:rPr lang="tr-TR" sz="2500" dirty="0" err="1"/>
              <a:t>for</a:t>
            </a:r>
            <a:r>
              <a:rPr lang="tr-TR" sz="2500" dirty="0"/>
              <a:t> </a:t>
            </a:r>
            <a:r>
              <a:rPr lang="tr-TR" sz="2500" dirty="0" err="1"/>
              <a:t>improving</a:t>
            </a:r>
            <a:r>
              <a:rPr lang="tr-TR" sz="2500" dirty="0"/>
              <a:t> test </a:t>
            </a:r>
            <a:r>
              <a:rPr lang="tr-TR" sz="2500" dirty="0" err="1"/>
              <a:t>adaptation</a:t>
            </a:r>
            <a:r>
              <a:rPr lang="tr-TR" sz="2500" dirty="0"/>
              <a:t> </a:t>
            </a:r>
            <a:r>
              <a:rPr lang="tr-TR" sz="2500" dirty="0" err="1"/>
              <a:t>practices</a:t>
            </a:r>
            <a:r>
              <a:rPr lang="tr-TR" sz="2500" dirty="0"/>
              <a:t>. </a:t>
            </a:r>
            <a:r>
              <a:rPr lang="tr-TR" sz="2500" i="1" dirty="0" err="1"/>
              <a:t>Journal</a:t>
            </a:r>
            <a:r>
              <a:rPr lang="tr-TR" sz="2500" i="1" dirty="0"/>
              <a:t> of </a:t>
            </a:r>
            <a:r>
              <a:rPr lang="tr-TR" sz="2500" i="1" dirty="0" err="1" smtClean="0"/>
              <a:t>Applied</a:t>
            </a:r>
            <a:r>
              <a:rPr lang="tr-TR" sz="2500" i="1" dirty="0" smtClean="0"/>
              <a:t> </a:t>
            </a:r>
            <a:r>
              <a:rPr lang="tr-TR" sz="2500" i="1" dirty="0" err="1" smtClean="0"/>
              <a:t>Testing</a:t>
            </a:r>
            <a:r>
              <a:rPr lang="tr-TR" sz="2500" i="1" dirty="0" smtClean="0"/>
              <a:t> </a:t>
            </a:r>
            <a:r>
              <a:rPr lang="tr-TR" sz="2500" i="1" dirty="0" err="1"/>
              <a:t>Technology</a:t>
            </a:r>
            <a:r>
              <a:rPr lang="tr-TR" sz="2500" dirty="0"/>
              <a:t>, 1(1), 1-30.</a:t>
            </a:r>
          </a:p>
          <a:p>
            <a:pPr>
              <a:lnSpc>
                <a:spcPct val="150000"/>
              </a:lnSpc>
            </a:pPr>
            <a:r>
              <a:rPr lang="tr-TR" sz="2500" dirty="0" err="1"/>
              <a:t>Hambleton</a:t>
            </a:r>
            <a:r>
              <a:rPr lang="tr-TR" sz="2500" dirty="0"/>
              <a:t> </a:t>
            </a:r>
            <a:r>
              <a:rPr lang="tr-TR" sz="2500" dirty="0" smtClean="0"/>
              <a:t>R.K., </a:t>
            </a:r>
            <a:r>
              <a:rPr lang="tr-TR" sz="2500" dirty="0"/>
              <a:t>Meranda P.F. ve </a:t>
            </a:r>
            <a:r>
              <a:rPr lang="tr-TR" sz="2500" dirty="0" err="1"/>
              <a:t>Spielberger</a:t>
            </a:r>
            <a:r>
              <a:rPr lang="tr-TR" sz="2500" dirty="0"/>
              <a:t> C.D. (2005). </a:t>
            </a:r>
            <a:r>
              <a:rPr lang="tr-TR" sz="2500" i="1" dirty="0" err="1"/>
              <a:t>Adapting</a:t>
            </a:r>
            <a:r>
              <a:rPr lang="tr-TR" sz="2500" i="1" dirty="0"/>
              <a:t> </a:t>
            </a:r>
            <a:r>
              <a:rPr lang="tr-TR" sz="2500" i="1" dirty="0" err="1"/>
              <a:t>educational</a:t>
            </a:r>
            <a:r>
              <a:rPr lang="tr-TR" sz="2500" i="1" dirty="0"/>
              <a:t> </a:t>
            </a:r>
            <a:r>
              <a:rPr lang="tr-TR" sz="2500" i="1" dirty="0" err="1" smtClean="0"/>
              <a:t>and</a:t>
            </a:r>
            <a:r>
              <a:rPr lang="tr-TR" sz="2500" i="1" dirty="0" smtClean="0"/>
              <a:t> </a:t>
            </a:r>
            <a:r>
              <a:rPr lang="tr-TR" sz="2500" i="1" dirty="0" err="1" smtClean="0"/>
              <a:t>psychological</a:t>
            </a:r>
            <a:r>
              <a:rPr lang="tr-TR" sz="2500" i="1" dirty="0" smtClean="0"/>
              <a:t> </a:t>
            </a:r>
            <a:r>
              <a:rPr lang="tr-TR" sz="2500" i="1" dirty="0" err="1"/>
              <a:t>tests</a:t>
            </a:r>
            <a:r>
              <a:rPr lang="tr-TR" sz="2500" i="1" dirty="0"/>
              <a:t> </a:t>
            </a:r>
            <a:r>
              <a:rPr lang="tr-TR" sz="2500" i="1" dirty="0" err="1"/>
              <a:t>for</a:t>
            </a:r>
            <a:r>
              <a:rPr lang="tr-TR" sz="2500" i="1" dirty="0"/>
              <a:t> </a:t>
            </a:r>
            <a:r>
              <a:rPr lang="tr-TR" sz="2500" i="1" dirty="0" err="1"/>
              <a:t>cross-cultural</a:t>
            </a:r>
            <a:r>
              <a:rPr lang="tr-TR" sz="2500" i="1" dirty="0"/>
              <a:t> </a:t>
            </a:r>
            <a:r>
              <a:rPr lang="tr-TR" sz="2500" i="1" dirty="0" err="1"/>
              <a:t>assesment</a:t>
            </a:r>
            <a:r>
              <a:rPr lang="tr-TR" sz="2500" dirty="0"/>
              <a:t>. </a:t>
            </a:r>
            <a:r>
              <a:rPr lang="tr-TR" sz="2500" dirty="0" err="1"/>
              <a:t>London</a:t>
            </a:r>
            <a:r>
              <a:rPr lang="tr-TR" sz="2500" dirty="0"/>
              <a:t>: </a:t>
            </a:r>
            <a:r>
              <a:rPr lang="tr-TR" sz="2500" dirty="0" err="1"/>
              <a:t>Lawrance</a:t>
            </a:r>
            <a:r>
              <a:rPr lang="tr-TR" sz="2500" dirty="0"/>
              <a:t> </a:t>
            </a:r>
            <a:r>
              <a:rPr lang="tr-TR" sz="2500" dirty="0" err="1"/>
              <a:t>Erlbaum</a:t>
            </a:r>
            <a:r>
              <a:rPr lang="tr-TR" sz="2500" dirty="0"/>
              <a:t> </a:t>
            </a:r>
            <a:r>
              <a:rPr lang="tr-TR" sz="2500" dirty="0" err="1"/>
              <a:t>Associates</a:t>
            </a:r>
            <a:r>
              <a:rPr lang="tr-TR" sz="2500" dirty="0"/>
              <a:t>.</a:t>
            </a:r>
          </a:p>
        </p:txBody>
      </p:sp>
    </p:spTree>
    <p:extLst>
      <p:ext uri="{BB962C8B-B14F-4D97-AF65-F5344CB8AC3E}">
        <p14:creationId xmlns:p14="http://schemas.microsoft.com/office/powerpoint/2010/main" xmlns="" val="2761175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Autofit/>
          </a:bodyPr>
          <a:lstStyle/>
          <a:p>
            <a:pPr algn="just">
              <a:buNone/>
            </a:pPr>
            <a:r>
              <a:rPr lang="tr-TR" sz="2600" b="1" dirty="0" smtClean="0">
                <a:latin typeface="Times New Roman" panose="02020603050405020304" pitchFamily="18" charset="0"/>
                <a:cs typeface="Times New Roman" panose="02020603050405020304" pitchFamily="18" charset="0"/>
              </a:rPr>
              <a:t>9. </a:t>
            </a:r>
            <a:r>
              <a:rPr lang="tr-TR" sz="2600" b="1" u="sng" dirty="0" smtClean="0">
                <a:latin typeface="Times New Roman" panose="02020603050405020304" pitchFamily="18" charset="0"/>
                <a:cs typeface="Times New Roman" panose="02020603050405020304" pitchFamily="18" charset="0"/>
              </a:rPr>
              <a:t>Testin orijinal form ve hedef dil formlarından elde edilen puanlar arasındaki ilişkiyi bulmak için istatistiksel bir desen belirlenmelidir. </a:t>
            </a:r>
          </a:p>
          <a:p>
            <a:pPr algn="just">
              <a:buNone/>
            </a:pPr>
            <a:r>
              <a:rPr lang="tr-TR" sz="2600" dirty="0" smtClean="0">
                <a:latin typeface="Times New Roman" panose="02020603050405020304" pitchFamily="18" charset="0"/>
                <a:cs typeface="Times New Roman" panose="02020603050405020304" pitchFamily="18" charset="0"/>
              </a:rPr>
              <a:t>Bu desenler şunlardır(</a:t>
            </a:r>
            <a:r>
              <a:rPr lang="tr-TR" sz="2600" dirty="0" err="1" smtClean="0">
                <a:latin typeface="Times New Roman" panose="02020603050405020304" pitchFamily="18" charset="0"/>
                <a:cs typeface="Times New Roman" panose="02020603050405020304" pitchFamily="18" charset="0"/>
              </a:rPr>
              <a:t>Hambleton</a:t>
            </a:r>
            <a:r>
              <a:rPr lang="tr-TR" sz="2600" dirty="0" smtClean="0">
                <a:latin typeface="Times New Roman" panose="02020603050405020304" pitchFamily="18" charset="0"/>
                <a:cs typeface="Times New Roman" panose="02020603050405020304" pitchFamily="18" charset="0"/>
              </a:rPr>
              <a:t> ve Patsula,1999):</a:t>
            </a:r>
          </a:p>
          <a:p>
            <a:pPr algn="just">
              <a:buNone/>
            </a:pPr>
            <a:r>
              <a:rPr lang="tr-TR" sz="2600" dirty="0" smtClean="0">
                <a:latin typeface="Times New Roman" panose="02020603050405020304" pitchFamily="18" charset="0"/>
                <a:cs typeface="Times New Roman" panose="02020603050405020304" pitchFamily="18" charset="0"/>
              </a:rPr>
              <a:t>1. İki dilli (</a:t>
            </a:r>
            <a:r>
              <a:rPr lang="tr-TR" sz="2600" dirty="0" err="1" smtClean="0">
                <a:latin typeface="Times New Roman" panose="02020603050405020304" pitchFamily="18" charset="0"/>
                <a:cs typeface="Times New Roman" panose="02020603050405020304" pitchFamily="18" charset="0"/>
              </a:rPr>
              <a:t>bilingual</a:t>
            </a:r>
            <a:r>
              <a:rPr lang="tr-TR" sz="2600" dirty="0" smtClean="0">
                <a:latin typeface="Times New Roman" panose="02020603050405020304" pitchFamily="18" charset="0"/>
                <a:cs typeface="Times New Roman" panose="02020603050405020304" pitchFamily="18" charset="0"/>
              </a:rPr>
              <a:t>) bireyler testin kaynak ve hedef dildeki versiyonlarını alırlar. </a:t>
            </a:r>
          </a:p>
          <a:p>
            <a:pPr algn="just">
              <a:buNone/>
            </a:pPr>
            <a:r>
              <a:rPr lang="tr-TR" sz="2600" dirty="0" smtClean="0">
                <a:latin typeface="Times New Roman" panose="02020603050405020304" pitchFamily="18" charset="0"/>
                <a:cs typeface="Times New Roman" panose="02020603050405020304" pitchFamily="18" charset="0"/>
              </a:rPr>
              <a:t>2. Kaynak dili konuşan bireyler, testin orijinal ve geri çevrilmiş versiyonlarını alırlar. </a:t>
            </a:r>
          </a:p>
          <a:p>
            <a:pPr algn="just">
              <a:buNone/>
            </a:pPr>
            <a:r>
              <a:rPr lang="tr-TR" sz="2600" dirty="0" smtClean="0">
                <a:latin typeface="Times New Roman" panose="02020603050405020304" pitchFamily="18" charset="0"/>
                <a:cs typeface="Times New Roman" panose="02020603050405020304" pitchFamily="18" charset="0"/>
              </a:rPr>
              <a:t>3. Kaynak dili konuşan bireyler testin kaynak dildeki versiyonunu, hedef dili konuşan bireyler de testin  hedef dildeki versiyonunu alırlar.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10.</a:t>
            </a:r>
            <a:r>
              <a:rPr lang="tr-TR" sz="2600" b="1" u="sng" dirty="0" smtClean="0">
                <a:latin typeface="Times New Roman" panose="02020603050405020304" pitchFamily="18" charset="0"/>
                <a:cs typeface="Times New Roman" panose="02020603050405020304" pitchFamily="18" charset="0"/>
              </a:rPr>
              <a:t>Kültürler arası karşılaştırma yapmak amaçlanıyorsa, testin orijinal formu ve hedef dildeki formları arasında dilsel eşdeğerlik sağlanmalıdır. </a:t>
            </a:r>
          </a:p>
          <a:p>
            <a:pPr algn="just">
              <a:buNone/>
            </a:pPr>
            <a:r>
              <a:rPr lang="tr-TR" sz="2600" dirty="0" smtClean="0">
                <a:latin typeface="Times New Roman" panose="02020603050405020304" pitchFamily="18" charset="0"/>
                <a:cs typeface="Times New Roman" panose="02020603050405020304" pitchFamily="18" charset="0"/>
              </a:rPr>
              <a:t>   Testin orijinal formu ve uyarlanmış formu büyük bir örnekleme uygulanarak, maddelerin işleyişinin her iki dil formunda da farklılık gösterip göstermediği istatistiksel analizler kullanılarak belirlenebilir.</a:t>
            </a:r>
            <a:r>
              <a:rPr lang="tr-TR" sz="2600" dirty="0">
                <a:latin typeface="Times New Roman" panose="02020603050405020304" pitchFamily="18" charset="0"/>
                <a:cs typeface="Times New Roman" panose="02020603050405020304" pitchFamily="18" charset="0"/>
              </a:rPr>
              <a:t> İstatistiksel analizlerle madde yanlılığı araştırılır genellikle DIF (</a:t>
            </a:r>
            <a:r>
              <a:rPr lang="tr-TR" sz="2600" dirty="0" err="1">
                <a:latin typeface="Times New Roman" panose="02020603050405020304" pitchFamily="18" charset="0"/>
                <a:cs typeface="Times New Roman" panose="02020603050405020304" pitchFamily="18" charset="0"/>
              </a:rPr>
              <a:t>differential</a:t>
            </a:r>
            <a:r>
              <a:rPr lang="tr-TR" sz="2600" dirty="0">
                <a:latin typeface="Times New Roman" panose="02020603050405020304" pitchFamily="18" charset="0"/>
                <a:cs typeface="Times New Roman" panose="02020603050405020304" pitchFamily="18" charset="0"/>
              </a:rPr>
              <a:t> </a:t>
            </a:r>
            <a:r>
              <a:rPr lang="tr-TR" sz="2600" dirty="0" err="1">
                <a:latin typeface="Times New Roman" panose="02020603050405020304" pitchFamily="18" charset="0"/>
                <a:cs typeface="Times New Roman" panose="02020603050405020304" pitchFamily="18" charset="0"/>
              </a:rPr>
              <a:t>item</a:t>
            </a:r>
            <a:r>
              <a:rPr lang="tr-TR" sz="2600" dirty="0">
                <a:latin typeface="Times New Roman" panose="02020603050405020304" pitchFamily="18" charset="0"/>
                <a:cs typeface="Times New Roman" panose="02020603050405020304" pitchFamily="18" charset="0"/>
              </a:rPr>
              <a:t> </a:t>
            </a:r>
            <a:r>
              <a:rPr lang="tr-TR" sz="2600" dirty="0" err="1">
                <a:latin typeface="Times New Roman" panose="02020603050405020304" pitchFamily="18" charset="0"/>
                <a:cs typeface="Times New Roman" panose="02020603050405020304" pitchFamily="18" charset="0"/>
              </a:rPr>
              <a:t>analysis</a:t>
            </a:r>
            <a:r>
              <a:rPr lang="tr-TR" sz="2600" dirty="0">
                <a:latin typeface="Times New Roman" panose="02020603050405020304" pitchFamily="18" charset="0"/>
                <a:cs typeface="Times New Roman" panose="02020603050405020304" pitchFamily="18" charset="0"/>
              </a:rPr>
              <a:t>) çalışmaları yapılır (Deniz, 2007</a:t>
            </a:r>
            <a:r>
              <a:rPr lang="tr-TR" sz="2600" dirty="0" smtClean="0">
                <a:latin typeface="Times New Roman" panose="02020603050405020304" pitchFamily="18" charset="0"/>
                <a:cs typeface="Times New Roman" panose="02020603050405020304" pitchFamily="18" charset="0"/>
              </a:rPr>
              <a:t>). </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b="1" dirty="0" smtClean="0"/>
              <a:t>11. </a:t>
            </a:r>
            <a:r>
              <a:rPr lang="tr-TR" sz="2600" b="1" u="sng" dirty="0" smtClean="0">
                <a:latin typeface="Times New Roman" panose="02020603050405020304" pitchFamily="18" charset="0"/>
                <a:cs typeface="Times New Roman" panose="02020603050405020304" pitchFamily="18" charset="0"/>
              </a:rPr>
              <a:t>Uygun bir yöntem belirlenerek geçerlik çalışmaları yapılmalıdır. </a:t>
            </a:r>
          </a:p>
          <a:p>
            <a:pPr algn="just">
              <a:buNone/>
            </a:pPr>
            <a:r>
              <a:rPr lang="tr-TR" dirty="0" smtClean="0"/>
              <a:t>    </a:t>
            </a:r>
            <a:r>
              <a:rPr lang="tr-TR" sz="2600" dirty="0" smtClean="0">
                <a:latin typeface="Times New Roman" panose="02020603050405020304" pitchFamily="18" charset="0"/>
                <a:cs typeface="Times New Roman" panose="02020603050405020304" pitchFamily="18" charset="0"/>
              </a:rPr>
              <a:t>Geçerlik çalışmaları için faktör analizi kullanılabilir. Böylece testin yapı geçerliği incelenebilir. Geçerlik çalışmalarında </a:t>
            </a:r>
            <a:r>
              <a:rPr lang="tr-TR" sz="2600" dirty="0">
                <a:latin typeface="Times New Roman" panose="02020603050405020304" pitchFamily="18" charset="0"/>
                <a:cs typeface="Times New Roman" panose="02020603050405020304" pitchFamily="18" charset="0"/>
              </a:rPr>
              <a:t>deneysel ya da ilişkisel çalışmalardan (yordama ve uygunluk geçerlikleri gibi) </a:t>
            </a:r>
            <a:r>
              <a:rPr lang="tr-TR" sz="2600" dirty="0" smtClean="0">
                <a:latin typeface="Times New Roman" panose="02020603050405020304" pitchFamily="18" charset="0"/>
                <a:cs typeface="Times New Roman" panose="02020603050405020304" pitchFamily="18" charset="0"/>
              </a:rPr>
              <a:t>yararlanılabilir (Deniz,2007).</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u="sng" dirty="0" smtClean="0">
                <a:latin typeface="Times New Roman" panose="02020603050405020304" pitchFamily="18" charset="0"/>
                <a:cs typeface="Times New Roman" panose="02020603050405020304" pitchFamily="18" charset="0"/>
              </a:rPr>
              <a:t>12. Uyarlama süreci raporlaştırılmalı ve uyarlanmış olan testi kullanacak kişiler için bir el kitabı hazırlanmalıdır. </a:t>
            </a:r>
          </a:p>
          <a:p>
            <a:pPr algn="just">
              <a:buNone/>
            </a:pPr>
            <a:r>
              <a:rPr lang="tr-TR" sz="2600" dirty="0" smtClean="0">
                <a:latin typeface="Times New Roman" panose="02020603050405020304" pitchFamily="18" charset="0"/>
                <a:cs typeface="Times New Roman" panose="02020603050405020304" pitchFamily="18" charset="0"/>
              </a:rPr>
              <a:t>    Uyarlama sürecinde yapılan işlemler tüm detaylarıyla rapor edilmeli ve olası test kullanıcılara yönelik bir el kitabı hazırlanmalıdır</a:t>
            </a:r>
            <a:r>
              <a:rPr lang="tr-TR" sz="2600" dirty="0">
                <a:latin typeface="Times New Roman" panose="02020603050405020304" pitchFamily="18" charset="0"/>
                <a:cs typeface="Times New Roman" panose="02020603050405020304" pitchFamily="18" charset="0"/>
              </a:rPr>
              <a:t>(</a:t>
            </a:r>
            <a:r>
              <a:rPr lang="tr-TR" sz="2600" dirty="0" err="1">
                <a:latin typeface="Times New Roman" panose="02020603050405020304" pitchFamily="18" charset="0"/>
                <a:cs typeface="Times New Roman" panose="02020603050405020304" pitchFamily="18" charset="0"/>
              </a:rPr>
              <a:t>Hambleton</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Patsula</a:t>
            </a:r>
            <a:r>
              <a:rPr lang="tr-TR" sz="2600" dirty="0">
                <a:latin typeface="Times New Roman" panose="02020603050405020304" pitchFamily="18" charset="0"/>
                <a:cs typeface="Times New Roman" panose="02020603050405020304" pitchFamily="18" charset="0"/>
              </a:rPr>
              <a:t>, 1999). </a:t>
            </a:r>
          </a:p>
          <a:p>
            <a:pPr algn="just">
              <a:buNone/>
            </a:pPr>
            <a:endParaRPr lang="tr-TR" sz="2600" dirty="0" smtClean="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latin typeface="Times New Roman" panose="02020603050405020304" pitchFamily="18" charset="0"/>
                <a:cs typeface="Times New Roman" panose="02020603050405020304" pitchFamily="18" charset="0"/>
              </a:rPr>
              <a:t>Uyarlamanın Aşamalar</a:t>
            </a:r>
            <a:r>
              <a:rPr lang="tr-TR" dirty="0" smtClean="0"/>
              <a:t>ı</a:t>
            </a:r>
            <a:endParaRPr lang="tr-TR" dirty="0"/>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13. </a:t>
            </a:r>
            <a:r>
              <a:rPr lang="tr-TR" sz="2600" b="1" u="sng" dirty="0" smtClean="0">
                <a:latin typeface="Times New Roman" panose="02020603050405020304" pitchFamily="18" charset="0"/>
                <a:cs typeface="Times New Roman" panose="02020603050405020304" pitchFamily="18" charset="0"/>
              </a:rPr>
              <a:t>Uyarlanmış ölçme aracını kullanacaklara gerekli eğitim verilmelidir. </a:t>
            </a:r>
          </a:p>
          <a:p>
            <a:pPr algn="just">
              <a:buNone/>
            </a:pPr>
            <a:r>
              <a:rPr lang="tr-TR" sz="2600" dirty="0" smtClean="0">
                <a:latin typeface="Times New Roman" panose="02020603050405020304" pitchFamily="18" charset="0"/>
                <a:cs typeface="Times New Roman" panose="02020603050405020304" pitchFamily="18" charset="0"/>
              </a:rPr>
              <a:t>   Testin el kitabı ve gerekli dokümanlar testi kullananlara yardımcı olacaktır; ancak test uygulayıcılara bir eğitim vermek olası problemleri engellemek için daha etkili olacaktır</a:t>
            </a:r>
            <a:r>
              <a:rPr lang="tr-TR" sz="2600" dirty="0">
                <a:latin typeface="Times New Roman" panose="02020603050405020304" pitchFamily="18" charset="0"/>
                <a:cs typeface="Times New Roman" panose="02020603050405020304" pitchFamily="18" charset="0"/>
              </a:rPr>
              <a:t>(</a:t>
            </a:r>
            <a:r>
              <a:rPr lang="tr-TR" sz="2600" dirty="0" err="1">
                <a:latin typeface="Times New Roman" panose="02020603050405020304" pitchFamily="18" charset="0"/>
                <a:cs typeface="Times New Roman" panose="02020603050405020304" pitchFamily="18" charset="0"/>
              </a:rPr>
              <a:t>Hambleton</a:t>
            </a:r>
            <a:r>
              <a:rPr lang="tr-TR" sz="2600" dirty="0">
                <a:latin typeface="Times New Roman" panose="02020603050405020304" pitchFamily="18" charset="0"/>
                <a:cs typeface="Times New Roman" panose="02020603050405020304" pitchFamily="18" charset="0"/>
              </a:rPr>
              <a:t> ve diğerleri, 2005). </a:t>
            </a: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b="1" dirty="0" smtClean="0">
                <a:latin typeface="Times New Roman" panose="02020603050405020304" pitchFamily="18" charset="0"/>
                <a:cs typeface="Times New Roman" panose="02020603050405020304" pitchFamily="18" charset="0"/>
              </a:rPr>
              <a:t>14. </a:t>
            </a:r>
            <a:r>
              <a:rPr lang="tr-TR" sz="2600" b="1" u="sng" dirty="0" smtClean="0">
                <a:latin typeface="Times New Roman" panose="02020603050405020304" pitchFamily="18" charset="0"/>
                <a:cs typeface="Times New Roman" panose="02020603050405020304" pitchFamily="18" charset="0"/>
              </a:rPr>
              <a:t>Testin güncelliği yeni çalışmalarla korunmalıdır. </a:t>
            </a:r>
          </a:p>
          <a:p>
            <a:pPr algn="just">
              <a:buNone/>
            </a:pPr>
            <a:r>
              <a:rPr lang="tr-TR" sz="2600" dirty="0" smtClean="0">
                <a:latin typeface="Times New Roman" panose="02020603050405020304" pitchFamily="18" charset="0"/>
                <a:cs typeface="Times New Roman" panose="02020603050405020304" pitchFamily="18" charset="0"/>
              </a:rPr>
              <a:t>    Kültürler arası karşılaştırma amacı taşıyan çalışmalar genellikle bir kez gerçekleştirilen çalışmalardır. Ancak bazı testlerin kullanımında süreklilik söz konusudur. Zeka testleri, yetenek testleri, kişilik testleri bunlara örnektir. Bu testler için yeniden değerlendirmeler ve araştırmalar yapmak, testin </a:t>
            </a:r>
            <a:r>
              <a:rPr lang="tr-TR" sz="2600" dirty="0" err="1" smtClean="0">
                <a:latin typeface="Times New Roman" panose="02020603050405020304" pitchFamily="18" charset="0"/>
                <a:cs typeface="Times New Roman" panose="02020603050405020304" pitchFamily="18" charset="0"/>
              </a:rPr>
              <a:t>psikometrik</a:t>
            </a:r>
            <a:r>
              <a:rPr lang="tr-TR" sz="2600" dirty="0" smtClean="0">
                <a:latin typeface="Times New Roman" panose="02020603050405020304" pitchFamily="18" charset="0"/>
                <a:cs typeface="Times New Roman" panose="02020603050405020304" pitchFamily="18" charset="0"/>
              </a:rPr>
              <a:t> özelliklerinin sorgulanmasını ve test için yapılabilecek geliştirme işlemlerinin belirlenmesi sağlar</a:t>
            </a:r>
            <a:r>
              <a:rPr lang="tr-TR" sz="2600" dirty="0">
                <a:latin typeface="Times New Roman" panose="02020603050405020304" pitchFamily="18" charset="0"/>
                <a:cs typeface="Times New Roman" panose="02020603050405020304" pitchFamily="18" charset="0"/>
              </a:rPr>
              <a:t>(</a:t>
            </a:r>
            <a:r>
              <a:rPr lang="tr-TR" sz="2600" dirty="0" err="1">
                <a:latin typeface="Times New Roman" panose="02020603050405020304" pitchFamily="18" charset="0"/>
                <a:cs typeface="Times New Roman" panose="02020603050405020304" pitchFamily="18" charset="0"/>
              </a:rPr>
              <a:t>Hambleton</a:t>
            </a:r>
            <a:r>
              <a:rPr lang="tr-TR" sz="2600" dirty="0">
                <a:latin typeface="Times New Roman" panose="02020603050405020304" pitchFamily="18" charset="0"/>
                <a:cs typeface="Times New Roman" panose="02020603050405020304" pitchFamily="18" charset="0"/>
              </a:rPr>
              <a:t> ve diğerleri, 2005). </a:t>
            </a:r>
            <a:endParaRPr lang="tr-TR" sz="2600" dirty="0" smtClean="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Uyarlamada Ortaya Çıkan Yanlılık Türleri</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a:bodyPr>
          <a:lstStyle/>
          <a:p>
            <a:pPr algn="just">
              <a:buNone/>
            </a:pPr>
            <a:r>
              <a:rPr lang="tr-TR" sz="2600" dirty="0" smtClean="0">
                <a:latin typeface="Times New Roman" panose="02020603050405020304" pitchFamily="18" charset="0"/>
                <a:cs typeface="Times New Roman" panose="02020603050405020304" pitchFamily="18" charset="0"/>
              </a:rPr>
              <a:t>    Test uyarlama sürecinde ya da sonucunda üç tür yanlılık ortaya çıkabilmektedir(</a:t>
            </a:r>
            <a:r>
              <a:rPr lang="tr-TR" sz="2600" dirty="0" err="1" smtClean="0">
                <a:latin typeface="Times New Roman" panose="02020603050405020304" pitchFamily="18" charset="0"/>
                <a:cs typeface="Times New Roman" panose="02020603050405020304" pitchFamily="18" charset="0"/>
              </a:rPr>
              <a:t>Hambleton</a:t>
            </a:r>
            <a:r>
              <a:rPr lang="tr-TR" sz="2600" dirty="0" smtClean="0">
                <a:latin typeface="Times New Roman" panose="02020603050405020304" pitchFamily="18" charset="0"/>
                <a:cs typeface="Times New Roman" panose="02020603050405020304" pitchFamily="18" charset="0"/>
              </a:rPr>
              <a:t> ve diğerleri,2005).Bunlar:</a:t>
            </a:r>
          </a:p>
          <a:p>
            <a:pPr marL="514350" indent="-514350">
              <a:buAutoNum type="arabicPeriod"/>
            </a:pPr>
            <a:r>
              <a:rPr lang="tr-TR" sz="2600" dirty="0" smtClean="0">
                <a:latin typeface="Times New Roman" panose="02020603050405020304" pitchFamily="18" charset="0"/>
                <a:cs typeface="Times New Roman" panose="02020603050405020304" pitchFamily="18" charset="0"/>
              </a:rPr>
              <a:t>Yapı yanlılığı.</a:t>
            </a:r>
          </a:p>
          <a:p>
            <a:pPr marL="514350" indent="-514350">
              <a:buAutoNum type="arabicPeriod"/>
            </a:pPr>
            <a:r>
              <a:rPr lang="tr-TR" sz="2600" dirty="0" smtClean="0">
                <a:latin typeface="Times New Roman" panose="02020603050405020304" pitchFamily="18" charset="0"/>
                <a:cs typeface="Times New Roman" panose="02020603050405020304" pitchFamily="18" charset="0"/>
              </a:rPr>
              <a:t>Yöntem yanlılığı.</a:t>
            </a:r>
          </a:p>
          <a:p>
            <a:pPr marL="514350" indent="-514350">
              <a:buAutoNum type="arabicPeriod"/>
            </a:pPr>
            <a:r>
              <a:rPr lang="tr-TR" sz="2600" dirty="0" smtClean="0">
                <a:latin typeface="Times New Roman" panose="02020603050405020304" pitchFamily="18" charset="0"/>
                <a:cs typeface="Times New Roman" panose="02020603050405020304" pitchFamily="18" charset="0"/>
              </a:rPr>
              <a:t>Madde yanlılığı.</a:t>
            </a: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FF452547-2EB9-4D73-B521-8FADBD8F5DA5}"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Kaynakça</a:t>
            </a:r>
            <a:endParaRPr lang="tr-TR" dirty="0"/>
          </a:p>
        </p:txBody>
      </p:sp>
      <p:sp>
        <p:nvSpPr>
          <p:cNvPr id="3" name="İçerik Yer Tutucusu 2"/>
          <p:cNvSpPr>
            <a:spLocks noGrp="1"/>
          </p:cNvSpPr>
          <p:nvPr>
            <p:ph sz="quarter" idx="1"/>
          </p:nvPr>
        </p:nvSpPr>
        <p:spPr>
          <a:xfrm>
            <a:off x="457200" y="1219200"/>
            <a:ext cx="8229600" cy="5090120"/>
          </a:xfrm>
        </p:spPr>
        <p:txBody>
          <a:bodyPr>
            <a:normAutofit fontScale="92500"/>
          </a:bodyPr>
          <a:lstStyle/>
          <a:p>
            <a:endParaRPr lang="tr-TR" dirty="0" smtClean="0"/>
          </a:p>
          <a:p>
            <a:r>
              <a:rPr lang="tr-TR" sz="2200" dirty="0" smtClean="0"/>
              <a:t>Deniz, K. Z. (2007). Psikolojik ölçme aracı uyarlama. Ankara Üniversitesi, Eğitim Bilimleri Fakültesi Dergisi, 40(1), 1-16.</a:t>
            </a:r>
          </a:p>
          <a:p>
            <a:r>
              <a:rPr lang="tr-TR" sz="2200" dirty="0" err="1" smtClean="0"/>
              <a:t>Erkuş</a:t>
            </a:r>
            <a:r>
              <a:rPr lang="tr-TR" sz="2200" dirty="0"/>
              <a:t>, A. (2003). Psikometri üzerine yazılar. (1. Basım). Ankara: Türk Psikologlar Derneği Yayınları, 24. </a:t>
            </a:r>
          </a:p>
          <a:p>
            <a:r>
              <a:rPr lang="tr-TR" sz="2200" dirty="0" err="1"/>
              <a:t>Erkuş,A</a:t>
            </a:r>
            <a:r>
              <a:rPr lang="tr-TR" sz="2200" dirty="0"/>
              <a:t>.(2014).Psikolojide Ölçme Ve Ölçek </a:t>
            </a:r>
            <a:r>
              <a:rPr lang="tr-TR" sz="2200" dirty="0" err="1"/>
              <a:t>Geliştirme,Pegem</a:t>
            </a:r>
            <a:r>
              <a:rPr lang="tr-TR" sz="2200" dirty="0"/>
              <a:t> Akademi</a:t>
            </a:r>
          </a:p>
          <a:p>
            <a:r>
              <a:rPr lang="tr-TR" sz="2200" dirty="0" err="1"/>
              <a:t>Baykul</a:t>
            </a:r>
            <a:r>
              <a:rPr lang="tr-TR" sz="2200" dirty="0"/>
              <a:t>,Y(2010).Eğitimde ve Psikolojide Ölçme,</a:t>
            </a:r>
            <a:r>
              <a:rPr lang="tr-TR" sz="2200" dirty="0" err="1"/>
              <a:t>Pegem</a:t>
            </a:r>
            <a:r>
              <a:rPr lang="tr-TR" sz="2200" dirty="0"/>
              <a:t> Akademi</a:t>
            </a:r>
            <a:r>
              <a:rPr lang="tr-TR" sz="2200" dirty="0" smtClean="0"/>
              <a:t>.</a:t>
            </a:r>
          </a:p>
          <a:p>
            <a:r>
              <a:rPr lang="en-US" sz="2200" dirty="0" err="1" smtClean="0"/>
              <a:t>Hambleton</a:t>
            </a:r>
            <a:r>
              <a:rPr lang="en-US" sz="2200" dirty="0" smtClean="0"/>
              <a:t>, R.K. </a:t>
            </a:r>
            <a:r>
              <a:rPr lang="en-US" sz="2200" dirty="0" err="1" smtClean="0"/>
              <a:t>ve</a:t>
            </a:r>
            <a:r>
              <a:rPr lang="en-US" sz="2200" dirty="0" smtClean="0"/>
              <a:t> </a:t>
            </a:r>
            <a:r>
              <a:rPr lang="en-US" sz="2200" dirty="0" err="1" smtClean="0"/>
              <a:t>Patsula</a:t>
            </a:r>
            <a:r>
              <a:rPr lang="en-US" sz="2200" dirty="0" smtClean="0"/>
              <a:t>, L. (1999). Increasing the validity of adapted tests: Myths to be avoided and guidelines for improving test adaptation practices. Journal of Applied Testing Technology, 1(1), 1-30. </a:t>
            </a:r>
            <a:endParaRPr lang="tr-TR" sz="2200" dirty="0" smtClean="0"/>
          </a:p>
          <a:p>
            <a:r>
              <a:rPr lang="en-US" sz="2200" dirty="0" smtClean="0"/>
              <a:t>Sharma, S. (1976). Cross-cultural measurement of anxiety. Washington, DC: Hemisphere/</a:t>
            </a:r>
            <a:r>
              <a:rPr lang="en-US" sz="2200" dirty="0" err="1" smtClean="0"/>
              <a:t>WileyPublication</a:t>
            </a:r>
            <a:r>
              <a:rPr lang="en-US" sz="2200" dirty="0" smtClean="0"/>
              <a:t>. </a:t>
            </a:r>
            <a:endParaRPr lang="tr-TR" sz="2200" dirty="0"/>
          </a:p>
          <a:p>
            <a:r>
              <a:rPr lang="tr-TR" sz="2200" dirty="0"/>
              <a:t>Tavşancıl, E. (2006). Tutumların Ölçülmesi ve SPSS ile Veri Analizi, </a:t>
            </a:r>
            <a:r>
              <a:rPr lang="tr-TR" sz="2200" dirty="0" err="1"/>
              <a:t>Ankara:Nobel</a:t>
            </a:r>
            <a:r>
              <a:rPr lang="tr-TR" sz="2200" dirty="0"/>
              <a:t> Yayın Dağıtım.</a:t>
            </a:r>
          </a:p>
          <a:p>
            <a:endParaRPr lang="tr-TR" dirty="0"/>
          </a:p>
        </p:txBody>
      </p:sp>
    </p:spTree>
    <p:extLst>
      <p:ext uri="{BB962C8B-B14F-4D97-AF65-F5344CB8AC3E}">
        <p14:creationId xmlns:p14="http://schemas.microsoft.com/office/powerpoint/2010/main" xmlns="" val="2775181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Times New Roman" panose="02020603050405020304" pitchFamily="18" charset="0"/>
                <a:cs typeface="Times New Roman" panose="02020603050405020304" pitchFamily="18" charset="0"/>
              </a:rPr>
              <a:t>Ölçme aracı uyarlama</a:t>
            </a:r>
          </a:p>
        </p:txBody>
      </p:sp>
      <p:sp>
        <p:nvSpPr>
          <p:cNvPr id="3" name="İçerik Yer Tutucusu 2"/>
          <p:cNvSpPr>
            <a:spLocks noGrp="1"/>
          </p:cNvSpPr>
          <p:nvPr>
            <p:ph idx="1"/>
          </p:nvPr>
        </p:nvSpPr>
        <p:spPr/>
        <p:txBody>
          <a:bodyPr>
            <a:normAutofit fontScale="92500" lnSpcReduction="20000"/>
          </a:bodyPr>
          <a:lstStyle/>
          <a:p>
            <a:pPr marL="0" indent="0" algn="just">
              <a:lnSpc>
                <a:spcPct val="150000"/>
              </a:lnSpc>
              <a:buNone/>
            </a:pPr>
            <a:r>
              <a:rPr lang="tr-TR" sz="2800" dirty="0" smtClean="0">
                <a:latin typeface="Times New Roman" panose="02020603050405020304" pitchFamily="18" charset="0"/>
                <a:cs typeface="Times New Roman" panose="02020603050405020304" pitchFamily="18" charset="0"/>
              </a:rPr>
              <a:t>Belirli </a:t>
            </a:r>
            <a:r>
              <a:rPr lang="tr-TR" sz="2800" dirty="0">
                <a:latin typeface="Times New Roman" panose="02020603050405020304" pitchFamily="18" charset="0"/>
                <a:cs typeface="Times New Roman" panose="02020603050405020304" pitchFamily="18" charset="0"/>
              </a:rPr>
              <a:t>bir kültürde ve dilde geliştirilen bir </a:t>
            </a:r>
            <a:r>
              <a:rPr lang="tr-TR" sz="2800" dirty="0" smtClean="0">
                <a:latin typeface="Times New Roman" panose="02020603050405020304" pitchFamily="18" charset="0"/>
                <a:cs typeface="Times New Roman" panose="02020603050405020304" pitchFamily="18" charset="0"/>
              </a:rPr>
              <a:t>ölçme aracı  </a:t>
            </a:r>
            <a:r>
              <a:rPr lang="tr-TR" sz="2800" dirty="0">
                <a:latin typeface="Times New Roman" panose="02020603050405020304" pitchFamily="18" charset="0"/>
                <a:cs typeface="Times New Roman" panose="02020603050405020304" pitchFamily="18" charset="0"/>
              </a:rPr>
              <a:t>o kültüre özgü </a:t>
            </a:r>
            <a:r>
              <a:rPr lang="tr-TR" sz="2800" dirty="0" smtClean="0">
                <a:latin typeface="Times New Roman" panose="02020603050405020304" pitchFamily="18" charset="0"/>
                <a:cs typeface="Times New Roman" panose="02020603050405020304" pitchFamily="18" charset="0"/>
              </a:rPr>
              <a:t>kavramları ve örnekleri yansıtma özelliği taşır. Aynı </a:t>
            </a:r>
            <a:r>
              <a:rPr lang="tr-TR" sz="2800" dirty="0">
                <a:latin typeface="Times New Roman" panose="02020603050405020304" pitchFamily="18" charset="0"/>
                <a:cs typeface="Times New Roman" panose="02020603050405020304" pitchFamily="18" charset="0"/>
              </a:rPr>
              <a:t>ölçeğin </a:t>
            </a:r>
            <a:r>
              <a:rPr lang="tr-TR" sz="2800" dirty="0" smtClean="0">
                <a:latin typeface="Times New Roman" panose="02020603050405020304" pitchFamily="18" charset="0"/>
                <a:cs typeface="Times New Roman" panose="02020603050405020304" pitchFamily="18" charset="0"/>
              </a:rPr>
              <a:t>başka kültür </a:t>
            </a:r>
            <a:r>
              <a:rPr lang="tr-TR" sz="2800" dirty="0">
                <a:latin typeface="Times New Roman" panose="02020603050405020304" pitchFamily="18" charset="0"/>
                <a:cs typeface="Times New Roman" panose="02020603050405020304" pitchFamily="18" charset="0"/>
              </a:rPr>
              <a:t>ya da dillerde uygulanabilir olması için yapılan sistematik hazırlık çalışmalarına </a:t>
            </a:r>
            <a:r>
              <a:rPr lang="tr-TR" sz="2800" b="1" dirty="0">
                <a:latin typeface="Times New Roman" panose="02020603050405020304" pitchFamily="18" charset="0"/>
                <a:cs typeface="Times New Roman" panose="02020603050405020304" pitchFamily="18" charset="0"/>
              </a:rPr>
              <a:t>ölçme aracı uyarlaması </a:t>
            </a:r>
            <a:r>
              <a:rPr lang="tr-TR" sz="2800" dirty="0">
                <a:latin typeface="Times New Roman" panose="02020603050405020304" pitchFamily="18" charset="0"/>
                <a:cs typeface="Times New Roman" panose="02020603050405020304" pitchFamily="18" charset="0"/>
              </a:rPr>
              <a:t>denir (Öner, 1987). </a:t>
            </a:r>
            <a:endParaRPr lang="tr-TR" sz="2800" dirty="0" smtClean="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sz="1900" dirty="0" smtClean="0"/>
          </a:p>
          <a:p>
            <a:pPr marL="0" indent="0">
              <a:buNone/>
            </a:pPr>
            <a:endParaRPr lang="tr-TR" sz="1900" dirty="0"/>
          </a:p>
          <a:p>
            <a:pPr marL="0" indent="0">
              <a:buNone/>
            </a:pPr>
            <a:endParaRPr lang="tr-TR" sz="1900" dirty="0" smtClean="0"/>
          </a:p>
          <a:p>
            <a:pPr marL="0" indent="0">
              <a:buNone/>
            </a:pPr>
            <a:r>
              <a:rPr lang="tr-TR" sz="1800" b="1" dirty="0" smtClean="0">
                <a:latin typeface="Times New Roman" panose="02020603050405020304" pitchFamily="18" charset="0"/>
                <a:cs typeface="Times New Roman" panose="02020603050405020304" pitchFamily="18" charset="0"/>
              </a:rPr>
              <a:t>Kaynak:</a:t>
            </a:r>
            <a:r>
              <a:rPr lang="tr-TR" sz="1800" dirty="0" smtClean="0">
                <a:latin typeface="Times New Roman" panose="02020603050405020304" pitchFamily="18" charset="0"/>
                <a:cs typeface="Times New Roman" panose="02020603050405020304" pitchFamily="18" charset="0"/>
              </a:rPr>
              <a:t> Öner</a:t>
            </a:r>
            <a:r>
              <a:rPr lang="tr-TR" sz="1800" dirty="0">
                <a:latin typeface="Times New Roman" panose="02020603050405020304" pitchFamily="18" charset="0"/>
                <a:cs typeface="Times New Roman" panose="02020603050405020304" pitchFamily="18" charset="0"/>
              </a:rPr>
              <a:t>, N. (1987). </a:t>
            </a:r>
            <a:r>
              <a:rPr lang="tr-TR" sz="1800" i="1" dirty="0">
                <a:latin typeface="Times New Roman" panose="02020603050405020304" pitchFamily="18" charset="0"/>
                <a:cs typeface="Times New Roman" panose="02020603050405020304" pitchFamily="18" charset="0"/>
              </a:rPr>
              <a:t>Kültürlerarası ölçek uyarlamasında bir yöntembilim modeli</a:t>
            </a:r>
            <a:r>
              <a:rPr lang="tr-TR" sz="1800" dirty="0">
                <a:latin typeface="Times New Roman" panose="02020603050405020304" pitchFamily="18" charset="0"/>
                <a:cs typeface="Times New Roman" panose="02020603050405020304" pitchFamily="18" charset="0"/>
              </a:rPr>
              <a:t>. Türk Psikoloji Dergisi, 6 (21), 80-83. </a:t>
            </a:r>
          </a:p>
          <a:p>
            <a:pPr marL="0" indent="0">
              <a:buNone/>
            </a:pPr>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3</a:t>
            </a:fld>
            <a:endParaRPr lang="tr-TR"/>
          </a:p>
        </p:txBody>
      </p:sp>
    </p:spTree>
    <p:extLst>
      <p:ext uri="{BB962C8B-B14F-4D97-AF65-F5344CB8AC3E}">
        <p14:creationId xmlns:p14="http://schemas.microsoft.com/office/powerpoint/2010/main" xmlns="" val="3422795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Ölçme aracı uyarlama</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600" dirty="0">
                <a:latin typeface="Times New Roman" panose="02020603050405020304" pitchFamily="18" charset="0"/>
                <a:cs typeface="Times New Roman" panose="02020603050405020304" pitchFamily="18" charset="0"/>
              </a:rPr>
              <a:t>Günümüzde belli bir kültür için hazırlanmış olan bir psikolojik ölçme aracı farklı kültür ve dillere çevrilerek de </a:t>
            </a:r>
            <a:r>
              <a:rPr lang="tr-TR" sz="2600" dirty="0" smtClean="0">
                <a:latin typeface="Times New Roman" panose="02020603050405020304" pitchFamily="18" charset="0"/>
                <a:cs typeface="Times New Roman" panose="02020603050405020304" pitchFamily="18" charset="0"/>
              </a:rPr>
              <a:t>kullanılabilmektedir. Bir </a:t>
            </a:r>
            <a:r>
              <a:rPr lang="tr-TR" sz="2600" dirty="0">
                <a:latin typeface="Times New Roman" panose="02020603050405020304" pitchFamily="18" charset="0"/>
                <a:cs typeface="Times New Roman" panose="02020603050405020304" pitchFamily="18" charset="0"/>
              </a:rPr>
              <a:t>ölçeğin yalnızca başka dile çevrilip </a:t>
            </a:r>
            <a:r>
              <a:rPr lang="tr-TR" sz="2600" dirty="0" smtClean="0">
                <a:latin typeface="Times New Roman" panose="02020603050405020304" pitchFamily="18" charset="0"/>
                <a:cs typeface="Times New Roman" panose="02020603050405020304" pitchFamily="18" charset="0"/>
              </a:rPr>
              <a:t>kullanılması </a:t>
            </a:r>
            <a:r>
              <a:rPr lang="tr-TR" sz="2600" dirty="0">
                <a:latin typeface="Times New Roman" panose="02020603050405020304" pitchFamily="18" charset="0"/>
                <a:cs typeface="Times New Roman" panose="02020603050405020304" pitchFamily="18" charset="0"/>
              </a:rPr>
              <a:t>yerine o ölçekle ilgili temel </a:t>
            </a:r>
            <a:r>
              <a:rPr lang="tr-TR" sz="2600" dirty="0" err="1">
                <a:latin typeface="Times New Roman" panose="02020603050405020304" pitchFamily="18" charset="0"/>
                <a:cs typeface="Times New Roman" panose="02020603050405020304" pitchFamily="18" charset="0"/>
              </a:rPr>
              <a:t>psikometrik</a:t>
            </a:r>
            <a:r>
              <a:rPr lang="tr-TR" sz="2600" dirty="0">
                <a:latin typeface="Times New Roman" panose="02020603050405020304" pitchFamily="18" charset="0"/>
                <a:cs typeface="Times New Roman" panose="02020603050405020304" pitchFamily="18" charset="0"/>
              </a:rPr>
              <a:t> işlemlerin (geçerlik, güvenirlik) de yapılması süreci </a:t>
            </a:r>
            <a:r>
              <a:rPr lang="tr-TR" sz="2600" b="1" dirty="0">
                <a:latin typeface="Times New Roman" panose="02020603050405020304" pitchFamily="18" charset="0"/>
                <a:cs typeface="Times New Roman" panose="02020603050405020304" pitchFamily="18" charset="0"/>
              </a:rPr>
              <a:t>ölçeğin başka dil ve kültürlere uyarlanması</a:t>
            </a:r>
            <a:r>
              <a:rPr lang="tr-TR" sz="2600" dirty="0">
                <a:latin typeface="Times New Roman" panose="02020603050405020304" pitchFamily="18" charset="0"/>
                <a:cs typeface="Times New Roman" panose="02020603050405020304" pitchFamily="18" charset="0"/>
              </a:rPr>
              <a:t> olarak bilinmektedir (Deniz, 2007</a:t>
            </a:r>
            <a:r>
              <a:rPr lang="tr-TR" sz="2600" dirty="0" smtClean="0">
                <a:latin typeface="Times New Roman" panose="02020603050405020304" pitchFamily="18" charset="0"/>
                <a:cs typeface="Times New Roman" panose="02020603050405020304" pitchFamily="18" charset="0"/>
              </a:rPr>
              <a:t>).</a:t>
            </a:r>
          </a:p>
          <a:p>
            <a:pPr marL="0" indent="0">
              <a:buNone/>
            </a:pPr>
            <a:endParaRPr lang="tr-TR" dirty="0" smtClean="0"/>
          </a:p>
          <a:p>
            <a:pPr marL="0" indent="0">
              <a:buNone/>
            </a:pPr>
            <a:endParaRPr lang="tr-TR" sz="1800" b="1" dirty="0" smtClean="0">
              <a:latin typeface="Times New Roman" panose="02020603050405020304" pitchFamily="18" charset="0"/>
              <a:cs typeface="Times New Roman" panose="02020603050405020304" pitchFamily="18" charset="0"/>
            </a:endParaRPr>
          </a:p>
          <a:p>
            <a:pPr marL="0" indent="0">
              <a:buNone/>
            </a:pPr>
            <a:r>
              <a:rPr lang="tr-TR" sz="1800" b="1" dirty="0" smtClean="0">
                <a:latin typeface="Times New Roman" panose="02020603050405020304" pitchFamily="18" charset="0"/>
                <a:cs typeface="Times New Roman" panose="02020603050405020304" pitchFamily="18" charset="0"/>
              </a:rPr>
              <a:t>Kaynak: </a:t>
            </a:r>
            <a:r>
              <a:rPr lang="tr-TR" sz="1800" dirty="0" smtClean="0">
                <a:latin typeface="Times New Roman" panose="02020603050405020304" pitchFamily="18" charset="0"/>
                <a:cs typeface="Times New Roman" panose="02020603050405020304" pitchFamily="18" charset="0"/>
              </a:rPr>
              <a:t>Deniz</a:t>
            </a:r>
            <a:r>
              <a:rPr lang="tr-TR" sz="1800" dirty="0">
                <a:latin typeface="Times New Roman" panose="02020603050405020304" pitchFamily="18" charset="0"/>
                <a:cs typeface="Times New Roman" panose="02020603050405020304" pitchFamily="18" charset="0"/>
              </a:rPr>
              <a:t>, K. Z. (2007). </a:t>
            </a:r>
            <a:r>
              <a:rPr lang="tr-TR" sz="1800" i="1" dirty="0">
                <a:latin typeface="Times New Roman" panose="02020603050405020304" pitchFamily="18" charset="0"/>
                <a:cs typeface="Times New Roman" panose="02020603050405020304" pitchFamily="18" charset="0"/>
              </a:rPr>
              <a:t>Psikolojik ölçme aracı uyarlama</a:t>
            </a:r>
            <a:r>
              <a:rPr lang="tr-TR" sz="1800" dirty="0">
                <a:latin typeface="Times New Roman" panose="02020603050405020304" pitchFamily="18" charset="0"/>
                <a:cs typeface="Times New Roman" panose="02020603050405020304" pitchFamily="18" charset="0"/>
              </a:rPr>
              <a:t>. Ankara Üniversitesi, Eğitim Bilimleri Fakültesi Dergisi, 40(1), 1-16.</a:t>
            </a:r>
          </a:p>
        </p:txBody>
      </p:sp>
      <p:sp>
        <p:nvSpPr>
          <p:cNvPr id="4" name="3 Slayt Numarası Yer Tutucusu"/>
          <p:cNvSpPr>
            <a:spLocks noGrp="1"/>
          </p:cNvSpPr>
          <p:nvPr>
            <p:ph type="sldNum" sz="quarter" idx="12"/>
          </p:nvPr>
        </p:nvSpPr>
        <p:spPr/>
        <p:txBody>
          <a:bodyPr/>
          <a:lstStyle/>
          <a:p>
            <a:fld id="{FF452547-2EB9-4D73-B521-8FADBD8F5DA5}" type="slidenum">
              <a:rPr lang="tr-TR" smtClean="0"/>
              <a:pPr/>
              <a:t>4</a:t>
            </a:fld>
            <a:endParaRPr lang="tr-TR"/>
          </a:p>
        </p:txBody>
      </p:sp>
    </p:spTree>
    <p:extLst>
      <p:ext uri="{BB962C8B-B14F-4D97-AF65-F5344CB8AC3E}">
        <p14:creationId xmlns:p14="http://schemas.microsoft.com/office/powerpoint/2010/main" xmlns="" val="2530719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Ölçme aracı uyarlama</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marL="0" indent="0" algn="just">
              <a:buNone/>
            </a:pPr>
            <a:r>
              <a:rPr lang="tr-TR" sz="2800" dirty="0" err="1">
                <a:latin typeface="Times New Roman" panose="02020603050405020304" pitchFamily="18" charset="0"/>
                <a:cs typeface="Times New Roman" panose="02020603050405020304" pitchFamily="18" charset="0"/>
              </a:rPr>
              <a:t>Hambleton</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a:t>
            </a:r>
            <a:r>
              <a:rPr lang="tr-TR" sz="2800" dirty="0">
                <a:latin typeface="Times New Roman" panose="02020603050405020304" pitchFamily="18" charset="0"/>
                <a:cs typeface="Times New Roman" panose="02020603050405020304" pitchFamily="18" charset="0"/>
              </a:rPr>
              <a:t>2005) </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test </a:t>
            </a:r>
            <a:r>
              <a:rPr lang="tr-TR" sz="2800" dirty="0" smtClean="0">
                <a:latin typeface="Times New Roman" panose="02020603050405020304" pitchFamily="18" charset="0"/>
                <a:cs typeface="Times New Roman" panose="02020603050405020304" pitchFamily="18" charset="0"/>
              </a:rPr>
              <a:t>uyarlamanın </a:t>
            </a:r>
            <a:r>
              <a:rPr lang="tr-TR" sz="2800" dirty="0">
                <a:latin typeface="Times New Roman" panose="02020603050405020304" pitchFamily="18" charset="0"/>
                <a:cs typeface="Times New Roman" panose="02020603050405020304" pitchFamily="18" charset="0"/>
              </a:rPr>
              <a:t>bir süreç olduğunu ve bu </a:t>
            </a:r>
            <a:r>
              <a:rPr lang="tr-TR" sz="2800" dirty="0" smtClean="0">
                <a:latin typeface="Times New Roman" panose="02020603050405020304" pitchFamily="18" charset="0"/>
                <a:cs typeface="Times New Roman" panose="02020603050405020304" pitchFamily="18" charset="0"/>
              </a:rPr>
              <a:t>sürecin testin hedef dilde geniş bir kitle tarafından anlaşılacak şekilde çevrilmesiyle başlayan, standardizasyon </a:t>
            </a:r>
            <a:r>
              <a:rPr lang="tr-TR" sz="2800" dirty="0">
                <a:latin typeface="Times New Roman" panose="02020603050405020304" pitchFamily="18" charset="0"/>
                <a:cs typeface="Times New Roman" panose="02020603050405020304" pitchFamily="18" charset="0"/>
              </a:rPr>
              <a:t>ve norm çalışmalarıyla devam eden ve geçerlik, güvenirlik analizlerinin yapılmasıyla son bulan bir çalışma şeklinde tanımlamaktadırlar. </a:t>
            </a:r>
            <a:endParaRPr lang="tr-TR" sz="2800" dirty="0" smtClean="0">
              <a:latin typeface="Times New Roman" panose="02020603050405020304" pitchFamily="18" charset="0"/>
              <a:cs typeface="Times New Roman" panose="02020603050405020304" pitchFamily="18" charset="0"/>
            </a:endParaRPr>
          </a:p>
          <a:p>
            <a:pPr marL="0" indent="0" algn="just">
              <a:buNone/>
            </a:pPr>
            <a:endParaRPr lang="tr-TR" dirty="0" smtClean="0"/>
          </a:p>
          <a:p>
            <a:pPr marL="0" indent="0" algn="just">
              <a:buNone/>
            </a:pPr>
            <a:endParaRPr lang="tr-TR" dirty="0" smtClean="0"/>
          </a:p>
          <a:p>
            <a:pPr marL="0" indent="0" algn="just">
              <a:buNone/>
            </a:pPr>
            <a:r>
              <a:rPr lang="tr-TR" sz="1800" b="1" dirty="0" smtClean="0">
                <a:latin typeface="Times New Roman" panose="02020603050405020304" pitchFamily="18" charset="0"/>
                <a:cs typeface="Times New Roman" panose="02020603050405020304" pitchFamily="18" charset="0"/>
              </a:rPr>
              <a:t>Kaynak:</a:t>
            </a:r>
            <a:r>
              <a:rPr lang="tr-TR" sz="1800" dirty="0" smtClean="0">
                <a:latin typeface="Times New Roman" panose="02020603050405020304" pitchFamily="18" charset="0"/>
                <a:cs typeface="Times New Roman" panose="02020603050405020304" pitchFamily="18" charset="0"/>
              </a:rPr>
              <a:t> </a:t>
            </a:r>
            <a:r>
              <a:rPr lang="tr-TR" sz="1800" dirty="0" err="1" smtClean="0">
                <a:latin typeface="Times New Roman" panose="02020603050405020304" pitchFamily="18" charset="0"/>
                <a:cs typeface="Times New Roman" panose="02020603050405020304" pitchFamily="18" charset="0"/>
              </a:rPr>
              <a:t>Hambleton</a:t>
            </a:r>
            <a:r>
              <a:rPr lang="tr-TR" sz="1800" dirty="0" smtClean="0">
                <a:latin typeface="Times New Roman" panose="02020603050405020304" pitchFamily="18" charset="0"/>
                <a:cs typeface="Times New Roman" panose="02020603050405020304" pitchFamily="18" charset="0"/>
              </a:rPr>
              <a:t>, R.K  (2005). Eğitimde ve Psikolojide kullanılan testlerin kültürlerarası değerlendirme amacıyla uyarlanması(N. Koç ve A. Yıldırım, </a:t>
            </a:r>
            <a:r>
              <a:rPr lang="tr-TR" sz="1800" dirty="0">
                <a:latin typeface="Times New Roman" panose="02020603050405020304" pitchFamily="18" charset="0"/>
                <a:cs typeface="Times New Roman" panose="02020603050405020304" pitchFamily="18" charset="0"/>
              </a:rPr>
              <a:t>Çev.). Ankara: </a:t>
            </a:r>
            <a:r>
              <a:rPr lang="tr-TR" sz="1800" dirty="0" err="1" smtClean="0">
                <a:latin typeface="Times New Roman" panose="02020603050405020304" pitchFamily="18" charset="0"/>
                <a:cs typeface="Times New Roman" panose="02020603050405020304" pitchFamily="18" charset="0"/>
              </a:rPr>
              <a:t>Pegem</a:t>
            </a:r>
            <a:r>
              <a:rPr lang="tr-TR" sz="1800" dirty="0" smtClean="0">
                <a:latin typeface="Times New Roman" panose="02020603050405020304" pitchFamily="18" charset="0"/>
                <a:cs typeface="Times New Roman" panose="02020603050405020304" pitchFamily="18" charset="0"/>
              </a:rPr>
              <a:t> Akademi  Yayınları. (2017). </a:t>
            </a:r>
            <a:endParaRPr lang="tr-TR" sz="1800" dirty="0">
              <a:latin typeface="Times New Roman" panose="02020603050405020304" pitchFamily="18" charset="0"/>
              <a:cs typeface="Times New Roman" panose="02020603050405020304" pitchFamily="18" charset="0"/>
            </a:endParaRPr>
          </a:p>
          <a:p>
            <a:pPr marL="0" indent="0">
              <a:buNone/>
            </a:pPr>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5</a:t>
            </a:fld>
            <a:endParaRPr lang="tr-TR"/>
          </a:p>
        </p:txBody>
      </p:sp>
    </p:spTree>
    <p:extLst>
      <p:ext uri="{BB962C8B-B14F-4D97-AF65-F5344CB8AC3E}">
        <p14:creationId xmlns:p14="http://schemas.microsoft.com/office/powerpoint/2010/main" xmlns="" val="3273200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Times New Roman" panose="02020603050405020304" pitchFamily="18" charset="0"/>
                <a:cs typeface="Times New Roman" panose="02020603050405020304" pitchFamily="18" charset="0"/>
              </a:rPr>
              <a:t>Ölçme aracı uyarlamanın nedenleri</a:t>
            </a:r>
          </a:p>
        </p:txBody>
      </p:sp>
      <p:sp>
        <p:nvSpPr>
          <p:cNvPr id="3" name="İçerik Yer Tutucusu 2"/>
          <p:cNvSpPr>
            <a:spLocks noGrp="1"/>
          </p:cNvSpPr>
          <p:nvPr>
            <p:ph idx="1"/>
          </p:nvPr>
        </p:nvSpPr>
        <p:spPr>
          <a:xfrm>
            <a:off x="457200" y="1340770"/>
            <a:ext cx="8229600" cy="5015583"/>
          </a:xfrm>
        </p:spPr>
        <p:txBody>
          <a:bodyPr>
            <a:normAutofit fontScale="25000" lnSpcReduction="20000"/>
          </a:bodyPr>
          <a:lstStyle/>
          <a:p>
            <a:pPr marL="0" indent="0" algn="just">
              <a:buNone/>
            </a:pPr>
            <a:r>
              <a:rPr lang="tr-TR" sz="9600" dirty="0">
                <a:latin typeface="Times New Roman" panose="02020603050405020304" pitchFamily="18" charset="0"/>
                <a:cs typeface="Times New Roman" panose="02020603050405020304" pitchFamily="18" charset="0"/>
              </a:rPr>
              <a:t>Deniz (2007), ölçme aracı uyarlamaya neden ihtiyaç duyulduğunu aşağıdaki şekilde ifade etmektedir</a:t>
            </a:r>
            <a:r>
              <a:rPr lang="tr-TR" sz="9600" dirty="0" smtClean="0">
                <a:latin typeface="Times New Roman" panose="02020603050405020304" pitchFamily="18" charset="0"/>
                <a:cs typeface="Times New Roman" panose="02020603050405020304" pitchFamily="18" charset="0"/>
              </a:rPr>
              <a:t>:</a:t>
            </a:r>
          </a:p>
          <a:p>
            <a:pPr marL="0" indent="0" algn="just">
              <a:buNone/>
            </a:pPr>
            <a:endParaRPr lang="tr-TR" sz="9600" dirty="0">
              <a:latin typeface="Times New Roman" panose="02020603050405020304" pitchFamily="18" charset="0"/>
              <a:cs typeface="Times New Roman" panose="02020603050405020304" pitchFamily="18" charset="0"/>
            </a:endParaRPr>
          </a:p>
          <a:p>
            <a:pPr lvl="0" algn="just"/>
            <a:r>
              <a:rPr lang="tr-TR" sz="9600" dirty="0">
                <a:latin typeface="Times New Roman" panose="02020603050405020304" pitchFamily="18" charset="0"/>
                <a:cs typeface="Times New Roman" panose="02020603050405020304" pitchFamily="18" charset="0"/>
              </a:rPr>
              <a:t>Kültürler ve diller arası okul başarısını karşılaştırmayı kolaylaştırır.</a:t>
            </a:r>
          </a:p>
          <a:p>
            <a:pPr lvl="0" algn="just"/>
            <a:r>
              <a:rPr lang="tr-TR" sz="9600" dirty="0">
                <a:latin typeface="Times New Roman" panose="02020603050405020304" pitchFamily="18" charset="0"/>
                <a:cs typeface="Times New Roman" panose="02020603050405020304" pitchFamily="18" charset="0"/>
              </a:rPr>
              <a:t>Yeni test geliştirmekle ortaya çıkabilecek emek ve para israfını önler.</a:t>
            </a:r>
          </a:p>
          <a:p>
            <a:pPr lvl="0" algn="just"/>
            <a:r>
              <a:rPr lang="tr-TR" sz="9600" dirty="0">
                <a:latin typeface="Times New Roman" panose="02020603050405020304" pitchFamily="18" charset="0"/>
                <a:cs typeface="Times New Roman" panose="02020603050405020304" pitchFamily="18" charset="0"/>
              </a:rPr>
              <a:t>İkinci bir kültürde test geliştirmek için uzmanlık bilgisi yetersiz olabilir. </a:t>
            </a:r>
          </a:p>
          <a:p>
            <a:pPr lvl="0" algn="just"/>
            <a:r>
              <a:rPr lang="tr-TR" sz="9600" dirty="0">
                <a:latin typeface="Times New Roman" panose="02020603050405020304" pitchFamily="18" charset="0"/>
                <a:cs typeface="Times New Roman" panose="02020603050405020304" pitchFamily="18" charset="0"/>
              </a:rPr>
              <a:t>Orijinal test iyi bilinen bir test olduğunda, o testin uyarlamasının vereceği güven duygusu yeni geliştirilecek olan bir teste duyulacak güvenden daha fazla olacaktır. </a:t>
            </a:r>
            <a:endParaRPr lang="tr-TR" sz="9600" dirty="0" smtClean="0">
              <a:latin typeface="Times New Roman" panose="02020603050405020304" pitchFamily="18" charset="0"/>
              <a:cs typeface="Times New Roman" panose="02020603050405020304" pitchFamily="18" charset="0"/>
            </a:endParaRPr>
          </a:p>
          <a:p>
            <a:pPr marL="0" lvl="0" indent="0">
              <a:buNone/>
            </a:pPr>
            <a:endParaRPr lang="tr-TR" sz="4400" dirty="0" smtClean="0">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endParaRPr lang="tr-TR" sz="7200" dirty="0">
              <a:latin typeface="Times New Roman" panose="02020603050405020304" pitchFamily="18" charset="0"/>
              <a:cs typeface="Times New Roman" panose="02020603050405020304" pitchFamily="18" charset="0"/>
            </a:endParaRPr>
          </a:p>
          <a:p>
            <a:pPr marL="0" indent="0">
              <a:buNone/>
            </a:pPr>
            <a:endParaRPr lang="tr-TR" sz="7200" dirty="0" smtClean="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smtClean="0"/>
          </a:p>
          <a:p>
            <a:pPr marL="0" lvl="0" indent="0">
              <a:buNone/>
            </a:pPr>
            <a:endParaRPr lang="tr-TR" dirty="0"/>
          </a:p>
          <a:p>
            <a:pPr marL="0" indent="0">
              <a:buNone/>
            </a:pPr>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6</a:t>
            </a:fld>
            <a:endParaRPr lang="tr-TR"/>
          </a:p>
        </p:txBody>
      </p:sp>
    </p:spTree>
    <p:extLst>
      <p:ext uri="{BB962C8B-B14F-4D97-AF65-F5344CB8AC3E}">
        <p14:creationId xmlns:p14="http://schemas.microsoft.com/office/powerpoint/2010/main" xmlns="" val="2078648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Ölçme aracı uyarlamanın nedenleri</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57200" y="1417640"/>
            <a:ext cx="8229600" cy="4708525"/>
          </a:xfrm>
        </p:spPr>
        <p:txBody>
          <a:bodyPr>
            <a:normAutofit/>
          </a:bodyPr>
          <a:lstStyle/>
          <a:p>
            <a:pPr marL="0" indent="0" algn="just">
              <a:buNone/>
            </a:pPr>
            <a:r>
              <a:rPr lang="tr-TR" sz="2600" dirty="0" smtClean="0">
                <a:latin typeface="Times New Roman" panose="02020603050405020304" pitchFamily="18" charset="0"/>
                <a:cs typeface="Times New Roman" panose="02020603050405020304" pitchFamily="18" charset="0"/>
              </a:rPr>
              <a:t>Neden </a:t>
            </a:r>
            <a:r>
              <a:rPr lang="tr-TR" sz="2600" dirty="0">
                <a:latin typeface="Times New Roman" panose="02020603050405020304" pitchFamily="18" charset="0"/>
                <a:cs typeface="Times New Roman" panose="02020603050405020304" pitchFamily="18" charset="0"/>
              </a:rPr>
              <a:t>ölçek geliştirmek yerine uyarlama </a:t>
            </a:r>
            <a:r>
              <a:rPr lang="tr-TR" sz="2600" dirty="0" smtClean="0">
                <a:latin typeface="Times New Roman" panose="02020603050405020304" pitchFamily="18" charset="0"/>
                <a:cs typeface="Times New Roman" panose="02020603050405020304" pitchFamily="18" charset="0"/>
              </a:rPr>
              <a:t>yapmak </a:t>
            </a:r>
            <a:r>
              <a:rPr lang="tr-TR" sz="2600" dirty="0">
                <a:latin typeface="Times New Roman" panose="02020603050405020304" pitchFamily="18" charset="0"/>
                <a:cs typeface="Times New Roman" panose="02020603050405020304" pitchFamily="18" charset="0"/>
              </a:rPr>
              <a:t>sorusuna </a:t>
            </a:r>
            <a:r>
              <a:rPr lang="tr-TR" sz="2600" dirty="0" err="1">
                <a:latin typeface="Times New Roman" panose="02020603050405020304" pitchFamily="18" charset="0"/>
                <a:cs typeface="Times New Roman" panose="02020603050405020304" pitchFamily="18" charset="0"/>
              </a:rPr>
              <a:t>Hambleton</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Patsula</a:t>
            </a:r>
            <a:r>
              <a:rPr lang="tr-TR" sz="2600" dirty="0">
                <a:latin typeface="Times New Roman" panose="02020603050405020304" pitchFamily="18" charset="0"/>
                <a:cs typeface="Times New Roman" panose="02020603050405020304" pitchFamily="18" charset="0"/>
              </a:rPr>
              <a:t> (1999) literatürde gösterilen sebepleri 5 maddede özetlemektedirler: </a:t>
            </a:r>
          </a:p>
          <a:p>
            <a:pPr marL="0" indent="0" algn="just">
              <a:buNone/>
            </a:pPr>
            <a:r>
              <a:rPr lang="tr-TR" sz="2600" dirty="0">
                <a:latin typeface="Times New Roman" panose="02020603050405020304" pitchFamily="18" charset="0"/>
                <a:cs typeface="Times New Roman" panose="02020603050405020304" pitchFamily="18" charset="0"/>
              </a:rPr>
              <a:t>1. Çoğunlukla bir test uyarlamak ikinci kültürde yeni bir test geliştirmekten daha ucuzdur ve daha hızlıdır. </a:t>
            </a:r>
          </a:p>
          <a:p>
            <a:pPr marL="0" indent="0" algn="just">
              <a:buNone/>
            </a:pPr>
            <a:r>
              <a:rPr lang="tr-TR" sz="2600" dirty="0">
                <a:latin typeface="Times New Roman" panose="02020603050405020304" pitchFamily="18" charset="0"/>
                <a:cs typeface="Times New Roman" panose="02020603050405020304" pitchFamily="18" charset="0"/>
              </a:rPr>
              <a:t>2. Yapılacak testin amacı kültürel ya da ulusal değerlendirme yapmak olduğunda, uyarlanmış bir test, ikinci kültürde denk bir test geliştirmenin en etkili yoludur. </a:t>
            </a:r>
          </a:p>
          <a:p>
            <a:pPr marL="0" indent="0" algn="just">
              <a:buNone/>
            </a:pPr>
            <a:r>
              <a:rPr lang="tr-TR" sz="2600" dirty="0">
                <a:latin typeface="Times New Roman" panose="02020603050405020304" pitchFamily="18" charset="0"/>
                <a:cs typeface="Times New Roman" panose="02020603050405020304" pitchFamily="18" charset="0"/>
              </a:rPr>
              <a:t>3. İkinci bir kültürde test geliştirmek için uzmanlık bilgisi yetersiz olabilir. </a:t>
            </a:r>
            <a:endParaRPr lang="tr-TR" sz="2600" dirty="0" smtClean="0">
              <a:latin typeface="Times New Roman" panose="02020603050405020304" pitchFamily="18" charset="0"/>
              <a:cs typeface="Times New Roman" panose="02020603050405020304" pitchFamily="18" charset="0"/>
            </a:endParaRPr>
          </a:p>
          <a:p>
            <a:pPr marL="0" indent="0" algn="just">
              <a:buNone/>
            </a:pPr>
            <a:endParaRPr lang="tr-TR" sz="2600" dirty="0" smtClean="0">
              <a:latin typeface="Times New Roman" panose="02020603050405020304" pitchFamily="18" charset="0"/>
              <a:cs typeface="Times New Roman" panose="02020603050405020304" pitchFamily="18" charset="0"/>
            </a:endParaRP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buNone/>
            </a:pPr>
            <a:endParaRPr lang="tr-TR" dirty="0"/>
          </a:p>
          <a:p>
            <a:pPr algn="just"/>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7</a:t>
            </a:fld>
            <a:endParaRPr lang="tr-TR"/>
          </a:p>
        </p:txBody>
      </p:sp>
    </p:spTree>
    <p:extLst>
      <p:ext uri="{BB962C8B-B14F-4D97-AF65-F5344CB8AC3E}">
        <p14:creationId xmlns:p14="http://schemas.microsoft.com/office/powerpoint/2010/main" xmlns="" val="3161691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Ölçme aracı uyarlamanın nedenleri</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4784" y="1955410"/>
            <a:ext cx="8212016" cy="4170755"/>
          </a:xfrm>
        </p:spPr>
        <p:txBody>
          <a:bodyPr>
            <a:normAutofit/>
          </a:bodyPr>
          <a:lstStyle/>
          <a:p>
            <a:pPr marL="0" indent="0">
              <a:buNone/>
            </a:pPr>
            <a:r>
              <a:rPr lang="tr-TR" sz="2800" dirty="0" smtClean="0">
                <a:latin typeface="Times New Roman" panose="02020603050405020304" pitchFamily="18" charset="0"/>
                <a:cs typeface="Times New Roman" panose="02020603050405020304" pitchFamily="18" charset="0"/>
              </a:rPr>
              <a:t>4</a:t>
            </a:r>
            <a:r>
              <a:rPr lang="tr-TR" sz="2800" dirty="0">
                <a:latin typeface="Times New Roman" panose="02020603050405020304" pitchFamily="18" charset="0"/>
                <a:cs typeface="Times New Roman" panose="02020603050405020304" pitchFamily="18" charset="0"/>
              </a:rPr>
              <a:t>. Asıl test iyi bilinen bir test olduğunda, o testin uyarlamasının vereceği güven duygusu yeni geliştirilecek olan bir teste duyulacak güvenden daha fazla olacaktır. </a:t>
            </a:r>
          </a:p>
          <a:p>
            <a:pPr marL="0" indent="0">
              <a:buNone/>
            </a:pPr>
            <a:r>
              <a:rPr lang="tr-TR" sz="2800" dirty="0">
                <a:latin typeface="Times New Roman" panose="02020603050405020304" pitchFamily="18" charset="0"/>
                <a:cs typeface="Times New Roman" panose="02020603050405020304" pitchFamily="18" charset="0"/>
              </a:rPr>
              <a:t>5. Bir testin çok kültürlü sürümlerinden çıkarılan sonuçlar testi alan adaylar için çoğunlukla doğru olacaktır. </a:t>
            </a:r>
            <a:endParaRPr lang="tr-TR" sz="2800" dirty="0" smtClean="0">
              <a:latin typeface="Times New Roman" panose="02020603050405020304" pitchFamily="18" charset="0"/>
              <a:cs typeface="Times New Roman" panose="02020603050405020304" pitchFamily="18" charset="0"/>
            </a:endParaRPr>
          </a:p>
          <a:p>
            <a:pPr marL="0" indent="0">
              <a:buNone/>
            </a:pPr>
            <a:endParaRPr lang="tr-TR" sz="2800" dirty="0" smtClean="0">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endParaRPr lang="tr-TR" dirty="0"/>
          </a:p>
          <a:p>
            <a:pPr algn="just"/>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8</a:t>
            </a:fld>
            <a:endParaRPr lang="tr-TR"/>
          </a:p>
        </p:txBody>
      </p:sp>
    </p:spTree>
    <p:extLst>
      <p:ext uri="{BB962C8B-B14F-4D97-AF65-F5344CB8AC3E}">
        <p14:creationId xmlns:p14="http://schemas.microsoft.com/office/powerpoint/2010/main" xmlns="" val="3689014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Uyarlamanın Aşamaları</a:t>
            </a:r>
            <a:endParaRPr lang="tr-TR" sz="32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457200" y="1268760"/>
            <a:ext cx="8229600" cy="4857403"/>
          </a:xfrm>
        </p:spPr>
        <p:txBody>
          <a:bodyPr>
            <a:normAutofit/>
          </a:bodyPr>
          <a:lstStyle/>
          <a:p>
            <a:pPr algn="just">
              <a:buNone/>
            </a:pPr>
            <a:r>
              <a:rPr lang="tr-TR" sz="2600" dirty="0" err="1" smtClean="0">
                <a:latin typeface="Times New Roman" panose="02020603050405020304" pitchFamily="18" charset="0"/>
                <a:cs typeface="Times New Roman" panose="02020603050405020304" pitchFamily="18" charset="0"/>
              </a:rPr>
              <a:t>Sharma</a:t>
            </a:r>
            <a:r>
              <a:rPr lang="tr-TR" sz="2600" dirty="0" smtClean="0">
                <a:latin typeface="Times New Roman" panose="02020603050405020304" pitchFamily="18" charset="0"/>
                <a:cs typeface="Times New Roman" panose="02020603050405020304" pitchFamily="18" charset="0"/>
              </a:rPr>
              <a:t> (1976)’ya göre ölçme aracı uyarlama süreci en az dört aşamadan oluşmaktadır. Bu aşamalar:</a:t>
            </a:r>
          </a:p>
          <a:p>
            <a:pPr algn="just">
              <a:buNone/>
            </a:pPr>
            <a:r>
              <a:rPr lang="tr-TR" sz="2600" dirty="0" smtClean="0">
                <a:latin typeface="Times New Roman" panose="02020603050405020304" pitchFamily="18" charset="0"/>
                <a:cs typeface="Times New Roman" panose="02020603050405020304" pitchFamily="18" charset="0"/>
              </a:rPr>
              <a:t>1.    Maddeler orijinal dilden hedef dile çevrilir.</a:t>
            </a:r>
          </a:p>
          <a:p>
            <a:pPr algn="just">
              <a:buNone/>
            </a:pPr>
            <a:r>
              <a:rPr lang="tr-TR" sz="2600" dirty="0" smtClean="0">
                <a:latin typeface="Times New Roman" panose="02020603050405020304" pitchFamily="18" charset="0"/>
                <a:cs typeface="Times New Roman" panose="02020603050405020304" pitchFamily="18" charset="0"/>
              </a:rPr>
              <a:t>2. Çeviri değerlendirilir ve deneme formu oluşturulur. </a:t>
            </a:r>
          </a:p>
          <a:p>
            <a:pPr algn="just">
              <a:buNone/>
            </a:pPr>
            <a:r>
              <a:rPr lang="tr-TR" sz="2600" dirty="0" smtClean="0">
                <a:latin typeface="Times New Roman" panose="02020603050405020304" pitchFamily="18" charset="0"/>
                <a:cs typeface="Times New Roman" panose="02020603050405020304" pitchFamily="18" charset="0"/>
              </a:rPr>
              <a:t>3. Orijinal form ile deneme formundaki maddelerin eşdeğerliği saptanır. </a:t>
            </a:r>
          </a:p>
          <a:p>
            <a:pPr marL="514350" indent="-514350" algn="just">
              <a:buAutoNum type="arabicPeriod" startAt="4"/>
            </a:pPr>
            <a:r>
              <a:rPr lang="tr-TR" sz="2600" dirty="0" smtClean="0">
                <a:latin typeface="Times New Roman" panose="02020603050405020304" pitchFamily="18" charset="0"/>
                <a:cs typeface="Times New Roman" panose="02020603050405020304" pitchFamily="18" charset="0"/>
              </a:rPr>
              <a:t>Yeni formun geçerlik ve güvenirliği saptanır. </a:t>
            </a:r>
          </a:p>
          <a:p>
            <a:pPr marL="514350" indent="-514350" algn="just">
              <a:buAutoNum type="arabicPeriod" startAt="4"/>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sz="2600" dirty="0" smtClean="0">
              <a:latin typeface="Times New Roman" panose="02020603050405020304" pitchFamily="18" charset="0"/>
              <a:cs typeface="Times New Roman" panose="02020603050405020304" pitchFamily="18" charset="0"/>
            </a:endParaRPr>
          </a:p>
          <a:p>
            <a:pPr marL="0" indent="0" algn="just">
              <a:buNone/>
            </a:pPr>
            <a:r>
              <a:rPr lang="tr-TR" sz="1900" dirty="0" err="1">
                <a:latin typeface="Times New Roman" panose="02020603050405020304" pitchFamily="18" charset="0"/>
                <a:cs typeface="Times New Roman" panose="02020603050405020304" pitchFamily="18" charset="0"/>
              </a:rPr>
              <a:t>Sharma</a:t>
            </a:r>
            <a:r>
              <a:rPr lang="tr-TR" sz="1900" dirty="0">
                <a:latin typeface="Times New Roman" panose="02020603050405020304" pitchFamily="18" charset="0"/>
                <a:cs typeface="Times New Roman" panose="02020603050405020304" pitchFamily="18" charset="0"/>
              </a:rPr>
              <a:t>, S. (1976). </a:t>
            </a:r>
            <a:r>
              <a:rPr lang="tr-TR" sz="1900" i="1" dirty="0">
                <a:latin typeface="Times New Roman" panose="02020603050405020304" pitchFamily="18" charset="0"/>
                <a:cs typeface="Times New Roman" panose="02020603050405020304" pitchFamily="18" charset="0"/>
              </a:rPr>
              <a:t>Cross-</a:t>
            </a:r>
            <a:r>
              <a:rPr lang="tr-TR" sz="1900" i="1" dirty="0" err="1">
                <a:latin typeface="Times New Roman" panose="02020603050405020304" pitchFamily="18" charset="0"/>
                <a:cs typeface="Times New Roman" panose="02020603050405020304" pitchFamily="18" charset="0"/>
              </a:rPr>
              <a:t>cultural</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measurement</a:t>
            </a:r>
            <a:r>
              <a:rPr lang="tr-TR" sz="1900" i="1" dirty="0">
                <a:latin typeface="Times New Roman" panose="02020603050405020304" pitchFamily="18" charset="0"/>
                <a:cs typeface="Times New Roman" panose="02020603050405020304" pitchFamily="18" charset="0"/>
              </a:rPr>
              <a:t> of </a:t>
            </a:r>
            <a:r>
              <a:rPr lang="tr-TR" sz="1900" i="1" dirty="0" err="1">
                <a:latin typeface="Times New Roman" panose="02020603050405020304" pitchFamily="18" charset="0"/>
                <a:cs typeface="Times New Roman" panose="02020603050405020304" pitchFamily="18" charset="0"/>
              </a:rPr>
              <a:t>anxiety</a:t>
            </a:r>
            <a:r>
              <a:rPr lang="tr-TR" sz="1900" dirty="0">
                <a:latin typeface="Times New Roman" panose="02020603050405020304" pitchFamily="18" charset="0"/>
                <a:cs typeface="Times New Roman" panose="02020603050405020304" pitchFamily="18" charset="0"/>
              </a:rPr>
              <a:t>. Washington, DC: </a:t>
            </a:r>
            <a:r>
              <a:rPr lang="tr-TR" sz="1900" dirty="0" err="1">
                <a:latin typeface="Times New Roman" panose="02020603050405020304" pitchFamily="18" charset="0"/>
                <a:cs typeface="Times New Roman" panose="02020603050405020304" pitchFamily="18" charset="0"/>
              </a:rPr>
              <a:t>Hemisphere</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WileyPublication</a:t>
            </a:r>
            <a:r>
              <a:rPr lang="tr-TR" sz="1900" dirty="0">
                <a:latin typeface="Times New Roman" panose="02020603050405020304" pitchFamily="18" charset="0"/>
                <a:cs typeface="Times New Roman" panose="02020603050405020304" pitchFamily="18" charset="0"/>
              </a:rPr>
              <a:t>. </a:t>
            </a:r>
          </a:p>
          <a:p>
            <a:pPr marL="0" indent="0" algn="just">
              <a:buNone/>
            </a:pPr>
            <a:endParaRPr lang="tr-TR" sz="2600" dirty="0" smtClean="0">
              <a:latin typeface="Times New Roman" panose="02020603050405020304" pitchFamily="18" charset="0"/>
              <a:cs typeface="Times New Roman" panose="02020603050405020304" pitchFamily="18" charset="0"/>
            </a:endParaRPr>
          </a:p>
          <a:p>
            <a:pPr algn="just">
              <a:buNone/>
            </a:pPr>
            <a:endParaRPr lang="tr-TR" sz="2600" dirty="0" smtClean="0">
              <a:latin typeface="Times New Roman" panose="02020603050405020304" pitchFamily="18" charset="0"/>
              <a:cs typeface="Times New Roman" panose="02020603050405020304" pitchFamily="18" charset="0"/>
            </a:endParaRPr>
          </a:p>
          <a:p>
            <a:pPr algn="just"/>
            <a:endParaRPr lang="tr-TR" dirty="0"/>
          </a:p>
        </p:txBody>
      </p:sp>
      <p:sp>
        <p:nvSpPr>
          <p:cNvPr id="4" name="3 Slayt Numarası Yer Tutucusu"/>
          <p:cNvSpPr>
            <a:spLocks noGrp="1"/>
          </p:cNvSpPr>
          <p:nvPr>
            <p:ph type="sldNum" sz="quarter" idx="12"/>
          </p:nvPr>
        </p:nvSpPr>
        <p:spPr/>
        <p:txBody>
          <a:bodyPr/>
          <a:lstStyle/>
          <a:p>
            <a:fld id="{FF452547-2EB9-4D73-B521-8FADBD8F5DA5}"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1704</Words>
  <Application>Microsoft Office PowerPoint</Application>
  <PresentationFormat>Ekran Gösterisi (4:3)</PresentationFormat>
  <Paragraphs>161</Paragraphs>
  <Slides>27</Slides>
  <Notes>4</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ÖDE6024  DAVRANIŞ BİLİMLERİNDE İLERİ ARAŞTIRMA Ölçek Geliştirme Aşamaları ve Anket Geliştirme Süreçleri</vt:lpstr>
      <vt:lpstr>Ölçme Aracı Uyarlama Süreci </vt:lpstr>
      <vt:lpstr>Ölçme aracı uyarlama</vt:lpstr>
      <vt:lpstr>Ölçme aracı uyarlama</vt:lpstr>
      <vt:lpstr>Ölçme aracı uyarlama</vt:lpstr>
      <vt:lpstr>Ölçme aracı uyarlamanın nedenleri</vt:lpstr>
      <vt:lpstr>Ölçme aracı uyarlamanın nedenleri</vt:lpstr>
      <vt:lpstr>Ölçme aracı uyarlamanın nedenleri</vt:lpstr>
      <vt:lpstr>Uyarlamanın Aşamaları</vt:lpstr>
      <vt:lpstr>Uyarlamanın Aşamaları</vt:lpstr>
      <vt:lpstr>Uyarlamanın Aşamaları</vt:lpstr>
      <vt:lpstr>Uyarlamanın Aşamaları</vt:lpstr>
      <vt:lpstr>Uyarlamanın Aşamaları</vt:lpstr>
      <vt:lpstr>Uyarlamanın Aşamaları</vt:lpstr>
      <vt:lpstr>Uyarlamanın Aşamaları</vt:lpstr>
      <vt:lpstr>Uyarlamanın Aşamaları</vt:lpstr>
      <vt:lpstr>Uyarlamanın Aşamaları </vt:lpstr>
      <vt:lpstr>Uyarlamanın Aşamaları</vt:lpstr>
      <vt:lpstr>Uyarlamanın Aşamaları</vt:lpstr>
      <vt:lpstr>Uyarlamanın Aşamaları</vt:lpstr>
      <vt:lpstr>Uyarlamanın Aşamaları</vt:lpstr>
      <vt:lpstr>Uyarlamanın Aşamaları</vt:lpstr>
      <vt:lpstr>Uyarlamanın Aşamaları</vt:lpstr>
      <vt:lpstr>Uyarlamanın Aşamaları</vt:lpstr>
      <vt:lpstr>Uyarlamanın Aşamaları</vt:lpstr>
      <vt:lpstr>Uyarlamada Ortaya Çıkan Yanlılık Türleri</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ÖDE6024  DAVRANIŞ BİLİMLERİNDE İLERİ ARAŞTIRMA Ölçek Geliştirme Aşamaları ve Anket Geliştirme Süreçleri</dc:title>
  <dc:creator>ebru</dc:creator>
  <cp:lastModifiedBy>ebru</cp:lastModifiedBy>
  <cp:revision>1</cp:revision>
  <dcterms:created xsi:type="dcterms:W3CDTF">2018-01-29T16:59:05Z</dcterms:created>
  <dcterms:modified xsi:type="dcterms:W3CDTF">2018-01-29T17:04:37Z</dcterms:modified>
</cp:coreProperties>
</file>