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5FB67-13BD-4A07-A42B-F2DDB568A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2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26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6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3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8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02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8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8058"/>
            <a:ext cx="7843954" cy="345977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600" b="1" dirty="0"/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3600" b="1" dirty="0">
                <a:solidFill>
                  <a:srgbClr val="303030"/>
                </a:solidFill>
              </a:rPr>
              <a:t>GGY201 GAYRİMENKUL GELİŞTİRME VE GAYRİMENKUL EKONOMİSİNE GİRİŞ</a:t>
            </a:r>
          </a:p>
          <a:p>
            <a:pPr marL="0" indent="0" algn="just">
              <a:buClr>
                <a:srgbClr val="AD0101"/>
              </a:buClr>
              <a:buNone/>
            </a:pPr>
            <a:endParaRPr lang="tr-TR" sz="1500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endParaRPr lang="tr-TR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1350" b="1" dirty="0">
                <a:solidFill>
                  <a:srgbClr val="303030"/>
                </a:solidFill>
              </a:rPr>
              <a:t>Prof. Dr. Harun TANRIVERMİŞ - Doç. Dr. Yeşim </a:t>
            </a:r>
            <a:r>
              <a:rPr lang="tr-TR" sz="1350" b="1" dirty="0" smtClean="0">
                <a:solidFill>
                  <a:srgbClr val="303030"/>
                </a:solidFill>
              </a:rPr>
              <a:t>TANRIVERMİŞ</a:t>
            </a:r>
            <a:endParaRPr lang="tr-TR" sz="1350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1200" dirty="0">
                <a:solidFill>
                  <a:srgbClr val="303030"/>
                </a:solidFill>
              </a:rPr>
              <a:t>Ankara Üniversitesi Uygulamalı Bilimler Fakültesi Gayrimenkul Geliştirme ve Yönetimi Bölümü</a:t>
            </a:r>
          </a:p>
        </p:txBody>
      </p:sp>
      <p:sp>
        <p:nvSpPr>
          <p:cNvPr id="15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6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Taşınmaz mülkiyeti eski çağlardan beri ekonomik düşüncenin ilgi alanında olmuştur. </a:t>
            </a:r>
          </a:p>
          <a:p>
            <a:pPr marL="257175" indent="-257175" algn="just">
              <a:spcBef>
                <a:spcPts val="0"/>
              </a:spcBef>
              <a:spcAft>
                <a:spcPts val="0"/>
              </a:spcAft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Yunanlı hukukçuların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mülkiyet kavramı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ile sözleşme konularındaki görüşleri ekonomik düşünce tarihinde önemli yer tutar. </a:t>
            </a:r>
          </a:p>
          <a:p>
            <a:pPr marL="257175" indent="-257175" algn="just">
              <a:spcBef>
                <a:spcPts val="0"/>
              </a:spcBef>
              <a:spcAft>
                <a:spcPts val="0"/>
              </a:spcAft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Romalı hukukçuların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bireysel haklar düşüncesi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toplumsal mülkiyetin yerini alarak sözleşme özgürlüğü kavramı ve bireysel mülkiyet düşüncesinin gelişmesine katkı yapmıştır.  </a:t>
            </a:r>
          </a:p>
          <a:p>
            <a:pPr marL="257175" indent="-257175" algn="just">
              <a:spcBef>
                <a:spcPts val="0"/>
              </a:spcBef>
              <a:spcAft>
                <a:spcPts val="0"/>
              </a:spcAft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Roma hukukunda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 güce dayanmakta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bu nedenle mülk sahibi olmanın en uygun yolu olarak yeni fetihler görülmektedir. Bu durumda borçlunun köleleştirilmesi de alacaklının hakkı sayılır.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5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225"/>
              </a:spcBef>
              <a:spcAft>
                <a:spcPts val="225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1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Klasik Yaklaşımlar: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Ekonomiye devlet müdahalesinin gerekliliği ve müdahale araçlarının neler olacağı, klasik ekonomi okullarından bu yana tartışılan konulardan biridir. İlginç ve konumuz açısından çarpıcı olanı, bu tartışmaların sıklıkla mülkiyet hakkını da içermesidir. </a:t>
            </a:r>
          </a:p>
          <a:p>
            <a:pPr algn="just">
              <a:spcBef>
                <a:spcPts val="225"/>
              </a:spcBef>
              <a:spcAft>
                <a:spcPts val="225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Özellikle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16. ve 17. yüzyıllarda hakim olan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Merkantalist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düşünce, ulus devletin güçlenmesi fikrine bağlı olarak devletin ekonomik yaşama müdahalesinin gerekçesini oluşturmakta ve parasal, korumacı ve diğer ekonomik araçların varlığı olarak görülmektedir. </a:t>
            </a:r>
          </a:p>
          <a:p>
            <a:pPr algn="just">
              <a:spcBef>
                <a:spcPts val="225"/>
              </a:spcBef>
              <a:spcAft>
                <a:spcPts val="225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Devletin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ekonomiye müdahale ederek ülkeye değerli maden girişini sağlamak ve çıkışını ise engellemek biçiminde ekonomik bir görevi bulunmaktadır.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8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18. yüzyılda gelişen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Fizyokrasi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akımı, ülkelerin zenginliğinin arazinin işlenmesi, gelişmenin kaynağı olan fazlanın oluşturulması ve doğal olarak tarıma bağlı olduğu düşüncesini ileri sürmüşlerdir. </a:t>
            </a:r>
          </a:p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Doğal düzen taraftarı olan bu akıma göre düzenin sürmesinin özel mülkiyetle mümkün olduğuna inanılır. Bu nedenle ekonomiye müdahale de sınırlı olmalıdır.</a:t>
            </a:r>
          </a:p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Fizyokratlar bu bağlamda, mülkiyet hakkının temelini doğal düzene bağlamışlar ve bu hakkı sosyal fayda açısından gerekli görmüşlerdir.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18. yüzyılın sonu ve 19. yüzyılın başından itibaren hızla gelişen klasik ekonomi düşüncesinde ise piyasa düzeni ve görünmez el kavramı ön plana çıkmıştır.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2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450"/>
              </a:spcBef>
              <a:spcAft>
                <a:spcPts val="45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16. yüzyılda Thomas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Moore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konut mülkiyetinin kişilere değil topluma ait olduğunu savunur. Ünlü 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Ütopya veya Mutlu Cumhuriyet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Utopia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Happy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Republic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 (1516) adlı eserde herkesin kendi konutunu şansa bağlı olarak on yıllık bir süre için seçtiği belirtilmektedir. Mülkiyet kurumu olmadığı için her insan diğerinin konutuna serbestçe girme hakkına sahiptir. 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Ütopik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toplum düzeninde kişisel üretim ve kazanç isteğinin yeri yoktur.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More’a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göre, toplumun esas amacı, iyi vatandaşlar, fikrî ve ahlâkî hürriyete sahip insanlar yetiştirmek olmalıdır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22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Devlet, ülkenin arazi varlığının kişiler arasında nasıl dağıtılacağı, alım-satım, kredi ve kiralama gibi mülkiyet konusuna ilişkin sözleşmelerin ne zaman yapılabileceği ve hangi şartlar altında geçerli olacağını belirleme işini yapar. </a:t>
            </a:r>
          </a:p>
          <a:p>
            <a:pPr algn="just">
              <a:spcBef>
                <a:spcPts val="22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2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Mülkiyet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hakkını sınırlama yetkisi de devlete ait olmalıdır. Devlet, bütün vatandaşların hakkını eşit şekilde korur. Ancak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Hobbes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mülkiyetin kazanılması bakımından devletin bütün vatandaşlara aynı hukukî korumayı sağlamasını yeterli görmekle beraber bundan bazı vatandaşların diğerlerine oranla daha çok yararlanmalarını bir eleştiri konusu yapmamaktadır.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0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4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Klasik ekonomi düşüncesinin gelişmesine katkıları ile bilinen </a:t>
            </a:r>
            <a:r>
              <a:rPr lang="tr-TR" sz="2400" b="1" dirty="0" err="1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Jeremy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Bentham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mülkiyet üzerine yazan teorisyenlerden biridir ve mülkiyet hakkını, siyasi sonuçlardan çok ekonomik sonuçları olan haklar kategorisinde değerlendirmektedir. </a:t>
            </a:r>
          </a:p>
          <a:p>
            <a:pPr algn="just">
              <a:spcBef>
                <a:spcPts val="4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Bentham’a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göre toplumların gelişmesinin en önemli koşullarından biri olan mülkiyet hakkının sağladığı zenginleşme nedeniyle toplumu oluşturan bireylerin tercihlerinin de yerine getirilmesi, mülkiyetin risk altında olduğu toplumlara oranla daha fazla başarılabilmektedir.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4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102852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altLang="tr-TR" sz="2400" dirty="0">
                <a:solidFill>
                  <a:schemeClr val="tx1"/>
                </a:solidFill>
                <a:cs typeface="Arial" panose="020B0604020202020204" pitchFamily="34" charset="0"/>
              </a:rPr>
              <a:t>Mülkiyetin Kapsamı ve Ekonomik Yaklaşımlar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468774"/>
            <a:ext cx="7843954" cy="3462807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Locke, mülkiyeti doğal bir hak olarak görmüş, devletin görevinin de mülkiyet hakkının korunması olduğunu savunmuştur.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Hobess’in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aksine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Locke’un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doğal durumu, herkesin bileşik ve uyum içinde olduğu bir durumu tanımlar. Oysa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Hobbes’un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doğal durumunda (halinde), her insan diğerinin düşmanı (“insan insanın kurdudur”) kabul edilir. Böyle bir ortamda, “benim” ya da “senin” ayrımı olamaz ve dolayısıyla özel mülkiyet anlayışı da bulunmamaktadır.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Locke’e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göre kişinin mülkiyetinin korunması gerekmektedir. Filozof John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Locke’a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göre; “Topluluk içine katılan ve kendilerini Hükümet altına alan insanoğlunun büyük ve en büyük amacı, mülkiyetlerinin korunmasıdır.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Devletin mülkiyetin korunmasından başka bir amacı yoktur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(John Locke 1632 - 1704)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7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Kaynaklar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Finans Matematiği, Z. Başkaya ve </a:t>
            </a:r>
            <a:r>
              <a:rPr lang="tr-TR" altLang="tr-TR" sz="1600" dirty="0" err="1"/>
              <a:t>D.Alper</a:t>
            </a:r>
            <a:r>
              <a:rPr lang="tr-TR" altLang="tr-TR" sz="1600" dirty="0"/>
              <a:t>, 2. Baskı, Ekin Kitabevi, Bursa, 2003.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İpotek Karşılığı Menkulleştirilmiş Krediler (İKMEK-MORTGACE), K. Yalçıner, Ankara, 2006.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Kadastro Bilgisi, T. </a:t>
            </a:r>
            <a:r>
              <a:rPr lang="tr-TR" altLang="tr-TR" sz="1600" dirty="0" err="1"/>
              <a:t>Tüdeş</a:t>
            </a:r>
            <a:r>
              <a:rPr lang="tr-TR" altLang="tr-TR" sz="1600" dirty="0"/>
              <a:t> ve C. Bıyık, 3. Baskı, Karadeniz Teknik Üniversitesi Mühendislik-Mimarlık Fakültesi Yayınları, Genel Yayın No:174, Fakülte Yayın No:50, KTÜ Matbaası, Trabzon, 2001.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Konut Alanlarının İyileştirilmesinde Toplumsal Bağlam Rolü, Hürriyet </a:t>
            </a:r>
            <a:r>
              <a:rPr lang="tr-TR" altLang="tr-TR" sz="1600" dirty="0" err="1"/>
              <a:t>Öğdül</a:t>
            </a:r>
            <a:r>
              <a:rPr lang="tr-TR" altLang="tr-TR" sz="1600" dirty="0"/>
              <a:t>, Mimar Sinan Üniversitesi, İstanbul, 1999.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Land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Management, J. </a:t>
            </a:r>
            <a:r>
              <a:rPr lang="tr-TR" altLang="tr-TR" sz="1600" dirty="0" err="1"/>
              <a:t>Nix</a:t>
            </a:r>
            <a:r>
              <a:rPr lang="tr-TR" altLang="tr-TR" sz="1600" dirty="0"/>
              <a:t>, P. </a:t>
            </a:r>
            <a:r>
              <a:rPr lang="tr-TR" altLang="tr-TR" sz="1600" dirty="0" err="1"/>
              <a:t>Hill</a:t>
            </a:r>
            <a:r>
              <a:rPr lang="tr-TR" altLang="tr-TR" sz="1600" dirty="0"/>
              <a:t>, N. Williams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J. </a:t>
            </a:r>
            <a:r>
              <a:rPr lang="tr-TR" altLang="tr-TR" sz="1600" dirty="0" err="1"/>
              <a:t>Bough</a:t>
            </a:r>
            <a:r>
              <a:rPr lang="tr-TR" altLang="tr-TR" sz="1600" dirty="0"/>
              <a:t>, Packard Publishing Limited, Third Edition, </a:t>
            </a:r>
            <a:r>
              <a:rPr lang="tr-TR" altLang="tr-TR" sz="1600" dirty="0" err="1"/>
              <a:t>Chichester</a:t>
            </a:r>
            <a:r>
              <a:rPr lang="tr-TR" altLang="tr-TR" sz="1600" dirty="0"/>
              <a:t>, UK, 1999.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Mekanın Politikası, G. </a:t>
            </a:r>
            <a:r>
              <a:rPr lang="tr-TR" altLang="tr-TR" sz="1600" dirty="0" err="1"/>
              <a:t>Bachelard</a:t>
            </a:r>
            <a:r>
              <a:rPr lang="tr-TR" altLang="tr-TR" sz="1600" dirty="0"/>
              <a:t>, Kesit Yayınları, İstanbul, 1996.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Real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Investment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Trusts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Handbook</a:t>
            </a:r>
            <a:r>
              <a:rPr lang="tr-TR" altLang="tr-TR" sz="1600" dirty="0"/>
              <a:t>, W.K. </a:t>
            </a:r>
            <a:r>
              <a:rPr lang="tr-TR" altLang="tr-TR" sz="1600" dirty="0" err="1"/>
              <a:t>Kelly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American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Law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Institute</a:t>
            </a:r>
            <a:r>
              <a:rPr lang="tr-TR" altLang="tr-TR" sz="1600" dirty="0"/>
              <a:t>, USA, 1989.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Real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Principles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Practices</a:t>
            </a:r>
            <a:r>
              <a:rPr lang="tr-TR" altLang="tr-TR" sz="1600" dirty="0"/>
              <a:t>, G. </a:t>
            </a:r>
            <a:r>
              <a:rPr lang="tr-TR" altLang="tr-TR" sz="1600" dirty="0" err="1"/>
              <a:t>Karvel</a:t>
            </a:r>
            <a:r>
              <a:rPr lang="tr-TR" altLang="tr-TR" sz="1600" dirty="0"/>
              <a:t> ve M.A. </a:t>
            </a:r>
            <a:r>
              <a:rPr lang="tr-TR" altLang="tr-TR" sz="1600" dirty="0" err="1"/>
              <a:t>Unger</a:t>
            </a:r>
            <a:r>
              <a:rPr lang="tr-TR" altLang="tr-TR" sz="1600" dirty="0"/>
              <a:t>, 9. Edition, South-western Publishing </a:t>
            </a:r>
            <a:r>
              <a:rPr lang="tr-TR" altLang="tr-TR" sz="1600" dirty="0" err="1"/>
              <a:t>Co</a:t>
            </a:r>
            <a:r>
              <a:rPr lang="tr-TR" altLang="tr-TR" sz="1600" dirty="0"/>
              <a:t>., Ohio, USA, 1991.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Yatırım Projelerinin Düzenlenmesi Değerlendirilmesi ve İzlenmesi, O. </a:t>
            </a:r>
            <a:r>
              <a:rPr lang="tr-TR" altLang="tr-TR" sz="1600" dirty="0" err="1"/>
              <a:t>Güvemli</a:t>
            </a:r>
            <a:r>
              <a:rPr lang="tr-TR" altLang="tr-TR" sz="1600" dirty="0"/>
              <a:t>, Atlas Yayın Dağıtım Yayın No:7, İstanbul, 2001.</a:t>
            </a:r>
            <a:endParaRPr lang="tr-TR" sz="140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4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12441</TotalTime>
  <Words>900</Words>
  <Application>Microsoft Office PowerPoint</Application>
  <PresentationFormat>Ekran Gösterisi (4:3)</PresentationFormat>
  <Paragraphs>53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Courier New</vt:lpstr>
      <vt:lpstr>Wingdings</vt:lpstr>
      <vt:lpstr>ekonomi</vt:lpstr>
      <vt:lpstr>1_Rics</vt:lpstr>
      <vt:lpstr>h.t.</vt:lpstr>
      <vt:lpstr>PowerPoint Sunusu</vt:lpstr>
      <vt:lpstr>Mülkiyetin Kapsamı ve Ekonomik Yaklaşımlar</vt:lpstr>
      <vt:lpstr>Mülkiyetin Kapsamı ve Ekonomik Yaklaşımlar</vt:lpstr>
      <vt:lpstr>Mülkiyetin Kapsamı ve Ekonomik Yaklaşımlar</vt:lpstr>
      <vt:lpstr>Mülkiyetin Kapsamı ve Ekonomik Yaklaşımlar</vt:lpstr>
      <vt:lpstr>Mülkiyetin Kapsamı ve Ekonomik Yaklaşımlar</vt:lpstr>
      <vt:lpstr>Mülkiyetin Kapsamı ve Ekonomik Yaklaşımlar</vt:lpstr>
      <vt:lpstr>Mülkiyetin Kapsamı ve Ekonomik Yaklaşımlar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810</cp:revision>
  <cp:lastPrinted>2016-10-24T07:53:35Z</cp:lastPrinted>
  <dcterms:created xsi:type="dcterms:W3CDTF">2016-09-18T09:35:24Z</dcterms:created>
  <dcterms:modified xsi:type="dcterms:W3CDTF">2020-02-21T09:03:29Z</dcterms:modified>
</cp:coreProperties>
</file>