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44" r:id="rId3"/>
    <p:sldId id="345" r:id="rId4"/>
    <p:sldId id="346" r:id="rId5"/>
    <p:sldId id="347" r:id="rId6"/>
    <p:sldId id="348" r:id="rId7"/>
    <p:sldId id="349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2" autoAdjust="0"/>
    <p:restoredTop sz="94660"/>
  </p:normalViewPr>
  <p:slideViewPr>
    <p:cSldViewPr>
      <p:cViewPr varScale="1">
        <p:scale>
          <a:sx n="70" d="100"/>
          <a:sy n="70" d="100"/>
        </p:scale>
        <p:origin x="141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2960" y="758952"/>
            <a:ext cx="75438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5038" y="4455621"/>
            <a:ext cx="75438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48208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1123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414779"/>
            <a:ext cx="1971675" cy="5757421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414779"/>
            <a:ext cx="5800725" cy="5757420"/>
          </a:xfrm>
        </p:spPr>
        <p:txBody>
          <a:bodyPr vert="eaVert" lIns="45720" tIns="0" rIns="45720" bIns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6619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8449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758952"/>
            <a:ext cx="75438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4453128"/>
            <a:ext cx="75438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9" name="Straight Connector 8"/>
          <p:cNvCxnSpPr/>
          <p:nvPr/>
        </p:nvCxnSpPr>
        <p:spPr>
          <a:xfrm>
            <a:off x="905744" y="4343400"/>
            <a:ext cx="740664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228013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22960" y="1845734"/>
            <a:ext cx="3703320" cy="40233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440" y="1845736"/>
            <a:ext cx="3703320" cy="4023359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850626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6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2296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63440" y="1846052"/>
            <a:ext cx="370332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2582334"/>
            <a:ext cx="3703320" cy="328676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72863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9065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382" y="6400800"/>
            <a:ext cx="9141619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2" y="633431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08347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3" y="0"/>
            <a:ext cx="3038093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3030053" y="0"/>
            <a:ext cx="48006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594359"/>
            <a:ext cx="24003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60237" y="731520"/>
            <a:ext cx="5009393" cy="5257800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926080"/>
            <a:ext cx="24003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49134" y="6459786"/>
            <a:ext cx="1963883" cy="365125"/>
          </a:xfrm>
        </p:spPr>
        <p:txBody>
          <a:bodyPr/>
          <a:lstStyle>
            <a:lvl1pPr algn="l">
              <a:defRPr/>
            </a:lvl1pPr>
          </a:lstStyle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600450" y="6459786"/>
            <a:ext cx="348615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7842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9141619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2" y="4915076"/>
            <a:ext cx="9141619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2960" y="5074920"/>
            <a:ext cx="7589520" cy="822960"/>
          </a:xfrm>
        </p:spPr>
        <p:txBody>
          <a:bodyPr tIns="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2" y="0"/>
            <a:ext cx="9143989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22959" y="5907024"/>
            <a:ext cx="7589520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9877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6400800"/>
            <a:ext cx="9144001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5"/>
            <a:ext cx="9144001" cy="65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22960" y="286604"/>
            <a:ext cx="75438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22959" y="1845734"/>
            <a:ext cx="7543801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22961" y="6459786"/>
            <a:ext cx="18542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A23720DD-5B6D-40BF-8493-A6B52D484E6B}" type="datetimeFigureOut">
              <a:rPr lang="tr-TR" smtClean="0"/>
              <a:t>1.05.2020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64639" y="6459786"/>
            <a:ext cx="361710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425344" y="6459786"/>
            <a:ext cx="9840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F302176B-0E47-46AC-8F43-DAB4B8A37D06}" type="slidenum">
              <a:rPr lang="tr-TR" smtClean="0"/>
              <a:t>‹#›</a:t>
            </a:fld>
            <a:endParaRPr lang="tr-TR"/>
          </a:p>
        </p:txBody>
      </p:sp>
      <p:cxnSp>
        <p:nvCxnSpPr>
          <p:cNvPr id="10" name="Straight Connector 9"/>
          <p:cNvCxnSpPr/>
          <p:nvPr/>
        </p:nvCxnSpPr>
        <p:spPr>
          <a:xfrm>
            <a:off x="895149" y="1737845"/>
            <a:ext cx="74752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3855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endParaRPr lang="tr-TR" sz="3600" i="1" dirty="0" smtClean="0">
              <a:solidFill>
                <a:schemeClr val="tx1"/>
              </a:solidFill>
              <a:latin typeface="Cooper Black" pitchFamily="18" charset="0"/>
            </a:endParaRPr>
          </a:p>
          <a:p>
            <a:endParaRPr lang="tr-TR" sz="3600" b="1" i="1" dirty="0" smtClean="0">
              <a:solidFill>
                <a:schemeClr val="tx1"/>
              </a:solidFill>
              <a:latin typeface="Tempus Sans ITC" pitchFamily="82" charset="0"/>
            </a:endParaRPr>
          </a:p>
          <a:p>
            <a:endParaRPr lang="tr-TR" sz="3600" b="1" i="1" dirty="0">
              <a:solidFill>
                <a:schemeClr val="tx1"/>
              </a:solidFill>
              <a:latin typeface="Tempus Sans ITC" pitchFamily="82" charset="0"/>
            </a:endParaRPr>
          </a:p>
          <a:p>
            <a:endParaRPr lang="tr-TR" sz="3600" b="1" i="1" dirty="0" smtClean="0">
              <a:solidFill>
                <a:schemeClr val="tx1"/>
              </a:solidFill>
              <a:latin typeface="Tempus Sans ITC" pitchFamily="82" charset="0"/>
            </a:endParaRPr>
          </a:p>
          <a:p>
            <a:r>
              <a:rPr lang="tr-TR" sz="3600" b="1" i="1" dirty="0" smtClean="0">
                <a:solidFill>
                  <a:schemeClr val="tx1"/>
                </a:solidFill>
                <a:latin typeface="Tempus Sans ITC" pitchFamily="82" charset="0"/>
              </a:rPr>
              <a:t>DANIŞANDAN </a:t>
            </a:r>
            <a:r>
              <a:rPr lang="tr-TR" sz="3600" b="1" i="1" dirty="0" smtClean="0">
                <a:solidFill>
                  <a:schemeClr val="tx1"/>
                </a:solidFill>
                <a:latin typeface="Tempus Sans ITC" pitchFamily="82" charset="0"/>
              </a:rPr>
              <a:t>HIZ </a:t>
            </a:r>
            <a:r>
              <a:rPr lang="tr-TR" sz="3600" b="1" i="1" dirty="0" smtClean="0">
                <a:solidFill>
                  <a:schemeClr val="tx1"/>
                </a:solidFill>
                <a:latin typeface="Tempus Sans ITC" pitchFamily="82" charset="0"/>
              </a:rPr>
              <a:t>ALAN TERAPİ </a:t>
            </a:r>
            <a:r>
              <a:rPr lang="tr-TR" sz="3600" b="1" i="1" dirty="0" smtClean="0">
                <a:solidFill>
                  <a:schemeClr val="tx1"/>
                </a:solidFill>
                <a:latin typeface="Tempus Sans ITC" pitchFamily="82" charset="0"/>
              </a:rPr>
              <a:t>YAKLAŞIMI</a:t>
            </a:r>
            <a:endParaRPr lang="tr-TR" sz="3600" b="1" i="1" dirty="0">
              <a:solidFill>
                <a:schemeClr val="tx1"/>
              </a:solidFill>
              <a:latin typeface="Tempus Sans ITC" pitchFamily="8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8162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 err="1"/>
              <a:t>Hümanistik</a:t>
            </a:r>
            <a:r>
              <a:rPr lang="tr-TR" dirty="0"/>
              <a:t> anlayışı benimseyen danışandan hız alan </a:t>
            </a:r>
            <a:r>
              <a:rPr lang="tr-TR" dirty="0" smtClean="0"/>
              <a:t>yaklaşımın öncüsü </a:t>
            </a:r>
            <a:r>
              <a:rPr lang="tr-TR" dirty="0"/>
              <a:t>Carl </a:t>
            </a:r>
            <a:r>
              <a:rPr lang="tr-TR" dirty="0" err="1" smtClean="0"/>
              <a:t>Rogers’dır</a:t>
            </a:r>
            <a:r>
              <a:rPr lang="tr-TR" dirty="0" smtClean="0"/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Bu ekole göre, danışmanın rolü, </a:t>
            </a:r>
            <a:r>
              <a:rPr lang="tr-TR" dirty="0"/>
              <a:t>danışanın kendisini gerçekleştirmesine yardımcı olmaktadır. </a:t>
            </a:r>
            <a:endParaRPr lang="tr-TR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Yaklaşımda</a:t>
            </a:r>
            <a:r>
              <a:rPr lang="tr-TR" dirty="0"/>
              <a:t>, yol gösterme yapılmaz, aktif olarak dinlenir. </a:t>
            </a:r>
          </a:p>
        </p:txBody>
      </p:sp>
    </p:spTree>
    <p:extLst>
      <p:ext uri="{BB962C8B-B14F-4D97-AF65-F5344CB8AC3E}">
        <p14:creationId xmlns:p14="http://schemas.microsoft.com/office/powerpoint/2010/main" val="21745004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22959" y="1845734"/>
            <a:ext cx="7925505" cy="4023360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tr-TR" dirty="0" err="1"/>
              <a:t>Rogers’ın</a:t>
            </a:r>
            <a:r>
              <a:rPr lang="tr-TR" dirty="0"/>
              <a:t> temel </a:t>
            </a:r>
            <a:r>
              <a:rPr lang="tr-TR" dirty="0" smtClean="0"/>
              <a:t>görüşü; </a:t>
            </a:r>
            <a:r>
              <a:rPr lang="tr-TR" dirty="0"/>
              <a:t>bireylere esas itibariyle güvenmekte ve insanların kendi kendilerini anlamaları için güçlü bir potansiyele sahip olduklarını </a:t>
            </a:r>
            <a:r>
              <a:rPr lang="tr-TR" dirty="0" smtClean="0"/>
              <a:t>belirtmektedir.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tr-TR" dirty="0" err="1" smtClean="0"/>
              <a:t>Terapötik</a:t>
            </a:r>
            <a:r>
              <a:rPr lang="tr-TR" dirty="0" smtClean="0"/>
              <a:t> sürecin en önemli noktası danışan ve onun tutumlarıdır, danışman ve teknikler daha sonra gelir.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r>
              <a:rPr lang="tr-TR" dirty="0" err="1" smtClean="0"/>
              <a:t>Rogers</a:t>
            </a:r>
            <a:r>
              <a:rPr lang="tr-TR" dirty="0"/>
              <a:t>, insanların </a:t>
            </a:r>
            <a:r>
              <a:rPr lang="tr-TR" b="1" dirty="0"/>
              <a:t>özünde </a:t>
            </a:r>
            <a:r>
              <a:rPr lang="tr-TR" b="1" dirty="0" smtClean="0"/>
              <a:t>güvenilir, kendi </a:t>
            </a:r>
            <a:r>
              <a:rPr lang="tr-TR" b="1" dirty="0"/>
              <a:t>problemlerinin </a:t>
            </a:r>
            <a:r>
              <a:rPr lang="tr-TR" b="1" dirty="0" smtClean="0"/>
              <a:t>üstesinden gelebilecek </a:t>
            </a:r>
            <a:r>
              <a:rPr lang="tr-TR" b="1" dirty="0"/>
              <a:t>güce sahip</a:t>
            </a:r>
            <a:r>
              <a:rPr lang="tr-TR" dirty="0"/>
              <a:t> </a:t>
            </a:r>
            <a:r>
              <a:rPr lang="tr-TR" b="1" dirty="0" smtClean="0"/>
              <a:t>olduğuna </a:t>
            </a:r>
            <a:r>
              <a:rPr lang="tr-TR" dirty="0" smtClean="0"/>
              <a:t>inanır</a:t>
            </a:r>
            <a:r>
              <a:rPr lang="tr-TR" dirty="0"/>
              <a:t>.</a:t>
            </a:r>
          </a:p>
          <a:p>
            <a:pPr algn="just">
              <a:lnSpc>
                <a:spcPct val="170000"/>
              </a:lnSpc>
              <a:buFont typeface="Wingdings" panose="05000000000000000000" pitchFamily="2" charset="2"/>
              <a:buChar char="§"/>
            </a:pPr>
            <a:endParaRPr lang="tr-TR" dirty="0"/>
          </a:p>
          <a:p>
            <a:pPr algn="just"/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6184893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>
              <a:buFont typeface="Wingdings" panose="05000000000000000000" pitchFamily="2" charset="2"/>
              <a:buChar char="§"/>
            </a:pPr>
            <a:r>
              <a:rPr lang="tr-TR" dirty="0"/>
              <a:t>Danışandan hız alan yaklaşımın amacı; bireyin birtakım baş etme becerilerine sahip olarak, problemlerini kendi başına çözerek, potansiyelini en üst noktada ortaya koyması, yani </a:t>
            </a:r>
            <a:r>
              <a:rPr lang="tr-TR" b="1" i="1" dirty="0"/>
              <a:t>kendini gerçekleştirmesine </a:t>
            </a:r>
            <a:r>
              <a:rPr lang="tr-TR" dirty="0"/>
              <a:t>yardım etmesidir</a:t>
            </a:r>
            <a:r>
              <a:rPr lang="tr-TR" dirty="0" smtClean="0"/>
              <a:t>.</a:t>
            </a:r>
          </a:p>
          <a:p>
            <a:pPr algn="just">
              <a:lnSpc>
                <a:spcPct val="150000"/>
              </a:lnSpc>
              <a:buFont typeface="Wingdings" panose="05000000000000000000" pitchFamily="2" charset="2"/>
              <a:buChar char="§"/>
            </a:pPr>
            <a:r>
              <a:rPr lang="tr-TR" dirty="0"/>
              <a:t>Danışan kendini anlar ve sorumluluk kazanmaya </a:t>
            </a:r>
            <a:r>
              <a:rPr lang="tr-TR" dirty="0" smtClean="0"/>
              <a:t>başlar. Bulduğu </a:t>
            </a:r>
            <a:r>
              <a:rPr lang="tr-TR" dirty="0"/>
              <a:t>çözüm yollarını özgürce seçme becerisi </a:t>
            </a:r>
            <a:r>
              <a:rPr lang="tr-TR" dirty="0" smtClean="0"/>
              <a:t>kazanır ve kendini </a:t>
            </a:r>
            <a:r>
              <a:rPr lang="tr-TR" dirty="0"/>
              <a:t>gerçekleştirmeye çalışır.</a:t>
            </a:r>
          </a:p>
          <a:p>
            <a:pPr algn="just">
              <a:buFont typeface="Wingdings" panose="05000000000000000000" pitchFamily="2" charset="2"/>
              <a:buChar char="§"/>
            </a:pPr>
            <a:endParaRPr lang="tr-TR" dirty="0"/>
          </a:p>
          <a:p>
            <a:pPr algn="just"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232040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Önemli Kavramlar;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Saydamlık,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Doğallık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Koşulsuz Kabul /Saygı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tr-TR" dirty="0" smtClean="0"/>
              <a:t>Empati</a:t>
            </a:r>
          </a:p>
          <a:p>
            <a:pPr>
              <a:buFont typeface="Wingdings" panose="05000000000000000000" pitchFamily="2" charset="2"/>
              <a:buChar char="§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085638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§"/>
            </a:pPr>
            <a:r>
              <a:rPr lang="tr-TR" dirty="0"/>
              <a:t>Kendini </a:t>
            </a:r>
            <a:r>
              <a:rPr lang="tr-TR" dirty="0" smtClean="0"/>
              <a:t>gerçekleştirme, kişilerin </a:t>
            </a:r>
            <a:r>
              <a:rPr lang="tr-TR" dirty="0"/>
              <a:t>kendi kapasitesi </a:t>
            </a:r>
            <a:r>
              <a:rPr lang="tr-TR" dirty="0" smtClean="0"/>
              <a:t>doğrultusunda gelişmesi</a:t>
            </a:r>
            <a:r>
              <a:rPr lang="tr-TR" dirty="0"/>
              <a:t>, devam etmesi, zenginleşmesi ve üretmesi için doğasından gelen aktif bir süreçtir. Kendini gerçekleştirme eğilimi, organizmanın bütününde her zaman etkindir.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8515553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Kaynakça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Duyan, V., Yolcuoğlu, İ.G., Artan, T. (2017). Dünü, Bugünü, Yarınıyla İnsanı Anlamak (İnsan Davranışının Kökenleri ve Sosyal Çevrenin Etkileri). Nar Yayınevi, İstanbul</a:t>
            </a:r>
          </a:p>
          <a:p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08216589"/>
      </p:ext>
    </p:extLst>
  </p:cSld>
  <p:clrMapOvr>
    <a:masterClrMapping/>
  </p:clrMapOvr>
</p:sld>
</file>

<file path=ppt/theme/theme1.xml><?xml version="1.0" encoding="utf-8"?>
<a:theme xmlns:a="http://schemas.openxmlformats.org/drawingml/2006/main" name="Geçmişe bakış">
  <a:themeElements>
    <a:clrScheme name="Geçmişe bakış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Geçmişe bakış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eçmişe bakış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668</TotalTime>
  <Words>223</Words>
  <Application>Microsoft Office PowerPoint</Application>
  <PresentationFormat>Ekran Gösterisi (4:3)</PresentationFormat>
  <Paragraphs>21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3" baseType="lpstr">
      <vt:lpstr>Calibri</vt:lpstr>
      <vt:lpstr>Calibri Light</vt:lpstr>
      <vt:lpstr>Cooper Black</vt:lpstr>
      <vt:lpstr>Tempus Sans ITC</vt:lpstr>
      <vt:lpstr>Wingdings</vt:lpstr>
      <vt:lpstr>Geçmişe bakış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Kaynakça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Danışandan hız alan terapi</dc:title>
  <dc:creator>sinem</dc:creator>
  <cp:lastModifiedBy>Cenk</cp:lastModifiedBy>
  <cp:revision>76</cp:revision>
  <dcterms:created xsi:type="dcterms:W3CDTF">2014-11-01T15:00:44Z</dcterms:created>
  <dcterms:modified xsi:type="dcterms:W3CDTF">2020-05-01T13:33:57Z</dcterms:modified>
</cp:coreProperties>
</file>