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44" r:id="rId3"/>
    <p:sldId id="345" r:id="rId4"/>
    <p:sldId id="346" r:id="rId5"/>
    <p:sldId id="347" r:id="rId6"/>
    <p:sldId id="348" r:id="rId7"/>
    <p:sldId id="349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2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2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61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44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80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06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28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6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083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784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98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8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tr-TR" sz="3600" i="1" dirty="0" smtClean="0">
              <a:solidFill>
                <a:schemeClr val="tx1"/>
              </a:solidFill>
              <a:latin typeface="Cooper Black" pitchFamily="18" charset="0"/>
            </a:endParaRPr>
          </a:p>
          <a:p>
            <a:endParaRPr lang="tr-TR" sz="3600" b="1" i="1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endParaRPr lang="tr-TR" sz="3600" b="1" i="1" dirty="0">
              <a:solidFill>
                <a:schemeClr val="tx1"/>
              </a:solidFill>
              <a:latin typeface="Tempus Sans ITC" pitchFamily="82" charset="0"/>
            </a:endParaRPr>
          </a:p>
          <a:p>
            <a:endParaRPr lang="tr-TR" sz="3600" b="1" i="1" dirty="0" smtClean="0">
              <a:solidFill>
                <a:schemeClr val="tx1"/>
              </a:solidFill>
              <a:latin typeface="Tempus Sans ITC" pitchFamily="82" charset="0"/>
            </a:endParaRPr>
          </a:p>
          <a:p>
            <a:r>
              <a:rPr lang="tr-TR" sz="3600" b="1" i="1" dirty="0" smtClean="0">
                <a:solidFill>
                  <a:schemeClr val="tx1"/>
                </a:solidFill>
                <a:latin typeface="Tempus Sans ITC" pitchFamily="82" charset="0"/>
              </a:rPr>
              <a:t>DANIŞANDAN </a:t>
            </a:r>
            <a:r>
              <a:rPr lang="tr-TR" sz="3600" b="1" i="1" dirty="0" smtClean="0">
                <a:solidFill>
                  <a:schemeClr val="tx1"/>
                </a:solidFill>
                <a:latin typeface="Tempus Sans ITC" pitchFamily="82" charset="0"/>
              </a:rPr>
              <a:t>HIZ </a:t>
            </a:r>
            <a:r>
              <a:rPr lang="tr-TR" sz="3600" b="1" i="1" dirty="0" smtClean="0">
                <a:solidFill>
                  <a:schemeClr val="tx1"/>
                </a:solidFill>
                <a:latin typeface="Tempus Sans ITC" pitchFamily="82" charset="0"/>
              </a:rPr>
              <a:t>ALAN TERAPİ </a:t>
            </a:r>
            <a:r>
              <a:rPr lang="tr-TR" sz="3600" b="1" i="1" dirty="0" smtClean="0">
                <a:solidFill>
                  <a:schemeClr val="tx1"/>
                </a:solidFill>
                <a:latin typeface="Tempus Sans ITC" pitchFamily="82" charset="0"/>
              </a:rPr>
              <a:t>YAKLAŞIMI</a:t>
            </a:r>
            <a:endParaRPr lang="tr-TR" sz="3600" b="1" i="1" dirty="0">
              <a:solidFill>
                <a:schemeClr val="tx1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6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dirty="0" err="1"/>
              <a:t>Hümanistik</a:t>
            </a:r>
            <a:r>
              <a:rPr lang="tr-TR" dirty="0"/>
              <a:t> anlayışı benimseyen danışandan hız alan </a:t>
            </a:r>
            <a:r>
              <a:rPr lang="tr-TR" dirty="0" smtClean="0"/>
              <a:t>yaklaşımın öncüsü </a:t>
            </a:r>
            <a:r>
              <a:rPr lang="tr-TR" dirty="0"/>
              <a:t>Carl </a:t>
            </a:r>
            <a:r>
              <a:rPr lang="tr-TR" dirty="0" err="1" smtClean="0"/>
              <a:t>Rogers’dır</a:t>
            </a:r>
            <a:r>
              <a:rPr lang="tr-TR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Bu ekole göre, danışmanın rolü, </a:t>
            </a:r>
            <a:r>
              <a:rPr lang="tr-TR" dirty="0"/>
              <a:t>danışanın kendisini gerçekleştirmesine yardımcı olmaktadır. </a:t>
            </a: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Yaklaşımda</a:t>
            </a:r>
            <a:r>
              <a:rPr lang="tr-TR" dirty="0"/>
              <a:t>, yol gösterme yapılmaz, aktif olarak dinlenir. </a:t>
            </a:r>
          </a:p>
        </p:txBody>
      </p:sp>
    </p:spTree>
    <p:extLst>
      <p:ext uri="{BB962C8B-B14F-4D97-AF65-F5344CB8AC3E}">
        <p14:creationId xmlns:p14="http://schemas.microsoft.com/office/powerpoint/2010/main" val="217450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59" y="1845734"/>
            <a:ext cx="7925505" cy="402336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tr-TR" dirty="0" err="1"/>
              <a:t>Rogers’ın</a:t>
            </a:r>
            <a:r>
              <a:rPr lang="tr-TR" dirty="0"/>
              <a:t> temel </a:t>
            </a:r>
            <a:r>
              <a:rPr lang="tr-TR" dirty="0" smtClean="0"/>
              <a:t>görüşü; </a:t>
            </a:r>
            <a:r>
              <a:rPr lang="tr-TR" dirty="0"/>
              <a:t>bireylere esas itibariyle güvenmekte ve insanların kendi kendilerini anlamaları için güçlü bir potansiyele sahip olduklarını </a:t>
            </a:r>
            <a:r>
              <a:rPr lang="tr-TR" dirty="0" smtClean="0"/>
              <a:t>belirtmektedir.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tr-TR" dirty="0" err="1" smtClean="0"/>
              <a:t>Terapötik</a:t>
            </a:r>
            <a:r>
              <a:rPr lang="tr-TR" dirty="0" smtClean="0"/>
              <a:t> sürecin en önemli noktası danışan ve onun tutumlarıdır, danışman ve teknikler daha sonra gelir.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tr-TR" dirty="0" err="1" smtClean="0"/>
              <a:t>Rogers</a:t>
            </a:r>
            <a:r>
              <a:rPr lang="tr-TR" dirty="0"/>
              <a:t>, insanların </a:t>
            </a:r>
            <a:r>
              <a:rPr lang="tr-TR" b="1" dirty="0"/>
              <a:t>özünde </a:t>
            </a:r>
            <a:r>
              <a:rPr lang="tr-TR" b="1" dirty="0" smtClean="0"/>
              <a:t>güvenilir, kendi </a:t>
            </a:r>
            <a:r>
              <a:rPr lang="tr-TR" b="1" dirty="0"/>
              <a:t>problemlerinin </a:t>
            </a:r>
            <a:r>
              <a:rPr lang="tr-TR" b="1" dirty="0" smtClean="0"/>
              <a:t>üstesinden gelebilecek </a:t>
            </a:r>
            <a:r>
              <a:rPr lang="tr-TR" b="1" dirty="0"/>
              <a:t>güce sahip</a:t>
            </a:r>
            <a:r>
              <a:rPr lang="tr-TR" dirty="0"/>
              <a:t> </a:t>
            </a:r>
            <a:r>
              <a:rPr lang="tr-TR" b="1" dirty="0" smtClean="0"/>
              <a:t>olduğuna </a:t>
            </a:r>
            <a:r>
              <a:rPr lang="tr-TR" dirty="0" smtClean="0"/>
              <a:t>inanır</a:t>
            </a:r>
            <a:r>
              <a:rPr lang="tr-TR" dirty="0"/>
              <a:t>.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1848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tr-TR" dirty="0"/>
              <a:t>Danışandan hız alan yaklaşımın amacı; bireyin birtakım baş etme becerilerine sahip olarak, problemlerini kendi başına çözerek, potansiyelini en üst noktada ortaya koyması, yani </a:t>
            </a:r>
            <a:r>
              <a:rPr lang="tr-TR" b="1" i="1" dirty="0"/>
              <a:t>kendini gerçekleştirmesine </a:t>
            </a:r>
            <a:r>
              <a:rPr lang="tr-TR" dirty="0"/>
              <a:t>yardım etmesidir</a:t>
            </a:r>
            <a:r>
              <a:rPr lang="tr-TR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tr-TR" dirty="0"/>
              <a:t>Danışan kendini anlar ve sorumluluk kazanmaya </a:t>
            </a:r>
            <a:r>
              <a:rPr lang="tr-TR" dirty="0" smtClean="0"/>
              <a:t>başlar. Bulduğu </a:t>
            </a:r>
            <a:r>
              <a:rPr lang="tr-TR" dirty="0"/>
              <a:t>çözüm yollarını özgürce seçme becerisi </a:t>
            </a:r>
            <a:r>
              <a:rPr lang="tr-TR" dirty="0" smtClean="0"/>
              <a:t>kazanır ve kendini </a:t>
            </a:r>
            <a:r>
              <a:rPr lang="tr-TR" dirty="0"/>
              <a:t>gerçekleştirmeye çalışır.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tr-TR" dirty="0"/>
          </a:p>
          <a:p>
            <a:pPr algn="just">
              <a:buFont typeface="Wingdings" panose="05000000000000000000" pitchFamily="2" charset="2"/>
              <a:buChar char="§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2320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Önemli Kavramlar;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Saydamlık,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Doğallık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Koşulsuz Kabul /Saygı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Empati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8563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Kendini </a:t>
            </a:r>
            <a:r>
              <a:rPr lang="tr-TR" dirty="0" smtClean="0"/>
              <a:t>gerçekleştirme, kişilerin </a:t>
            </a:r>
            <a:r>
              <a:rPr lang="tr-TR" dirty="0"/>
              <a:t>kendi kapasitesi </a:t>
            </a:r>
            <a:r>
              <a:rPr lang="tr-TR" dirty="0" smtClean="0"/>
              <a:t>doğrultusunda gelişmesi</a:t>
            </a:r>
            <a:r>
              <a:rPr lang="tr-TR" dirty="0"/>
              <a:t>, devam etmesi, zenginleşmesi ve üretmesi için doğasından gelen aktif bir süreçtir. Kendini gerçekleştirme eğilimi, organizmanın bütününde her zaman etkindir.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1555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Duyan, V., Yolcuoğlu, İ.G., Artan, T. (2017). Dünü, Bugünü, Yarınıyla İnsanı Anlamak (İnsan Davranışının Kökenleri ve Sosyal Çevrenin Etkileri). Nar Yayınevi, İstanbul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8216589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668</TotalTime>
  <Words>223</Words>
  <Application>Microsoft Office PowerPoint</Application>
  <PresentationFormat>Ekran Gösterisi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Calibri</vt:lpstr>
      <vt:lpstr>Calibri Light</vt:lpstr>
      <vt:lpstr>Cooper Black</vt:lpstr>
      <vt:lpstr>Tempus Sans ITC</vt:lpstr>
      <vt:lpstr>Wingdings</vt:lpstr>
      <vt:lpstr>Geçmişe bakış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Danışandan hız alan terapi</dc:title>
  <dc:creator>sinem</dc:creator>
  <cp:lastModifiedBy>Cenk</cp:lastModifiedBy>
  <cp:revision>76</cp:revision>
  <dcterms:created xsi:type="dcterms:W3CDTF">2014-11-01T15:00:44Z</dcterms:created>
  <dcterms:modified xsi:type="dcterms:W3CDTF">2020-05-01T13:33:57Z</dcterms:modified>
</cp:coreProperties>
</file>