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89" r:id="rId3"/>
    <p:sldId id="273" r:id="rId4"/>
    <p:sldId id="290" r:id="rId5"/>
    <p:sldId id="291" r:id="rId6"/>
    <p:sldId id="280" r:id="rId7"/>
    <p:sldId id="284" r:id="rId8"/>
    <p:sldId id="281" r:id="rId9"/>
    <p:sldId id="28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02" y="4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A62A436-878E-46D4-AB51-B503097260CF}" type="datetimeFigureOut">
              <a:rPr lang="tr-TR" smtClean="0"/>
              <a:pPr/>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318FF11-619E-49DF-85A7-8B4911B10FC7}"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2A436-878E-46D4-AB51-B503097260CF}" type="datetimeFigureOut">
              <a:rPr lang="tr-TR" smtClean="0"/>
              <a:pPr/>
              <a:t>22.01.2018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18FF11-619E-49DF-85A7-8B4911B10FC7}"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188640"/>
            <a:ext cx="8352928" cy="6740307"/>
          </a:xfrm>
          <a:prstGeom prst="rect">
            <a:avLst/>
          </a:prstGeom>
          <a:noFill/>
        </p:spPr>
        <p:txBody>
          <a:bodyPr wrap="square" rtlCol="0">
            <a:spAutoFit/>
          </a:bodyPr>
          <a:lstStyle/>
          <a:p>
            <a:pPr algn="ctr"/>
            <a:r>
              <a:rPr lang="tr-TR" sz="2400" b="1" dirty="0" smtClean="0"/>
              <a:t>Yükseltgenme sayısı veya basamağı</a:t>
            </a:r>
          </a:p>
          <a:p>
            <a:pPr algn="ctr"/>
            <a:endParaRPr lang="tr-TR" sz="2400" b="1" dirty="0" smtClean="0"/>
          </a:p>
          <a:p>
            <a:pPr algn="just"/>
            <a:r>
              <a:rPr lang="tr-TR" sz="2400" dirty="0" smtClean="0"/>
              <a:t>      Yükseltgenme sayısı ya da basamağı bir atomun sahip olduğu elektron yükü olarak tanımlanabilir.  İki farklı atom arasında bir bileşik meydana geliyorsa ortaklaşa kullanılan elektronların daha elektronegatif atoma ait olduğu düşünülebilir. Örneğin; H</a:t>
            </a:r>
            <a:r>
              <a:rPr lang="tr-TR" sz="2400" baseline="-25000" dirty="0" smtClean="0"/>
              <a:t>2</a:t>
            </a:r>
            <a:r>
              <a:rPr lang="tr-TR" sz="2400" dirty="0" smtClean="0"/>
              <a:t>S de S </a:t>
            </a:r>
            <a:r>
              <a:rPr lang="tr-TR" sz="2400" dirty="0" err="1" smtClean="0"/>
              <a:t>h’e</a:t>
            </a:r>
            <a:r>
              <a:rPr lang="tr-TR" sz="2400" dirty="0" smtClean="0"/>
              <a:t> göre daha elektronegatiftir ve bağda kullanılan 2 elektron </a:t>
            </a:r>
            <a:r>
              <a:rPr lang="tr-TR" sz="2400" dirty="0" err="1" smtClean="0"/>
              <a:t>S’e</a:t>
            </a:r>
            <a:r>
              <a:rPr lang="tr-TR" sz="2400" dirty="0" smtClean="0"/>
              <a:t> aitmiş gibi düşünülebilir. Bu durumda </a:t>
            </a:r>
            <a:r>
              <a:rPr lang="tr-TR" sz="2400" dirty="0" err="1" smtClean="0"/>
              <a:t>S’ün</a:t>
            </a:r>
            <a:r>
              <a:rPr lang="tr-TR" sz="2400" dirty="0" smtClean="0"/>
              <a:t> yükseltgenme basamağı -2, hidrojenin + 1’dir. </a:t>
            </a:r>
          </a:p>
          <a:p>
            <a:pPr algn="just"/>
            <a:endParaRPr lang="tr-TR" sz="2400" dirty="0" smtClean="0"/>
          </a:p>
          <a:p>
            <a:pPr algn="just"/>
            <a:r>
              <a:rPr lang="tr-TR" sz="2400" dirty="0" smtClean="0"/>
              <a:t>        Eğer iki aynı atom arasında bir bileşik meydana geliyorsa bu durumda elektronların her iki atom tarafından eşit biçimde paylaşılacağı düşünülür.  Örn; Li</a:t>
            </a:r>
            <a:r>
              <a:rPr lang="tr-TR" sz="2400" baseline="-25000" dirty="0" smtClean="0"/>
              <a:t>2 </a:t>
            </a:r>
            <a:r>
              <a:rPr lang="tr-TR" sz="2400" dirty="0" smtClean="0"/>
              <a:t>molekülünde elektronların her iki </a:t>
            </a:r>
            <a:r>
              <a:rPr lang="tr-TR" sz="2400" dirty="0" err="1" smtClean="0"/>
              <a:t>Li</a:t>
            </a:r>
            <a:r>
              <a:rPr lang="tr-TR" sz="2400" dirty="0" smtClean="0"/>
              <a:t> atomu tarafından eşit olarak paylaşılır. Bu durumda yükseltgenme basamağı 0’dır.</a:t>
            </a:r>
          </a:p>
          <a:p>
            <a:pPr algn="just"/>
            <a:endParaRPr lang="tr-TR" dirty="0" smtClean="0"/>
          </a:p>
          <a:p>
            <a:pPr algn="just"/>
            <a:endParaRPr lang="tr-TR" dirty="0" smtClean="0"/>
          </a:p>
          <a:p>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260648"/>
            <a:ext cx="8496944" cy="6863417"/>
          </a:xfrm>
          <a:prstGeom prst="rect">
            <a:avLst/>
          </a:prstGeom>
        </p:spPr>
        <p:txBody>
          <a:bodyPr wrap="square">
            <a:spAutoFit/>
          </a:bodyPr>
          <a:lstStyle/>
          <a:p>
            <a:pPr algn="just"/>
            <a:r>
              <a:rPr lang="tr-TR" sz="2200" dirty="0" smtClean="0"/>
              <a:t>Yükseltgenme  sayısı  veya basamağının hesabında aşağıdaki kurallar uygulanır.</a:t>
            </a:r>
          </a:p>
          <a:p>
            <a:pPr algn="just"/>
            <a:endParaRPr lang="tr-TR" sz="2200" dirty="0" smtClean="0"/>
          </a:p>
          <a:p>
            <a:pPr marL="342900" lvl="0" indent="-342900" algn="just">
              <a:buAutoNum type="arabicParenR"/>
            </a:pPr>
            <a:r>
              <a:rPr lang="tr-TR" sz="2200" dirty="0" smtClean="0"/>
              <a:t>Serbest elementlerde atomların yükseltgenme basamakları 0’dır. Molekülü karmaşıklığı  bu değeri etkilemez. Örneğin</a:t>
            </a:r>
            <a:r>
              <a:rPr lang="tr-TR" sz="2200" i="1" dirty="0" smtClean="0"/>
              <a:t>;</a:t>
            </a:r>
            <a:r>
              <a:rPr lang="tr-TR" sz="2200" dirty="0" smtClean="0"/>
              <a:t>  H</a:t>
            </a:r>
            <a:r>
              <a:rPr lang="tr-TR" sz="2200" baseline="-25000" dirty="0" smtClean="0"/>
              <a:t>2 </a:t>
            </a:r>
            <a:r>
              <a:rPr lang="tr-TR" sz="2200" dirty="0" smtClean="0"/>
              <a:t>, O</a:t>
            </a:r>
            <a:r>
              <a:rPr lang="tr-TR" sz="2200" baseline="-25000" dirty="0" smtClean="0"/>
              <a:t>2 </a:t>
            </a:r>
            <a:r>
              <a:rPr lang="tr-TR" sz="2200" dirty="0" smtClean="0"/>
              <a:t>, S</a:t>
            </a:r>
            <a:r>
              <a:rPr lang="tr-TR" sz="2200" baseline="-25000" dirty="0" smtClean="0"/>
              <a:t>6</a:t>
            </a:r>
            <a:endParaRPr lang="tr-TR" sz="2200" dirty="0" smtClean="0"/>
          </a:p>
          <a:p>
            <a:pPr marL="342900" lvl="0" indent="-342900" algn="just"/>
            <a:endParaRPr lang="tr-TR" sz="2200" dirty="0" smtClean="0"/>
          </a:p>
          <a:p>
            <a:pPr marL="266700" lvl="0" indent="-266700" algn="just"/>
            <a:r>
              <a:rPr lang="tr-TR" sz="2200" dirty="0" smtClean="0"/>
              <a:t>2) Tek atomlu iyonlarda yükseltgenme basamağı iyonun yüküne eşittir. Örneğin; </a:t>
            </a:r>
            <a:r>
              <a:rPr lang="tr-TR" sz="2200" dirty="0" err="1" smtClean="0"/>
              <a:t>Na</a:t>
            </a:r>
            <a:r>
              <a:rPr lang="tr-TR" sz="2200" baseline="30000" dirty="0" smtClean="0"/>
              <a:t>+  </a:t>
            </a:r>
            <a:r>
              <a:rPr lang="tr-TR" sz="2200" dirty="0" smtClean="0"/>
              <a:t>da +1</a:t>
            </a:r>
            <a:r>
              <a:rPr lang="tr-TR" sz="2200" baseline="30000" dirty="0" smtClean="0"/>
              <a:t> </a:t>
            </a:r>
            <a:r>
              <a:rPr lang="tr-TR" sz="2200" dirty="0" smtClean="0"/>
              <a:t>, Mn</a:t>
            </a:r>
            <a:r>
              <a:rPr lang="tr-TR" sz="2200" baseline="30000" dirty="0" smtClean="0"/>
              <a:t>2+  </a:t>
            </a:r>
            <a:r>
              <a:rPr lang="tr-TR" sz="2200" dirty="0" smtClean="0"/>
              <a:t>da +2, Cr</a:t>
            </a:r>
            <a:r>
              <a:rPr lang="tr-TR" sz="2200" baseline="30000" dirty="0" smtClean="0"/>
              <a:t>3+</a:t>
            </a:r>
            <a:r>
              <a:rPr lang="tr-TR" sz="2200" dirty="0" smtClean="0"/>
              <a:t> da +3.</a:t>
            </a:r>
          </a:p>
          <a:p>
            <a:pPr lvl="0" algn="just"/>
            <a:endParaRPr lang="tr-TR" sz="2200" dirty="0" smtClean="0"/>
          </a:p>
          <a:p>
            <a:pPr marL="266700" lvl="0" indent="-266700" algn="just"/>
            <a:r>
              <a:rPr lang="tr-TR" sz="2200" dirty="0" smtClean="0"/>
              <a:t>3) O içeren bileşiklerde peroksitler  (H</a:t>
            </a:r>
            <a:r>
              <a:rPr lang="tr-TR" sz="2200" baseline="-25000" dirty="0" smtClean="0"/>
              <a:t>2</a:t>
            </a:r>
            <a:r>
              <a:rPr lang="tr-TR" sz="2200" dirty="0" smtClean="0"/>
              <a:t>O</a:t>
            </a:r>
            <a:r>
              <a:rPr lang="tr-TR" sz="2200" baseline="-25000" dirty="0" smtClean="0"/>
              <a:t>2</a:t>
            </a:r>
            <a:r>
              <a:rPr lang="tr-TR" sz="2200" dirty="0" smtClean="0"/>
              <a:t> , K</a:t>
            </a:r>
            <a:r>
              <a:rPr lang="tr-TR" sz="2200" baseline="-25000" dirty="0" smtClean="0"/>
              <a:t>2</a:t>
            </a:r>
            <a:r>
              <a:rPr lang="tr-TR" sz="2200" dirty="0" smtClean="0"/>
              <a:t>O</a:t>
            </a:r>
            <a:r>
              <a:rPr lang="tr-TR" sz="2200" baseline="-25000" dirty="0" smtClean="0"/>
              <a:t>2</a:t>
            </a:r>
            <a:r>
              <a:rPr lang="tr-TR" sz="2200" dirty="0" smtClean="0"/>
              <a:t>  de -1 </a:t>
            </a:r>
            <a:r>
              <a:rPr lang="tr-TR" sz="2200" dirty="0" err="1" smtClean="0"/>
              <a:t>dir</a:t>
            </a:r>
            <a:r>
              <a:rPr lang="tr-TR" sz="2200" dirty="0" smtClean="0"/>
              <a:t>) ve F</a:t>
            </a:r>
            <a:r>
              <a:rPr lang="tr-TR" sz="2200" baseline="-25000" dirty="0" smtClean="0"/>
              <a:t>2</a:t>
            </a:r>
            <a:r>
              <a:rPr lang="tr-TR" sz="2200" dirty="0" smtClean="0"/>
              <a:t>O de (+2 </a:t>
            </a:r>
            <a:r>
              <a:rPr lang="tr-TR" sz="2200" dirty="0" err="1" smtClean="0"/>
              <a:t>dir</a:t>
            </a:r>
            <a:r>
              <a:rPr lang="tr-TR" sz="2200" dirty="0" smtClean="0"/>
              <a:t>) hariç oksijen -2’dir.</a:t>
            </a:r>
          </a:p>
          <a:p>
            <a:pPr lvl="0" algn="just"/>
            <a:endParaRPr lang="tr-TR" sz="2200" dirty="0" smtClean="0"/>
          </a:p>
          <a:p>
            <a:pPr lvl="0" algn="just"/>
            <a:r>
              <a:rPr lang="tr-TR" sz="2200" dirty="0" smtClean="0"/>
              <a:t>4) H içeren bileşiklerde hidrürler (</a:t>
            </a:r>
            <a:r>
              <a:rPr lang="tr-TR" sz="2200" dirty="0" err="1" smtClean="0"/>
              <a:t>LiH</a:t>
            </a:r>
            <a:r>
              <a:rPr lang="tr-TR" sz="2200" dirty="0" smtClean="0"/>
              <a:t>, SbH</a:t>
            </a:r>
            <a:r>
              <a:rPr lang="tr-TR" sz="2200" baseline="-25000" dirty="0" smtClean="0"/>
              <a:t>3 </a:t>
            </a:r>
            <a:r>
              <a:rPr lang="tr-TR" sz="2200" dirty="0" smtClean="0"/>
              <a:t>de -1 </a:t>
            </a:r>
            <a:r>
              <a:rPr lang="tr-TR" sz="2200" dirty="0" err="1" smtClean="0"/>
              <a:t>dir</a:t>
            </a:r>
            <a:r>
              <a:rPr lang="tr-TR" sz="2200" dirty="0" smtClean="0"/>
              <a:t>. ) hariç hidrojen +1’dir.</a:t>
            </a:r>
          </a:p>
          <a:p>
            <a:pPr lvl="0" algn="just"/>
            <a:endParaRPr lang="tr-TR" sz="2200" dirty="0" smtClean="0"/>
          </a:p>
          <a:p>
            <a:pPr lvl="0" algn="just"/>
            <a:r>
              <a:rPr lang="tr-TR" sz="2200" dirty="0" smtClean="0"/>
              <a:t>5) Yükseltgenme sayıları yüklerin korunumu ilkesine uygun olmalıdır. Örn; K</a:t>
            </a:r>
            <a:r>
              <a:rPr lang="tr-TR" sz="2200" baseline="-25000" dirty="0" smtClean="0"/>
              <a:t>2</a:t>
            </a:r>
            <a:r>
              <a:rPr lang="tr-TR" sz="2200" dirty="0" smtClean="0"/>
              <a:t>Cr</a:t>
            </a:r>
            <a:r>
              <a:rPr lang="tr-TR" sz="2200" baseline="-25000" dirty="0" smtClean="0"/>
              <a:t>2</a:t>
            </a:r>
            <a:r>
              <a:rPr lang="tr-TR" sz="2200" dirty="0" smtClean="0"/>
              <a:t>O</a:t>
            </a:r>
            <a:r>
              <a:rPr lang="tr-TR" sz="2200" baseline="-25000" dirty="0" smtClean="0"/>
              <a:t>7 </a:t>
            </a:r>
            <a:r>
              <a:rPr lang="tr-TR" sz="2200" dirty="0" smtClean="0"/>
              <a:t>da           K: +1, </a:t>
            </a:r>
            <a:r>
              <a:rPr lang="tr-TR" sz="2200" dirty="0" err="1" smtClean="0"/>
              <a:t>Cr</a:t>
            </a:r>
            <a:r>
              <a:rPr lang="tr-TR" sz="2200" dirty="0" smtClean="0"/>
              <a:t>: +6 ve O: -2dir. MnO</a:t>
            </a:r>
            <a:r>
              <a:rPr lang="tr-TR" sz="2200" baseline="-25000" dirty="0" smtClean="0"/>
              <a:t>4</a:t>
            </a:r>
            <a:r>
              <a:rPr lang="tr-TR" sz="2200" baseline="30000" dirty="0" smtClean="0"/>
              <a:t>-  </a:t>
            </a:r>
            <a:r>
              <a:rPr lang="tr-TR" sz="2200" dirty="0" smtClean="0"/>
              <a:t>de O: -2 , </a:t>
            </a:r>
            <a:r>
              <a:rPr lang="tr-TR" sz="2200" dirty="0" err="1" smtClean="0"/>
              <a:t>Mn</a:t>
            </a:r>
            <a:r>
              <a:rPr lang="tr-TR" sz="2200" dirty="0" smtClean="0"/>
              <a:t>: +7’dir. </a:t>
            </a:r>
          </a:p>
          <a:p>
            <a:pPr lvl="0" algn="just"/>
            <a:endParaRPr lang="tr-TR" sz="2200" dirty="0" smtClean="0"/>
          </a:p>
          <a:p>
            <a:pPr lvl="0" algn="just"/>
            <a:r>
              <a:rPr lang="tr-TR" sz="2200" dirty="0" smtClean="0"/>
              <a:t>6)  Bazen yükseltgenme sayısı 0 ya da kesirli bir sayı da olabilir.</a:t>
            </a:r>
          </a:p>
          <a:p>
            <a:pPr lvl="0" algn="just"/>
            <a:endParaRPr lang="tr-TR" sz="2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ChangeArrowheads="1"/>
          </p:cNvSpPr>
          <p:nvPr/>
        </p:nvSpPr>
        <p:spPr bwMode="auto">
          <a:xfrm>
            <a:off x="323528" y="260648"/>
            <a:ext cx="8352928" cy="71404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mj-lt"/>
                <a:ea typeface="Times New Roman" pitchFamily="18" charset="0"/>
                <a:cs typeface="Arial" pitchFamily="34" charset="0"/>
              </a:rPr>
              <a:t>KİMYASAL EŞİTLİKLERİN DENKLEŞTİRİLMESİ</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mj-lt"/>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j-lt"/>
                <a:ea typeface="Times New Roman" pitchFamily="18" charset="0"/>
                <a:cs typeface="Arial" pitchFamily="34" charset="0"/>
              </a:rPr>
              <a:t>      Kimyasal eşitlikler</a:t>
            </a:r>
            <a:r>
              <a:rPr kumimoji="0" lang="tr-TR" sz="2000" b="0" i="0" u="none" strike="noStrike" cap="none" normalizeH="0" dirty="0" smtClean="0">
                <a:ln>
                  <a:noFill/>
                </a:ln>
                <a:solidFill>
                  <a:schemeClr val="tx1"/>
                </a:solidFill>
                <a:effectLst/>
                <a:latin typeface="+mj-lt"/>
                <a:ea typeface="Times New Roman" pitchFamily="18" charset="0"/>
                <a:cs typeface="Arial" pitchFamily="34" charset="0"/>
              </a:rPr>
              <a:t> yazılırken okun yönüne ve hangi bileşiğin ya da atomun hangi fazda olduklarına dikkat etmek gerekir.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baseline="0" dirty="0" smtClean="0">
              <a:latin typeface="+mj-lt"/>
              <a:ea typeface="Times New Roman" pitchFamily="18" charset="0"/>
              <a:cs typeface="Arial" pitchFamily="34" charset="0"/>
            </a:endParaRPr>
          </a:p>
          <a:p>
            <a:pPr lvl="0" algn="just" fontAlgn="base">
              <a:spcBef>
                <a:spcPct val="0"/>
              </a:spcBef>
              <a:spcAft>
                <a:spcPct val="0"/>
              </a:spcAft>
            </a:pPr>
            <a:r>
              <a:rPr lang="tr-TR" sz="2000" dirty="0" smtClean="0">
                <a:ea typeface="Times New Roman" pitchFamily="18" charset="0"/>
                <a:cs typeface="Arial" pitchFamily="34" charset="0"/>
              </a:rPr>
              <a:t>Bir kimyasal eşitlik şu üç şartı sağlamalıdır:</a:t>
            </a:r>
          </a:p>
          <a:p>
            <a:pPr lvl="0" algn="just" fontAlgn="base">
              <a:spcBef>
                <a:spcPct val="0"/>
              </a:spcBef>
              <a:spcAft>
                <a:spcPct val="0"/>
              </a:spcAft>
            </a:pPr>
            <a:endParaRPr lang="tr-TR" sz="2000" dirty="0" smtClean="0">
              <a:ea typeface="Times New Roman" pitchFamily="18" charset="0"/>
              <a:cs typeface="Arial" pitchFamily="34" charset="0"/>
            </a:endParaRPr>
          </a:p>
          <a:p>
            <a:pPr marL="342900" lvl="0" indent="-342900" algn="just" eaLnBrk="0" fontAlgn="base" hangingPunct="0">
              <a:spcBef>
                <a:spcPct val="0"/>
              </a:spcBef>
              <a:spcAft>
                <a:spcPct val="0"/>
              </a:spcAft>
              <a:buAutoNum type="arabicParenR"/>
            </a:pPr>
            <a:r>
              <a:rPr lang="tr-TR" sz="2000" dirty="0" smtClean="0">
                <a:ea typeface="Times New Roman" pitchFamily="18" charset="0"/>
                <a:cs typeface="Arial" pitchFamily="34" charset="0"/>
              </a:rPr>
              <a:t>Eşitlik deneysel sonuçlara uygun olmalı ve reaksiyonlarda hangi bileşiğin tüketilip hangisinin üretildiği mutlaka belirtilmelidir.</a:t>
            </a:r>
          </a:p>
          <a:p>
            <a:pPr marL="342900" lvl="0" indent="-342900" algn="just" eaLnBrk="0" fontAlgn="base" hangingPunct="0">
              <a:spcBef>
                <a:spcPct val="0"/>
              </a:spcBef>
              <a:spcAft>
                <a:spcPct val="0"/>
              </a:spcAft>
              <a:buAutoNum type="arabicParenR"/>
            </a:pPr>
            <a:r>
              <a:rPr lang="tr-TR" sz="2000" dirty="0" smtClean="0">
                <a:ea typeface="Times New Roman" pitchFamily="18" charset="0"/>
                <a:cs typeface="Arial" pitchFamily="34" charset="0"/>
              </a:rPr>
              <a:t>Kütlenin korunumu ilkesi sağlanmalıdır.</a:t>
            </a:r>
          </a:p>
          <a:p>
            <a:pPr marL="342900" lvl="0" indent="-342900" algn="just" eaLnBrk="0" fontAlgn="base" hangingPunct="0">
              <a:spcBef>
                <a:spcPct val="0"/>
              </a:spcBef>
              <a:spcAft>
                <a:spcPct val="0"/>
              </a:spcAft>
              <a:buAutoNum type="arabicParenR"/>
            </a:pPr>
            <a:r>
              <a:rPr lang="tr-TR" sz="2000" dirty="0" smtClean="0">
                <a:ea typeface="Times New Roman" pitchFamily="18" charset="0"/>
                <a:cs typeface="Arial" pitchFamily="34" charset="0"/>
              </a:rPr>
              <a:t>Eşitliğin hem ürünler hem de girenler tarafı yükler açısından eşit olmalıdır.</a:t>
            </a:r>
          </a:p>
          <a:p>
            <a:pPr marL="342900" lvl="0" indent="-342900" algn="just" eaLnBrk="0" fontAlgn="base" hangingPunct="0">
              <a:spcBef>
                <a:spcPct val="0"/>
              </a:spcBef>
              <a:spcAft>
                <a:spcPct val="0"/>
              </a:spcAft>
              <a:buAutoNum type="arabicParenR"/>
            </a:pPr>
            <a:endParaRPr lang="tr-TR" sz="2000" dirty="0" smtClean="0">
              <a:ea typeface="Times New Roman" pitchFamily="18" charset="0"/>
              <a:cs typeface="Arial" pitchFamily="34" charset="0"/>
            </a:endParaRPr>
          </a:p>
          <a:p>
            <a:pPr marL="342900" lvl="0" indent="-342900" algn="just" eaLnBrk="0" fontAlgn="base" hangingPunct="0">
              <a:spcBef>
                <a:spcPct val="0"/>
              </a:spcBef>
              <a:spcAft>
                <a:spcPct val="0"/>
              </a:spcAft>
            </a:pPr>
            <a:r>
              <a:rPr lang="tr-TR" sz="2000" dirty="0" smtClean="0">
                <a:ea typeface="Times New Roman" pitchFamily="18" charset="0"/>
                <a:cs typeface="Arial" pitchFamily="34" charset="0"/>
              </a:rPr>
              <a:t>İki tip eşitleme vardır.</a:t>
            </a:r>
          </a:p>
          <a:p>
            <a:pPr marL="342900" lvl="0" indent="-342900" algn="just" eaLnBrk="0" fontAlgn="base" hangingPunct="0">
              <a:spcBef>
                <a:spcPct val="0"/>
              </a:spcBef>
              <a:spcAft>
                <a:spcPct val="0"/>
              </a:spcAft>
            </a:pPr>
            <a:endParaRPr lang="tr-TR" sz="2000" dirty="0" smtClean="0">
              <a:ea typeface="Times New Roman" pitchFamily="18" charset="0"/>
              <a:cs typeface="Arial" pitchFamily="34" charset="0"/>
            </a:endParaRPr>
          </a:p>
          <a:p>
            <a:pPr marL="457200" lvl="0" indent="-457200" algn="just" eaLnBrk="0" fontAlgn="base" hangingPunct="0">
              <a:spcBef>
                <a:spcPct val="0"/>
              </a:spcBef>
              <a:spcAft>
                <a:spcPct val="0"/>
              </a:spcAft>
              <a:buAutoNum type="arabicParenR"/>
            </a:pPr>
            <a:r>
              <a:rPr lang="tr-TR" sz="2000" dirty="0" smtClean="0">
                <a:ea typeface="Times New Roman" pitchFamily="18" charset="0"/>
                <a:cs typeface="Arial" pitchFamily="34" charset="0"/>
              </a:rPr>
              <a:t>Denetleme yolu ile eşitleme:</a:t>
            </a:r>
          </a:p>
          <a:p>
            <a:pPr marL="457200" lvl="0" indent="-457200" algn="just" eaLnBrk="0" fontAlgn="base" hangingPunct="0">
              <a:spcBef>
                <a:spcPct val="0"/>
              </a:spcBef>
              <a:spcAft>
                <a:spcPct val="0"/>
              </a:spcAft>
            </a:pPr>
            <a:endParaRPr lang="tr-TR" sz="2000" dirty="0" smtClean="0">
              <a:ea typeface="Times New Roman" pitchFamily="18" charset="0"/>
              <a:cs typeface="Arial" pitchFamily="34" charset="0"/>
            </a:endParaRPr>
          </a:p>
          <a:p>
            <a:pPr marL="457200" indent="-457200" algn="just" eaLnBrk="0" fontAlgn="base" hangingPunct="0">
              <a:spcBef>
                <a:spcPct val="0"/>
              </a:spcBef>
              <a:spcAft>
                <a:spcPct val="0"/>
              </a:spcAft>
            </a:pPr>
            <a:r>
              <a:rPr lang="tr-TR" sz="2000" dirty="0" smtClean="0"/>
              <a:t>MgCO</a:t>
            </a:r>
            <a:r>
              <a:rPr lang="tr-TR" sz="2000" baseline="-25000" dirty="0" smtClean="0"/>
              <a:t>3</a:t>
            </a:r>
            <a:r>
              <a:rPr lang="tr-TR" sz="2000" dirty="0" smtClean="0"/>
              <a:t> + CaCO</a:t>
            </a:r>
            <a:r>
              <a:rPr lang="tr-TR" sz="2000" baseline="-25000" dirty="0" smtClean="0"/>
              <a:t>3</a:t>
            </a:r>
            <a:r>
              <a:rPr lang="tr-TR" sz="2000" dirty="0" smtClean="0"/>
              <a:t> → </a:t>
            </a:r>
            <a:r>
              <a:rPr lang="tr-TR" sz="2000" dirty="0" err="1" smtClean="0"/>
              <a:t>MgO</a:t>
            </a:r>
            <a:r>
              <a:rPr lang="tr-TR" sz="2000" dirty="0" smtClean="0"/>
              <a:t> + </a:t>
            </a:r>
            <a:r>
              <a:rPr lang="tr-TR" sz="2000" dirty="0" err="1" smtClean="0"/>
              <a:t>CaO</a:t>
            </a:r>
            <a:r>
              <a:rPr lang="tr-TR" sz="2000" dirty="0" smtClean="0"/>
              <a:t> + CO</a:t>
            </a:r>
            <a:r>
              <a:rPr lang="tr-TR" sz="2000" baseline="-25000" dirty="0" smtClean="0"/>
              <a:t>2</a:t>
            </a:r>
            <a:endParaRPr lang="tr-TR" sz="2000" dirty="0" smtClean="0"/>
          </a:p>
          <a:p>
            <a:pPr marL="457200" lvl="0" indent="-457200" algn="just" eaLnBrk="0" fontAlgn="base" hangingPunct="0">
              <a:spcBef>
                <a:spcPct val="0"/>
              </a:spcBef>
              <a:spcAft>
                <a:spcPct val="0"/>
              </a:spcAft>
            </a:pPr>
            <a:endParaRPr lang="tr-TR" sz="2000" dirty="0" smtClean="0">
              <a:ea typeface="Times New Roman" pitchFamily="18" charset="0"/>
              <a:cs typeface="Arial" pitchFamily="34" charset="0"/>
            </a:endParaRPr>
          </a:p>
          <a:p>
            <a:pPr lvl="0" algn="just" eaLnBrk="0" fontAlgn="base" hangingPunct="0">
              <a:spcBef>
                <a:spcPct val="0"/>
              </a:spcBef>
              <a:spcAft>
                <a:spcPct val="0"/>
              </a:spcAft>
            </a:pPr>
            <a:r>
              <a:rPr lang="tr-TR" sz="2000" dirty="0" smtClean="0">
                <a:ea typeface="Times New Roman" pitchFamily="18" charset="0"/>
                <a:cs typeface="Arial" pitchFamily="34" charset="0"/>
              </a:rPr>
              <a:t>O ve C haricindeki bütün atomların sayısı eşittir. </a:t>
            </a:r>
            <a:r>
              <a:rPr lang="tr-TR" sz="2000" dirty="0" smtClean="0"/>
              <a:t>CO</a:t>
            </a:r>
            <a:r>
              <a:rPr lang="tr-TR" sz="2000" baseline="-25000" dirty="0" smtClean="0"/>
              <a:t>2</a:t>
            </a:r>
            <a:r>
              <a:rPr lang="tr-TR" sz="2000" dirty="0" smtClean="0">
                <a:cs typeface="Arial" pitchFamily="34" charset="0"/>
              </a:rPr>
              <a:t> ba</a:t>
            </a:r>
            <a:r>
              <a:rPr lang="tr-TR" sz="2000" dirty="0" smtClean="0">
                <a:ea typeface="Times New Roman" pitchFamily="18" charset="0"/>
                <a:cs typeface="Arial" pitchFamily="34" charset="0"/>
              </a:rPr>
              <a:t>şına 2 sayısını getirirsek O ve C atomlarının sayısını da eşitlemiş oluruz. </a:t>
            </a:r>
          </a:p>
          <a:p>
            <a:pPr marL="457200" lvl="0" indent="-457200" algn="just" eaLnBrk="0" fontAlgn="base" hangingPunct="0">
              <a:spcBef>
                <a:spcPct val="0"/>
              </a:spcBef>
              <a:spcAft>
                <a:spcPct val="0"/>
              </a:spcAft>
              <a:buAutoNum type="arabicParenR"/>
            </a:pPr>
            <a:endParaRPr lang="tr-TR" sz="2000" dirty="0" smtClean="0">
              <a:ea typeface="Times New Roman" pitchFamily="18" charset="0"/>
              <a:cs typeface="Arial" pitchFamily="34" charset="0"/>
            </a:endParaRPr>
          </a:p>
          <a:p>
            <a:pPr marL="457200" lvl="0" indent="-457200" algn="just" eaLnBrk="0" fontAlgn="base" hangingPunct="0">
              <a:spcBef>
                <a:spcPct val="0"/>
              </a:spcBef>
              <a:spcAft>
                <a:spcPct val="0"/>
              </a:spcAft>
            </a:pPr>
            <a:r>
              <a:rPr lang="tr-TR" sz="2000" dirty="0" smtClean="0">
                <a:ea typeface="Times New Roman" pitchFamily="18" charset="0"/>
                <a:cs typeface="Arial" pitchFamily="34" charset="0"/>
              </a:rPr>
              <a:t>        </a:t>
            </a:r>
          </a:p>
          <a:p>
            <a:pPr lvl="0" algn="just" eaLnBrk="0" fontAlgn="base" hangingPunct="0">
              <a:spcBef>
                <a:spcPct val="0"/>
              </a:spcBef>
              <a:spcAft>
                <a:spcPct val="0"/>
              </a:spcAft>
            </a:pPr>
            <a:endParaRPr lang="tr-TR" dirty="0" smtClean="0">
              <a:ea typeface="Times New Roman" pitchFamily="18"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188640"/>
            <a:ext cx="8640960" cy="6370975"/>
          </a:xfrm>
          <a:prstGeom prst="rect">
            <a:avLst/>
          </a:prstGeom>
        </p:spPr>
        <p:txBody>
          <a:bodyPr wrap="square">
            <a:spAutoFit/>
          </a:bodyPr>
          <a:lstStyle/>
          <a:p>
            <a:pPr algn="just"/>
            <a:r>
              <a:rPr lang="tr-TR" sz="2400" dirty="0" smtClean="0"/>
              <a:t>2) Elektron alışverişi olan reaksiyonlarda eşitleme;</a:t>
            </a:r>
          </a:p>
          <a:p>
            <a:pPr algn="just"/>
            <a:endParaRPr lang="tr-TR" sz="2400" dirty="0" smtClean="0"/>
          </a:p>
          <a:p>
            <a:pPr marL="342900" indent="-342900" algn="just"/>
            <a:r>
              <a:rPr lang="tr-TR" sz="2400" dirty="0" smtClean="0"/>
              <a:t>      Öncelikle reaksiyon yükseltgenme ve indirgenme olmak üzere ikiye ayrılır. Daha sonra her bir reaksiyon aşağıdaki biçimde denkleştirilir. </a:t>
            </a:r>
          </a:p>
          <a:p>
            <a:pPr marL="342900" indent="-342900" algn="just"/>
            <a:endParaRPr lang="tr-TR" sz="2400" dirty="0" smtClean="0"/>
          </a:p>
          <a:p>
            <a:pPr marL="342900" indent="-342900" algn="just">
              <a:buFont typeface="+mj-lt"/>
              <a:buAutoNum type="alphaLcParenR"/>
            </a:pPr>
            <a:r>
              <a:rPr lang="tr-TR" sz="2400" dirty="0" smtClean="0"/>
              <a:t>Öncelikle H ve </a:t>
            </a:r>
            <a:r>
              <a:rPr lang="tr-TR" sz="2400" dirty="0" err="1" smtClean="0"/>
              <a:t>O’ler</a:t>
            </a:r>
            <a:r>
              <a:rPr lang="tr-TR" sz="2400" dirty="0" smtClean="0"/>
              <a:t> haricindeki atomların sayıları eşitlenir.</a:t>
            </a:r>
          </a:p>
          <a:p>
            <a:pPr marL="342900" indent="-342900" algn="just">
              <a:buFont typeface="+mj-lt"/>
              <a:buAutoNum type="alphaLcParenR"/>
            </a:pPr>
            <a:r>
              <a:rPr lang="tr-TR" sz="2400" dirty="0" smtClean="0"/>
              <a:t>O eksikliği olan tarafa asidik ortamda O sayısı kadar H</a:t>
            </a:r>
            <a:r>
              <a:rPr lang="tr-TR" sz="2400" baseline="-25000" dirty="0" smtClean="0"/>
              <a:t>2</a:t>
            </a:r>
            <a:r>
              <a:rPr lang="tr-TR" sz="2400" dirty="0" smtClean="0"/>
              <a:t>O eklenir. Diğer tarafa eksik sayıda H</a:t>
            </a:r>
            <a:r>
              <a:rPr lang="tr-TR" sz="2400" baseline="30000" dirty="0" smtClean="0"/>
              <a:t>+</a:t>
            </a:r>
            <a:r>
              <a:rPr lang="tr-TR" sz="2400" dirty="0" smtClean="0"/>
              <a:t> eklenir. Bazik ortamda O eksikliği olan tarafa diğer taraftaki </a:t>
            </a:r>
            <a:r>
              <a:rPr lang="tr-TR" sz="2400" dirty="0" err="1" smtClean="0"/>
              <a:t>O’in</a:t>
            </a:r>
            <a:r>
              <a:rPr lang="tr-TR" sz="2400" dirty="0" smtClean="0"/>
              <a:t> iki katı OH</a:t>
            </a:r>
            <a:r>
              <a:rPr lang="tr-TR" sz="2400" baseline="30000" dirty="0" smtClean="0"/>
              <a:t>-</a:t>
            </a:r>
            <a:r>
              <a:rPr lang="tr-TR" sz="2400" dirty="0" smtClean="0"/>
              <a:t> eklenir. Diğer tarafa uygun sayıda H</a:t>
            </a:r>
            <a:r>
              <a:rPr lang="tr-TR" sz="2400" baseline="-25000" dirty="0" smtClean="0"/>
              <a:t>2</a:t>
            </a:r>
            <a:r>
              <a:rPr lang="tr-TR" sz="2400" dirty="0" smtClean="0"/>
              <a:t>O eklenir.</a:t>
            </a:r>
          </a:p>
          <a:p>
            <a:pPr marL="342900" indent="-342900" algn="just">
              <a:buFont typeface="+mj-lt"/>
              <a:buAutoNum type="alphaLcParenR"/>
            </a:pPr>
            <a:r>
              <a:rPr lang="tr-TR" sz="2400" dirty="0" smtClean="0"/>
              <a:t>Elektron sayıları yüklerin korunumu kuralına göre denkleştirilir. Duruma göre eşitliğin sağ ya da sol tarafına elektronlar eklenir.</a:t>
            </a:r>
          </a:p>
          <a:p>
            <a:pPr marL="342900" indent="-342900" algn="just">
              <a:buFont typeface="+mj-lt"/>
              <a:buAutoNum type="alphaLcParenR"/>
            </a:pPr>
            <a:r>
              <a:rPr lang="tr-TR" sz="2400" dirty="0" smtClean="0"/>
              <a:t>Her iki eşitlikte alt alta yazılarak elektronların sadeleşmesi için gerekli katsayılar ile çarpılır.</a:t>
            </a:r>
          </a:p>
          <a:p>
            <a:pPr marL="342900" indent="-342900" algn="just">
              <a:buFont typeface="+mj-lt"/>
              <a:buAutoNum type="alphaLcParenR"/>
            </a:pPr>
            <a:r>
              <a:rPr lang="tr-TR" sz="2400" dirty="0" smtClean="0"/>
              <a:t>Eşitlikler alt alta toplandıktan sonra gerekli sadeleştirme işlemleri gerçekleştirilir.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51520" y="116632"/>
            <a:ext cx="8640960" cy="6247864"/>
          </a:xfrm>
          <a:prstGeom prst="rect">
            <a:avLst/>
          </a:prstGeom>
          <a:noFill/>
        </p:spPr>
        <p:txBody>
          <a:bodyPr wrap="square" rtlCol="0">
            <a:spAutoFit/>
          </a:bodyPr>
          <a:lstStyle/>
          <a:p>
            <a:r>
              <a:rPr lang="tr-TR" sz="2000" dirty="0" smtClean="0"/>
              <a:t>H</a:t>
            </a:r>
            <a:r>
              <a:rPr lang="tr-TR" sz="2000" baseline="-25000" dirty="0" smtClean="0"/>
              <a:t>2</a:t>
            </a:r>
            <a:r>
              <a:rPr lang="tr-TR" sz="2000" dirty="0" smtClean="0"/>
              <a:t>SeO</a:t>
            </a:r>
            <a:r>
              <a:rPr lang="tr-TR" sz="2000" baseline="-25000" dirty="0" smtClean="0"/>
              <a:t>3</a:t>
            </a:r>
            <a:r>
              <a:rPr lang="tr-TR" sz="2000" dirty="0" smtClean="0"/>
              <a:t> + H</a:t>
            </a:r>
            <a:r>
              <a:rPr lang="tr-TR" sz="2000" baseline="-25000" dirty="0" smtClean="0"/>
              <a:t>2</a:t>
            </a:r>
            <a:r>
              <a:rPr lang="tr-TR" sz="2000" dirty="0" smtClean="0"/>
              <a:t>S → </a:t>
            </a:r>
            <a:r>
              <a:rPr lang="tr-TR" sz="2000" dirty="0" err="1" smtClean="0"/>
              <a:t>Se</a:t>
            </a:r>
            <a:r>
              <a:rPr lang="tr-TR" sz="2000" dirty="0" smtClean="0"/>
              <a:t> + HSO</a:t>
            </a:r>
            <a:r>
              <a:rPr lang="tr-TR" sz="2000" baseline="-25000" dirty="0" smtClean="0"/>
              <a:t>4</a:t>
            </a:r>
            <a:r>
              <a:rPr lang="tr-TR" sz="2000" baseline="30000" dirty="0" smtClean="0"/>
              <a:t>- </a:t>
            </a:r>
            <a:r>
              <a:rPr lang="tr-TR" sz="2000" dirty="0" smtClean="0"/>
              <a:t> (asidik ortam)</a:t>
            </a:r>
          </a:p>
          <a:p>
            <a:endParaRPr lang="tr-TR" sz="2000" dirty="0" smtClean="0"/>
          </a:p>
          <a:p>
            <a:r>
              <a:rPr lang="tr-TR" sz="2000" dirty="0" smtClean="0"/>
              <a:t>                         H</a:t>
            </a:r>
            <a:r>
              <a:rPr lang="tr-TR" sz="2000" baseline="-25000" dirty="0" smtClean="0"/>
              <a:t>2</a:t>
            </a:r>
            <a:r>
              <a:rPr lang="tr-TR" sz="2000" dirty="0" smtClean="0"/>
              <a:t>SeO</a:t>
            </a:r>
            <a:r>
              <a:rPr lang="tr-TR" sz="2000" baseline="-25000" dirty="0" smtClean="0"/>
              <a:t>3 </a:t>
            </a:r>
            <a:r>
              <a:rPr lang="tr-TR" sz="2000" dirty="0" smtClean="0"/>
              <a:t>→ </a:t>
            </a:r>
            <a:r>
              <a:rPr lang="tr-TR" sz="2000" dirty="0" err="1" smtClean="0"/>
              <a:t>Se</a:t>
            </a:r>
            <a:r>
              <a:rPr lang="tr-TR" sz="2000" dirty="0" smtClean="0"/>
              <a:t>                                        H</a:t>
            </a:r>
            <a:r>
              <a:rPr lang="tr-TR" sz="2000" baseline="-25000" dirty="0" smtClean="0"/>
              <a:t>2</a:t>
            </a:r>
            <a:r>
              <a:rPr lang="tr-TR" sz="2000" dirty="0" smtClean="0"/>
              <a:t>S → HSO</a:t>
            </a:r>
            <a:r>
              <a:rPr lang="tr-TR" sz="2000" baseline="-25000" dirty="0" smtClean="0"/>
              <a:t>4</a:t>
            </a:r>
            <a:r>
              <a:rPr lang="tr-TR" sz="2000" baseline="30000" dirty="0" smtClean="0"/>
              <a:t>-</a:t>
            </a:r>
            <a:r>
              <a:rPr lang="tr-TR" sz="2000" dirty="0" smtClean="0"/>
              <a:t>         </a:t>
            </a:r>
          </a:p>
          <a:p>
            <a:r>
              <a:rPr lang="tr-TR" sz="2000" dirty="0" smtClean="0"/>
              <a:t>                        H</a:t>
            </a:r>
            <a:r>
              <a:rPr lang="tr-TR" sz="2000" baseline="-25000" dirty="0" smtClean="0"/>
              <a:t>2</a:t>
            </a:r>
            <a:r>
              <a:rPr lang="tr-TR" sz="2000" dirty="0" smtClean="0"/>
              <a:t>SeO</a:t>
            </a:r>
            <a:r>
              <a:rPr lang="tr-TR" sz="2000" baseline="-25000" dirty="0" smtClean="0"/>
              <a:t>3 </a:t>
            </a:r>
            <a:r>
              <a:rPr lang="tr-TR" sz="2000" dirty="0" smtClean="0"/>
              <a:t>→ </a:t>
            </a:r>
            <a:r>
              <a:rPr lang="tr-TR" sz="2000" dirty="0" err="1" smtClean="0"/>
              <a:t>Se</a:t>
            </a:r>
            <a:r>
              <a:rPr lang="tr-TR" sz="2000" dirty="0" smtClean="0"/>
              <a:t> + 3H</a:t>
            </a:r>
            <a:r>
              <a:rPr lang="tr-TR" sz="2000" baseline="-25000" dirty="0" smtClean="0"/>
              <a:t>2</a:t>
            </a:r>
            <a:r>
              <a:rPr lang="tr-TR" sz="2000" dirty="0" smtClean="0"/>
              <a:t>O                4 H</a:t>
            </a:r>
            <a:r>
              <a:rPr lang="tr-TR" sz="2000" baseline="-25000" dirty="0" smtClean="0"/>
              <a:t>2</a:t>
            </a:r>
            <a:r>
              <a:rPr lang="tr-TR" sz="2000" dirty="0" smtClean="0"/>
              <a:t>O + H</a:t>
            </a:r>
            <a:r>
              <a:rPr lang="tr-TR" sz="2000" baseline="-25000" dirty="0" smtClean="0"/>
              <a:t>2</a:t>
            </a:r>
            <a:r>
              <a:rPr lang="tr-TR" sz="2000" dirty="0" smtClean="0"/>
              <a:t>S → HSO</a:t>
            </a:r>
            <a:r>
              <a:rPr lang="tr-TR" sz="2000" baseline="-25000" dirty="0" smtClean="0"/>
              <a:t>4</a:t>
            </a:r>
            <a:r>
              <a:rPr lang="tr-TR" sz="2000" baseline="30000" dirty="0" smtClean="0"/>
              <a:t>-</a:t>
            </a:r>
            <a:r>
              <a:rPr lang="tr-TR" sz="2000" dirty="0" smtClean="0"/>
              <a:t>         </a:t>
            </a:r>
          </a:p>
          <a:p>
            <a:r>
              <a:rPr lang="tr-TR" sz="2000" dirty="0" smtClean="0"/>
              <a:t>            4 H</a:t>
            </a:r>
            <a:r>
              <a:rPr lang="tr-TR" sz="2000" baseline="30000" dirty="0" smtClean="0"/>
              <a:t>+</a:t>
            </a:r>
            <a:r>
              <a:rPr lang="tr-TR" sz="2000" dirty="0" smtClean="0"/>
              <a:t> + H</a:t>
            </a:r>
            <a:r>
              <a:rPr lang="tr-TR" sz="2000" baseline="-25000" dirty="0" smtClean="0"/>
              <a:t>2</a:t>
            </a:r>
            <a:r>
              <a:rPr lang="tr-TR" sz="2000" dirty="0" smtClean="0"/>
              <a:t>SeO</a:t>
            </a:r>
            <a:r>
              <a:rPr lang="tr-TR" sz="2000" baseline="-25000" dirty="0" smtClean="0"/>
              <a:t>3 </a:t>
            </a:r>
            <a:r>
              <a:rPr lang="tr-TR" sz="2000" dirty="0" smtClean="0"/>
              <a:t>→ </a:t>
            </a:r>
            <a:r>
              <a:rPr lang="tr-TR" sz="2000" dirty="0" err="1" smtClean="0"/>
              <a:t>Se</a:t>
            </a:r>
            <a:r>
              <a:rPr lang="tr-TR" sz="2000" dirty="0" smtClean="0"/>
              <a:t> + 3H</a:t>
            </a:r>
            <a:r>
              <a:rPr lang="tr-TR" sz="2000" baseline="-25000" dirty="0" smtClean="0"/>
              <a:t>2</a:t>
            </a:r>
            <a:r>
              <a:rPr lang="tr-TR" sz="2000" dirty="0" smtClean="0"/>
              <a:t>O                4 H</a:t>
            </a:r>
            <a:r>
              <a:rPr lang="tr-TR" sz="2000" baseline="-25000" dirty="0" smtClean="0"/>
              <a:t>2</a:t>
            </a:r>
            <a:r>
              <a:rPr lang="tr-TR" sz="2000" dirty="0" smtClean="0"/>
              <a:t>O + H</a:t>
            </a:r>
            <a:r>
              <a:rPr lang="tr-TR" sz="2000" baseline="-25000" dirty="0" smtClean="0"/>
              <a:t>2</a:t>
            </a:r>
            <a:r>
              <a:rPr lang="tr-TR" sz="2000" dirty="0" smtClean="0"/>
              <a:t>S → HSO</a:t>
            </a:r>
            <a:r>
              <a:rPr lang="tr-TR" sz="2000" baseline="-25000" dirty="0" smtClean="0"/>
              <a:t>4</a:t>
            </a:r>
            <a:r>
              <a:rPr lang="tr-TR" sz="2000" baseline="30000" dirty="0" smtClean="0"/>
              <a:t>-</a:t>
            </a:r>
            <a:r>
              <a:rPr lang="tr-TR" sz="2000" dirty="0" smtClean="0"/>
              <a:t> + 9 H</a:t>
            </a:r>
            <a:r>
              <a:rPr lang="tr-TR" sz="2000" baseline="30000" dirty="0" smtClean="0"/>
              <a:t>+</a:t>
            </a:r>
            <a:r>
              <a:rPr lang="tr-TR" sz="2000" dirty="0" smtClean="0"/>
              <a:t> + 8 e</a:t>
            </a:r>
            <a:r>
              <a:rPr lang="tr-TR" sz="2000" baseline="30000" dirty="0" smtClean="0"/>
              <a:t>-</a:t>
            </a:r>
            <a:endParaRPr lang="tr-TR" sz="2000" dirty="0" smtClean="0"/>
          </a:p>
          <a:p>
            <a:r>
              <a:rPr lang="tr-TR" sz="2000" dirty="0" smtClean="0"/>
              <a:t>  4 e</a:t>
            </a:r>
            <a:r>
              <a:rPr lang="tr-TR" sz="2000" baseline="30000" dirty="0" smtClean="0"/>
              <a:t>-</a:t>
            </a:r>
            <a:r>
              <a:rPr lang="tr-TR" sz="2000" dirty="0" smtClean="0"/>
              <a:t> + 4 H</a:t>
            </a:r>
            <a:r>
              <a:rPr lang="tr-TR" sz="2000" baseline="30000" dirty="0" smtClean="0"/>
              <a:t>+</a:t>
            </a:r>
            <a:r>
              <a:rPr lang="tr-TR" sz="2000" dirty="0" smtClean="0"/>
              <a:t> + H</a:t>
            </a:r>
            <a:r>
              <a:rPr lang="tr-TR" sz="2000" baseline="-25000" dirty="0" smtClean="0"/>
              <a:t>2</a:t>
            </a:r>
            <a:r>
              <a:rPr lang="tr-TR" sz="2000" dirty="0" smtClean="0"/>
              <a:t>SeO</a:t>
            </a:r>
            <a:r>
              <a:rPr lang="tr-TR" sz="2000" baseline="-25000" dirty="0" smtClean="0"/>
              <a:t>3 </a:t>
            </a:r>
            <a:r>
              <a:rPr lang="tr-TR" sz="2000" dirty="0" smtClean="0"/>
              <a:t>→ </a:t>
            </a:r>
            <a:r>
              <a:rPr lang="tr-TR" sz="2000" dirty="0" err="1" smtClean="0"/>
              <a:t>Se</a:t>
            </a:r>
            <a:r>
              <a:rPr lang="tr-TR" sz="2000" dirty="0" smtClean="0"/>
              <a:t> + 3H</a:t>
            </a:r>
            <a:r>
              <a:rPr lang="tr-TR" sz="2000" baseline="-25000" dirty="0" smtClean="0"/>
              <a:t>2</a:t>
            </a:r>
            <a:r>
              <a:rPr lang="tr-TR" sz="2000" dirty="0" smtClean="0"/>
              <a:t>O </a:t>
            </a:r>
          </a:p>
          <a:p>
            <a:endParaRPr lang="tr-TR" sz="2000" dirty="0" smtClean="0"/>
          </a:p>
          <a:p>
            <a:r>
              <a:rPr lang="tr-TR" sz="2000" dirty="0" smtClean="0"/>
              <a:t>2 / 4 e</a:t>
            </a:r>
            <a:r>
              <a:rPr lang="tr-TR" sz="2000" baseline="30000" dirty="0" smtClean="0"/>
              <a:t>-</a:t>
            </a:r>
            <a:r>
              <a:rPr lang="tr-TR" sz="2000" dirty="0" smtClean="0"/>
              <a:t> + 4 H</a:t>
            </a:r>
            <a:r>
              <a:rPr lang="tr-TR" sz="2000" baseline="30000" dirty="0" smtClean="0"/>
              <a:t>+</a:t>
            </a:r>
            <a:r>
              <a:rPr lang="tr-TR" sz="2000" dirty="0" smtClean="0"/>
              <a:t> + H</a:t>
            </a:r>
            <a:r>
              <a:rPr lang="tr-TR" sz="2000" baseline="-25000" dirty="0" smtClean="0"/>
              <a:t>2</a:t>
            </a:r>
            <a:r>
              <a:rPr lang="tr-TR" sz="2000" dirty="0" smtClean="0"/>
              <a:t>SeO</a:t>
            </a:r>
            <a:r>
              <a:rPr lang="tr-TR" sz="2000" baseline="-25000" dirty="0" smtClean="0"/>
              <a:t>3 </a:t>
            </a:r>
            <a:r>
              <a:rPr lang="tr-TR" sz="2000" dirty="0" smtClean="0"/>
              <a:t>→ </a:t>
            </a:r>
            <a:r>
              <a:rPr lang="tr-TR" sz="2000" dirty="0" err="1" smtClean="0"/>
              <a:t>Se</a:t>
            </a:r>
            <a:r>
              <a:rPr lang="tr-TR" sz="2000" dirty="0" smtClean="0"/>
              <a:t> + 3H</a:t>
            </a:r>
            <a:r>
              <a:rPr lang="tr-TR" sz="2000" baseline="-25000" dirty="0" smtClean="0"/>
              <a:t>2</a:t>
            </a:r>
            <a:r>
              <a:rPr lang="tr-TR" sz="2000" dirty="0" smtClean="0"/>
              <a:t>O </a:t>
            </a:r>
          </a:p>
          <a:p>
            <a:r>
              <a:rPr lang="tr-TR" sz="2000" dirty="0" smtClean="0"/>
              <a:t>     4 H</a:t>
            </a:r>
            <a:r>
              <a:rPr lang="tr-TR" sz="2000" baseline="-25000" dirty="0" smtClean="0"/>
              <a:t>2</a:t>
            </a:r>
            <a:r>
              <a:rPr lang="tr-TR" sz="2000" dirty="0" smtClean="0"/>
              <a:t>O + H</a:t>
            </a:r>
            <a:r>
              <a:rPr lang="tr-TR" sz="2000" baseline="-25000" dirty="0" smtClean="0"/>
              <a:t>2</a:t>
            </a:r>
            <a:r>
              <a:rPr lang="tr-TR" sz="2000" dirty="0" smtClean="0"/>
              <a:t>S → HSO</a:t>
            </a:r>
            <a:r>
              <a:rPr lang="tr-TR" sz="2000" baseline="-25000" dirty="0" smtClean="0"/>
              <a:t>4</a:t>
            </a:r>
            <a:r>
              <a:rPr lang="tr-TR" sz="2000" baseline="30000" dirty="0" smtClean="0"/>
              <a:t>-</a:t>
            </a:r>
            <a:r>
              <a:rPr lang="tr-TR" sz="2000" dirty="0" smtClean="0"/>
              <a:t> + 9 H</a:t>
            </a:r>
            <a:r>
              <a:rPr lang="tr-TR" sz="2000" baseline="30000" dirty="0" smtClean="0"/>
              <a:t>+</a:t>
            </a:r>
            <a:r>
              <a:rPr lang="tr-TR" sz="2000" dirty="0" smtClean="0"/>
              <a:t> + 8 e</a:t>
            </a:r>
            <a:r>
              <a:rPr lang="tr-TR" sz="2000" baseline="30000" dirty="0" smtClean="0"/>
              <a:t>-</a:t>
            </a:r>
          </a:p>
          <a:p>
            <a:endParaRPr lang="tr-TR" sz="2000" dirty="0" smtClean="0"/>
          </a:p>
          <a:p>
            <a:r>
              <a:rPr lang="tr-TR" sz="2000" dirty="0" smtClean="0"/>
              <a:t>2 H</a:t>
            </a:r>
            <a:r>
              <a:rPr lang="tr-TR" sz="2000" baseline="-25000" dirty="0" smtClean="0"/>
              <a:t>2</a:t>
            </a:r>
            <a:r>
              <a:rPr lang="tr-TR" sz="2000" dirty="0" smtClean="0"/>
              <a:t>SeO</a:t>
            </a:r>
            <a:r>
              <a:rPr lang="tr-TR" sz="2000" baseline="-25000" dirty="0" smtClean="0"/>
              <a:t>3</a:t>
            </a:r>
            <a:r>
              <a:rPr lang="tr-TR" sz="2000" dirty="0" smtClean="0"/>
              <a:t> + 8 H</a:t>
            </a:r>
            <a:r>
              <a:rPr lang="tr-TR" sz="2000" baseline="30000" dirty="0" smtClean="0"/>
              <a:t>+</a:t>
            </a:r>
            <a:r>
              <a:rPr lang="tr-TR" sz="2000" dirty="0" smtClean="0"/>
              <a:t> + 4 H</a:t>
            </a:r>
            <a:r>
              <a:rPr lang="tr-TR" sz="2000" baseline="-25000" dirty="0" smtClean="0"/>
              <a:t>2</a:t>
            </a:r>
            <a:r>
              <a:rPr lang="tr-TR" sz="2000" dirty="0" smtClean="0"/>
              <a:t>O + H</a:t>
            </a:r>
            <a:r>
              <a:rPr lang="tr-TR" sz="2000" baseline="-25000" dirty="0" smtClean="0"/>
              <a:t>2</a:t>
            </a:r>
            <a:r>
              <a:rPr lang="tr-TR" sz="2000" dirty="0" smtClean="0"/>
              <a:t>S → 2 </a:t>
            </a:r>
            <a:r>
              <a:rPr lang="tr-TR" sz="2000" dirty="0" err="1" smtClean="0"/>
              <a:t>Se</a:t>
            </a:r>
            <a:r>
              <a:rPr lang="tr-TR" sz="2000" dirty="0" smtClean="0"/>
              <a:t> + 6 H</a:t>
            </a:r>
            <a:r>
              <a:rPr lang="tr-TR" sz="2000" baseline="-25000" dirty="0" smtClean="0"/>
              <a:t>2</a:t>
            </a:r>
            <a:r>
              <a:rPr lang="tr-TR" sz="2000" dirty="0" smtClean="0"/>
              <a:t>O + HSO</a:t>
            </a:r>
            <a:r>
              <a:rPr lang="tr-TR" sz="2000" baseline="-25000" dirty="0" smtClean="0"/>
              <a:t>4</a:t>
            </a:r>
            <a:r>
              <a:rPr lang="tr-TR" sz="2000" baseline="30000" dirty="0" smtClean="0"/>
              <a:t>-</a:t>
            </a:r>
            <a:r>
              <a:rPr lang="tr-TR" sz="2000" dirty="0" smtClean="0"/>
              <a:t> + 9 H</a:t>
            </a:r>
            <a:r>
              <a:rPr lang="tr-TR" sz="2000" baseline="30000" dirty="0" smtClean="0"/>
              <a:t>+</a:t>
            </a:r>
            <a:r>
              <a:rPr lang="tr-TR" sz="2000" dirty="0" smtClean="0"/>
              <a:t> </a:t>
            </a:r>
          </a:p>
          <a:p>
            <a:endParaRPr lang="tr-TR" sz="2000" dirty="0" smtClean="0"/>
          </a:p>
          <a:p>
            <a:r>
              <a:rPr lang="tr-TR" sz="2000" dirty="0" smtClean="0"/>
              <a:t>2 H</a:t>
            </a:r>
            <a:r>
              <a:rPr lang="tr-TR" sz="2000" baseline="-25000" dirty="0" smtClean="0"/>
              <a:t>2</a:t>
            </a:r>
            <a:r>
              <a:rPr lang="tr-TR" sz="2000" dirty="0" smtClean="0"/>
              <a:t>SeO</a:t>
            </a:r>
            <a:r>
              <a:rPr lang="tr-TR" sz="2000" baseline="-25000" dirty="0" smtClean="0"/>
              <a:t>3</a:t>
            </a:r>
            <a:r>
              <a:rPr lang="tr-TR" sz="2000" dirty="0" smtClean="0"/>
              <a:t> + H</a:t>
            </a:r>
            <a:r>
              <a:rPr lang="tr-TR" sz="2000" baseline="-25000" dirty="0" smtClean="0"/>
              <a:t>2</a:t>
            </a:r>
            <a:r>
              <a:rPr lang="tr-TR" sz="2000" dirty="0" smtClean="0"/>
              <a:t>S → 2 </a:t>
            </a:r>
            <a:r>
              <a:rPr lang="tr-TR" sz="2000" dirty="0" err="1" smtClean="0"/>
              <a:t>Se</a:t>
            </a:r>
            <a:r>
              <a:rPr lang="tr-TR" sz="2000" dirty="0" smtClean="0"/>
              <a:t> + 4 H</a:t>
            </a:r>
            <a:r>
              <a:rPr lang="tr-TR" sz="2000" baseline="-25000" dirty="0" smtClean="0"/>
              <a:t>2</a:t>
            </a:r>
            <a:r>
              <a:rPr lang="tr-TR" sz="2000" dirty="0" smtClean="0"/>
              <a:t>O + HSO</a:t>
            </a:r>
            <a:r>
              <a:rPr lang="tr-TR" sz="2000" baseline="-25000" dirty="0" smtClean="0"/>
              <a:t>4</a:t>
            </a:r>
            <a:r>
              <a:rPr lang="tr-TR" sz="2000" baseline="30000" dirty="0" smtClean="0"/>
              <a:t>-</a:t>
            </a:r>
            <a:r>
              <a:rPr lang="tr-TR" sz="2000" dirty="0" smtClean="0"/>
              <a:t> +  H</a:t>
            </a:r>
            <a:r>
              <a:rPr lang="tr-TR" sz="2000" baseline="30000" dirty="0" smtClean="0"/>
              <a:t>+</a:t>
            </a:r>
            <a:r>
              <a:rPr lang="tr-TR" sz="2000" dirty="0" smtClean="0"/>
              <a:t> </a:t>
            </a:r>
          </a:p>
          <a:p>
            <a:r>
              <a:rPr lang="tr-TR" sz="2000" dirty="0" smtClean="0"/>
              <a:t> </a:t>
            </a:r>
          </a:p>
          <a:p>
            <a:r>
              <a:rPr lang="tr-TR" sz="2000" dirty="0" smtClean="0"/>
              <a:t> </a:t>
            </a:r>
          </a:p>
          <a:p>
            <a:r>
              <a:rPr lang="tr-TR" sz="2000" dirty="0" smtClean="0"/>
              <a:t> </a:t>
            </a:r>
          </a:p>
          <a:p>
            <a:r>
              <a:rPr lang="tr-TR" sz="2000" dirty="0" smtClean="0"/>
              <a:t> </a:t>
            </a:r>
          </a:p>
          <a:p>
            <a:r>
              <a:rPr lang="tr-TR" sz="2000" dirty="0" smtClean="0"/>
              <a:t> </a:t>
            </a:r>
          </a:p>
          <a:p>
            <a:r>
              <a:rPr lang="tr-TR" sz="2000" dirty="0" smtClean="0"/>
              <a:t> </a:t>
            </a:r>
          </a:p>
          <a:p>
            <a:endParaRPr lang="tr-TR" sz="2000" dirty="0"/>
          </a:p>
        </p:txBody>
      </p:sp>
      <p:cxnSp>
        <p:nvCxnSpPr>
          <p:cNvPr id="5" name="4 Düz Bağlayıcı"/>
          <p:cNvCxnSpPr/>
          <p:nvPr/>
        </p:nvCxnSpPr>
        <p:spPr>
          <a:xfrm>
            <a:off x="323528" y="2996952"/>
            <a:ext cx="367240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496944" cy="646331"/>
          </a:xfrm>
          <a:prstGeom prst="rect">
            <a:avLst/>
          </a:prstGeom>
          <a:noFill/>
        </p:spPr>
        <p:txBody>
          <a:bodyPr wrap="square" rtlCol="0">
            <a:spAutoFit/>
          </a:bodyPr>
          <a:lstStyle/>
          <a:p>
            <a:endParaRPr lang="tr-TR" dirty="0" smtClean="0"/>
          </a:p>
          <a:p>
            <a:endParaRPr lang="tr-TR" dirty="0"/>
          </a:p>
        </p:txBody>
      </p:sp>
      <p:sp>
        <p:nvSpPr>
          <p:cNvPr id="3" name="2 Metin kutusu"/>
          <p:cNvSpPr txBox="1"/>
          <p:nvPr/>
        </p:nvSpPr>
        <p:spPr>
          <a:xfrm>
            <a:off x="251520" y="188640"/>
            <a:ext cx="8640960" cy="4062651"/>
          </a:xfrm>
          <a:prstGeom prst="rect">
            <a:avLst/>
          </a:prstGeom>
          <a:noFill/>
        </p:spPr>
        <p:txBody>
          <a:bodyPr wrap="square" rtlCol="0">
            <a:spAutoFit/>
          </a:bodyPr>
          <a:lstStyle/>
          <a:p>
            <a:r>
              <a:rPr lang="tr-TR" sz="2000" dirty="0" smtClean="0"/>
              <a:t>Cl</a:t>
            </a:r>
            <a:r>
              <a:rPr lang="tr-TR" sz="2000" baseline="-25000" dirty="0" smtClean="0"/>
              <a:t>2</a:t>
            </a:r>
            <a:r>
              <a:rPr lang="tr-TR" sz="2000" dirty="0" smtClean="0"/>
              <a:t> +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 SO</a:t>
            </a:r>
            <a:r>
              <a:rPr lang="tr-TR" sz="2000" baseline="-25000" dirty="0" smtClean="0"/>
              <a:t>4</a:t>
            </a:r>
            <a:r>
              <a:rPr lang="tr-TR" sz="2000" baseline="30000" dirty="0" smtClean="0"/>
              <a:t>-2 </a:t>
            </a:r>
            <a:r>
              <a:rPr lang="tr-TR" sz="2000" dirty="0" smtClean="0"/>
              <a:t>+ </a:t>
            </a:r>
            <a:r>
              <a:rPr lang="tr-TR" sz="2000" dirty="0" err="1" smtClean="0"/>
              <a:t>Cl</a:t>
            </a:r>
            <a:r>
              <a:rPr lang="tr-TR" sz="2000" baseline="30000" dirty="0" smtClean="0"/>
              <a:t>- </a:t>
            </a:r>
            <a:r>
              <a:rPr lang="tr-TR" sz="2000" dirty="0" smtClean="0"/>
              <a:t> (bazik ortam)</a:t>
            </a:r>
          </a:p>
          <a:p>
            <a:endParaRPr lang="tr-TR" sz="2000" dirty="0" smtClean="0"/>
          </a:p>
          <a:p>
            <a:r>
              <a:rPr lang="tr-TR" sz="2000" dirty="0" smtClean="0"/>
              <a:t>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a:t>
            </a:r>
            <a:r>
              <a:rPr lang="tr-TR" sz="2000" baseline="-25000" dirty="0" smtClean="0"/>
              <a:t> </a:t>
            </a:r>
            <a:r>
              <a:rPr lang="tr-TR" sz="2000" dirty="0" smtClean="0"/>
              <a:t>→ SO</a:t>
            </a:r>
            <a:r>
              <a:rPr lang="tr-TR" sz="2000" baseline="-25000" dirty="0" smtClean="0"/>
              <a:t>4</a:t>
            </a:r>
            <a:r>
              <a:rPr lang="tr-TR" sz="2000" baseline="30000" dirty="0" smtClean="0"/>
              <a:t>-2 </a:t>
            </a:r>
            <a:r>
              <a:rPr lang="tr-TR" sz="2000" dirty="0" smtClean="0"/>
              <a:t>                                                 Cl</a:t>
            </a:r>
            <a:r>
              <a:rPr lang="tr-TR" sz="2000" baseline="-25000" dirty="0" smtClean="0"/>
              <a:t>2   </a:t>
            </a:r>
            <a:r>
              <a:rPr lang="tr-TR" sz="2000" dirty="0" smtClean="0"/>
              <a:t> → </a:t>
            </a:r>
            <a:r>
              <a:rPr lang="tr-TR" sz="2000" dirty="0" err="1" smtClean="0"/>
              <a:t>Cl</a:t>
            </a:r>
            <a:r>
              <a:rPr lang="tr-TR" sz="2000" baseline="30000" dirty="0" smtClean="0"/>
              <a:t>-</a:t>
            </a:r>
            <a:r>
              <a:rPr lang="tr-TR" sz="2000" dirty="0" smtClean="0"/>
              <a:t>        </a:t>
            </a:r>
          </a:p>
          <a:p>
            <a:r>
              <a:rPr lang="tr-TR" sz="2000" dirty="0" smtClean="0"/>
              <a:t>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a:t>
            </a:r>
            <a:r>
              <a:rPr lang="tr-TR" sz="2000" baseline="-25000" dirty="0" smtClean="0"/>
              <a:t> </a:t>
            </a:r>
            <a:r>
              <a:rPr lang="tr-TR" sz="2000" dirty="0" smtClean="0"/>
              <a:t>→ 2 SO</a:t>
            </a:r>
            <a:r>
              <a:rPr lang="tr-TR" sz="2000" baseline="-25000" dirty="0" smtClean="0"/>
              <a:t>4</a:t>
            </a:r>
            <a:r>
              <a:rPr lang="tr-TR" sz="2000" baseline="30000" dirty="0" smtClean="0"/>
              <a:t>-2 </a:t>
            </a:r>
            <a:r>
              <a:rPr lang="tr-TR" sz="2000" dirty="0" smtClean="0"/>
              <a:t>                                               Cl</a:t>
            </a:r>
            <a:r>
              <a:rPr lang="tr-TR" sz="2000" baseline="-25000" dirty="0" smtClean="0"/>
              <a:t>2   </a:t>
            </a:r>
            <a:r>
              <a:rPr lang="tr-TR" sz="2000" dirty="0" smtClean="0"/>
              <a:t> → 2 </a:t>
            </a:r>
            <a:r>
              <a:rPr lang="tr-TR" sz="2000" dirty="0" err="1" smtClean="0"/>
              <a:t>Cl</a:t>
            </a:r>
            <a:r>
              <a:rPr lang="tr-TR" sz="2000" baseline="30000" dirty="0" smtClean="0"/>
              <a:t>-</a:t>
            </a:r>
            <a:r>
              <a:rPr lang="tr-TR" sz="2000" dirty="0" smtClean="0"/>
              <a:t>        </a:t>
            </a:r>
          </a:p>
          <a:p>
            <a:r>
              <a:rPr lang="tr-TR" sz="2000" dirty="0" smtClean="0"/>
              <a:t>             10 OH</a:t>
            </a:r>
            <a:r>
              <a:rPr lang="tr-TR" sz="2000" baseline="30000" dirty="0" smtClean="0"/>
              <a:t>-</a:t>
            </a:r>
            <a:r>
              <a:rPr lang="tr-TR" sz="2000" dirty="0" smtClean="0"/>
              <a:t> +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 2 SO</a:t>
            </a:r>
            <a:r>
              <a:rPr lang="tr-TR" sz="2000" baseline="-25000" dirty="0" smtClean="0"/>
              <a:t>4</a:t>
            </a:r>
            <a:r>
              <a:rPr lang="tr-TR" sz="2000" baseline="30000" dirty="0" smtClean="0"/>
              <a:t>-2 </a:t>
            </a:r>
            <a:r>
              <a:rPr lang="tr-TR" sz="2000" dirty="0" smtClean="0"/>
              <a:t>                                  2 e</a:t>
            </a:r>
            <a:r>
              <a:rPr lang="tr-TR" sz="2000" baseline="30000" dirty="0" smtClean="0"/>
              <a:t>-</a:t>
            </a:r>
            <a:r>
              <a:rPr lang="tr-TR" sz="2000" dirty="0" smtClean="0"/>
              <a:t> + Cl</a:t>
            </a:r>
            <a:r>
              <a:rPr lang="tr-TR" sz="2000" baseline="-25000" dirty="0" smtClean="0"/>
              <a:t>2   </a:t>
            </a:r>
            <a:r>
              <a:rPr lang="tr-TR" sz="2000" dirty="0" smtClean="0"/>
              <a:t> → 2 </a:t>
            </a:r>
            <a:r>
              <a:rPr lang="tr-TR" sz="2000" dirty="0" err="1" smtClean="0"/>
              <a:t>Cl</a:t>
            </a:r>
            <a:r>
              <a:rPr lang="tr-TR" sz="2000" baseline="30000" dirty="0" smtClean="0"/>
              <a:t>-</a:t>
            </a:r>
            <a:r>
              <a:rPr lang="tr-TR" sz="2000" dirty="0" smtClean="0"/>
              <a:t>        </a:t>
            </a:r>
          </a:p>
          <a:p>
            <a:r>
              <a:rPr lang="tr-TR" sz="2000" dirty="0" smtClean="0"/>
              <a:t>             10 OH</a:t>
            </a:r>
            <a:r>
              <a:rPr lang="tr-TR" sz="2000" baseline="30000" dirty="0" smtClean="0"/>
              <a:t>-</a:t>
            </a:r>
            <a:r>
              <a:rPr lang="tr-TR" sz="2000" dirty="0" smtClean="0"/>
              <a:t> +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 2 SO</a:t>
            </a:r>
            <a:r>
              <a:rPr lang="tr-TR" sz="2000" baseline="-25000" dirty="0" smtClean="0"/>
              <a:t>4</a:t>
            </a:r>
            <a:r>
              <a:rPr lang="tr-TR" sz="2000" baseline="30000" dirty="0" smtClean="0"/>
              <a:t>-2 </a:t>
            </a:r>
            <a:r>
              <a:rPr lang="tr-TR" sz="2000" dirty="0" smtClean="0"/>
              <a:t>+ 5 H</a:t>
            </a:r>
            <a:r>
              <a:rPr lang="tr-TR" sz="2000" baseline="-25000" dirty="0" smtClean="0"/>
              <a:t>2</a:t>
            </a:r>
            <a:r>
              <a:rPr lang="tr-TR" sz="2000" dirty="0" smtClean="0"/>
              <a:t>O</a:t>
            </a:r>
          </a:p>
          <a:p>
            <a:endParaRPr lang="tr-TR" sz="2000" dirty="0" smtClean="0"/>
          </a:p>
          <a:p>
            <a:r>
              <a:rPr lang="tr-TR" sz="2000" dirty="0" smtClean="0"/>
              <a:t>             10 OH</a:t>
            </a:r>
            <a:r>
              <a:rPr lang="tr-TR" sz="2000" baseline="30000" dirty="0" smtClean="0"/>
              <a:t>-</a:t>
            </a:r>
            <a:r>
              <a:rPr lang="tr-TR" sz="2000" dirty="0" smtClean="0"/>
              <a:t> +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 2 SO</a:t>
            </a:r>
            <a:r>
              <a:rPr lang="tr-TR" sz="2000" baseline="-25000" dirty="0" smtClean="0"/>
              <a:t>4</a:t>
            </a:r>
            <a:r>
              <a:rPr lang="tr-TR" sz="2000" baseline="30000" dirty="0" smtClean="0"/>
              <a:t>-2 </a:t>
            </a:r>
            <a:r>
              <a:rPr lang="tr-TR" sz="2000" dirty="0" smtClean="0"/>
              <a:t>+ 5 H</a:t>
            </a:r>
            <a:r>
              <a:rPr lang="tr-TR" sz="2000" baseline="-25000" dirty="0" smtClean="0"/>
              <a:t>2</a:t>
            </a:r>
            <a:r>
              <a:rPr lang="tr-TR" sz="2000" dirty="0" smtClean="0"/>
              <a:t>O +  8 e</a:t>
            </a:r>
            <a:r>
              <a:rPr lang="tr-TR" sz="2000" baseline="30000" dirty="0" smtClean="0"/>
              <a:t>-</a:t>
            </a:r>
            <a:r>
              <a:rPr lang="tr-TR" sz="2000" dirty="0" smtClean="0"/>
              <a:t>                                  </a:t>
            </a:r>
          </a:p>
          <a:p>
            <a:r>
              <a:rPr lang="tr-TR" sz="2000" dirty="0" smtClean="0"/>
              <a:t>4/                 2 e</a:t>
            </a:r>
            <a:r>
              <a:rPr lang="tr-TR" sz="2000" baseline="30000" dirty="0" smtClean="0"/>
              <a:t>-</a:t>
            </a:r>
            <a:r>
              <a:rPr lang="tr-TR" sz="2000" dirty="0" smtClean="0"/>
              <a:t> + Cl</a:t>
            </a:r>
            <a:r>
              <a:rPr lang="tr-TR" sz="2000" baseline="-25000" dirty="0" smtClean="0"/>
              <a:t>2   </a:t>
            </a:r>
            <a:r>
              <a:rPr lang="tr-TR" sz="2000" dirty="0" smtClean="0"/>
              <a:t> → 2 </a:t>
            </a:r>
            <a:r>
              <a:rPr lang="tr-TR" sz="2000" dirty="0" err="1" smtClean="0"/>
              <a:t>Cl</a:t>
            </a:r>
            <a:r>
              <a:rPr lang="tr-TR" sz="2000" baseline="30000" dirty="0" smtClean="0"/>
              <a:t>-</a:t>
            </a:r>
            <a:r>
              <a:rPr lang="tr-TR" sz="2000" dirty="0" smtClean="0"/>
              <a:t>        </a:t>
            </a:r>
          </a:p>
          <a:p>
            <a:r>
              <a:rPr lang="tr-TR" sz="2000" dirty="0" smtClean="0"/>
              <a:t>   </a:t>
            </a:r>
          </a:p>
          <a:p>
            <a:r>
              <a:rPr lang="tr-TR" sz="2000" dirty="0" smtClean="0"/>
              <a:t>  4 Cl</a:t>
            </a:r>
            <a:r>
              <a:rPr lang="tr-TR" sz="2000" baseline="-25000" dirty="0" smtClean="0"/>
              <a:t>2</a:t>
            </a:r>
            <a:r>
              <a:rPr lang="tr-TR" sz="2000" dirty="0" smtClean="0"/>
              <a:t> + S</a:t>
            </a:r>
            <a:r>
              <a:rPr lang="tr-TR" sz="2000" baseline="-25000" dirty="0" smtClean="0"/>
              <a:t>2</a:t>
            </a:r>
            <a:r>
              <a:rPr lang="tr-TR" sz="2000" dirty="0" smtClean="0"/>
              <a:t>O</a:t>
            </a:r>
            <a:r>
              <a:rPr lang="tr-TR" sz="2000" baseline="-25000" dirty="0" smtClean="0"/>
              <a:t>3</a:t>
            </a:r>
            <a:r>
              <a:rPr lang="tr-TR" sz="2000" baseline="30000" dirty="0" smtClean="0"/>
              <a:t>-2</a:t>
            </a:r>
            <a:r>
              <a:rPr lang="tr-TR" sz="2000" dirty="0" smtClean="0"/>
              <a:t> + 10 OH</a:t>
            </a:r>
            <a:r>
              <a:rPr lang="tr-TR" sz="2000" baseline="30000" dirty="0" smtClean="0"/>
              <a:t>-</a:t>
            </a:r>
            <a:r>
              <a:rPr lang="tr-TR" sz="2000" dirty="0" smtClean="0"/>
              <a:t>  → 2 SO</a:t>
            </a:r>
            <a:r>
              <a:rPr lang="tr-TR" sz="2000" baseline="-25000" dirty="0" smtClean="0"/>
              <a:t>4</a:t>
            </a:r>
            <a:r>
              <a:rPr lang="tr-TR" sz="2000" baseline="30000" dirty="0" smtClean="0"/>
              <a:t>-2 </a:t>
            </a:r>
            <a:r>
              <a:rPr lang="tr-TR" sz="2000" dirty="0" smtClean="0"/>
              <a:t>+ 5 H</a:t>
            </a:r>
            <a:r>
              <a:rPr lang="tr-TR" sz="2000" baseline="-25000" dirty="0" smtClean="0"/>
              <a:t>2</a:t>
            </a:r>
            <a:r>
              <a:rPr lang="tr-TR" sz="2000" dirty="0" smtClean="0"/>
              <a:t>O + 2 </a:t>
            </a:r>
            <a:r>
              <a:rPr lang="tr-TR" sz="2000" dirty="0" err="1" smtClean="0"/>
              <a:t>Cl</a:t>
            </a:r>
            <a:r>
              <a:rPr lang="tr-TR" sz="2000" baseline="30000" dirty="0" smtClean="0"/>
              <a:t>-</a:t>
            </a:r>
            <a:r>
              <a:rPr lang="tr-TR" sz="2000" dirty="0" smtClean="0"/>
              <a:t>        </a:t>
            </a:r>
          </a:p>
          <a:p>
            <a:r>
              <a:rPr lang="tr-TR" sz="2000" dirty="0" smtClean="0"/>
              <a:t> </a:t>
            </a:r>
          </a:p>
          <a:p>
            <a:endParaRPr lang="tr-TR" dirty="0"/>
          </a:p>
        </p:txBody>
      </p:sp>
      <p:cxnSp>
        <p:nvCxnSpPr>
          <p:cNvPr id="5" name="4 Düz Bağlayıcı"/>
          <p:cNvCxnSpPr/>
          <p:nvPr/>
        </p:nvCxnSpPr>
        <p:spPr>
          <a:xfrm>
            <a:off x="539552" y="3140968"/>
            <a:ext cx="4104456"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0"/>
            <a:ext cx="8568952" cy="8679299"/>
          </a:xfrm>
          <a:prstGeom prst="rect">
            <a:avLst/>
          </a:prstGeom>
          <a:noFill/>
        </p:spPr>
        <p:txBody>
          <a:bodyPr wrap="square" rtlCol="0">
            <a:spAutoFit/>
          </a:bodyPr>
          <a:lstStyle/>
          <a:p>
            <a:pPr algn="ctr"/>
            <a:r>
              <a:rPr lang="tr-TR" b="1" dirty="0" smtClean="0"/>
              <a:t>KİMYASAL HESAPLAMALAR</a:t>
            </a:r>
            <a:endParaRPr lang="tr-TR" dirty="0" smtClean="0"/>
          </a:p>
          <a:p>
            <a:pPr algn="just"/>
            <a:r>
              <a:rPr lang="tr-TR" dirty="0" smtClean="0"/>
              <a:t>Örnek: 1.2 g Al, 4.4 g S ve 2.8 g </a:t>
            </a:r>
            <a:r>
              <a:rPr lang="tr-TR" dirty="0" err="1" smtClean="0"/>
              <a:t>O’den</a:t>
            </a:r>
            <a:r>
              <a:rPr lang="tr-TR" dirty="0" smtClean="0"/>
              <a:t> hareketle kaç gram Al</a:t>
            </a:r>
            <a:r>
              <a:rPr lang="tr-TR" baseline="-25000" dirty="0" smtClean="0"/>
              <a:t>2</a:t>
            </a:r>
            <a:r>
              <a:rPr lang="tr-TR" dirty="0" smtClean="0"/>
              <a:t>(S</a:t>
            </a:r>
            <a:r>
              <a:rPr lang="tr-TR" baseline="-25000" dirty="0" smtClean="0"/>
              <a:t>2</a:t>
            </a:r>
            <a:r>
              <a:rPr lang="tr-TR" dirty="0" smtClean="0"/>
              <a:t>O</a:t>
            </a:r>
            <a:r>
              <a:rPr lang="tr-TR" baseline="-25000" dirty="0" smtClean="0"/>
              <a:t>3</a:t>
            </a:r>
            <a:r>
              <a:rPr lang="tr-TR" dirty="0" smtClean="0"/>
              <a:t>)</a:t>
            </a:r>
            <a:r>
              <a:rPr lang="tr-TR" baseline="-25000" dirty="0" smtClean="0"/>
              <a:t>3</a:t>
            </a:r>
            <a:r>
              <a:rPr lang="tr-TR" dirty="0" smtClean="0"/>
              <a:t>  elde edilir? (Al:</a:t>
            </a:r>
            <a:r>
              <a:rPr lang="tr-TR" baseline="-25000" dirty="0" smtClean="0"/>
              <a:t> </a:t>
            </a:r>
            <a:r>
              <a:rPr lang="tr-TR" dirty="0" smtClean="0"/>
              <a:t>27, S:32, O:16)</a:t>
            </a:r>
          </a:p>
          <a:p>
            <a:pPr algn="just"/>
            <a:endParaRPr lang="tr-TR" dirty="0" smtClean="0"/>
          </a:p>
          <a:p>
            <a:pPr algn="just"/>
            <a:r>
              <a:rPr lang="tr-TR" dirty="0" smtClean="0"/>
              <a:t>Çözüm için her bir elementin </a:t>
            </a:r>
            <a:r>
              <a:rPr lang="tr-TR" dirty="0" err="1" smtClean="0"/>
              <a:t>mol</a:t>
            </a:r>
            <a:r>
              <a:rPr lang="tr-TR" dirty="0" smtClean="0"/>
              <a:t> sayısının hesabı ile başlarız.</a:t>
            </a:r>
          </a:p>
          <a:p>
            <a:pPr algn="just"/>
            <a:endParaRPr lang="tr-TR" dirty="0" smtClean="0"/>
          </a:p>
          <a:p>
            <a:pPr algn="just"/>
            <a:r>
              <a:rPr lang="tr-TR" dirty="0" smtClean="0"/>
              <a:t>Al için  1.2 / 27 = 0.044 </a:t>
            </a:r>
            <a:r>
              <a:rPr lang="tr-TR" dirty="0" err="1" smtClean="0"/>
              <a:t>mol</a:t>
            </a:r>
            <a:endParaRPr lang="tr-TR" dirty="0" smtClean="0"/>
          </a:p>
          <a:p>
            <a:pPr algn="just"/>
            <a:endParaRPr lang="tr-TR" dirty="0" smtClean="0"/>
          </a:p>
          <a:p>
            <a:pPr algn="just"/>
            <a:r>
              <a:rPr lang="tr-TR" dirty="0" smtClean="0"/>
              <a:t>S için    4.4 / 32 = 0.138 </a:t>
            </a:r>
            <a:r>
              <a:rPr lang="tr-TR" dirty="0" err="1" smtClean="0"/>
              <a:t>mol</a:t>
            </a:r>
            <a:endParaRPr lang="tr-TR" dirty="0" smtClean="0"/>
          </a:p>
          <a:p>
            <a:pPr algn="just"/>
            <a:endParaRPr lang="tr-TR" dirty="0" smtClean="0"/>
          </a:p>
          <a:p>
            <a:pPr algn="just"/>
            <a:r>
              <a:rPr lang="tr-TR" dirty="0" smtClean="0"/>
              <a:t>O için    2.8 / 16 = 0.175 </a:t>
            </a:r>
            <a:r>
              <a:rPr lang="tr-TR" dirty="0" err="1" smtClean="0"/>
              <a:t>mol</a:t>
            </a:r>
            <a:endParaRPr lang="tr-TR" dirty="0" smtClean="0"/>
          </a:p>
          <a:p>
            <a:pPr algn="just"/>
            <a:endParaRPr lang="tr-TR" dirty="0" smtClean="0"/>
          </a:p>
          <a:p>
            <a:pPr algn="just"/>
            <a:r>
              <a:rPr lang="tr-TR" dirty="0" smtClean="0"/>
              <a:t>Hesaplamalara Al üzerinden gidersek; </a:t>
            </a:r>
          </a:p>
          <a:p>
            <a:pPr algn="just"/>
            <a:r>
              <a:rPr lang="tr-TR" dirty="0" smtClean="0"/>
              <a:t>Bileşikte 2 molekül Al           9 molekül O bulunmaktadır.</a:t>
            </a:r>
          </a:p>
          <a:p>
            <a:pPr algn="just"/>
            <a:r>
              <a:rPr lang="tr-TR" dirty="0" smtClean="0"/>
              <a:t>                0.044 </a:t>
            </a:r>
            <a:r>
              <a:rPr lang="tr-TR" dirty="0" err="1" smtClean="0"/>
              <a:t>mol</a:t>
            </a:r>
            <a:r>
              <a:rPr lang="tr-TR" dirty="0" smtClean="0"/>
              <a:t> Al         0.198 </a:t>
            </a:r>
            <a:r>
              <a:rPr lang="tr-TR" dirty="0" err="1" smtClean="0"/>
              <a:t>mol</a:t>
            </a:r>
            <a:r>
              <a:rPr lang="tr-TR" dirty="0" smtClean="0"/>
              <a:t> O gerekmektedir.</a:t>
            </a:r>
          </a:p>
          <a:p>
            <a:pPr algn="just"/>
            <a:r>
              <a:rPr lang="tr-TR" dirty="0" smtClean="0"/>
              <a:t>Bileşikte 2 molekül Al           6 molekül S bulunmaktadır.</a:t>
            </a:r>
          </a:p>
          <a:p>
            <a:pPr algn="just"/>
            <a:r>
              <a:rPr lang="tr-TR" dirty="0" smtClean="0"/>
              <a:t>                0.044 </a:t>
            </a:r>
            <a:r>
              <a:rPr lang="tr-TR" dirty="0" err="1" smtClean="0"/>
              <a:t>mol</a:t>
            </a:r>
            <a:r>
              <a:rPr lang="tr-TR" dirty="0" smtClean="0"/>
              <a:t> Al         0.132 </a:t>
            </a:r>
            <a:r>
              <a:rPr lang="tr-TR" dirty="0" err="1" smtClean="0"/>
              <a:t>mol</a:t>
            </a:r>
            <a:r>
              <a:rPr lang="tr-TR" dirty="0" smtClean="0"/>
              <a:t> S gerekmektedir.</a:t>
            </a:r>
          </a:p>
          <a:p>
            <a:pPr algn="just"/>
            <a:r>
              <a:rPr lang="tr-TR" dirty="0" smtClean="0"/>
              <a:t> </a:t>
            </a:r>
          </a:p>
          <a:p>
            <a:pPr algn="just"/>
            <a:r>
              <a:rPr lang="tr-TR" dirty="0" smtClean="0"/>
              <a:t>Bu durumda hesaplamaların daha çok miktar gerektirdiği için O üzerinden yürütülmesi gerekir. Çünkü miktarı az olduğu için hepsi tüketilmelidir. Dolayısıyla;</a:t>
            </a:r>
          </a:p>
          <a:p>
            <a:pPr algn="just"/>
            <a:endParaRPr lang="tr-TR" dirty="0" smtClean="0"/>
          </a:p>
          <a:p>
            <a:pPr algn="just"/>
            <a:r>
              <a:rPr lang="tr-TR" dirty="0" smtClean="0"/>
              <a:t>1 </a:t>
            </a:r>
            <a:r>
              <a:rPr lang="tr-TR" dirty="0" err="1" smtClean="0"/>
              <a:t>mol</a:t>
            </a:r>
            <a:r>
              <a:rPr lang="tr-TR" dirty="0" smtClean="0"/>
              <a:t> molekül oluşması için 9 </a:t>
            </a:r>
            <a:r>
              <a:rPr lang="tr-TR" dirty="0" err="1" smtClean="0"/>
              <a:t>mol</a:t>
            </a:r>
            <a:r>
              <a:rPr lang="tr-TR" dirty="0" smtClean="0"/>
              <a:t> O gerekiyorsa</a:t>
            </a:r>
          </a:p>
          <a:p>
            <a:pPr algn="just"/>
            <a:r>
              <a:rPr lang="tr-TR" dirty="0" smtClean="0"/>
              <a:t>     x                                          0.175</a:t>
            </a:r>
          </a:p>
          <a:p>
            <a:pPr algn="just"/>
            <a:r>
              <a:rPr lang="tr-TR" dirty="0" smtClean="0"/>
              <a:t> x = 0.019 </a:t>
            </a:r>
            <a:r>
              <a:rPr lang="tr-TR" dirty="0" err="1" smtClean="0"/>
              <a:t>mol</a:t>
            </a:r>
            <a:r>
              <a:rPr lang="tr-TR" dirty="0" smtClean="0"/>
              <a:t> x 390 = 7.41 g Al</a:t>
            </a:r>
            <a:r>
              <a:rPr lang="tr-TR" baseline="-25000" dirty="0" smtClean="0"/>
              <a:t>2</a:t>
            </a:r>
            <a:r>
              <a:rPr lang="tr-TR" dirty="0" smtClean="0"/>
              <a:t>(S</a:t>
            </a:r>
            <a:r>
              <a:rPr lang="tr-TR" baseline="-25000" dirty="0" smtClean="0"/>
              <a:t>2</a:t>
            </a:r>
            <a:r>
              <a:rPr lang="tr-TR" dirty="0" smtClean="0"/>
              <a:t>O</a:t>
            </a:r>
            <a:r>
              <a:rPr lang="tr-TR" baseline="-25000" dirty="0" smtClean="0"/>
              <a:t>3</a:t>
            </a:r>
            <a:r>
              <a:rPr lang="tr-TR" dirty="0" smtClean="0"/>
              <a:t>)</a:t>
            </a:r>
            <a:r>
              <a:rPr lang="tr-TR" baseline="-25000" dirty="0" smtClean="0"/>
              <a:t>3</a:t>
            </a:r>
            <a:r>
              <a:rPr lang="tr-TR" dirty="0" smtClean="0"/>
              <a:t> elde edilir.</a:t>
            </a:r>
          </a:p>
          <a:p>
            <a:pPr algn="just"/>
            <a:endParaRPr lang="tr-TR" dirty="0" smtClean="0"/>
          </a:p>
          <a:p>
            <a:pPr algn="just"/>
            <a:endParaRPr lang="tr-TR" dirty="0" smtClean="0"/>
          </a:p>
          <a:p>
            <a:pPr algn="just"/>
            <a:endParaRPr lang="tr-TR" dirty="0" smtClean="0"/>
          </a:p>
          <a:p>
            <a:pPr algn="just"/>
            <a:endParaRPr lang="tr-TR" dirty="0" smtClean="0"/>
          </a:p>
          <a:p>
            <a:pPr algn="just"/>
            <a:endParaRPr lang="tr-TR" dirty="0" smtClean="0"/>
          </a:p>
          <a:p>
            <a:pPr algn="just"/>
            <a:endParaRPr lang="tr-TR" dirty="0" smtClean="0"/>
          </a:p>
          <a:p>
            <a:pPr algn="just"/>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424936" cy="6740307"/>
          </a:xfrm>
          <a:prstGeom prst="rect">
            <a:avLst/>
          </a:prstGeom>
          <a:noFill/>
        </p:spPr>
        <p:txBody>
          <a:bodyPr wrap="square" rtlCol="0">
            <a:spAutoFit/>
          </a:bodyPr>
          <a:lstStyle/>
          <a:p>
            <a:pPr algn="ctr"/>
            <a:r>
              <a:rPr lang="tr-TR" sz="2000" b="1" dirty="0" smtClean="0"/>
              <a:t>EŞDEĞER GRAM</a:t>
            </a:r>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lvl="0" fontAlgn="base">
              <a:spcBef>
                <a:spcPct val="0"/>
              </a:spcBef>
              <a:spcAft>
                <a:spcPct val="0"/>
              </a:spcAft>
            </a:pPr>
            <a:r>
              <a:rPr lang="tr-TR" sz="2000" i="1" dirty="0" smtClean="0">
                <a:ea typeface="Times New Roman" pitchFamily="18" charset="0"/>
                <a:cs typeface="Arial" pitchFamily="34" charset="0"/>
              </a:rPr>
              <a:t>Tesir değeri</a:t>
            </a:r>
            <a:r>
              <a:rPr lang="tr-TR" sz="2000" dirty="0" smtClean="0">
                <a:ea typeface="Times New Roman" pitchFamily="18" charset="0"/>
                <a:cs typeface="Arial" pitchFamily="34" charset="0"/>
              </a:rPr>
              <a:t> , </a:t>
            </a:r>
          </a:p>
          <a:p>
            <a:pPr lvl="0" eaLnBrk="0" fontAlgn="base" hangingPunct="0">
              <a:spcBef>
                <a:spcPct val="0"/>
              </a:spcBef>
              <a:spcAft>
                <a:spcPct val="0"/>
              </a:spcAft>
            </a:pPr>
            <a:r>
              <a:rPr lang="tr-TR" sz="2000" dirty="0" smtClean="0">
                <a:ea typeface="Times New Roman" pitchFamily="18" charset="0"/>
                <a:cs typeface="Arial" pitchFamily="34" charset="0"/>
              </a:rPr>
              <a:t>a) Asitlerde: Ortama verilen proton sayısıdır. </a:t>
            </a:r>
            <a:r>
              <a:rPr lang="tr-TR" sz="2000" dirty="0" err="1" smtClean="0">
                <a:ea typeface="Times New Roman" pitchFamily="18" charset="0"/>
                <a:cs typeface="Arial" pitchFamily="34" charset="0"/>
              </a:rPr>
              <a:t>HCl</a:t>
            </a:r>
            <a:r>
              <a:rPr lang="tr-TR" sz="2000" dirty="0" smtClean="0">
                <a:ea typeface="Times New Roman" pitchFamily="18" charset="0"/>
                <a:cs typeface="Arial" pitchFamily="34" charset="0"/>
              </a:rPr>
              <a:t> için 1, H</a:t>
            </a:r>
            <a:r>
              <a:rPr lang="tr-TR" sz="2000" baseline="-30000" dirty="0" smtClean="0">
                <a:ea typeface="Times New Roman" pitchFamily="18" charset="0"/>
                <a:cs typeface="Arial" pitchFamily="34" charset="0"/>
              </a:rPr>
              <a:t>2</a:t>
            </a:r>
            <a:r>
              <a:rPr lang="tr-TR" sz="2000" dirty="0" smtClean="0">
                <a:ea typeface="Times New Roman" pitchFamily="18" charset="0"/>
                <a:cs typeface="Arial" pitchFamily="34" charset="0"/>
              </a:rPr>
              <a:t>SO</a:t>
            </a:r>
            <a:r>
              <a:rPr lang="tr-TR" sz="2000" baseline="-30000" dirty="0" smtClean="0">
                <a:ea typeface="Times New Roman" pitchFamily="18" charset="0"/>
                <a:cs typeface="Arial" pitchFamily="34" charset="0"/>
              </a:rPr>
              <a:t>4</a:t>
            </a:r>
            <a:r>
              <a:rPr lang="tr-TR" sz="2000" dirty="0" smtClean="0">
                <a:ea typeface="Times New Roman" pitchFamily="18" charset="0"/>
                <a:cs typeface="Arial" pitchFamily="34" charset="0"/>
              </a:rPr>
              <a:t> için 2 ve H</a:t>
            </a:r>
            <a:r>
              <a:rPr lang="tr-TR" sz="2000" baseline="-30000" dirty="0" smtClean="0">
                <a:ea typeface="Times New Roman" pitchFamily="18" charset="0"/>
                <a:cs typeface="Arial" pitchFamily="34" charset="0"/>
              </a:rPr>
              <a:t>3</a:t>
            </a:r>
            <a:r>
              <a:rPr lang="tr-TR" sz="2000" dirty="0" smtClean="0">
                <a:ea typeface="Times New Roman" pitchFamily="18" charset="0"/>
                <a:cs typeface="Arial" pitchFamily="34" charset="0"/>
              </a:rPr>
              <a:t>BO</a:t>
            </a:r>
            <a:r>
              <a:rPr lang="tr-TR" sz="2000" baseline="-30000" dirty="0" smtClean="0">
                <a:ea typeface="Times New Roman" pitchFamily="18" charset="0"/>
                <a:cs typeface="Arial" pitchFamily="34" charset="0"/>
              </a:rPr>
              <a:t>3</a:t>
            </a:r>
            <a:r>
              <a:rPr lang="tr-TR" sz="2000" dirty="0" smtClean="0">
                <a:ea typeface="Times New Roman" pitchFamily="18" charset="0"/>
                <a:cs typeface="Arial" pitchFamily="34" charset="0"/>
              </a:rPr>
              <a:t> için 1 </a:t>
            </a:r>
            <a:r>
              <a:rPr lang="tr-TR" sz="2000" dirty="0" err="1" smtClean="0">
                <a:ea typeface="Times New Roman" pitchFamily="18" charset="0"/>
                <a:cs typeface="Arial" pitchFamily="34" charset="0"/>
              </a:rPr>
              <a:t>dir</a:t>
            </a:r>
            <a:r>
              <a:rPr lang="tr-TR" sz="2000" dirty="0" smtClean="0">
                <a:ea typeface="Times New Roman" pitchFamily="18" charset="0"/>
                <a:cs typeface="Arial" pitchFamily="34" charset="0"/>
              </a:rPr>
              <a:t>. </a:t>
            </a:r>
          </a:p>
          <a:p>
            <a:pPr eaLnBrk="0" fontAlgn="base" hangingPunct="0">
              <a:spcBef>
                <a:spcPct val="0"/>
              </a:spcBef>
              <a:spcAft>
                <a:spcPct val="0"/>
              </a:spcAft>
            </a:pPr>
            <a:r>
              <a:rPr lang="tr-TR" sz="2000" dirty="0" smtClean="0">
                <a:ea typeface="Times New Roman" pitchFamily="18" charset="0"/>
                <a:cs typeface="Arial" pitchFamily="34" charset="0"/>
              </a:rPr>
              <a:t>b) Bazlarda: Ortama verilebilen  OH</a:t>
            </a:r>
            <a:r>
              <a:rPr lang="tr-TR" sz="2000" baseline="30000" dirty="0" smtClean="0">
                <a:ea typeface="Times New Roman" pitchFamily="18" charset="0"/>
                <a:cs typeface="Arial" pitchFamily="34" charset="0"/>
              </a:rPr>
              <a:t>– </a:t>
            </a:r>
            <a:r>
              <a:rPr lang="tr-TR" sz="2000" dirty="0" smtClean="0">
                <a:ea typeface="Times New Roman" pitchFamily="18" charset="0"/>
                <a:cs typeface="Arial" pitchFamily="34" charset="0"/>
              </a:rPr>
              <a:t> sayısıdır. KOH için 1, Mg(OH)</a:t>
            </a:r>
            <a:r>
              <a:rPr lang="tr-TR" sz="2000" baseline="-30000" dirty="0" smtClean="0">
                <a:ea typeface="Times New Roman" pitchFamily="18" charset="0"/>
                <a:cs typeface="Arial" pitchFamily="34" charset="0"/>
              </a:rPr>
              <a:t>2</a:t>
            </a:r>
            <a:r>
              <a:rPr lang="tr-TR" sz="2000" dirty="0" smtClean="0">
                <a:ea typeface="Times New Roman" pitchFamily="18" charset="0"/>
                <a:cs typeface="Arial" pitchFamily="34" charset="0"/>
              </a:rPr>
              <a:t>  için 2 </a:t>
            </a:r>
            <a:r>
              <a:rPr lang="tr-TR" sz="2000" dirty="0" err="1" smtClean="0">
                <a:ea typeface="Times New Roman" pitchFamily="18" charset="0"/>
                <a:cs typeface="Arial" pitchFamily="34" charset="0"/>
              </a:rPr>
              <a:t>dir</a:t>
            </a:r>
            <a:r>
              <a:rPr lang="tr-TR" sz="2000" dirty="0" smtClean="0">
                <a:ea typeface="Times New Roman" pitchFamily="18" charset="0"/>
                <a:cs typeface="Arial" pitchFamily="34" charset="0"/>
              </a:rPr>
              <a:t>. </a:t>
            </a:r>
          </a:p>
          <a:p>
            <a:pPr marL="180975" lvl="0" indent="-180975" eaLnBrk="0" fontAlgn="base" hangingPunct="0">
              <a:spcBef>
                <a:spcPct val="0"/>
              </a:spcBef>
              <a:spcAft>
                <a:spcPct val="0"/>
              </a:spcAft>
            </a:pPr>
            <a:r>
              <a:rPr lang="tr-TR" sz="2000" dirty="0" smtClean="0">
                <a:ea typeface="Times New Roman" pitchFamily="18" charset="0"/>
                <a:cs typeface="Arial" pitchFamily="34" charset="0"/>
              </a:rPr>
              <a:t>c) Tuzlarda: Hidrojen yerine geçen katyonun toplam yüküdür: </a:t>
            </a:r>
            <a:r>
              <a:rPr lang="tr-TR" sz="2000" dirty="0" err="1" smtClean="0">
                <a:ea typeface="Times New Roman" pitchFamily="18" charset="0"/>
                <a:cs typeface="Arial" pitchFamily="34" charset="0"/>
              </a:rPr>
              <a:t>NaCl</a:t>
            </a:r>
            <a:r>
              <a:rPr lang="tr-TR" sz="2000" dirty="0" smtClean="0">
                <a:ea typeface="Times New Roman" pitchFamily="18" charset="0"/>
                <a:cs typeface="Arial" pitchFamily="34" charset="0"/>
              </a:rPr>
              <a:t> için 1, K</a:t>
            </a:r>
            <a:r>
              <a:rPr lang="tr-TR" sz="2000" baseline="-30000" dirty="0" smtClean="0">
                <a:ea typeface="Times New Roman" pitchFamily="18" charset="0"/>
                <a:cs typeface="Arial" pitchFamily="34" charset="0"/>
              </a:rPr>
              <a:t>2</a:t>
            </a:r>
            <a:r>
              <a:rPr lang="tr-TR" sz="2000" dirty="0" smtClean="0">
                <a:ea typeface="Times New Roman" pitchFamily="18" charset="0"/>
                <a:cs typeface="Arial" pitchFamily="34" charset="0"/>
              </a:rPr>
              <a:t>SO</a:t>
            </a:r>
            <a:r>
              <a:rPr lang="tr-TR" sz="2000" baseline="-30000" dirty="0" smtClean="0">
                <a:ea typeface="Times New Roman" pitchFamily="18" charset="0"/>
                <a:cs typeface="Arial" pitchFamily="34" charset="0"/>
              </a:rPr>
              <a:t>4</a:t>
            </a:r>
            <a:r>
              <a:rPr lang="tr-TR" sz="2000" dirty="0" smtClean="0">
                <a:ea typeface="Times New Roman" pitchFamily="18" charset="0"/>
                <a:cs typeface="Arial" pitchFamily="34" charset="0"/>
              </a:rPr>
              <a:t> için 2,     Al</a:t>
            </a:r>
            <a:r>
              <a:rPr lang="tr-TR" sz="2000" baseline="-30000" dirty="0" smtClean="0">
                <a:ea typeface="Times New Roman" pitchFamily="18" charset="0"/>
                <a:cs typeface="Arial" pitchFamily="34" charset="0"/>
              </a:rPr>
              <a:t>2</a:t>
            </a:r>
            <a:r>
              <a:rPr lang="tr-TR" sz="2000" dirty="0" smtClean="0">
                <a:ea typeface="Times New Roman" pitchFamily="18" charset="0"/>
                <a:cs typeface="Arial" pitchFamily="34" charset="0"/>
              </a:rPr>
              <a:t>(SO</a:t>
            </a:r>
            <a:r>
              <a:rPr lang="tr-TR" sz="2000" baseline="-30000" dirty="0" smtClean="0">
                <a:ea typeface="Times New Roman" pitchFamily="18" charset="0"/>
                <a:cs typeface="Arial" pitchFamily="34" charset="0"/>
              </a:rPr>
              <a:t>4</a:t>
            </a:r>
            <a:r>
              <a:rPr lang="tr-TR" sz="2000" dirty="0" smtClean="0">
                <a:ea typeface="Times New Roman" pitchFamily="18" charset="0"/>
                <a:cs typeface="Arial" pitchFamily="34" charset="0"/>
              </a:rPr>
              <a:t>)</a:t>
            </a:r>
            <a:r>
              <a:rPr lang="tr-TR" sz="2000" baseline="-30000" dirty="0" smtClean="0">
                <a:ea typeface="Times New Roman" pitchFamily="18" charset="0"/>
                <a:cs typeface="Arial" pitchFamily="34" charset="0"/>
              </a:rPr>
              <a:t>3</a:t>
            </a:r>
            <a:r>
              <a:rPr lang="tr-TR" sz="2000" dirty="0" smtClean="0">
                <a:ea typeface="Times New Roman" pitchFamily="18" charset="0"/>
                <a:cs typeface="Arial" pitchFamily="34" charset="0"/>
              </a:rPr>
              <a:t>  için 6  dır. </a:t>
            </a:r>
          </a:p>
          <a:p>
            <a:pPr lvl="0" eaLnBrk="0" fontAlgn="base" hangingPunct="0">
              <a:spcBef>
                <a:spcPct val="0"/>
              </a:spcBef>
              <a:spcAft>
                <a:spcPct val="0"/>
              </a:spcAft>
            </a:pPr>
            <a:r>
              <a:rPr lang="tr-TR" sz="2000" dirty="0" smtClean="0">
                <a:ea typeface="Times New Roman" pitchFamily="18" charset="0"/>
                <a:cs typeface="Arial" pitchFamily="34" charset="0"/>
              </a:rPr>
              <a:t>d) Redoks reaksiyonlarında: Molekül başına alınıp verilen elektron sayısıdır. </a:t>
            </a:r>
          </a:p>
          <a:p>
            <a:pPr lvl="0" eaLnBrk="0" fontAlgn="base" hangingPunct="0">
              <a:spcBef>
                <a:spcPct val="0"/>
              </a:spcBef>
              <a:spcAft>
                <a:spcPct val="0"/>
              </a:spcAft>
            </a:pPr>
            <a:endParaRPr lang="tr-TR" sz="2000" dirty="0" smtClean="0">
              <a:ea typeface="Times New Roman" pitchFamily="18" charset="0"/>
              <a:cs typeface="Arial" pitchFamily="34" charset="0"/>
            </a:endParaRPr>
          </a:p>
          <a:p>
            <a:pPr eaLnBrk="0" fontAlgn="base" hangingPunct="0">
              <a:spcBef>
                <a:spcPct val="0"/>
              </a:spcBef>
              <a:spcAft>
                <a:spcPct val="0"/>
              </a:spcAft>
            </a:pPr>
            <a:r>
              <a:rPr lang="tr-TR" sz="2000" dirty="0" smtClean="0">
                <a:ea typeface="Times New Roman" pitchFamily="18" charset="0"/>
                <a:cs typeface="Arial" pitchFamily="34" charset="0"/>
              </a:rPr>
              <a:t>     </a:t>
            </a:r>
            <a:r>
              <a:rPr lang="tr-TR" sz="2000" dirty="0" smtClean="0"/>
              <a:t>3 e</a:t>
            </a:r>
            <a:r>
              <a:rPr lang="tr-TR" sz="2000" baseline="30000" dirty="0" smtClean="0"/>
              <a:t>-</a:t>
            </a:r>
            <a:r>
              <a:rPr lang="tr-TR" sz="2000" dirty="0" smtClean="0"/>
              <a:t> + 4 H</a:t>
            </a:r>
            <a:r>
              <a:rPr lang="tr-TR" sz="2000" baseline="-25000" dirty="0" smtClean="0"/>
              <a:t>2</a:t>
            </a:r>
            <a:r>
              <a:rPr lang="tr-TR" sz="2000" dirty="0" smtClean="0"/>
              <a:t>O +  MnO</a:t>
            </a:r>
            <a:r>
              <a:rPr lang="tr-TR" sz="2000" baseline="-25000" dirty="0" smtClean="0"/>
              <a:t>4</a:t>
            </a:r>
            <a:r>
              <a:rPr lang="tr-TR" sz="2000" baseline="30000" dirty="0" smtClean="0"/>
              <a:t>-</a:t>
            </a:r>
            <a:r>
              <a:rPr lang="tr-TR" sz="2000" dirty="0" smtClean="0"/>
              <a:t> → MnO</a:t>
            </a:r>
            <a:r>
              <a:rPr lang="tr-TR" sz="2000" baseline="-25000" dirty="0" smtClean="0"/>
              <a:t>2</a:t>
            </a:r>
            <a:r>
              <a:rPr lang="tr-TR" sz="2000" dirty="0" smtClean="0"/>
              <a:t>  + 4 OH</a:t>
            </a:r>
            <a:r>
              <a:rPr lang="tr-TR" sz="2000" baseline="30000" dirty="0" smtClean="0"/>
              <a:t>-</a:t>
            </a:r>
            <a:r>
              <a:rPr lang="tr-TR" sz="2000" dirty="0" smtClean="0"/>
              <a:t> (bazik)  Tesir değeri :3 </a:t>
            </a:r>
          </a:p>
          <a:p>
            <a:pPr lvl="0" eaLnBrk="0" fontAlgn="base" hangingPunct="0">
              <a:spcBef>
                <a:spcPct val="0"/>
              </a:spcBef>
              <a:spcAft>
                <a:spcPct val="0"/>
              </a:spcAft>
            </a:pPr>
            <a:endParaRPr lang="tr-TR" dirty="0" smtClean="0">
              <a:ea typeface="Times New Roman" pitchFamily="18" charset="0"/>
              <a:cs typeface="Arial" pitchFamily="34" charset="0"/>
            </a:endParaRPr>
          </a:p>
          <a:p>
            <a:pPr algn="ctr"/>
            <a:endParaRPr lang="tr-TR" b="1" dirty="0" smtClean="0"/>
          </a:p>
          <a:p>
            <a:pPr algn="just"/>
            <a:endParaRPr lang="tr-TR" dirty="0" smtClean="0"/>
          </a:p>
          <a:p>
            <a:pPr algn="just"/>
            <a:r>
              <a:rPr lang="tr-TR" dirty="0" smtClean="0"/>
              <a:t>     </a:t>
            </a:r>
            <a:endParaRPr lang="tr-TR"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7" name="Rectangle 3"/>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30" name="Rectangle 6"/>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921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339752" y="1052736"/>
            <a:ext cx="3572705" cy="648072"/>
          </a:xfrm>
          <a:prstGeom prst="rect">
            <a:avLst/>
          </a:prstGeom>
          <a:noFill/>
        </p:spPr>
      </p:pic>
      <p:sp>
        <p:nvSpPr>
          <p:cNvPr id="92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921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339752" y="2204864"/>
            <a:ext cx="3744416" cy="646161"/>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51520" y="-706089"/>
            <a:ext cx="864096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lnSpc>
                <a:spcPct val="150000"/>
              </a:lnSpc>
            </a:pPr>
            <a:r>
              <a:rPr lang="tr-TR" dirty="0" smtClean="0">
                <a:cs typeface="Times New Roman" pitchFamily="18" charset="0"/>
                <a:sym typeface="Wingdings 3" pitchFamily="18" charset="2"/>
              </a:rPr>
              <a:t> </a:t>
            </a:r>
            <a:r>
              <a:rPr lang="tr-TR" dirty="0" smtClean="0"/>
              <a:t>Bir kimyasal reaksiyonda maddeler birbirlerine eşit eşdeğer gram sayılarında reaksiyona girerler. Örneğin;</a:t>
            </a:r>
          </a:p>
          <a:p>
            <a:pPr algn="just">
              <a:lnSpc>
                <a:spcPct val="150000"/>
              </a:lnSpc>
            </a:pPr>
            <a:r>
              <a:rPr lang="tr-TR" dirty="0" smtClean="0"/>
              <a:t>  </a:t>
            </a:r>
          </a:p>
          <a:p>
            <a:pPr algn="just">
              <a:lnSpc>
                <a:spcPct val="150000"/>
              </a:lnSpc>
            </a:pPr>
            <a:r>
              <a:rPr lang="tr-TR" dirty="0" smtClean="0"/>
              <a:t>                            A + B → C + D              şeklindeki bir reaksiyonda;</a:t>
            </a:r>
          </a:p>
          <a:p>
            <a:pPr algn="just">
              <a:lnSpc>
                <a:spcPct val="150000"/>
              </a:lnSpc>
            </a:pPr>
            <a:endParaRPr lang="tr-TR" dirty="0" smtClean="0"/>
          </a:p>
          <a:p>
            <a:pPr algn="just">
              <a:lnSpc>
                <a:spcPct val="150000"/>
              </a:lnSpc>
            </a:pPr>
            <a:r>
              <a:rPr lang="tr-TR" b="1" dirty="0" smtClean="0"/>
              <a:t>                </a:t>
            </a:r>
            <a:r>
              <a:rPr lang="tr-TR" dirty="0" smtClean="0"/>
              <a:t>Eşdeğer gram </a:t>
            </a:r>
            <a:r>
              <a:rPr lang="tr-TR" dirty="0" err="1" smtClean="0"/>
              <a:t>sayısı</a:t>
            </a:r>
            <a:r>
              <a:rPr lang="tr-TR" baseline="-25000" dirty="0" err="1" smtClean="0"/>
              <a:t>A</a:t>
            </a:r>
            <a:r>
              <a:rPr lang="tr-TR" dirty="0" smtClean="0"/>
              <a:t>   =   Eşdeğer gram </a:t>
            </a:r>
            <a:r>
              <a:rPr lang="tr-TR" dirty="0" err="1" smtClean="0"/>
              <a:t>sayısı</a:t>
            </a:r>
            <a:r>
              <a:rPr lang="tr-TR" baseline="-25000" dirty="0" err="1" smtClean="0"/>
              <a:t>B</a:t>
            </a:r>
            <a:r>
              <a:rPr lang="tr-TR" dirty="0" smtClean="0"/>
              <a:t>     </a:t>
            </a:r>
            <a:r>
              <a:rPr lang="tr-TR" dirty="0" err="1" smtClean="0"/>
              <a:t>dir</a:t>
            </a:r>
            <a:r>
              <a:rPr lang="tr-TR" dirty="0" smtClean="0"/>
              <a:t>.</a:t>
            </a:r>
          </a:p>
          <a:p>
            <a:pPr lvl="0" algn="just">
              <a:lnSpc>
                <a:spcPct val="150000"/>
              </a:lnSpc>
            </a:pPr>
            <a:r>
              <a:rPr lang="tr-TR" dirty="0" smtClean="0"/>
              <a:t>Soru: 0.1260 g bir tuzun </a:t>
            </a:r>
            <a:r>
              <a:rPr lang="tr-TR" dirty="0" err="1" smtClean="0"/>
              <a:t>titrasyonunda</a:t>
            </a:r>
            <a:r>
              <a:rPr lang="tr-TR" dirty="0" smtClean="0"/>
              <a:t> 0.068 g KMnO</a:t>
            </a:r>
            <a:r>
              <a:rPr lang="tr-TR" baseline="-25000" dirty="0" smtClean="0"/>
              <a:t>4</a:t>
            </a:r>
            <a:r>
              <a:rPr lang="tr-TR" dirty="0" smtClean="0"/>
              <a:t> çözeltisi kullanılmaktadır. Tuzun tesir değerliği nedir?  (Reaksiyon asidik ortamda gerçekleşmektedir.) (K:39, </a:t>
            </a:r>
            <a:r>
              <a:rPr lang="tr-TR" dirty="0" err="1" smtClean="0"/>
              <a:t>Mn</a:t>
            </a:r>
            <a:r>
              <a:rPr lang="tr-TR" dirty="0" smtClean="0"/>
              <a:t>:55, O:16, Tuzun molekül ağırlığı: 118)</a:t>
            </a:r>
          </a:p>
          <a:p>
            <a:pPr lvl="0" algn="just">
              <a:lnSpc>
                <a:spcPct val="150000"/>
              </a:lnSpc>
            </a:pPr>
            <a:endParaRPr lang="tr-TR" dirty="0" smtClean="0"/>
          </a:p>
          <a:p>
            <a:pPr algn="just">
              <a:lnSpc>
                <a:spcPct val="150000"/>
              </a:lnSpc>
            </a:pPr>
            <a:endParaRPr lang="tr-TR" dirty="0" smtClean="0"/>
          </a:p>
          <a:p>
            <a:pPr algn="just">
              <a:lnSpc>
                <a:spcPct val="150000"/>
              </a:lnSpc>
            </a:pPr>
            <a:endParaRPr lang="tr-TR" dirty="0" smtClean="0"/>
          </a:p>
          <a:p>
            <a:pPr algn="just">
              <a:lnSpc>
                <a:spcPct val="150000"/>
              </a:lnSpc>
            </a:pPr>
            <a:endParaRPr lang="tr-TR" dirty="0" smtClean="0"/>
          </a:p>
          <a:p>
            <a:pPr algn="just"/>
            <a:endParaRPr lang="tr-TR" dirty="0" smtClean="0"/>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ea typeface="Times New Roman" pitchFamily="18" charset="0"/>
              <a:cs typeface="Arial" pitchFamily="34" charset="0"/>
              <a:sym typeface="Wingdings 3"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ea typeface="Times New Roman" pitchFamily="18" charset="0"/>
              <a:cs typeface="Times New Roman" pitchFamily="18" charset="0"/>
              <a:sym typeface="Wingdings 3" pitchFamily="18" charset="2"/>
            </a:endParaRPr>
          </a:p>
        </p:txBody>
      </p:sp>
      <p:sp>
        <p:nvSpPr>
          <p:cNvPr id="3" name="2 Dikdörtgen"/>
          <p:cNvSpPr/>
          <p:nvPr/>
        </p:nvSpPr>
        <p:spPr>
          <a:xfrm>
            <a:off x="467544" y="3244334"/>
            <a:ext cx="8064895" cy="2031325"/>
          </a:xfrm>
          <a:prstGeom prst="rect">
            <a:avLst/>
          </a:prstGeom>
        </p:spPr>
        <p:txBody>
          <a:bodyPr wrap="square">
            <a:spAutoFit/>
          </a:bodyPr>
          <a:lstStyle/>
          <a:p>
            <a:r>
              <a:rPr lang="tr-TR" dirty="0" smtClean="0"/>
              <a:t>5 e</a:t>
            </a:r>
            <a:r>
              <a:rPr lang="tr-TR" baseline="30000" dirty="0" smtClean="0"/>
              <a:t>-</a:t>
            </a:r>
            <a:r>
              <a:rPr lang="tr-TR" dirty="0" smtClean="0"/>
              <a:t> + 8 H</a:t>
            </a:r>
            <a:r>
              <a:rPr lang="tr-TR" baseline="30000" dirty="0" smtClean="0"/>
              <a:t>+</a:t>
            </a:r>
            <a:r>
              <a:rPr lang="tr-TR" dirty="0" smtClean="0"/>
              <a:t> +  MnO</a:t>
            </a:r>
            <a:r>
              <a:rPr lang="tr-TR" baseline="-25000" dirty="0" smtClean="0"/>
              <a:t>4</a:t>
            </a:r>
            <a:r>
              <a:rPr lang="tr-TR" baseline="30000" dirty="0" smtClean="0"/>
              <a:t>-</a:t>
            </a:r>
            <a:r>
              <a:rPr lang="tr-TR" dirty="0" smtClean="0"/>
              <a:t> → </a:t>
            </a:r>
            <a:r>
              <a:rPr lang="tr-TR" dirty="0" err="1" smtClean="0"/>
              <a:t>Mn</a:t>
            </a:r>
            <a:r>
              <a:rPr lang="tr-TR" baseline="30000" dirty="0" smtClean="0"/>
              <a:t>+2</a:t>
            </a:r>
            <a:r>
              <a:rPr lang="tr-TR" dirty="0" smtClean="0"/>
              <a:t>  + 4 H</a:t>
            </a:r>
            <a:r>
              <a:rPr lang="tr-TR" baseline="-25000" dirty="0" smtClean="0"/>
              <a:t>2</a:t>
            </a:r>
            <a:r>
              <a:rPr lang="tr-TR" dirty="0" smtClean="0"/>
              <a:t>O  (asidik)</a:t>
            </a:r>
          </a:p>
          <a:p>
            <a:endParaRPr lang="tr-TR" dirty="0" smtClean="0"/>
          </a:p>
          <a:p>
            <a:r>
              <a:rPr lang="tr-TR" dirty="0" smtClean="0"/>
              <a:t>Eşdeğer gram Na</a:t>
            </a:r>
            <a:r>
              <a:rPr lang="tr-TR" baseline="-25000" dirty="0" smtClean="0"/>
              <a:t>2</a:t>
            </a:r>
            <a:r>
              <a:rPr lang="tr-TR" dirty="0" smtClean="0"/>
              <a:t>C</a:t>
            </a:r>
            <a:r>
              <a:rPr lang="tr-TR" baseline="-25000" dirty="0" smtClean="0"/>
              <a:t>2</a:t>
            </a:r>
            <a:r>
              <a:rPr lang="tr-TR" dirty="0" smtClean="0"/>
              <a:t>O</a:t>
            </a:r>
            <a:r>
              <a:rPr lang="tr-TR" baseline="-25000" dirty="0" smtClean="0"/>
              <a:t>4   </a:t>
            </a:r>
            <a:r>
              <a:rPr lang="tr-TR" dirty="0" smtClean="0"/>
              <a:t>= Eşdeğer gram KMnO</a:t>
            </a:r>
            <a:r>
              <a:rPr lang="tr-TR" baseline="-25000" dirty="0" smtClean="0"/>
              <a:t>4</a:t>
            </a:r>
          </a:p>
          <a:p>
            <a:r>
              <a:rPr lang="tr-TR" baseline="-25000" dirty="0" smtClean="0"/>
              <a:t> </a:t>
            </a:r>
            <a:endParaRPr lang="tr-TR" dirty="0" smtClean="0"/>
          </a:p>
          <a:p>
            <a:endParaRPr lang="tr-TR" dirty="0" smtClean="0"/>
          </a:p>
          <a:p>
            <a:endParaRPr lang="tr-TR" dirty="0" smtClean="0"/>
          </a:p>
          <a:p>
            <a:endParaRPr lang="tr-TR" dirty="0"/>
          </a:p>
        </p:txBody>
      </p:sp>
      <p:sp>
        <p:nvSpPr>
          <p:cNvPr id="4" name="3 Metin kutusu"/>
          <p:cNvSpPr txBox="1"/>
          <p:nvPr/>
        </p:nvSpPr>
        <p:spPr>
          <a:xfrm>
            <a:off x="395536" y="4437112"/>
            <a:ext cx="6120680" cy="923330"/>
          </a:xfrm>
          <a:prstGeom prst="rect">
            <a:avLst/>
          </a:prstGeom>
          <a:noFill/>
        </p:spPr>
        <p:txBody>
          <a:bodyPr wrap="square" rtlCol="0">
            <a:spAutoFit/>
          </a:bodyPr>
          <a:lstStyle/>
          <a:p>
            <a:r>
              <a:rPr lang="tr-TR" dirty="0" smtClean="0"/>
              <a:t>0.1260 / (118/</a:t>
            </a:r>
            <a:r>
              <a:rPr lang="tr-TR" dirty="0" err="1" smtClean="0"/>
              <a:t>td</a:t>
            </a:r>
            <a:r>
              <a:rPr lang="tr-TR" dirty="0" smtClean="0"/>
              <a:t>) = 0.068 /(158/5)</a:t>
            </a:r>
          </a:p>
          <a:p>
            <a:endParaRPr lang="tr-TR" dirty="0" smtClean="0"/>
          </a:p>
          <a:p>
            <a:r>
              <a:rPr lang="tr-TR" smtClean="0"/>
              <a:t>Tesir değeri = 2</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1098</Words>
  <Application>Microsoft Office PowerPoint</Application>
  <PresentationFormat>Ekran Gösterisi (4:3)</PresentationFormat>
  <Paragraphs>146</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Times New Roman</vt:lpstr>
      <vt:lpstr>Wingdings 3</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Burcu Doğan Topal</cp:lastModifiedBy>
  <cp:revision>89</cp:revision>
  <dcterms:created xsi:type="dcterms:W3CDTF">2014-11-25T10:03:30Z</dcterms:created>
  <dcterms:modified xsi:type="dcterms:W3CDTF">2018-01-22T08:29:49Z</dcterms:modified>
</cp:coreProperties>
</file>