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0"/>
  </p:notes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16FC5D-BEB4-4964-B904-A885869A48FD}" type="datetimeFigureOut">
              <a:rPr lang="tr-TR" smtClean="0"/>
              <a:t>8.4.2019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8B5301-1728-4B1C-B39E-9BD85996D8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554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455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005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126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CE57F-57B5-427A-818A-8682B164EEBB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0462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0B2AC-CAE2-4C02-9349-670942E95133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8534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0303A-89AF-4278-AAB0-C7C5713D075E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9899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F3B5B-42F2-4D35-9229-0400948C7F0C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9254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AD11E-DC46-4C0C-8761-368DFB95A5F2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82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0A644-1323-4BD7-BC47-8C9439D20BB6}" type="datetime1">
              <a:rPr lang="tr-TR" smtClean="0"/>
              <a:t>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2068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DB1AD-E608-4E37-B8DD-F6F78B47901A}" type="datetime1">
              <a:rPr lang="tr-TR" smtClean="0"/>
              <a:t>8.4.2019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7368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74DBA-A4DA-410D-9DD8-A422589750BF}" type="datetime1">
              <a:rPr lang="tr-TR" smtClean="0"/>
              <a:t>8.4.2019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1344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2A90C-7522-41F9-8F55-294A6A0CD6F9}" type="datetime1">
              <a:rPr lang="tr-TR" smtClean="0"/>
              <a:t>8.4.2019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0286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343A-5F8B-4C4F-A59F-AA261C8C4BF9}" type="datetime1">
              <a:rPr lang="tr-TR" smtClean="0"/>
              <a:t>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8503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9FB59-BE8C-4CD4-BF24-3CA46348B88C}" type="datetime1">
              <a:rPr lang="tr-TR" smtClean="0"/>
              <a:t>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8196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C1E2A-AF77-4A45-94DA-412EF28CCBC9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3775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5400" dirty="0" smtClean="0"/>
              <a:t>EEE322 </a:t>
            </a:r>
            <a:r>
              <a:rPr lang="tr-TR" sz="5400" dirty="0"/>
              <a:t/>
            </a:r>
            <a:br>
              <a:rPr lang="tr-TR" sz="5400" dirty="0"/>
            </a:br>
            <a:r>
              <a:rPr lang="tr-TR" sz="5400" dirty="0"/>
              <a:t>COMMUNICATION THEORY – 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1600" dirty="0"/>
              <a:t>ANKARA UNIVERSITY</a:t>
            </a:r>
          </a:p>
          <a:p>
            <a:r>
              <a:rPr lang="tr-TR" sz="1600" dirty="0"/>
              <a:t>FACULTY OF ENGINEERING</a:t>
            </a:r>
          </a:p>
          <a:p>
            <a:r>
              <a:rPr lang="tr-TR" sz="1600" dirty="0"/>
              <a:t>ELECTRICAL AND ELECTRONICS ENGINEERING DEPARTMENT</a:t>
            </a:r>
          </a:p>
        </p:txBody>
      </p:sp>
    </p:spTree>
    <p:extLst>
      <p:ext uri="{BB962C8B-B14F-4D97-AF65-F5344CB8AC3E}">
        <p14:creationId xmlns:p14="http://schemas.microsoft.com/office/powerpoint/2010/main" val="3383223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22140" y="1757320"/>
            <a:ext cx="5925065" cy="1900280"/>
          </a:xfrm>
        </p:spPr>
        <p:txBody>
          <a:bodyPr>
            <a:normAutofit/>
          </a:bodyPr>
          <a:lstStyle/>
          <a:p>
            <a:pPr algn="ctr"/>
            <a:r>
              <a:rPr lang="tr-TR" sz="3600" dirty="0" smtClean="0"/>
              <a:t>EEE322 </a:t>
            </a:r>
            <a:r>
              <a:rPr lang="tr-TR" sz="3600" dirty="0"/>
              <a:t/>
            </a:r>
            <a:br>
              <a:rPr lang="tr-TR" sz="3600" dirty="0"/>
            </a:br>
            <a:r>
              <a:rPr lang="tr-TR" sz="3600" dirty="0"/>
              <a:t>COMMUNICATION THEORY - I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2240691" y="3975700"/>
            <a:ext cx="8767119" cy="22026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LECTURE 7</a:t>
            </a:r>
          </a:p>
          <a:p>
            <a:pPr marL="0" indent="0">
              <a:buNone/>
            </a:pPr>
            <a:r>
              <a:rPr lang="tr-TR" dirty="0"/>
              <a:t>CONTINUOUS WAVE MODULATION:</a:t>
            </a:r>
          </a:p>
          <a:p>
            <a:pPr marL="0" indent="0" algn="ctr">
              <a:buNone/>
            </a:pPr>
            <a:r>
              <a:rPr lang="tr-TR" sz="2400" dirty="0"/>
              <a:t>SINGLE SIDE BAND AMPLITUDE MODULATION (SSB AM)</a:t>
            </a:r>
          </a:p>
          <a:p>
            <a:pPr marL="0" indent="0" algn="ctr">
              <a:buNone/>
            </a:pPr>
            <a:r>
              <a:rPr lang="tr-TR" sz="2400" dirty="0"/>
              <a:t>VESTIGIAL SIDE BAND AMPLITUDE MODULATION (VSB AM)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29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4D9824C1-CB94-4F8F-9884-188D0A402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D9D34AC4-6731-4EF0-A62B-53E64F6EB333}"/>
              </a:ext>
            </a:extLst>
          </p:cNvPr>
          <p:cNvSpPr/>
          <p:nvPr/>
        </p:nvSpPr>
        <p:spPr>
          <a:xfrm>
            <a:off x="580007" y="611210"/>
            <a:ext cx="96293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600" dirty="0">
                <a:latin typeface="+mj-lt"/>
              </a:rPr>
              <a:t>SUPPRESSED-SIDEBAND AMPLITUDE MODULATION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xmlns="" id="{6B21CCF1-00CC-4C01-B82A-2D4C68B5F224}"/>
              </a:ext>
            </a:extLst>
          </p:cNvPr>
          <p:cNvSpPr/>
          <p:nvPr/>
        </p:nvSpPr>
        <p:spPr>
          <a:xfrm>
            <a:off x="651028" y="1493642"/>
            <a:ext cx="1005544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/>
              <a:t>Conventional amplitude modulation is wasteful of both transmission power and bandwidth.</a:t>
            </a:r>
            <a:r>
              <a:rPr lang="tr-TR" sz="2800" dirty="0"/>
              <a:t> </a:t>
            </a:r>
            <a:r>
              <a:rPr lang="en-US" sz="2800" dirty="0"/>
              <a:t>Suppressing the carrier reduces the transmission power.</a:t>
            </a:r>
            <a:endParaRPr lang="tr-TR" sz="2800" dirty="0"/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xmlns="" id="{C688DBCB-7D7D-40E3-BFD1-219759B919AE}"/>
              </a:ext>
            </a:extLst>
          </p:cNvPr>
          <p:cNvSpPr/>
          <p:nvPr/>
        </p:nvSpPr>
        <p:spPr>
          <a:xfrm>
            <a:off x="651027" y="3140165"/>
            <a:ext cx="1049932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tr-TR" sz="2800" dirty="0" err="1"/>
              <a:t>Suppressing</a:t>
            </a:r>
            <a:r>
              <a:rPr lang="tr-TR" sz="2800" dirty="0"/>
              <a:t> </a:t>
            </a:r>
            <a:r>
              <a:rPr lang="tr-TR" sz="2800" dirty="0" err="1"/>
              <a:t>one</a:t>
            </a:r>
            <a:r>
              <a:rPr lang="tr-TR" sz="2800" dirty="0"/>
              <a:t> </a:t>
            </a:r>
            <a:r>
              <a:rPr lang="tr-TR" sz="2800" dirty="0" err="1"/>
              <a:t>sideband</a:t>
            </a:r>
            <a:r>
              <a:rPr lang="tr-TR" sz="2800" dirty="0"/>
              <a:t>, </a:t>
            </a:r>
            <a:r>
              <a:rPr lang="en-US" sz="2800" dirty="0"/>
              <a:t>in whole or part, reduces transmission</a:t>
            </a:r>
            <a:r>
              <a:rPr lang="tr-TR" sz="2800" dirty="0"/>
              <a:t> </a:t>
            </a:r>
            <a:r>
              <a:rPr lang="en-US" sz="2800" dirty="0"/>
              <a:t>bandwidth and leads to single-sideband</a:t>
            </a:r>
            <a:r>
              <a:rPr lang="tr-TR" sz="2800" dirty="0"/>
              <a:t> </a:t>
            </a:r>
            <a:r>
              <a:rPr lang="en-US" sz="2800" dirty="0"/>
              <a:t>modulation (SSB) or vestigial</a:t>
            </a:r>
            <a:r>
              <a:rPr lang="tr-TR" sz="2800" dirty="0"/>
              <a:t> </a:t>
            </a:r>
            <a:r>
              <a:rPr lang="en-US" sz="2800" dirty="0"/>
              <a:t>sideband modulation (VSB) discussed in this section.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442666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4D9824C1-CB94-4F8F-9884-188D0A402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D9D34AC4-6731-4EF0-A62B-53E64F6EB333}"/>
              </a:ext>
            </a:extLst>
          </p:cNvPr>
          <p:cNvSpPr/>
          <p:nvPr/>
        </p:nvSpPr>
        <p:spPr>
          <a:xfrm>
            <a:off x="580007" y="611210"/>
            <a:ext cx="96293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600" dirty="0">
                <a:latin typeface="+mj-lt"/>
              </a:rPr>
              <a:t>SUPPRESSED-SIDEBAND AMPLITUDE MODULATION</a:t>
            </a:r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xmlns="" id="{26374B11-C523-4593-932E-554B04E40A5B}"/>
              </a:ext>
            </a:extLst>
          </p:cNvPr>
          <p:cNvSpPr/>
          <p:nvPr/>
        </p:nvSpPr>
        <p:spPr>
          <a:xfrm>
            <a:off x="580007" y="1522066"/>
            <a:ext cx="36942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SSB </a:t>
            </a:r>
            <a:r>
              <a:rPr lang="tr-TR" sz="2800" dirty="0" err="1"/>
              <a:t>Signals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Spectra</a:t>
            </a:r>
            <a:r>
              <a:rPr lang="tr-TR" sz="2800" dirty="0"/>
              <a:t>:</a:t>
            </a:r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xmlns="" id="{E6931EC5-FD42-4D55-BF9C-386F624ACBF5}"/>
              </a:ext>
            </a:extLst>
          </p:cNvPr>
          <p:cNvSpPr/>
          <p:nvPr/>
        </p:nvSpPr>
        <p:spPr>
          <a:xfrm>
            <a:off x="580006" y="2212743"/>
            <a:ext cx="1077453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upper and lower sidebands of DSB are uniquely related by symmetry about</a:t>
            </a:r>
            <a:r>
              <a:rPr lang="tr-TR" sz="2800" dirty="0"/>
              <a:t> </a:t>
            </a:r>
            <a:r>
              <a:rPr lang="en-US" sz="2800" dirty="0"/>
              <a:t>the carrier frequency, so either one contains </a:t>
            </a:r>
            <a:r>
              <a:rPr lang="en-US" sz="2800" i="1" dirty="0"/>
              <a:t>all </a:t>
            </a:r>
            <a:r>
              <a:rPr lang="en-US" sz="2800" dirty="0"/>
              <a:t>the message information.</a:t>
            </a:r>
            <a:endParaRPr lang="tr-TR" sz="2800" dirty="0"/>
          </a:p>
        </p:txBody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xmlns="" id="{C3DCE769-2DE0-4F58-BA6B-0E1F5EE02340}"/>
              </a:ext>
            </a:extLst>
          </p:cNvPr>
          <p:cNvSpPr/>
          <p:nvPr/>
        </p:nvSpPr>
        <p:spPr>
          <a:xfrm>
            <a:off x="580005" y="3906609"/>
            <a:ext cx="1077453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/>
              <a:t>Figure 4.4–1</a:t>
            </a:r>
            <a:r>
              <a:rPr lang="en-US" sz="2800" i="1" dirty="0"/>
              <a:t>a</a:t>
            </a:r>
            <a:r>
              <a:rPr lang="tr-TR" sz="2800" i="1" dirty="0"/>
              <a:t> </a:t>
            </a:r>
            <a:r>
              <a:rPr lang="tr-TR" sz="2800" dirty="0"/>
              <a:t>(</a:t>
            </a:r>
            <a:r>
              <a:rPr lang="tr-TR" sz="2800" dirty="0" err="1"/>
              <a:t>Carlson</a:t>
            </a:r>
            <a:r>
              <a:rPr lang="tr-TR" sz="2800" dirty="0"/>
              <a:t>, </a:t>
            </a:r>
            <a:r>
              <a:rPr lang="tr-TR" sz="2800" dirty="0" err="1"/>
              <a:t>page</a:t>
            </a:r>
            <a:r>
              <a:rPr lang="tr-TR" sz="2800" dirty="0"/>
              <a:t> 186)</a:t>
            </a:r>
            <a:r>
              <a:rPr lang="en-US" sz="2800" i="1" dirty="0"/>
              <a:t> </a:t>
            </a:r>
            <a:r>
              <a:rPr lang="en-US" sz="2800" dirty="0"/>
              <a:t>presents a conceptual approach to single-sideband modulation.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987841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4D9824C1-CB94-4F8F-9884-188D0A402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D9D34AC4-6731-4EF0-A62B-53E64F6EB333}"/>
              </a:ext>
            </a:extLst>
          </p:cNvPr>
          <p:cNvSpPr/>
          <p:nvPr/>
        </p:nvSpPr>
        <p:spPr>
          <a:xfrm>
            <a:off x="580007" y="611210"/>
            <a:ext cx="96293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600" dirty="0">
                <a:latin typeface="+mj-lt"/>
              </a:rPr>
              <a:t>SUPPRESSED-SIDEBAND AMPLITUDE MODULATION</a:t>
            </a:r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xmlns="" id="{26374B11-C523-4593-932E-554B04E40A5B}"/>
              </a:ext>
            </a:extLst>
          </p:cNvPr>
          <p:cNvSpPr/>
          <p:nvPr/>
        </p:nvSpPr>
        <p:spPr>
          <a:xfrm>
            <a:off x="580007" y="1522066"/>
            <a:ext cx="36942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SSB </a:t>
            </a:r>
            <a:r>
              <a:rPr lang="tr-TR" sz="2800" dirty="0" err="1"/>
              <a:t>Signals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Spectra</a:t>
            </a:r>
            <a:r>
              <a:rPr lang="tr-TR" sz="2800" dirty="0"/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xmlns="" id="{1DD9B971-B21D-4B98-8F9F-8907CDC3F160}"/>
                  </a:ext>
                </a:extLst>
              </p:cNvPr>
              <p:cNvSpPr/>
              <p:nvPr/>
            </p:nvSpPr>
            <p:spPr>
              <a:xfrm>
                <a:off x="580007" y="2453010"/>
                <a:ext cx="11395970" cy="22467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indent="-457200">
                  <a:buFont typeface="Wingdings" panose="05000000000000000000" pitchFamily="2" charset="2"/>
                  <a:buChar char="§"/>
                </a:pPr>
                <a:r>
                  <a:rPr lang="tr-TR" sz="2800" dirty="0"/>
                  <a:t>T</a:t>
                </a:r>
                <a:r>
                  <a:rPr lang="en-US" sz="2800" dirty="0"/>
                  <a:t>he DSB signal from a balanced modulator is applied to a sideband filter that</a:t>
                </a:r>
                <a:r>
                  <a:rPr lang="tr-TR" sz="2800" dirty="0"/>
                  <a:t> </a:t>
                </a:r>
                <a:r>
                  <a:rPr lang="en-US" sz="2800" dirty="0"/>
                  <a:t>suppresses one sideband. </a:t>
                </a:r>
                <a:endParaRPr lang="tr-TR" sz="2800" dirty="0"/>
              </a:p>
              <a:p>
                <a:endParaRPr lang="tr-TR" sz="2800" dirty="0"/>
              </a:p>
              <a:p>
                <a:pPr marL="457200" indent="-457200">
                  <a:buFont typeface="Wingdings" panose="05000000000000000000" pitchFamily="2" charset="2"/>
                  <a:buChar char="§"/>
                </a:pPr>
                <a:r>
                  <a:rPr lang="en-US" sz="2800" dirty="0"/>
                  <a:t>If the filter removes the lower sideband, the output spectrum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tr-TR" sz="2800" dirty="0"/>
                  <a:t> </a:t>
                </a:r>
                <a:r>
                  <a:rPr lang="en-US" sz="2800" dirty="0"/>
                  <a:t>consists of the upper sideband alone, as illustrated by Fig. 4.4–1</a:t>
                </a:r>
                <a:r>
                  <a:rPr lang="en-US" sz="2800" i="1" dirty="0"/>
                  <a:t>b.</a:t>
                </a:r>
                <a:endParaRPr lang="tr-TR" sz="2800" dirty="0"/>
              </a:p>
            </p:txBody>
          </p:sp>
        </mc:Choice>
        <mc:Fallback xmlns="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1DD9B971-B21D-4B98-8F9F-8907CDC3F16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007" y="2453010"/>
                <a:ext cx="11395970" cy="2246769"/>
              </a:xfrm>
              <a:prstGeom prst="rect">
                <a:avLst/>
              </a:prstGeom>
              <a:blipFill>
                <a:blip r:embed="rId2"/>
                <a:stretch>
                  <a:fillRect l="-909" t="-2439" b="-677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63749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4D9824C1-CB94-4F8F-9884-188D0A402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D9D34AC4-6731-4EF0-A62B-53E64F6EB333}"/>
              </a:ext>
            </a:extLst>
          </p:cNvPr>
          <p:cNvSpPr/>
          <p:nvPr/>
        </p:nvSpPr>
        <p:spPr>
          <a:xfrm>
            <a:off x="580007" y="611210"/>
            <a:ext cx="96293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600" dirty="0">
                <a:latin typeface="+mj-lt"/>
              </a:rPr>
              <a:t>SUPPRESSED-SIDEBAND AMPLITUDE MODULATION</a:t>
            </a:r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xmlns="" id="{26374B11-C523-4593-932E-554B04E40A5B}"/>
              </a:ext>
            </a:extLst>
          </p:cNvPr>
          <p:cNvSpPr/>
          <p:nvPr/>
        </p:nvSpPr>
        <p:spPr>
          <a:xfrm>
            <a:off x="580007" y="1522066"/>
            <a:ext cx="37306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VSB </a:t>
            </a:r>
            <a:r>
              <a:rPr lang="tr-TR" sz="2800" dirty="0" err="1"/>
              <a:t>Signals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Spectra</a:t>
            </a:r>
            <a:r>
              <a:rPr lang="tr-TR" sz="2800" dirty="0"/>
              <a:t>: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xmlns="" id="{E1F7F601-56C8-4627-B8AF-5ED5E3EB13DD}"/>
              </a:ext>
            </a:extLst>
          </p:cNvPr>
          <p:cNvSpPr/>
          <p:nvPr/>
        </p:nvSpPr>
        <p:spPr>
          <a:xfrm>
            <a:off x="580006" y="2244701"/>
            <a:ext cx="1087218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/>
              <a:t>Bandwidth conservation argues for the use of SSB, but practical</a:t>
            </a:r>
            <a:r>
              <a:rPr lang="tr-TR" sz="2800" dirty="0"/>
              <a:t> </a:t>
            </a:r>
            <a:r>
              <a:rPr lang="en-US" sz="2800" dirty="0"/>
              <a:t>SSB systems have poor low-frequency response.</a:t>
            </a:r>
            <a:endParaRPr lang="tr-TR" sz="2800" dirty="0"/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tr-TR" sz="2800" dirty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/>
              <a:t>On the other hand, DSB works quite</a:t>
            </a:r>
            <a:r>
              <a:rPr lang="tr-TR" sz="2800" dirty="0"/>
              <a:t> </a:t>
            </a:r>
            <a:r>
              <a:rPr lang="en-US" sz="2800" dirty="0"/>
              <a:t>well for low message frequencies but the transmission bandwidth is twice that</a:t>
            </a:r>
            <a:r>
              <a:rPr lang="tr-TR" sz="2800" dirty="0"/>
              <a:t> </a:t>
            </a:r>
            <a:r>
              <a:rPr lang="en-US" sz="2800" dirty="0"/>
              <a:t>of</a:t>
            </a:r>
            <a:r>
              <a:rPr lang="tr-TR" sz="2800" dirty="0"/>
              <a:t> </a:t>
            </a:r>
            <a:r>
              <a:rPr lang="en-US" sz="2800" dirty="0"/>
              <a:t>SSB. </a:t>
            </a:r>
            <a:endParaRPr lang="tr-TR" sz="2800" dirty="0"/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tr-TR" sz="2800" dirty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/>
              <a:t>Clearly, a compromise modulation scheme is desired; that compromise is VSB.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0890627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4D9824C1-CB94-4F8F-9884-188D0A402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D9D34AC4-6731-4EF0-A62B-53E64F6EB333}"/>
              </a:ext>
            </a:extLst>
          </p:cNvPr>
          <p:cNvSpPr/>
          <p:nvPr/>
        </p:nvSpPr>
        <p:spPr>
          <a:xfrm>
            <a:off x="580007" y="611210"/>
            <a:ext cx="96293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600" dirty="0">
                <a:latin typeface="+mj-lt"/>
              </a:rPr>
              <a:t>SUPPRESSED-SIDEBAND AMPLITUDE MODULATION</a:t>
            </a:r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xmlns="" id="{26374B11-C523-4593-932E-554B04E40A5B}"/>
              </a:ext>
            </a:extLst>
          </p:cNvPr>
          <p:cNvSpPr/>
          <p:nvPr/>
        </p:nvSpPr>
        <p:spPr>
          <a:xfrm>
            <a:off x="580007" y="1522066"/>
            <a:ext cx="37306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VSB </a:t>
            </a:r>
            <a:r>
              <a:rPr lang="tr-TR" sz="2800" dirty="0" err="1"/>
              <a:t>Signals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Spectra</a:t>
            </a:r>
            <a:r>
              <a:rPr lang="tr-TR" sz="2800" dirty="0"/>
              <a:t>: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xmlns="" id="{411CFFEF-821B-4F66-A928-BA9592B779A5}"/>
              </a:ext>
            </a:extLst>
          </p:cNvPr>
          <p:cNvSpPr/>
          <p:nvPr/>
        </p:nvSpPr>
        <p:spPr>
          <a:xfrm>
            <a:off x="580007" y="2228697"/>
            <a:ext cx="1084555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/>
              <a:t>VSB is derived by filtering DSB (or AM) in such a fashion that one sideband is</a:t>
            </a:r>
            <a:r>
              <a:rPr lang="tr-TR" sz="2800" dirty="0"/>
              <a:t> </a:t>
            </a:r>
            <a:r>
              <a:rPr lang="en-US" sz="2800" dirty="0"/>
              <a:t>passed almost completely while just a trace, or </a:t>
            </a:r>
            <a:r>
              <a:rPr lang="en-US" sz="2800" b="1" dirty="0"/>
              <a:t>vestige, </a:t>
            </a:r>
            <a:r>
              <a:rPr lang="en-US" sz="2800" dirty="0"/>
              <a:t>of the other sideband is</a:t>
            </a:r>
            <a:r>
              <a:rPr lang="tr-TR" sz="2800" dirty="0"/>
              <a:t> </a:t>
            </a:r>
            <a:r>
              <a:rPr lang="tr-TR" sz="2800" dirty="0" err="1"/>
              <a:t>included</a:t>
            </a:r>
            <a:r>
              <a:rPr lang="tr-TR" sz="2800" dirty="0"/>
              <a:t>.</a:t>
            </a: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xmlns="" id="{A674EA2C-8D6D-4E32-9FDE-F878706E3F12}"/>
              </a:ext>
            </a:extLst>
          </p:cNvPr>
          <p:cNvSpPr/>
          <p:nvPr/>
        </p:nvSpPr>
        <p:spPr>
          <a:xfrm>
            <a:off x="580007" y="3797103"/>
            <a:ext cx="1117402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/>
              <a:t>The key to VSB is the sideband filter, a typical transfer function</a:t>
            </a:r>
            <a:r>
              <a:rPr lang="tr-TR" sz="2800" dirty="0"/>
              <a:t> </a:t>
            </a:r>
            <a:r>
              <a:rPr lang="en-US" sz="2800" dirty="0"/>
              <a:t>being that</a:t>
            </a:r>
            <a:r>
              <a:rPr lang="tr-TR" sz="2800" dirty="0"/>
              <a:t> of </a:t>
            </a:r>
            <a:r>
              <a:rPr lang="tr-TR" sz="2800" dirty="0" err="1"/>
              <a:t>Fig</a:t>
            </a:r>
            <a:r>
              <a:rPr lang="tr-TR" sz="2800" dirty="0"/>
              <a:t>. 4.4–8</a:t>
            </a:r>
            <a:r>
              <a:rPr lang="tr-TR" sz="2800" i="1" dirty="0"/>
              <a:t>a </a:t>
            </a:r>
            <a:r>
              <a:rPr lang="tr-TR" sz="2800" dirty="0"/>
              <a:t>(</a:t>
            </a:r>
            <a:r>
              <a:rPr lang="tr-TR" sz="2800" dirty="0" err="1"/>
              <a:t>Carlson</a:t>
            </a:r>
            <a:r>
              <a:rPr lang="tr-TR" sz="2800" dirty="0"/>
              <a:t>, </a:t>
            </a:r>
            <a:r>
              <a:rPr lang="tr-TR" sz="2800" dirty="0" err="1"/>
              <a:t>page</a:t>
            </a:r>
            <a:r>
              <a:rPr lang="tr-TR" sz="2800" dirty="0"/>
              <a:t> 192).</a:t>
            </a:r>
          </a:p>
        </p:txBody>
      </p:sp>
    </p:spTree>
    <p:extLst>
      <p:ext uri="{BB962C8B-B14F-4D97-AF65-F5344CB8AC3E}">
        <p14:creationId xmlns:p14="http://schemas.microsoft.com/office/powerpoint/2010/main" val="2645065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, 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Signal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Noise</a:t>
            </a:r>
            <a:r>
              <a:rPr lang="tr-TR" dirty="0"/>
              <a:t> in </a:t>
            </a:r>
            <a:r>
              <a:rPr lang="tr-TR" dirty="0" err="1"/>
              <a:t>Electrical</a:t>
            </a:r>
            <a:r>
              <a:rPr lang="tr-TR" dirty="0"/>
              <a:t> </a:t>
            </a:r>
            <a:r>
              <a:rPr lang="tr-TR" dirty="0" err="1"/>
              <a:t>Communication</a:t>
            </a:r>
            <a:r>
              <a:rPr lang="tr-TR" dirty="0"/>
              <a:t>, 5th </a:t>
            </a:r>
            <a:r>
              <a:rPr lang="tr-TR" dirty="0" err="1"/>
              <a:t>edition</a:t>
            </a:r>
            <a:r>
              <a:rPr lang="tr-TR" dirty="0"/>
              <a:t>,  A.B. </a:t>
            </a:r>
            <a:r>
              <a:rPr lang="tr-TR" dirty="0" err="1"/>
              <a:t>Carlson</a:t>
            </a:r>
            <a:r>
              <a:rPr lang="tr-TR" dirty="0"/>
              <a:t>, P.B. </a:t>
            </a:r>
            <a:r>
              <a:rPr lang="tr-TR" dirty="0" err="1"/>
              <a:t>Crilly</a:t>
            </a:r>
            <a:r>
              <a:rPr lang="tr-TR" dirty="0"/>
              <a:t>, J.C. </a:t>
            </a:r>
            <a:r>
              <a:rPr lang="tr-TR" dirty="0" err="1"/>
              <a:t>Rutledge</a:t>
            </a:r>
            <a:r>
              <a:rPr lang="tr-TR" dirty="0"/>
              <a:t>, 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Graw</a:t>
            </a:r>
            <a:r>
              <a:rPr lang="tr-TR" dirty="0"/>
              <a:t> </a:t>
            </a:r>
            <a:r>
              <a:rPr lang="tr-TR" dirty="0" err="1"/>
              <a:t>Hill</a:t>
            </a:r>
            <a:r>
              <a:rPr lang="tr-TR" dirty="0"/>
              <a:t>.</a:t>
            </a:r>
          </a:p>
          <a:p>
            <a:pPr marL="0" lvl="0" indent="0">
              <a:buNone/>
            </a:pPr>
            <a:endParaRPr lang="tr-TR" dirty="0"/>
          </a:p>
          <a:p>
            <a:r>
              <a:rPr lang="tr-TR" dirty="0"/>
              <a:t>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Analog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Digital</a:t>
            </a:r>
            <a:r>
              <a:rPr lang="tr-TR" dirty="0"/>
              <a:t> Communications, 2nd </a:t>
            </a:r>
            <a:r>
              <a:rPr lang="tr-TR" dirty="0" err="1"/>
              <a:t>edition</a:t>
            </a:r>
            <a:r>
              <a:rPr lang="tr-TR" dirty="0"/>
              <a:t>, S. </a:t>
            </a:r>
            <a:r>
              <a:rPr lang="tr-TR" dirty="0" err="1"/>
              <a:t>Haykin</a:t>
            </a:r>
            <a:r>
              <a:rPr lang="tr-TR" dirty="0"/>
              <a:t>, M. </a:t>
            </a:r>
            <a:r>
              <a:rPr lang="tr-TR" dirty="0" err="1"/>
              <a:t>Moher</a:t>
            </a:r>
            <a:r>
              <a:rPr lang="tr-TR" dirty="0"/>
              <a:t>, </a:t>
            </a:r>
            <a:r>
              <a:rPr lang="tr-TR" dirty="0" err="1"/>
              <a:t>Wiley</a:t>
            </a:r>
            <a:r>
              <a:rPr lang="tr-TR" dirty="0"/>
              <a:t>.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6912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266</TotalTime>
  <Words>459</Words>
  <Application>Microsoft Office PowerPoint</Application>
  <PresentationFormat>Geniş ekran</PresentationFormat>
  <Paragraphs>46</Paragraphs>
  <Slides>8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Wingdings</vt:lpstr>
      <vt:lpstr>Office Teması</vt:lpstr>
      <vt:lpstr>EEE322  COMMUNICATION THEORY – I</vt:lpstr>
      <vt:lpstr>EEE322  COMMUNICATION THEORY - I</vt:lpstr>
      <vt:lpstr>PowerPoint Sunusu</vt:lpstr>
      <vt:lpstr>PowerPoint Sunusu</vt:lpstr>
      <vt:lpstr>PowerPoint Sunusu</vt:lpstr>
      <vt:lpstr>PowerPoint Sunusu</vt:lpstr>
      <vt:lpstr>PowerPoint Sunusu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ELE322 COMMUNICATION THEORY - I</dc:title>
  <dc:creator>Murat Hüsnü SAZLI</dc:creator>
  <cp:lastModifiedBy>Murat H. Sazli</cp:lastModifiedBy>
  <cp:revision>76</cp:revision>
  <dcterms:created xsi:type="dcterms:W3CDTF">2018-07-07T11:05:27Z</dcterms:created>
  <dcterms:modified xsi:type="dcterms:W3CDTF">2019-04-08T13:12:17Z</dcterms:modified>
</cp:coreProperties>
</file>