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8" r:id="rId3"/>
    <p:sldId id="263" r:id="rId4"/>
    <p:sldId id="265" r:id="rId5"/>
    <p:sldId id="266" r:id="rId6"/>
    <p:sldId id="267" r:id="rId7"/>
    <p:sldId id="268" r:id="rId8"/>
    <p:sldId id="269" r:id="rId9"/>
    <p:sldId id="270" r:id="rId10"/>
    <p:sldId id="271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71" autoAdjust="0"/>
    <p:restoredTop sz="75962" autoAdjust="0"/>
  </p:normalViewPr>
  <p:slideViewPr>
    <p:cSldViewPr snapToGrid="0">
      <p:cViewPr varScale="1">
        <p:scale>
          <a:sx n="70" d="100"/>
          <a:sy n="70" d="100"/>
        </p:scale>
        <p:origin x="100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811231-5662-4A37-9B56-FFA8F0D32959}" type="datetimeFigureOut">
              <a:rPr lang="en-US" smtClean="0"/>
              <a:t>1/13/2020</a:t>
            </a:fld>
            <a:endParaRPr lang="en-US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491105-538E-4353-8732-EE1C15557F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57658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firm needs different kinds of information for different business process</a:t>
            </a:r>
            <a:r>
              <a:rPr lang="tr-T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es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about suppliers, customers, employees, payments and products and services, </a:t>
            </a:r>
            <a:endParaRPr lang="tr-T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so no single system can provide all the information needed. </a:t>
            </a:r>
            <a:endParaRPr lang="tr-T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tr-T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</a:t>
            </a:r>
            <a:r>
              <a:rPr lang="tr-TR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typical</a:t>
            </a:r>
            <a:r>
              <a:rPr lang="tr-T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firm</a:t>
            </a:r>
            <a:r>
              <a:rPr lang="tr-T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has</a:t>
            </a:r>
            <a:r>
              <a:rPr lang="tr-TR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tr-TR" sz="1200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systems</a:t>
            </a:r>
            <a:r>
              <a:rPr lang="tr-TR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tr-TR" sz="1200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</a:t>
            </a:r>
            <a:r>
              <a:rPr lang="tr-TR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tr-TR" sz="1200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all</a:t>
            </a:r>
            <a:r>
              <a:rPr lang="tr-TR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tr-TR" sz="1200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major</a:t>
            </a:r>
            <a:r>
              <a:rPr lang="tr-TR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tr-TR" sz="1200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business</a:t>
            </a:r>
            <a:r>
              <a:rPr lang="tr-TR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tr-TR" sz="1200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functions</a:t>
            </a:r>
            <a:r>
              <a:rPr lang="tr-TR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tr-T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These different managerial levels require different types of information</a:t>
            </a:r>
            <a:endParaRPr lang="en-US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491105-538E-4353-8732-EE1C15557FC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68331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dirty="0"/>
              <a:t>These transactions are necessary to conduct business, such as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sales order entry, hotel reservations, payroll, employee record keeping, and shipping</a:t>
            </a:r>
            <a:r>
              <a:rPr lang="tr-T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endParaRPr lang="tr-T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How many parts are in inventory? What happened to Mr. Smith’s payment? </a:t>
            </a:r>
            <a:endParaRPr lang="tr-T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tr-T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Airlines luggage traffic and computerized reservation system, banking.</a:t>
            </a:r>
            <a:endParaRPr lang="tr-T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tr-T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These systems are so central to a business that only a few hours of failure can lead to firm’s death.</a:t>
            </a:r>
            <a:endParaRPr lang="tr-T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tr-T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At the operational level, tasks, resources, and goals are predefined and highly structured. Hence, the information must be immediate, detailed, from interior of the business, frequent and certain.</a:t>
            </a:r>
            <a:endParaRPr lang="tr-T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2491105-538E-4353-8732-EE1C15557FC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2763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dirty="0"/>
              <a:t>such as suppliers, customers, competitors, partners, and industries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2491105-538E-4353-8732-EE1C15557FC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27708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This information is used to monitor and control the business and predict future performance. </a:t>
            </a:r>
            <a:endParaRPr lang="tr-T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tr-T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tr-T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his system uses the data produced by transaction processing systems, it analyzes and reports them weekly or monthly or yearly basis. </a:t>
            </a:r>
            <a:endParaRPr lang="tr-T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tr-T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provide answers to routine questions that have been specified </a:t>
            </a:r>
            <a:r>
              <a:rPr lang="tr-T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before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and have a predefined procedure for answering them.</a:t>
            </a:r>
            <a:r>
              <a:rPr lang="tr-T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They are not flexible. It uses simple routines, not complicated mathematical or statistical models.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2491105-538E-4353-8732-EE1C15557FC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78167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That is, what would happen to our return on investment if a factory schedule were delayed for six months?</a:t>
            </a:r>
            <a:endParaRPr lang="tr-T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tr-T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tr-T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aim is to determine complex relationships inside a huge data.</a:t>
            </a:r>
          </a:p>
          <a:p>
            <a:endParaRPr lang="tr-T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 example, insurance companies use DSS to evaluate the risk of drivers. A bank loan officer verifies the credit of a loan applicant or an engineering firm that has bids on several projects and wants to know if they can be competitive with their costs.</a:t>
            </a:r>
            <a:endParaRPr lang="tr-T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tr-T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2491105-538E-4353-8732-EE1C15557FC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70224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ESS are designed to incorporate 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data about external events (a major difference from DSS)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such as new tax laws or competitors</a:t>
            </a:r>
            <a:endParaRPr lang="tr-T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tr-T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tr-T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These systems also use use summarized infor from internal MIS and DSS.</a:t>
            </a:r>
          </a:p>
          <a:p>
            <a:endParaRPr lang="tr-T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Senior Management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use</a:t>
            </a:r>
            <a:r>
              <a:rPr lang="tr-T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such information for strategic planning like sales forecasting, financial planning, and capacity modelling as well.</a:t>
            </a:r>
            <a:endParaRPr lang="tr-T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2491105-538E-4353-8732-EE1C15557FC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41565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tıklatın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A8D6D-85B0-484A-81EC-87B7731689E8}" type="datetimeFigureOut">
              <a:rPr lang="en-US" smtClean="0"/>
              <a:t>1/13/2020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1098B-E939-4881-833E-8028F0B90D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7763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A8D6D-85B0-484A-81EC-87B7731689E8}" type="datetimeFigureOut">
              <a:rPr lang="en-US" smtClean="0"/>
              <a:t>1/13/2020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1098B-E939-4881-833E-8028F0B90D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57325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A8D6D-85B0-484A-81EC-87B7731689E8}" type="datetimeFigureOut">
              <a:rPr lang="en-US" smtClean="0"/>
              <a:t>1/13/2020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1098B-E939-4881-833E-8028F0B90D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16862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A8D6D-85B0-484A-81EC-87B7731689E8}" type="datetimeFigureOut">
              <a:rPr lang="en-US" smtClean="0"/>
              <a:t>1/13/2020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1098B-E939-4881-833E-8028F0B90D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70828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A8D6D-85B0-484A-81EC-87B7731689E8}" type="datetimeFigureOut">
              <a:rPr lang="en-US" smtClean="0"/>
              <a:t>1/13/2020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1098B-E939-4881-833E-8028F0B90D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81548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A8D6D-85B0-484A-81EC-87B7731689E8}" type="datetimeFigureOut">
              <a:rPr lang="en-US" smtClean="0"/>
              <a:t>1/13/2020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1098B-E939-4881-833E-8028F0B90D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32467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A8D6D-85B0-484A-81EC-87B7731689E8}" type="datetimeFigureOut">
              <a:rPr lang="en-US" smtClean="0"/>
              <a:t>1/13/2020</a:t>
            </a:fld>
            <a:endParaRPr lang="en-US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1098B-E939-4881-833E-8028F0B90D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06039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A8D6D-85B0-484A-81EC-87B7731689E8}" type="datetimeFigureOut">
              <a:rPr lang="en-US" smtClean="0"/>
              <a:t>1/13/2020</a:t>
            </a:fld>
            <a:endParaRPr lang="en-US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1098B-E939-4881-833E-8028F0B90D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67545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A8D6D-85B0-484A-81EC-87B7731689E8}" type="datetimeFigureOut">
              <a:rPr lang="en-US" smtClean="0"/>
              <a:t>1/13/2020</a:t>
            </a:fld>
            <a:endParaRPr lang="en-US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1098B-E939-4881-833E-8028F0B90D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58613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A8D6D-85B0-484A-81EC-87B7731689E8}" type="datetimeFigureOut">
              <a:rPr lang="en-US" smtClean="0"/>
              <a:t>1/13/2020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1098B-E939-4881-833E-8028F0B90D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461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A8D6D-85B0-484A-81EC-87B7731689E8}" type="datetimeFigureOut">
              <a:rPr lang="en-US" smtClean="0"/>
              <a:t>1/13/2020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1098B-E939-4881-833E-8028F0B90D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76960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6A8D6D-85B0-484A-81EC-87B7731689E8}" type="datetimeFigureOut">
              <a:rPr lang="en-US" smtClean="0"/>
              <a:t>1/13/2020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D1098B-E939-4881-833E-8028F0B90D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800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/>
              <a:t>Business Information </a:t>
            </a:r>
            <a:r>
              <a:rPr lang="tr-TR" dirty="0" err="1"/>
              <a:t>Systems</a:t>
            </a:r>
            <a:r>
              <a:rPr lang="tr-TR" dirty="0"/>
              <a:t> I</a:t>
            </a:r>
            <a:endParaRPr lang="en-US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/>
              <a:t>Business Process and Information Systems</a:t>
            </a:r>
            <a:endParaRPr lang="en-US" dirty="0"/>
          </a:p>
          <a:p>
            <a:r>
              <a:rPr lang="tr-TR" dirty="0"/>
              <a:t>Dr. Sevgi Eda Tuzcu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65522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References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/>
              <a:t>Laudon</a:t>
            </a:r>
            <a:r>
              <a:rPr lang="tr-TR" dirty="0"/>
              <a:t> K. </a:t>
            </a:r>
            <a:r>
              <a:rPr lang="tr-TR" dirty="0" err="1"/>
              <a:t>and</a:t>
            </a:r>
            <a:r>
              <a:rPr lang="tr-TR" dirty="0"/>
              <a:t> J. </a:t>
            </a:r>
            <a:r>
              <a:rPr lang="tr-TR" dirty="0" err="1"/>
              <a:t>Laudon</a:t>
            </a:r>
            <a:r>
              <a:rPr lang="tr-TR" dirty="0"/>
              <a:t> (2014), </a:t>
            </a:r>
            <a:r>
              <a:rPr lang="tr-TR" i="1" dirty="0"/>
              <a:t>Management Information </a:t>
            </a:r>
            <a:r>
              <a:rPr lang="tr-TR" i="1" dirty="0" err="1"/>
              <a:t>Systems</a:t>
            </a:r>
            <a:r>
              <a:rPr lang="tr-TR" i="1" dirty="0"/>
              <a:t> </a:t>
            </a:r>
            <a:r>
              <a:rPr lang="tr-TR" i="1" dirty="0" err="1"/>
              <a:t>Managing</a:t>
            </a:r>
            <a:r>
              <a:rPr lang="tr-TR" i="1" dirty="0"/>
              <a:t> </a:t>
            </a:r>
            <a:r>
              <a:rPr lang="tr-TR" i="1" dirty="0" err="1"/>
              <a:t>the</a:t>
            </a:r>
            <a:r>
              <a:rPr lang="tr-TR" i="1" dirty="0"/>
              <a:t> </a:t>
            </a:r>
            <a:r>
              <a:rPr lang="tr-TR" i="1" dirty="0" err="1"/>
              <a:t>Digital</a:t>
            </a:r>
            <a:r>
              <a:rPr lang="tr-TR" i="1" dirty="0"/>
              <a:t> </a:t>
            </a:r>
            <a:r>
              <a:rPr lang="tr-TR" i="1" dirty="0" err="1"/>
              <a:t>Firm</a:t>
            </a:r>
            <a:r>
              <a:rPr lang="tr-TR" dirty="0"/>
              <a:t>, </a:t>
            </a:r>
            <a:r>
              <a:rPr lang="tr-TR" dirty="0" err="1"/>
              <a:t>Pearson</a:t>
            </a:r>
            <a:r>
              <a:rPr lang="tr-TR" dirty="0"/>
              <a:t>, 13th ed.</a:t>
            </a:r>
          </a:p>
          <a:p>
            <a:r>
              <a:rPr lang="tr-TR" dirty="0" err="1"/>
              <a:t>Baltzan</a:t>
            </a:r>
            <a:r>
              <a:rPr lang="tr-TR" dirty="0"/>
              <a:t> P. (2018), </a:t>
            </a:r>
            <a:r>
              <a:rPr lang="tr-TR" i="1" dirty="0"/>
              <a:t>Business </a:t>
            </a:r>
            <a:r>
              <a:rPr lang="tr-TR" i="1" dirty="0" err="1"/>
              <a:t>Driven</a:t>
            </a:r>
            <a:r>
              <a:rPr lang="tr-TR" i="1" dirty="0"/>
              <a:t> Information </a:t>
            </a:r>
            <a:r>
              <a:rPr lang="tr-TR" i="1" dirty="0" err="1"/>
              <a:t>Systems</a:t>
            </a:r>
            <a:r>
              <a:rPr lang="tr-TR" dirty="0"/>
              <a:t>, </a:t>
            </a:r>
            <a:r>
              <a:rPr lang="tr-TR" dirty="0" err="1"/>
              <a:t>McGraw</a:t>
            </a:r>
            <a:r>
              <a:rPr lang="tr-TR" dirty="0"/>
              <a:t> </a:t>
            </a:r>
            <a:r>
              <a:rPr lang="tr-TR" dirty="0" err="1"/>
              <a:t>Hill</a:t>
            </a:r>
            <a:r>
              <a:rPr lang="tr-TR" dirty="0"/>
              <a:t> </a:t>
            </a:r>
            <a:r>
              <a:rPr lang="tr-TR" dirty="0" err="1"/>
              <a:t>Education</a:t>
            </a:r>
            <a:r>
              <a:rPr lang="tr-TR"/>
              <a:t>, 6th Ed</a:t>
            </a:r>
            <a:r>
              <a:rPr lang="tr-TR" smtClean="0"/>
              <a:t>.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250013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err="1"/>
              <a:t>Outline</a:t>
            </a:r>
            <a:endParaRPr lang="en-US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Business </a:t>
            </a:r>
            <a:r>
              <a:rPr lang="tr-TR" dirty="0" err="1"/>
              <a:t>Processes</a:t>
            </a:r>
            <a:endParaRPr lang="tr-TR" dirty="0"/>
          </a:p>
          <a:p>
            <a:r>
              <a:rPr lang="tr-TR" dirty="0" err="1"/>
              <a:t>Types</a:t>
            </a:r>
            <a:r>
              <a:rPr lang="tr-TR" dirty="0"/>
              <a:t> of Information </a:t>
            </a:r>
            <a:r>
              <a:rPr lang="tr-TR" dirty="0" err="1"/>
              <a:t>Systems</a:t>
            </a:r>
            <a:r>
              <a:rPr lang="tr-TR" dirty="0"/>
              <a:t> </a:t>
            </a:r>
            <a:r>
              <a:rPr lang="tr-TR" dirty="0" err="1"/>
              <a:t>used</a:t>
            </a:r>
            <a:r>
              <a:rPr lang="tr-TR" dirty="0"/>
              <a:t> inside </a:t>
            </a:r>
            <a:r>
              <a:rPr lang="tr-TR" dirty="0" err="1"/>
              <a:t>Organizations</a:t>
            </a:r>
            <a:endParaRPr lang="tr-TR" dirty="0"/>
          </a:p>
          <a:p>
            <a:pPr marL="914400" lvl="1" indent="-457200">
              <a:buFont typeface="+mj-lt"/>
              <a:buAutoNum type="arabicPeriod"/>
            </a:pPr>
            <a:r>
              <a:rPr lang="tr-TR" dirty="0" err="1"/>
              <a:t>Transaction</a:t>
            </a:r>
            <a:r>
              <a:rPr lang="tr-TR" dirty="0"/>
              <a:t> </a:t>
            </a:r>
            <a:r>
              <a:rPr lang="tr-TR" dirty="0" err="1"/>
              <a:t>Processing</a:t>
            </a:r>
            <a:r>
              <a:rPr lang="tr-TR" dirty="0"/>
              <a:t> </a:t>
            </a:r>
            <a:r>
              <a:rPr lang="tr-TR" dirty="0" err="1"/>
              <a:t>Systems</a:t>
            </a:r>
            <a:endParaRPr lang="tr-TR" dirty="0"/>
          </a:p>
          <a:p>
            <a:pPr marL="914400" lvl="1" indent="-457200">
              <a:buFont typeface="+mj-lt"/>
              <a:buAutoNum type="arabicPeriod"/>
            </a:pPr>
            <a:r>
              <a:rPr lang="tr-TR" dirty="0"/>
              <a:t>Business </a:t>
            </a:r>
            <a:r>
              <a:rPr lang="tr-TR" dirty="0" err="1"/>
              <a:t>Intelligence</a:t>
            </a:r>
            <a:r>
              <a:rPr lang="tr-TR" dirty="0"/>
              <a:t> </a:t>
            </a:r>
            <a:r>
              <a:rPr lang="tr-TR" dirty="0" err="1"/>
              <a:t>Systems</a:t>
            </a:r>
            <a:endParaRPr lang="tr-TR" dirty="0"/>
          </a:p>
          <a:p>
            <a:pPr marL="1371600" lvl="2" indent="-457200">
              <a:buFont typeface="+mj-lt"/>
              <a:buAutoNum type="alphaLcPeriod"/>
            </a:pPr>
            <a:r>
              <a:rPr lang="tr-TR" dirty="0"/>
              <a:t>Management Information </a:t>
            </a:r>
            <a:r>
              <a:rPr lang="tr-TR" dirty="0" err="1"/>
              <a:t>Systems</a:t>
            </a:r>
            <a:endParaRPr lang="tr-TR" dirty="0"/>
          </a:p>
          <a:p>
            <a:pPr marL="1371600" lvl="2" indent="-457200">
              <a:buFont typeface="+mj-lt"/>
              <a:buAutoNum type="alphaLcPeriod"/>
            </a:pPr>
            <a:r>
              <a:rPr lang="tr-TR" dirty="0" err="1"/>
              <a:t>Decision</a:t>
            </a:r>
            <a:r>
              <a:rPr lang="tr-TR" dirty="0"/>
              <a:t> </a:t>
            </a:r>
            <a:r>
              <a:rPr lang="tr-TR" dirty="0" err="1"/>
              <a:t>Support</a:t>
            </a:r>
            <a:r>
              <a:rPr lang="tr-TR" dirty="0"/>
              <a:t> </a:t>
            </a:r>
            <a:r>
              <a:rPr lang="tr-TR" dirty="0" err="1"/>
              <a:t>Systems</a:t>
            </a:r>
            <a:endParaRPr lang="tr-TR" dirty="0"/>
          </a:p>
          <a:p>
            <a:pPr marL="1371600" lvl="2" indent="-457200">
              <a:buFont typeface="+mj-lt"/>
              <a:buAutoNum type="alphaLcPeriod"/>
            </a:pPr>
            <a:r>
              <a:rPr lang="tr-TR" dirty="0" err="1"/>
              <a:t>Executive</a:t>
            </a:r>
            <a:r>
              <a:rPr lang="tr-TR" dirty="0"/>
              <a:t> </a:t>
            </a:r>
            <a:r>
              <a:rPr lang="tr-TR" dirty="0" err="1"/>
              <a:t>Support</a:t>
            </a:r>
            <a:r>
              <a:rPr lang="tr-TR" dirty="0"/>
              <a:t> </a:t>
            </a:r>
            <a:r>
              <a:rPr lang="tr-TR" dirty="0" err="1"/>
              <a:t>Systems</a:t>
            </a:r>
            <a:endParaRPr lang="tr-TR" dirty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89154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Systems for Different Management Groups</a:t>
            </a:r>
            <a:endParaRPr lang="en-US" dirty="0"/>
          </a:p>
        </p:txBody>
      </p:sp>
      <p:pic>
        <p:nvPicPr>
          <p:cNvPr id="4" name="İçerik Yer Tutucusu 3"/>
          <p:cNvPicPr>
            <a:picLocks noGrp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756400" y="1988185"/>
            <a:ext cx="5181600" cy="4351338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İçerik Yer Tutucusu 2"/>
          <p:cNvSpPr>
            <a:spLocks noGrp="1"/>
          </p:cNvSpPr>
          <p:nvPr>
            <p:ph sz="half" idx="2"/>
          </p:nvPr>
        </p:nvSpPr>
        <p:spPr>
          <a:xfrm>
            <a:off x="1071880" y="1988185"/>
            <a:ext cx="5181600" cy="4351338"/>
          </a:xfrm>
        </p:spPr>
        <p:txBody>
          <a:bodyPr>
            <a:normAutofit/>
          </a:bodyPr>
          <a:lstStyle/>
          <a:p>
            <a:r>
              <a:rPr lang="tr-TR" sz="3200" dirty="0"/>
              <a:t>2 </a:t>
            </a:r>
            <a:r>
              <a:rPr lang="tr-TR" sz="3200" dirty="0" err="1"/>
              <a:t>types</a:t>
            </a:r>
            <a:r>
              <a:rPr lang="tr-TR" sz="3200" dirty="0"/>
              <a:t> of </a:t>
            </a:r>
            <a:r>
              <a:rPr lang="tr-TR" sz="3200" dirty="0" err="1"/>
              <a:t>information</a:t>
            </a:r>
            <a:r>
              <a:rPr lang="tr-TR" sz="3200" dirty="0"/>
              <a:t> </a:t>
            </a:r>
            <a:r>
              <a:rPr lang="tr-TR" sz="3200" dirty="0" err="1"/>
              <a:t>system</a:t>
            </a:r>
            <a:r>
              <a:rPr lang="tr-TR" sz="3200" dirty="0"/>
              <a:t>:</a:t>
            </a:r>
          </a:p>
          <a:p>
            <a:pPr marL="971550" lvl="1" indent="-514350">
              <a:buFont typeface="+mj-lt"/>
              <a:buAutoNum type="arabicPeriod"/>
            </a:pPr>
            <a:r>
              <a:rPr lang="tr-TR" sz="2800" dirty="0" err="1"/>
              <a:t>Transaction</a:t>
            </a:r>
            <a:r>
              <a:rPr lang="tr-TR" sz="2800" dirty="0"/>
              <a:t> </a:t>
            </a:r>
            <a:r>
              <a:rPr lang="tr-TR" sz="2800" dirty="0" err="1"/>
              <a:t>processing</a:t>
            </a:r>
            <a:r>
              <a:rPr lang="tr-TR" sz="2800" dirty="0"/>
              <a:t> </a:t>
            </a:r>
            <a:r>
              <a:rPr lang="tr-TR" sz="2800" dirty="0" err="1"/>
              <a:t>system</a:t>
            </a:r>
            <a:endParaRPr lang="tr-TR" sz="2800" dirty="0"/>
          </a:p>
          <a:p>
            <a:pPr marL="971550" lvl="1" indent="-514350">
              <a:buFont typeface="+mj-lt"/>
              <a:buAutoNum type="arabicPeriod"/>
            </a:pPr>
            <a:r>
              <a:rPr lang="tr-TR" sz="2800" dirty="0"/>
              <a:t>Business </a:t>
            </a:r>
            <a:r>
              <a:rPr lang="tr-TR" sz="2800" dirty="0" err="1"/>
              <a:t>intelligence</a:t>
            </a:r>
            <a:r>
              <a:rPr lang="tr-TR" sz="2800" dirty="0"/>
              <a:t> </a:t>
            </a:r>
            <a:r>
              <a:rPr lang="tr-TR" sz="2800" dirty="0" err="1"/>
              <a:t>systems</a:t>
            </a:r>
            <a:endParaRPr lang="tr-TR" sz="2800" dirty="0"/>
          </a:p>
          <a:p>
            <a:pPr marL="1371600" lvl="2" indent="-457200">
              <a:buFont typeface="+mj-lt"/>
              <a:buAutoNum type="alphaLcPeriod"/>
            </a:pPr>
            <a:r>
              <a:rPr lang="tr-TR" sz="2400" dirty="0"/>
              <a:t>Management </a:t>
            </a:r>
            <a:r>
              <a:rPr lang="tr-TR" sz="2400" dirty="0" err="1"/>
              <a:t>information</a:t>
            </a:r>
            <a:r>
              <a:rPr lang="tr-TR" sz="2400" dirty="0"/>
              <a:t> </a:t>
            </a:r>
            <a:r>
              <a:rPr lang="tr-TR" sz="2400" dirty="0" err="1"/>
              <a:t>systems</a:t>
            </a:r>
            <a:endParaRPr lang="tr-TR" sz="2400" dirty="0"/>
          </a:p>
          <a:p>
            <a:pPr marL="1371600" lvl="2" indent="-457200">
              <a:buFont typeface="+mj-lt"/>
              <a:buAutoNum type="alphaLcPeriod"/>
            </a:pPr>
            <a:r>
              <a:rPr lang="tr-TR" sz="2400" dirty="0" err="1"/>
              <a:t>Decision</a:t>
            </a:r>
            <a:r>
              <a:rPr lang="tr-TR" sz="2400" dirty="0"/>
              <a:t> </a:t>
            </a:r>
            <a:r>
              <a:rPr lang="tr-TR" sz="2400" dirty="0" err="1"/>
              <a:t>support</a:t>
            </a:r>
            <a:r>
              <a:rPr lang="tr-TR" sz="2400" dirty="0"/>
              <a:t> </a:t>
            </a:r>
            <a:r>
              <a:rPr lang="tr-TR" sz="2400" dirty="0" err="1"/>
              <a:t>systems</a:t>
            </a:r>
            <a:endParaRPr lang="tr-TR" sz="2400" dirty="0"/>
          </a:p>
          <a:p>
            <a:pPr marL="1371600" lvl="2" indent="-457200">
              <a:buFont typeface="+mj-lt"/>
              <a:buAutoNum type="alphaLcPeriod"/>
            </a:pPr>
            <a:r>
              <a:rPr lang="tr-TR" sz="2400" dirty="0" err="1"/>
              <a:t>Executive</a:t>
            </a:r>
            <a:r>
              <a:rPr lang="tr-TR" sz="2400" dirty="0"/>
              <a:t> </a:t>
            </a:r>
            <a:r>
              <a:rPr lang="tr-TR" sz="2400" dirty="0" err="1"/>
              <a:t>Support</a:t>
            </a:r>
            <a:r>
              <a:rPr lang="tr-TR" sz="2400" dirty="0"/>
              <a:t> </a:t>
            </a:r>
            <a:r>
              <a:rPr lang="tr-TR" sz="2400" dirty="0" err="1"/>
              <a:t>Systems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34711491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/>
              <a:t>1. </a:t>
            </a:r>
            <a:r>
              <a:rPr lang="en-US" b="1"/>
              <a:t>Transaction Processing Systems</a:t>
            </a:r>
            <a:r>
              <a:rPr lang="en-US"/>
              <a:t>: 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3600" dirty="0"/>
              <a:t>Performing and recording daily routine transactions.</a:t>
            </a:r>
          </a:p>
          <a:p>
            <a:r>
              <a:rPr lang="tr-TR" sz="3600" dirty="0"/>
              <a:t>Operational level managers need and use this system.</a:t>
            </a:r>
          </a:p>
          <a:p>
            <a:r>
              <a:rPr lang="tr-TR" sz="3600" dirty="0"/>
              <a:t>Main aim: to answer </a:t>
            </a:r>
            <a:r>
              <a:rPr lang="en-US" sz="3600" dirty="0"/>
              <a:t>routine questions and to track the flow of transactions </a:t>
            </a:r>
            <a:endParaRPr lang="tr-TR" sz="3600" dirty="0"/>
          </a:p>
          <a:p>
            <a:r>
              <a:rPr lang="tr-TR" sz="3600" dirty="0"/>
              <a:t>Very important for conducting business.</a:t>
            </a: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8783753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D8FA56C-189C-42F5-8751-F443E552FD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2. </a:t>
            </a:r>
            <a:r>
              <a:rPr lang="en-US" b="1" dirty="0"/>
              <a:t>Business Intelligence Systems</a:t>
            </a:r>
            <a:endParaRPr lang="tr-T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EFC3F925-341E-4AB5-BC8F-82EEF83D3C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/>
              <a:t>Business intelligence (BI)</a:t>
            </a:r>
            <a:r>
              <a:rPr lang="en-US" sz="3600" dirty="0"/>
              <a:t> is information collected from multiple sources that analyzes patterns, trends, and relationships for strategic decision making.</a:t>
            </a:r>
            <a:endParaRPr lang="tr-TR" sz="3600" dirty="0"/>
          </a:p>
          <a:p>
            <a:r>
              <a:rPr lang="en-US" sz="3600" dirty="0"/>
              <a:t>“</a:t>
            </a:r>
            <a:r>
              <a:rPr lang="tr-TR" sz="3600" dirty="0"/>
              <a:t>A</a:t>
            </a:r>
            <a:r>
              <a:rPr lang="en-US" sz="3600" dirty="0"/>
              <a:t>re the things going well?” </a:t>
            </a:r>
            <a:endParaRPr lang="tr-TR" sz="3600" dirty="0"/>
          </a:p>
        </p:txBody>
      </p:sp>
    </p:spTree>
    <p:extLst>
      <p:ext uri="{BB962C8B-B14F-4D97-AF65-F5344CB8AC3E}">
        <p14:creationId xmlns:p14="http://schemas.microsoft.com/office/powerpoint/2010/main" val="29233828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C52CB8F-4B3E-4BBC-A035-76CDE4360F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a. </a:t>
            </a:r>
            <a:r>
              <a:rPr lang="en-US" b="1" dirty="0"/>
              <a:t>Management information systems</a:t>
            </a:r>
            <a:endParaRPr lang="tr-TR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9C194F38-1B15-48EA-A783-F2DFF80E20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Report on the organizations current performance for middle management.</a:t>
            </a:r>
          </a:p>
          <a:p>
            <a:endParaRPr lang="tr-TR" dirty="0"/>
          </a:p>
          <a:p>
            <a:r>
              <a:rPr lang="tr-TR" dirty="0"/>
              <a:t>Use the data produced by TPS, analyzes and reports them on a regular basis.</a:t>
            </a:r>
          </a:p>
          <a:p>
            <a:endParaRPr lang="tr-TR" dirty="0"/>
          </a:p>
          <a:p>
            <a:r>
              <a:rPr lang="tr-TR" dirty="0"/>
              <a:t>P</a:t>
            </a:r>
            <a:r>
              <a:rPr lang="en-US" dirty="0" err="1"/>
              <a:t>rovide</a:t>
            </a:r>
            <a:r>
              <a:rPr lang="en-US" dirty="0"/>
              <a:t> answers to routine questions</a:t>
            </a:r>
            <a:r>
              <a:rPr lang="tr-TR" dirty="0"/>
              <a:t>.</a:t>
            </a:r>
          </a:p>
          <a:p>
            <a:endParaRPr lang="tr-TR" dirty="0"/>
          </a:p>
          <a:p>
            <a:r>
              <a:rPr lang="tr-TR" dirty="0"/>
              <a:t>Use simple summarization and methods.</a:t>
            </a:r>
          </a:p>
        </p:txBody>
      </p:sp>
    </p:spTree>
    <p:extLst>
      <p:ext uri="{BB962C8B-B14F-4D97-AF65-F5344CB8AC3E}">
        <p14:creationId xmlns:p14="http://schemas.microsoft.com/office/powerpoint/2010/main" val="22470538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1C842CB-9B49-428F-902C-383CDA3FFA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b. Decision Support Systems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355F028F-8BD0-4230-8310-5558C501B9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Middle level managers use these systems.</a:t>
            </a:r>
          </a:p>
          <a:p>
            <a:endParaRPr lang="tr-TR" dirty="0"/>
          </a:p>
          <a:p>
            <a:r>
              <a:rPr lang="tr-TR" dirty="0"/>
              <a:t>«What if» questions.</a:t>
            </a:r>
          </a:p>
          <a:p>
            <a:endParaRPr lang="tr-TR" dirty="0"/>
          </a:p>
          <a:p>
            <a:r>
              <a:rPr lang="tr-TR" dirty="0"/>
              <a:t>Not routine, but unique and fast changing problems.</a:t>
            </a:r>
          </a:p>
          <a:p>
            <a:endParaRPr lang="tr-TR" dirty="0"/>
          </a:p>
          <a:p>
            <a:r>
              <a:rPr lang="tr-TR" dirty="0"/>
              <a:t>Mainly internal information is used (from MIS and TPS).</a:t>
            </a:r>
          </a:p>
        </p:txBody>
      </p:sp>
    </p:spTree>
    <p:extLst>
      <p:ext uri="{BB962C8B-B14F-4D97-AF65-F5344CB8AC3E}">
        <p14:creationId xmlns:p14="http://schemas.microsoft.com/office/powerpoint/2010/main" val="11216397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F315664-B2D0-4E7E-AE9A-60713163D8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c. Executive Support Systems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44E069E5-6034-4B89-A05D-4EE1C43E56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sz="3600" dirty="0"/>
              <a:t>Senior managers use these systems for non-routine decisions</a:t>
            </a:r>
          </a:p>
          <a:p>
            <a:endParaRPr lang="tr-TR" sz="3600" dirty="0"/>
          </a:p>
          <a:p>
            <a:r>
              <a:rPr lang="tr-TR" sz="3600" dirty="0"/>
              <a:t>Data gathered mainly from external environment.</a:t>
            </a:r>
          </a:p>
          <a:p>
            <a:endParaRPr lang="tr-TR" sz="3600" dirty="0"/>
          </a:p>
          <a:p>
            <a:r>
              <a:rPr lang="tr-TR" sz="3600" dirty="0"/>
              <a:t>These systems filter, compress and track critical data, then show the most </a:t>
            </a:r>
            <a:r>
              <a:rPr lang="tr-TR" sz="3600"/>
              <a:t>important ones </a:t>
            </a:r>
            <a:r>
              <a:rPr lang="tr-TR" sz="3600" dirty="0"/>
              <a:t>to senior management.</a:t>
            </a:r>
          </a:p>
        </p:txBody>
      </p:sp>
    </p:spTree>
    <p:extLst>
      <p:ext uri="{BB962C8B-B14F-4D97-AF65-F5344CB8AC3E}">
        <p14:creationId xmlns:p14="http://schemas.microsoft.com/office/powerpoint/2010/main" val="27629619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62ED69B-3C31-4072-A5D3-62A0C01A3D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Systems for Different Management Groups</a:t>
            </a:r>
            <a:endParaRPr lang="tr-TR" dirty="0"/>
          </a:p>
        </p:txBody>
      </p:sp>
      <p:pic>
        <p:nvPicPr>
          <p:cNvPr id="4" name="Resim 1">
            <a:extLst>
              <a:ext uri="{FF2B5EF4-FFF2-40B4-BE49-F238E27FC236}">
                <a16:creationId xmlns="" xmlns:a16="http://schemas.microsoft.com/office/drawing/2014/main" id="{3F0D7100-A591-4F81-8EBB-9060DADEBB83}"/>
              </a:ext>
            </a:extLst>
          </p:cNvPr>
          <p:cNvPicPr>
            <a:picLocks noGrp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963" t="18256" r="10369" b="6678"/>
          <a:stretch/>
        </p:blipFill>
        <p:spPr bwMode="auto">
          <a:xfrm>
            <a:off x="1796561" y="1987061"/>
            <a:ext cx="8598877" cy="424668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225490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338</TotalTime>
  <Words>711</Words>
  <Application>Microsoft Office PowerPoint</Application>
  <PresentationFormat>Geniş ekran</PresentationFormat>
  <Paragraphs>87</Paragraphs>
  <Slides>10</Slides>
  <Notes>6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Teması</vt:lpstr>
      <vt:lpstr>Business Information Systems I</vt:lpstr>
      <vt:lpstr>Outline</vt:lpstr>
      <vt:lpstr>Systems for Different Management Groups</vt:lpstr>
      <vt:lpstr>1. Transaction Processing Systems: </vt:lpstr>
      <vt:lpstr>2. Business Intelligence Systems</vt:lpstr>
      <vt:lpstr>a. Management information systems</vt:lpstr>
      <vt:lpstr>b. Decision Support Systems</vt:lpstr>
      <vt:lpstr>c. Executive Support Systems</vt:lpstr>
      <vt:lpstr>Systems for Different Management Groups</vt:lpstr>
      <vt:lpstr>References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Business Information Systems I</dc:title>
  <dc:creator>SEVGI EDA TUZCU</dc:creator>
  <cp:lastModifiedBy>SEVGI EDA TUZCU</cp:lastModifiedBy>
  <cp:revision>38</cp:revision>
  <dcterms:created xsi:type="dcterms:W3CDTF">2019-09-23T13:05:00Z</dcterms:created>
  <dcterms:modified xsi:type="dcterms:W3CDTF">2020-01-13T08:47:43Z</dcterms:modified>
</cp:coreProperties>
</file>