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1" autoAdjust="0"/>
    <p:restoredTop sz="75962" autoAdjust="0"/>
  </p:normalViewPr>
  <p:slideViewPr>
    <p:cSldViewPr snapToGrid="0">
      <p:cViewPr varScale="1">
        <p:scale>
          <a:sx n="70" d="100"/>
          <a:sy n="70" d="100"/>
        </p:scale>
        <p:origin x="10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11231-5662-4A37-9B56-FFA8F0D3295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91105-538E-4353-8732-EE1C15557F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765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firm needs different kinds of information for different business process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about suppliers, customers, employees, payments and products and services,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no single system can provide all the information needed.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typical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firm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business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functions</a:t>
            </a:r>
            <a:r>
              <a:rPr lang="tr-T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different managerial levels require different types of information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33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These transactions are necessary to conduct business, such as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sales order entry, hotel reservations, payroll, employee record keeping, and shipping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many parts are in inventory? What happened to Mr. Smith’s payment?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Airlines luggage traffic and computerized reservation system, banking.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systems are so central to a business that only a few hours of failure can lead to firm’s death.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the operational level, tasks, resources, and goals are predefined and highly structured. Hence, the information must be immediate, detailed, from interior of the business, frequent and certain.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76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such as suppliers, customers, competitors, partners, and industries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70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information is used to monitor and control the business and predict future performance.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his system uses the data produced by transaction processing systems, it analyzes and reports them weekly or monthly or yearly basis.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answers to routine questions that have been specified 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before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have a predefined procedure for answering them.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They are not flexible. It uses simple routines, not complicated mathematical or statistical models.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16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is, what would happen to our return on investment if a factory schedule were delayed for six months?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aim is to determine complex relationships inside a huge data.</a:t>
            </a: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insurance companies use DSS to evaluate the risk of drivers. A bank loan officer verifies the credit of a loan applicant or an engineering firm that has bids on several projects and wants to know if they can be competitive with their costs.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02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ESS are designed to incorporate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about external events (a major difference from DSS)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such as new tax laws or competitors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systems also use use summarized infor from internal MIS and DSS.</a:t>
            </a:r>
          </a:p>
          <a:p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Senior Management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tr-T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such information for strategic planning like sales forecasting, financial planning, and capacity modelling as well.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491105-538E-4353-8732-EE1C15557FC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56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7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32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82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15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6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0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5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96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A8D6D-85B0-484A-81EC-87B7731689E8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1098B-E939-4881-833E-8028F0B90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0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Business Information </a:t>
            </a:r>
            <a:r>
              <a:rPr lang="tr-TR" dirty="0" err="1"/>
              <a:t>Systems</a:t>
            </a:r>
            <a:r>
              <a:rPr lang="tr-TR" dirty="0"/>
              <a:t> 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Business Process and Information Systems</a:t>
            </a:r>
            <a:endParaRPr lang="en-US" dirty="0"/>
          </a:p>
          <a:p>
            <a:r>
              <a:rPr lang="tr-TR" dirty="0"/>
              <a:t>Dr. Sevgi Eda Tuzcu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52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ed.</a:t>
            </a:r>
          </a:p>
          <a:p>
            <a:r>
              <a:rPr lang="tr-TR" dirty="0" err="1"/>
              <a:t>Baltzan</a:t>
            </a:r>
            <a:r>
              <a:rPr lang="tr-TR" dirty="0"/>
              <a:t> P. (2018),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/>
              <a:t>, 6th Ed</a:t>
            </a:r>
            <a:r>
              <a:rPr lang="tr-TR" smtClean="0"/>
              <a:t>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001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Outline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Business </a:t>
            </a:r>
            <a:r>
              <a:rPr lang="tr-TR" dirty="0" err="1"/>
              <a:t>Processes</a:t>
            </a:r>
            <a:endParaRPr lang="tr-TR" dirty="0"/>
          </a:p>
          <a:p>
            <a:r>
              <a:rPr lang="tr-TR" dirty="0" err="1"/>
              <a:t>Types</a:t>
            </a:r>
            <a:r>
              <a:rPr lang="tr-TR" dirty="0"/>
              <a:t> of Information </a:t>
            </a:r>
            <a:r>
              <a:rPr lang="tr-TR" dirty="0" err="1"/>
              <a:t>Systems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inside </a:t>
            </a:r>
            <a:r>
              <a:rPr lang="tr-TR" dirty="0" err="1"/>
              <a:t>Organizations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tr-TR" dirty="0" err="1"/>
              <a:t>Transaction</a:t>
            </a:r>
            <a:r>
              <a:rPr lang="tr-TR" dirty="0"/>
              <a:t> </a:t>
            </a:r>
            <a:r>
              <a:rPr lang="tr-TR" dirty="0" err="1"/>
              <a:t>Processing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Business </a:t>
            </a:r>
            <a:r>
              <a:rPr lang="tr-TR" dirty="0" err="1"/>
              <a:t>Intelligence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marL="1371600" lvl="2" indent="-457200">
              <a:buFont typeface="+mj-lt"/>
              <a:buAutoNum type="alphaLcPeriod"/>
            </a:pPr>
            <a:r>
              <a:rPr lang="tr-TR" dirty="0"/>
              <a:t>Management Information </a:t>
            </a:r>
            <a:r>
              <a:rPr lang="tr-TR" dirty="0" err="1"/>
              <a:t>Systems</a:t>
            </a:r>
            <a:endParaRPr lang="tr-TR" dirty="0"/>
          </a:p>
          <a:p>
            <a:pPr marL="1371600" lvl="2" indent="-457200">
              <a:buFont typeface="+mj-lt"/>
              <a:buAutoNum type="alphaLcPeriod"/>
            </a:pPr>
            <a:r>
              <a:rPr lang="tr-TR" dirty="0" err="1"/>
              <a:t>Decision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marL="1371600" lvl="2" indent="-457200">
              <a:buFont typeface="+mj-lt"/>
              <a:buAutoNum type="alphaLcPeriod"/>
            </a:pPr>
            <a:r>
              <a:rPr lang="tr-TR" dirty="0" err="1"/>
              <a:t>Executive</a:t>
            </a:r>
            <a:r>
              <a:rPr lang="tr-TR" dirty="0"/>
              <a:t> </a:t>
            </a:r>
            <a:r>
              <a:rPr lang="tr-TR" dirty="0" err="1"/>
              <a:t>Support</a:t>
            </a:r>
            <a:r>
              <a:rPr lang="tr-TR" dirty="0"/>
              <a:t> </a:t>
            </a:r>
            <a:r>
              <a:rPr lang="tr-TR" dirty="0" err="1"/>
              <a:t>Systems</a:t>
            </a:r>
            <a:endParaRPr lang="tr-TR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91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Systems for Different Management Groups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56400" y="1988185"/>
            <a:ext cx="5181600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>
          <a:xfrm>
            <a:off x="1071880" y="1988185"/>
            <a:ext cx="5181600" cy="4351338"/>
          </a:xfrm>
        </p:spPr>
        <p:txBody>
          <a:bodyPr>
            <a:normAutofit/>
          </a:bodyPr>
          <a:lstStyle/>
          <a:p>
            <a:r>
              <a:rPr lang="tr-TR" sz="3200" dirty="0"/>
              <a:t>2 </a:t>
            </a:r>
            <a:r>
              <a:rPr lang="tr-TR" sz="3200" dirty="0" err="1"/>
              <a:t>types</a:t>
            </a:r>
            <a:r>
              <a:rPr lang="tr-TR" sz="3200" dirty="0"/>
              <a:t> of </a:t>
            </a:r>
            <a:r>
              <a:rPr lang="tr-TR" sz="3200" dirty="0" err="1"/>
              <a:t>information</a:t>
            </a:r>
            <a:r>
              <a:rPr lang="tr-TR" sz="3200" dirty="0"/>
              <a:t> </a:t>
            </a:r>
            <a:r>
              <a:rPr lang="tr-TR" sz="3200" dirty="0" err="1"/>
              <a:t>system</a:t>
            </a:r>
            <a:r>
              <a:rPr lang="tr-TR" sz="3200" dirty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tr-TR" sz="2800" dirty="0" err="1"/>
              <a:t>Transaction</a:t>
            </a:r>
            <a:r>
              <a:rPr lang="tr-TR" sz="2800" dirty="0"/>
              <a:t> </a:t>
            </a:r>
            <a:r>
              <a:rPr lang="tr-TR" sz="2800" dirty="0" err="1"/>
              <a:t>processing</a:t>
            </a:r>
            <a:r>
              <a:rPr lang="tr-TR" sz="2800" dirty="0"/>
              <a:t> </a:t>
            </a:r>
            <a:r>
              <a:rPr lang="tr-TR" sz="2800" dirty="0" err="1"/>
              <a:t>system</a:t>
            </a:r>
            <a:endParaRPr lang="tr-TR" sz="2800" dirty="0"/>
          </a:p>
          <a:p>
            <a:pPr marL="971550" lvl="1" indent="-514350">
              <a:buFont typeface="+mj-lt"/>
              <a:buAutoNum type="arabicPeriod"/>
            </a:pPr>
            <a:r>
              <a:rPr lang="tr-TR" sz="2800" dirty="0"/>
              <a:t>Business </a:t>
            </a:r>
            <a:r>
              <a:rPr lang="tr-TR" sz="2800" dirty="0" err="1"/>
              <a:t>intelligence</a:t>
            </a:r>
            <a:r>
              <a:rPr lang="tr-TR" sz="2800" dirty="0"/>
              <a:t> </a:t>
            </a:r>
            <a:r>
              <a:rPr lang="tr-TR" sz="2800" dirty="0" err="1"/>
              <a:t>systems</a:t>
            </a:r>
            <a:endParaRPr lang="tr-TR" sz="28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/>
              <a:t>Management </a:t>
            </a:r>
            <a:r>
              <a:rPr lang="tr-TR" sz="2400" dirty="0" err="1"/>
              <a:t>information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 err="1"/>
              <a:t>Decision</a:t>
            </a:r>
            <a:r>
              <a:rPr lang="tr-TR" sz="2400" dirty="0"/>
              <a:t> </a:t>
            </a:r>
            <a:r>
              <a:rPr lang="tr-TR" sz="2400" dirty="0" err="1"/>
              <a:t>support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  <a:p>
            <a:pPr marL="1371600" lvl="2" indent="-457200">
              <a:buFont typeface="+mj-lt"/>
              <a:buAutoNum type="alphaLcPeriod"/>
            </a:pPr>
            <a:r>
              <a:rPr lang="tr-TR" sz="2400" dirty="0" err="1"/>
              <a:t>Executive</a:t>
            </a:r>
            <a:r>
              <a:rPr lang="tr-TR" sz="2400" dirty="0"/>
              <a:t> </a:t>
            </a:r>
            <a:r>
              <a:rPr lang="tr-TR" sz="2400" dirty="0" err="1"/>
              <a:t>Support</a:t>
            </a:r>
            <a:r>
              <a:rPr lang="tr-TR" sz="2400" dirty="0"/>
              <a:t> </a:t>
            </a:r>
            <a:r>
              <a:rPr lang="tr-TR" sz="2400" dirty="0" err="1"/>
              <a:t>Systems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7114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/>
              <a:t>1. </a:t>
            </a:r>
            <a:r>
              <a:rPr lang="en-US" b="1"/>
              <a:t>Transaction Processing Systems</a:t>
            </a:r>
            <a:r>
              <a:rPr lang="en-US"/>
              <a:t>: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Performing and recording daily routine transactions.</a:t>
            </a:r>
          </a:p>
          <a:p>
            <a:r>
              <a:rPr lang="tr-TR" sz="3600" dirty="0"/>
              <a:t>Operational level managers need and use this system.</a:t>
            </a:r>
          </a:p>
          <a:p>
            <a:r>
              <a:rPr lang="tr-TR" sz="3600" dirty="0"/>
              <a:t>Main aim: to answer </a:t>
            </a:r>
            <a:r>
              <a:rPr lang="en-US" sz="3600" dirty="0"/>
              <a:t>routine questions and to track the flow of transactions </a:t>
            </a:r>
            <a:endParaRPr lang="tr-TR" sz="3600" dirty="0"/>
          </a:p>
          <a:p>
            <a:r>
              <a:rPr lang="tr-TR" sz="3600" dirty="0"/>
              <a:t>Very important for conducting business.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837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8FA56C-189C-42F5-8751-F443E552F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</a:t>
            </a:r>
            <a:r>
              <a:rPr lang="en-US" b="1" dirty="0"/>
              <a:t>Business Intelligence Systems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C3F925-341E-4AB5-BC8F-82EEF83D3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Business intelligence (BI)</a:t>
            </a:r>
            <a:r>
              <a:rPr lang="en-US" sz="3600" dirty="0"/>
              <a:t> is information collected from multiple sources that analyzes patterns, trends, and relationships for strategic decision making.</a:t>
            </a:r>
            <a:endParaRPr lang="tr-TR" sz="3600" dirty="0"/>
          </a:p>
          <a:p>
            <a:r>
              <a:rPr lang="en-US" sz="3600" dirty="0"/>
              <a:t>“</a:t>
            </a:r>
            <a:r>
              <a:rPr lang="tr-TR" sz="3600" dirty="0"/>
              <a:t>A</a:t>
            </a:r>
            <a:r>
              <a:rPr lang="en-US" sz="3600" dirty="0"/>
              <a:t>re the things going well?”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2338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52CB8F-4B3E-4BBC-A035-76CDE436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a. </a:t>
            </a:r>
            <a:r>
              <a:rPr lang="en-US" b="1" dirty="0"/>
              <a:t>Management information systems</a:t>
            </a:r>
            <a:endParaRPr lang="tr-TR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194F38-1B15-48EA-A783-F2DFF80E2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Report on the organizations current performance for middle management.</a:t>
            </a:r>
          </a:p>
          <a:p>
            <a:endParaRPr lang="tr-TR" dirty="0"/>
          </a:p>
          <a:p>
            <a:r>
              <a:rPr lang="tr-TR" dirty="0"/>
              <a:t>Use the data produced by TPS, analyzes and reports them on a regular basis.</a:t>
            </a:r>
          </a:p>
          <a:p>
            <a:endParaRPr lang="tr-TR" dirty="0"/>
          </a:p>
          <a:p>
            <a:r>
              <a:rPr lang="tr-TR" dirty="0"/>
              <a:t>P</a:t>
            </a:r>
            <a:r>
              <a:rPr lang="en-US" dirty="0" err="1"/>
              <a:t>rovide</a:t>
            </a:r>
            <a:r>
              <a:rPr lang="en-US" dirty="0"/>
              <a:t> answers to routine questions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Use simple summarization and methods.</a:t>
            </a:r>
          </a:p>
        </p:txBody>
      </p:sp>
    </p:spTree>
    <p:extLst>
      <p:ext uri="{BB962C8B-B14F-4D97-AF65-F5344CB8AC3E}">
        <p14:creationId xmlns:p14="http://schemas.microsoft.com/office/powerpoint/2010/main" val="2247053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C842CB-9B49-428F-902C-383CDA3F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b. Decision Support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55F028F-8BD0-4230-8310-5558C501B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Middle level managers use these systems.</a:t>
            </a:r>
          </a:p>
          <a:p>
            <a:endParaRPr lang="tr-TR" dirty="0"/>
          </a:p>
          <a:p>
            <a:r>
              <a:rPr lang="tr-TR" dirty="0"/>
              <a:t>«What if» questions.</a:t>
            </a:r>
          </a:p>
          <a:p>
            <a:endParaRPr lang="tr-TR" dirty="0"/>
          </a:p>
          <a:p>
            <a:r>
              <a:rPr lang="tr-TR" dirty="0"/>
              <a:t>Not routine, but unique and fast changing problems.</a:t>
            </a:r>
          </a:p>
          <a:p>
            <a:endParaRPr lang="tr-TR" dirty="0"/>
          </a:p>
          <a:p>
            <a:r>
              <a:rPr lang="tr-TR" dirty="0"/>
              <a:t>Mainly internal information is used (from MIS and TPS).</a:t>
            </a:r>
          </a:p>
        </p:txBody>
      </p:sp>
    </p:spTree>
    <p:extLst>
      <p:ext uri="{BB962C8B-B14F-4D97-AF65-F5344CB8AC3E}">
        <p14:creationId xmlns:p14="http://schemas.microsoft.com/office/powerpoint/2010/main" val="112163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315664-B2D0-4E7E-AE9A-60713163D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c. Executive Support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E069E5-6034-4B89-A05D-4EE1C43E5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/>
              <a:t>Senior managers use these systems for non-routine decisions</a:t>
            </a:r>
          </a:p>
          <a:p>
            <a:endParaRPr lang="tr-TR" sz="3600" dirty="0"/>
          </a:p>
          <a:p>
            <a:r>
              <a:rPr lang="tr-TR" sz="3600" dirty="0"/>
              <a:t>Data gathered mainly from external environment.</a:t>
            </a:r>
          </a:p>
          <a:p>
            <a:endParaRPr lang="tr-TR" sz="3600" dirty="0"/>
          </a:p>
          <a:p>
            <a:r>
              <a:rPr lang="tr-TR" sz="3600" dirty="0"/>
              <a:t>These systems filter, compress and track critical data, then show the most </a:t>
            </a:r>
            <a:r>
              <a:rPr lang="tr-TR" sz="3600"/>
              <a:t>important ones </a:t>
            </a:r>
            <a:r>
              <a:rPr lang="tr-TR" sz="3600" dirty="0"/>
              <a:t>to senior management.</a:t>
            </a:r>
          </a:p>
        </p:txBody>
      </p:sp>
    </p:spTree>
    <p:extLst>
      <p:ext uri="{BB962C8B-B14F-4D97-AF65-F5344CB8AC3E}">
        <p14:creationId xmlns:p14="http://schemas.microsoft.com/office/powerpoint/2010/main" val="2762961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2ED69B-3C31-4072-A5D3-62A0C01A3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Systems for Different Management Groups</a:t>
            </a:r>
            <a:endParaRPr lang="tr-TR" dirty="0"/>
          </a:p>
        </p:txBody>
      </p:sp>
      <p:pic>
        <p:nvPicPr>
          <p:cNvPr id="4" name="Resim 1">
            <a:extLst>
              <a:ext uri="{FF2B5EF4-FFF2-40B4-BE49-F238E27FC236}">
                <a16:creationId xmlns="" xmlns:a16="http://schemas.microsoft.com/office/drawing/2014/main" id="{3F0D7100-A591-4F81-8EBB-9060DADEBB83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63" t="18256" r="10369" b="6678"/>
          <a:stretch/>
        </p:blipFill>
        <p:spPr bwMode="auto">
          <a:xfrm>
            <a:off x="1796561" y="1987061"/>
            <a:ext cx="8598877" cy="42466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2549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711</Words>
  <Application>Microsoft Office PowerPoint</Application>
  <PresentationFormat>Geniş ekran</PresentationFormat>
  <Paragraphs>87</Paragraphs>
  <Slides>10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Business Information Systems I</vt:lpstr>
      <vt:lpstr>Outline</vt:lpstr>
      <vt:lpstr>Systems for Different Management Groups</vt:lpstr>
      <vt:lpstr>1. Transaction Processing Systems: </vt:lpstr>
      <vt:lpstr>2. Business Intelligence Systems</vt:lpstr>
      <vt:lpstr>a. Management information systems</vt:lpstr>
      <vt:lpstr>b. Decision Support Systems</vt:lpstr>
      <vt:lpstr>c. Executive Support Systems</vt:lpstr>
      <vt:lpstr>Systems for Different Management Groups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38</cp:revision>
  <dcterms:created xsi:type="dcterms:W3CDTF">2019-09-23T13:05:00Z</dcterms:created>
  <dcterms:modified xsi:type="dcterms:W3CDTF">2020-01-13T08:47:43Z</dcterms:modified>
</cp:coreProperties>
</file>