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9" r:id="rId5"/>
    <p:sldId id="263" r:id="rId6"/>
    <p:sldId id="260" r:id="rId7"/>
    <p:sldId id="261"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2BDA448-85B3-429F-A29F-94B35975EF9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787461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BDA448-85B3-429F-A29F-94B35975EF9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2202860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BDA448-85B3-429F-A29F-94B35975EF9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1147680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BDA448-85B3-429F-A29F-94B35975EF9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3105746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2BDA448-85B3-429F-A29F-94B35975EF9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2094256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BDA448-85B3-429F-A29F-94B35975EF94}"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645775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BDA448-85B3-429F-A29F-94B35975EF94}" type="datetimeFigureOut">
              <a:rPr lang="tr-TR" smtClean="0"/>
              <a:t>1.02.2020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2584602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BDA448-85B3-429F-A29F-94B35975EF94}" type="datetimeFigureOut">
              <a:rPr lang="tr-TR" smtClean="0"/>
              <a:t>1.02.2020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307084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BDA448-85B3-429F-A29F-94B35975EF94}" type="datetimeFigureOut">
              <a:rPr lang="tr-TR" smtClean="0"/>
              <a:t>1.02.2020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265089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BDA448-85B3-429F-A29F-94B35975EF94}"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151976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BDA448-85B3-429F-A29F-94B35975EF94}"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6022C-BC73-4C2F-94A9-7FC3CFC26DDA}" type="slidenum">
              <a:rPr lang="tr-TR" smtClean="0"/>
              <a:t>‹#›</a:t>
            </a:fld>
            <a:endParaRPr lang="tr-TR"/>
          </a:p>
        </p:txBody>
      </p:sp>
    </p:spTree>
    <p:extLst>
      <p:ext uri="{BB962C8B-B14F-4D97-AF65-F5344CB8AC3E}">
        <p14:creationId xmlns:p14="http://schemas.microsoft.com/office/powerpoint/2010/main" val="142203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DA448-85B3-429F-A29F-94B35975EF94}" type="datetimeFigureOut">
              <a:rPr lang="tr-TR" smtClean="0"/>
              <a:t>1.02.2020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6022C-BC73-4C2F-94A9-7FC3CFC26DDA}" type="slidenum">
              <a:rPr lang="tr-TR" smtClean="0"/>
              <a:t>‹#›</a:t>
            </a:fld>
            <a:endParaRPr lang="tr-TR"/>
          </a:p>
        </p:txBody>
      </p:sp>
    </p:spTree>
    <p:extLst>
      <p:ext uri="{BB962C8B-B14F-4D97-AF65-F5344CB8AC3E}">
        <p14:creationId xmlns:p14="http://schemas.microsoft.com/office/powerpoint/2010/main" val="2632351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587141"/>
          </a:xfrm>
        </p:spPr>
        <p:txBody>
          <a:bodyPr>
            <a:normAutofit fontScale="90000"/>
          </a:bodyPr>
          <a:lstStyle/>
          <a:p>
            <a:r>
              <a:rPr lang="tr-TR" dirty="0" smtClean="0">
                <a:solidFill>
                  <a:srgbClr val="FF0000"/>
                </a:solidFill>
              </a:rPr>
              <a:t>Tarihsel Maddecilik (Marksizm)</a:t>
            </a:r>
            <a:endParaRPr lang="tr-TR" dirty="0">
              <a:solidFill>
                <a:srgbClr val="FF0000"/>
              </a:solidFill>
            </a:endParaRPr>
          </a:p>
        </p:txBody>
      </p:sp>
      <p:sp>
        <p:nvSpPr>
          <p:cNvPr id="3" name="Alt Başlık 2"/>
          <p:cNvSpPr>
            <a:spLocks noGrp="1"/>
          </p:cNvSpPr>
          <p:nvPr>
            <p:ph type="subTitle" idx="1"/>
          </p:nvPr>
        </p:nvSpPr>
        <p:spPr>
          <a:xfrm>
            <a:off x="173255" y="587141"/>
            <a:ext cx="11867949" cy="6270859"/>
          </a:xfrm>
        </p:spPr>
        <p:txBody>
          <a:bodyPr>
            <a:normAutofit/>
          </a:bodyPr>
          <a:lstStyle/>
          <a:p>
            <a:pPr algn="l"/>
            <a:r>
              <a:rPr lang="tr-TR" dirty="0" err="1" smtClean="0"/>
              <a:t>Marx</a:t>
            </a:r>
            <a:r>
              <a:rPr lang="tr-TR" dirty="0" smtClean="0"/>
              <a:t> (1818-1883) – Engels (1820-1895)</a:t>
            </a:r>
          </a:p>
          <a:p>
            <a:pPr algn="l"/>
            <a:endParaRPr lang="tr-TR" dirty="0"/>
          </a:p>
          <a:p>
            <a:pPr algn="l"/>
            <a:r>
              <a:rPr lang="tr-TR" dirty="0" smtClean="0"/>
              <a:t>Maddecidir. Düşünceden bağımsız olarak bir maddi gerçeklik vardır. Düşünce, maddi dünyanın gereklilikleri ve ilişkileri yoluyla oluşur. </a:t>
            </a:r>
          </a:p>
          <a:p>
            <a:pPr algn="l"/>
            <a:endParaRPr lang="tr-TR" dirty="0"/>
          </a:p>
          <a:p>
            <a:pPr algn="l">
              <a:lnSpc>
                <a:spcPct val="114000"/>
              </a:lnSpc>
            </a:pPr>
            <a:r>
              <a:rPr lang="tr-TR" dirty="0" smtClean="0"/>
              <a:t>Maddenin </a:t>
            </a:r>
            <a:r>
              <a:rPr lang="tr-TR" dirty="0"/>
              <a:t>sürekli bir hareket ve değişim içinde bulunduğunu belirtir. Engels </a:t>
            </a:r>
            <a:r>
              <a:rPr lang="tr-TR" dirty="0" smtClean="0"/>
              <a:t>Anti-</a:t>
            </a:r>
            <a:r>
              <a:rPr lang="tr-TR" dirty="0" err="1" smtClean="0"/>
              <a:t>Dühring’te</a:t>
            </a:r>
            <a:r>
              <a:rPr lang="tr-TR" dirty="0" smtClean="0"/>
              <a:t> </a:t>
            </a:r>
            <a:r>
              <a:rPr lang="tr-TR" dirty="0"/>
              <a:t>bunu “hareket, maddenin oluş halidir” (hücrenin keşfi, enerjin dönüşümü </a:t>
            </a:r>
            <a:r>
              <a:rPr lang="tr-TR" dirty="0" smtClean="0"/>
              <a:t>yasası, evrim </a:t>
            </a:r>
            <a:r>
              <a:rPr lang="tr-TR" dirty="0"/>
              <a:t>teorisinden yola çıkarak) diyerek </a:t>
            </a:r>
            <a:r>
              <a:rPr lang="tr-TR" dirty="0" smtClean="0"/>
              <a:t>açıklar</a:t>
            </a:r>
            <a:r>
              <a:rPr lang="tr-TR" dirty="0" smtClean="0"/>
              <a:t>.</a:t>
            </a:r>
          </a:p>
          <a:p>
            <a:pPr algn="l">
              <a:lnSpc>
                <a:spcPct val="114000"/>
              </a:lnSpc>
            </a:pPr>
            <a:endParaRPr lang="tr-TR" dirty="0" smtClean="0"/>
          </a:p>
          <a:p>
            <a:pPr algn="l">
              <a:lnSpc>
                <a:spcPct val="114000"/>
              </a:lnSpc>
            </a:pPr>
            <a:r>
              <a:rPr lang="tr-TR" dirty="0" smtClean="0"/>
              <a:t>Bu </a:t>
            </a:r>
            <a:r>
              <a:rPr lang="tr-TR" dirty="0" smtClean="0"/>
              <a:t>nedenle, hareket </a:t>
            </a:r>
            <a:r>
              <a:rPr lang="tr-TR" dirty="0"/>
              <a:t>halindeki bir </a:t>
            </a:r>
            <a:r>
              <a:rPr lang="tr-TR" dirty="0" smtClean="0"/>
              <a:t>gerçekliğin bilgisinin</a:t>
            </a:r>
            <a:r>
              <a:rPr lang="tr-TR" dirty="0"/>
              <a:t>, o gerçekliğin </a:t>
            </a:r>
            <a:r>
              <a:rPr lang="tr-TR" b="1" dirty="0"/>
              <a:t>kendinden</a:t>
            </a:r>
            <a:r>
              <a:rPr lang="tr-TR" dirty="0"/>
              <a:t>, içinde bulunduğu </a:t>
            </a:r>
            <a:r>
              <a:rPr lang="tr-TR" b="1" dirty="0"/>
              <a:t>ilişkilerden</a:t>
            </a:r>
            <a:r>
              <a:rPr lang="tr-TR" dirty="0"/>
              <a:t> ve onu o hale </a:t>
            </a:r>
            <a:r>
              <a:rPr lang="tr-TR" dirty="0" smtClean="0"/>
              <a:t>getiren </a:t>
            </a:r>
            <a:r>
              <a:rPr lang="tr-TR" b="1" dirty="0" smtClean="0"/>
              <a:t>süreçlerden </a:t>
            </a:r>
            <a:r>
              <a:rPr lang="tr-TR" dirty="0"/>
              <a:t>yola çıkarak kavrama çabasını ifade eder. </a:t>
            </a:r>
            <a:r>
              <a:rPr lang="tr-TR" dirty="0" smtClean="0"/>
              <a:t>Gerçekliğin </a:t>
            </a:r>
            <a:r>
              <a:rPr lang="tr-TR" dirty="0"/>
              <a:t>temel birimi olarak şeyleri değil ilişkileri görmektedir. </a:t>
            </a:r>
            <a:endParaRPr lang="tr-TR" dirty="0" smtClean="0"/>
          </a:p>
          <a:p>
            <a:pPr algn="l"/>
            <a:endParaRPr lang="tr-TR" dirty="0" smtClean="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971106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587141"/>
          </a:xfrm>
        </p:spPr>
        <p:txBody>
          <a:bodyPr>
            <a:normAutofit fontScale="90000"/>
          </a:bodyPr>
          <a:lstStyle/>
          <a:p>
            <a:r>
              <a:rPr lang="tr-TR" dirty="0" smtClean="0">
                <a:solidFill>
                  <a:srgbClr val="FF0000"/>
                </a:solidFill>
              </a:rPr>
              <a:t>Tarihsel Maddecilik (Marksizm)</a:t>
            </a:r>
            <a:endParaRPr lang="tr-TR" dirty="0">
              <a:solidFill>
                <a:srgbClr val="FF0000"/>
              </a:solidFill>
            </a:endParaRPr>
          </a:p>
        </p:txBody>
      </p:sp>
      <p:sp>
        <p:nvSpPr>
          <p:cNvPr id="3" name="Alt Başlık 2"/>
          <p:cNvSpPr>
            <a:spLocks noGrp="1"/>
          </p:cNvSpPr>
          <p:nvPr>
            <p:ph type="subTitle" idx="1"/>
          </p:nvPr>
        </p:nvSpPr>
        <p:spPr>
          <a:xfrm>
            <a:off x="173255" y="587141"/>
            <a:ext cx="11867949" cy="6270859"/>
          </a:xfrm>
        </p:spPr>
        <p:txBody>
          <a:bodyPr>
            <a:normAutofit/>
          </a:bodyPr>
          <a:lstStyle/>
          <a:p>
            <a:pPr algn="l">
              <a:lnSpc>
                <a:spcPct val="114000"/>
              </a:lnSpc>
            </a:pPr>
            <a:endParaRPr lang="tr-TR" dirty="0"/>
          </a:p>
          <a:p>
            <a:pPr algn="l">
              <a:lnSpc>
                <a:spcPct val="114000"/>
              </a:lnSpc>
            </a:pPr>
            <a:r>
              <a:rPr lang="tr-TR" dirty="0" smtClean="0"/>
              <a:t>Bugünü anlamak için tarihi ve toplumu incelemek gerektiğini savunur. Tarihi ve toplumu incelemenin yöntemi olarak geliştirilmiştir. Toplumun gelişme yasalarını ortaya koyan </a:t>
            </a:r>
            <a:r>
              <a:rPr lang="tr-TR" dirty="0" err="1" smtClean="0"/>
              <a:t>yöntembilimsel</a:t>
            </a:r>
            <a:r>
              <a:rPr lang="tr-TR" dirty="0" smtClean="0"/>
              <a:t> yaklaşım. </a:t>
            </a:r>
          </a:p>
          <a:p>
            <a:pPr algn="l"/>
            <a:endParaRPr lang="tr-TR" dirty="0"/>
          </a:p>
          <a:p>
            <a:pPr algn="l"/>
            <a:r>
              <a:rPr lang="tr-TR" dirty="0" smtClean="0"/>
              <a:t>İnsanın ortaya çıkardığı tüm bilme biçimlerinin ve ürünlerinin, onun toplumsal ihtiyaçları ve toplumsal örgütlenmesinin gereklilikleriyle ilgili olduğunu savunur.</a:t>
            </a:r>
          </a:p>
          <a:p>
            <a:pPr algn="l"/>
            <a:endParaRPr lang="tr-TR" dirty="0" smtClean="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2094969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5563401"/>
          </a:xfrm>
        </p:spPr>
        <p:txBody>
          <a:bodyPr>
            <a:normAutofit/>
          </a:bodyPr>
          <a:lstStyle/>
          <a:p>
            <a:pPr algn="l"/>
            <a:r>
              <a:rPr lang="tr-TR" dirty="0" smtClean="0"/>
              <a:t>Yalnızca idealizme değil, mekanik maddeciliğe de karşıdır. </a:t>
            </a:r>
          </a:p>
          <a:p>
            <a:pPr algn="l"/>
            <a:endParaRPr lang="tr-TR" dirty="0"/>
          </a:p>
          <a:p>
            <a:pPr algn="l">
              <a:lnSpc>
                <a:spcPct val="114000"/>
              </a:lnSpc>
            </a:pPr>
            <a:r>
              <a:rPr lang="tr-TR" dirty="0" smtClean="0"/>
              <a:t>Mekanik maddecilik, tüm ilişkileri ve insanın varoluşunu doğanın hareketi olarak ele alır, çizgisel neden-sonuç ilişkilerine odaklıdır. Ancak koşulların ve ilişkilerin insan tarafından değiştirilebileceğini görmez. </a:t>
            </a:r>
            <a:r>
              <a:rPr lang="tr-TR" b="1" dirty="0" smtClean="0"/>
              <a:t>Mekanik maddecilik </a:t>
            </a:r>
            <a:r>
              <a:rPr lang="tr-TR" dirty="0" smtClean="0"/>
              <a:t>insanı pasif ve durağan olarak ele alır. Pratik insan faaliyetinin etkisini dikkate alınmaz.</a:t>
            </a:r>
          </a:p>
          <a:p>
            <a:pPr algn="l">
              <a:lnSpc>
                <a:spcPct val="114000"/>
              </a:lnSpc>
            </a:pPr>
            <a:endParaRPr lang="tr-TR" dirty="0"/>
          </a:p>
          <a:p>
            <a:pPr algn="l">
              <a:lnSpc>
                <a:spcPct val="114000"/>
              </a:lnSpc>
            </a:pPr>
            <a:r>
              <a:rPr lang="tr-TR" b="1" dirty="0" smtClean="0"/>
              <a:t>Tarihsel maddecilik </a:t>
            </a:r>
            <a:r>
              <a:rPr lang="tr-TR" dirty="0"/>
              <a:t>ise, somut insanlar ve insan pratiklerinden </a:t>
            </a:r>
            <a:r>
              <a:rPr lang="tr-TR" dirty="0" smtClean="0"/>
              <a:t>yola çıkarak tarihi ele alır. İnsan faaliyetini ve ilişkilerini etkin bir süreç olarak görür.</a:t>
            </a:r>
          </a:p>
          <a:p>
            <a:pPr algn="l">
              <a:lnSpc>
                <a:spcPct val="114000"/>
              </a:lnSpc>
            </a:pPr>
            <a:endParaRPr lang="tr-TR" dirty="0" smtClean="0"/>
          </a:p>
          <a:p>
            <a:pPr algn="l">
              <a:lnSpc>
                <a:spcPct val="114000"/>
              </a:lnSpc>
            </a:pPr>
            <a:r>
              <a:rPr lang="tr-TR" b="1" dirty="0" smtClean="0"/>
              <a:t>İnsan-doğa-tarih-bilim</a:t>
            </a:r>
            <a:r>
              <a:rPr lang="tr-TR" dirty="0" smtClean="0"/>
              <a:t> birbiri ile bağlantılı süreçlerdir. </a:t>
            </a: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3773624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5563401"/>
          </a:xfrm>
        </p:spPr>
        <p:txBody>
          <a:bodyPr>
            <a:normAutofit/>
          </a:bodyPr>
          <a:lstStyle/>
          <a:p>
            <a:pPr algn="l">
              <a:lnSpc>
                <a:spcPct val="114000"/>
              </a:lnSpc>
            </a:pPr>
            <a:endParaRPr lang="tr-TR" dirty="0" smtClean="0"/>
          </a:p>
          <a:p>
            <a:pPr algn="l">
              <a:lnSpc>
                <a:spcPct val="114000"/>
              </a:lnSpc>
            </a:pPr>
            <a:r>
              <a:rPr lang="tr-TR" dirty="0" smtClean="0"/>
              <a:t>İnsan</a:t>
            </a:r>
            <a:r>
              <a:rPr lang="tr-TR" dirty="0"/>
              <a:t>, doğanın içinde hayat bulan, ona bağımlı bir varlıktır. Ancak doğa üzerinde etkili olmaya, bilinçli etkinliği ile doğayı dönüştürmeye yeteneklidir. </a:t>
            </a:r>
            <a:endParaRPr lang="tr-TR" dirty="0" smtClean="0"/>
          </a:p>
          <a:p>
            <a:pPr algn="l">
              <a:lnSpc>
                <a:spcPct val="114000"/>
              </a:lnSpc>
            </a:pPr>
            <a:endParaRPr lang="tr-TR" dirty="0"/>
          </a:p>
          <a:p>
            <a:pPr algn="l">
              <a:lnSpc>
                <a:spcPct val="114000"/>
              </a:lnSpc>
            </a:pPr>
            <a:r>
              <a:rPr lang="tr-TR" dirty="0" smtClean="0"/>
              <a:t>İnsanı </a:t>
            </a:r>
            <a:r>
              <a:rPr lang="tr-TR" dirty="0"/>
              <a:t>doğadaki diğer canlılardan ayıran en önemli özelliği, </a:t>
            </a:r>
            <a:r>
              <a:rPr lang="tr-TR" b="1" dirty="0"/>
              <a:t>kendi ihtiyaçlarını </a:t>
            </a:r>
            <a:r>
              <a:rPr lang="tr-TR" dirty="0"/>
              <a:t>doğanın sunduğu dolaysız araçlarla değil de, </a:t>
            </a:r>
            <a:r>
              <a:rPr lang="tr-TR" b="1" dirty="0"/>
              <a:t>doğayı dönüştürerek karşılama </a:t>
            </a:r>
            <a:r>
              <a:rPr lang="tr-TR" dirty="0"/>
              <a:t>yeteneğinde olmasıdır. İnsanın bu yeteneği onun toplumsal bir varlık olmasıyla ilişkilidir. </a:t>
            </a:r>
            <a:endParaRPr lang="tr-TR" dirty="0" smtClean="0"/>
          </a:p>
          <a:p>
            <a:pPr algn="l">
              <a:lnSpc>
                <a:spcPct val="114000"/>
              </a:lnSpc>
            </a:pPr>
            <a:endParaRPr lang="tr-TR" dirty="0"/>
          </a:p>
          <a:p>
            <a:pPr algn="l">
              <a:lnSpc>
                <a:spcPct val="114000"/>
              </a:lnSpc>
            </a:pPr>
            <a:endParaRPr lang="tr-TR" dirty="0"/>
          </a:p>
          <a:p>
            <a:pPr algn="l">
              <a:lnSpc>
                <a:spcPct val="114000"/>
              </a:lnSpc>
            </a:pP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490683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5563401"/>
          </a:xfrm>
        </p:spPr>
        <p:txBody>
          <a:bodyPr>
            <a:normAutofit/>
          </a:bodyPr>
          <a:lstStyle/>
          <a:p>
            <a:pPr algn="l">
              <a:lnSpc>
                <a:spcPct val="114000"/>
              </a:lnSpc>
            </a:pPr>
            <a:endParaRPr lang="tr-TR" dirty="0"/>
          </a:p>
          <a:p>
            <a:pPr algn="l">
              <a:lnSpc>
                <a:spcPct val="114000"/>
              </a:lnSpc>
            </a:pPr>
            <a:r>
              <a:rPr lang="tr-TR" dirty="0" smtClean="0"/>
              <a:t>Doğa da mutlak, sabit ve değişmez değildir. </a:t>
            </a:r>
            <a:r>
              <a:rPr lang="tr-TR" dirty="0" err="1"/>
              <a:t>Marx’ta</a:t>
            </a:r>
            <a:r>
              <a:rPr lang="tr-TR" dirty="0"/>
              <a:t> doğa, maddenin evrensel hareketinin bir biçimden başka bir biçime </a:t>
            </a:r>
            <a:r>
              <a:rPr lang="tr-TR" dirty="0" smtClean="0"/>
              <a:t>dönüşümü sürecidir.</a:t>
            </a:r>
          </a:p>
          <a:p>
            <a:pPr algn="l">
              <a:lnSpc>
                <a:spcPct val="114000"/>
              </a:lnSpc>
            </a:pPr>
            <a:endParaRPr lang="tr-TR" dirty="0"/>
          </a:p>
          <a:p>
            <a:pPr algn="l">
              <a:lnSpc>
                <a:spcPct val="114000"/>
              </a:lnSpc>
            </a:pPr>
            <a:r>
              <a:rPr lang="tr-TR" dirty="0"/>
              <a:t>Dolayısıyla </a:t>
            </a:r>
            <a:r>
              <a:rPr lang="tr-TR" dirty="0" err="1"/>
              <a:t>Marx</a:t>
            </a:r>
            <a:r>
              <a:rPr lang="tr-TR" dirty="0"/>
              <a:t>, insan ile </a:t>
            </a:r>
            <a:r>
              <a:rPr lang="tr-TR" dirty="0" smtClean="0"/>
              <a:t>doğayı </a:t>
            </a:r>
            <a:r>
              <a:rPr lang="tr-TR" dirty="0"/>
              <a:t>birbirinden ayrı, farklı varlıklar olarak değil, aynı organik bütünü oluşturan, diyalektik ilişkili öğeler olarak görür.</a:t>
            </a:r>
          </a:p>
          <a:p>
            <a:pPr algn="l">
              <a:lnSpc>
                <a:spcPct val="114000"/>
              </a:lnSpc>
            </a:pPr>
            <a:endParaRPr lang="tr-TR" dirty="0"/>
          </a:p>
          <a:p>
            <a:pPr algn="l">
              <a:lnSpc>
                <a:spcPct val="114000"/>
              </a:lnSpc>
            </a:pP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3431231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5563401"/>
          </a:xfrm>
        </p:spPr>
        <p:txBody>
          <a:bodyPr>
            <a:normAutofit/>
          </a:bodyPr>
          <a:lstStyle/>
          <a:p>
            <a:pPr algn="l">
              <a:lnSpc>
                <a:spcPct val="114000"/>
              </a:lnSpc>
            </a:pPr>
            <a:r>
              <a:rPr lang="tr-TR" dirty="0" err="1"/>
              <a:t>Marx’ın</a:t>
            </a:r>
            <a:r>
              <a:rPr lang="tr-TR" dirty="0"/>
              <a:t> tarih anlayışı da bu kapsam üzerine kuruludur. </a:t>
            </a:r>
            <a:endParaRPr lang="tr-TR" dirty="0" smtClean="0"/>
          </a:p>
          <a:p>
            <a:pPr algn="l">
              <a:lnSpc>
                <a:spcPct val="114000"/>
              </a:lnSpc>
            </a:pPr>
            <a:endParaRPr lang="tr-TR" dirty="0" smtClean="0"/>
          </a:p>
          <a:p>
            <a:pPr algn="l">
              <a:lnSpc>
                <a:spcPct val="114000"/>
              </a:lnSpc>
            </a:pPr>
            <a:r>
              <a:rPr lang="tr-TR" dirty="0" smtClean="0"/>
              <a:t>Buna </a:t>
            </a:r>
            <a:r>
              <a:rPr lang="tr-TR" dirty="0"/>
              <a:t>göre tarih, doğanın bir parçası olarak hayat bulan insanın, varoluş koşullarını üretmek üzere doğayı dönüştürmek için gerçekleştirdiği her türlü etkinliği kapsamaktadır. Bu süreçte insan yalnızca doğayı değil, doğa ile ilişkilerini ve kendini de dönüştürmektedir</a:t>
            </a:r>
            <a:r>
              <a:rPr lang="tr-TR" dirty="0" smtClean="0"/>
              <a:t>.</a:t>
            </a:r>
          </a:p>
          <a:p>
            <a:pPr algn="l">
              <a:lnSpc>
                <a:spcPct val="114000"/>
              </a:lnSpc>
            </a:pPr>
            <a:endParaRPr lang="tr-TR" dirty="0"/>
          </a:p>
          <a:p>
            <a:pPr algn="l">
              <a:lnSpc>
                <a:spcPct val="114000"/>
              </a:lnSpc>
            </a:pPr>
            <a:r>
              <a:rPr lang="tr-TR" dirty="0"/>
              <a:t>Bu süreç, pratik etkinlik aracılığıyla, insan emeği aracılığıyla oluşturulmuş somut, maddi bir </a:t>
            </a:r>
            <a:r>
              <a:rPr lang="tr-TR" dirty="0" smtClean="0"/>
              <a:t>süreçtir.</a:t>
            </a:r>
          </a:p>
          <a:p>
            <a:pPr algn="l">
              <a:lnSpc>
                <a:spcPct val="114000"/>
              </a:lnSpc>
            </a:pPr>
            <a:endParaRPr lang="tr-TR" dirty="0"/>
          </a:p>
          <a:p>
            <a:pPr algn="l">
              <a:lnSpc>
                <a:spcPct val="114000"/>
              </a:lnSpc>
            </a:pPr>
            <a:r>
              <a:rPr lang="tr-TR" dirty="0" smtClean="0"/>
              <a:t> </a:t>
            </a:r>
            <a:endParaRPr lang="tr-TR" dirty="0"/>
          </a:p>
          <a:p>
            <a:pPr algn="l">
              <a:lnSpc>
                <a:spcPct val="114000"/>
              </a:lnSpc>
            </a:pP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507220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5563401"/>
          </a:xfrm>
        </p:spPr>
        <p:txBody>
          <a:bodyPr>
            <a:normAutofit lnSpcReduction="10000"/>
          </a:bodyPr>
          <a:lstStyle/>
          <a:p>
            <a:pPr algn="l">
              <a:lnSpc>
                <a:spcPct val="114000"/>
              </a:lnSpc>
            </a:pPr>
            <a:endParaRPr lang="tr-TR" dirty="0" smtClean="0"/>
          </a:p>
          <a:p>
            <a:pPr algn="l">
              <a:lnSpc>
                <a:spcPct val="114000"/>
              </a:lnSpc>
            </a:pPr>
            <a:r>
              <a:rPr lang="tr-TR" dirty="0" smtClean="0"/>
              <a:t>Tarihin </a:t>
            </a:r>
            <a:r>
              <a:rPr lang="tr-TR" dirty="0"/>
              <a:t>temeli, varoluşun sürebilmesi için maddi yaşamın üretilmesidir. </a:t>
            </a:r>
            <a:endParaRPr lang="tr-TR" dirty="0" smtClean="0"/>
          </a:p>
          <a:p>
            <a:pPr algn="l">
              <a:lnSpc>
                <a:spcPct val="114000"/>
              </a:lnSpc>
            </a:pPr>
            <a:r>
              <a:rPr lang="tr-TR" dirty="0" smtClean="0"/>
              <a:t>Bunu </a:t>
            </a:r>
            <a:r>
              <a:rPr lang="tr-TR" dirty="0"/>
              <a:t>sağlayacak araçların üretilmesi </a:t>
            </a:r>
            <a:r>
              <a:rPr lang="tr-TR" dirty="0" smtClean="0"/>
              <a:t>ve ihtiyaçların </a:t>
            </a:r>
            <a:r>
              <a:rPr lang="tr-TR" dirty="0"/>
              <a:t>giderilmesi ise ilk tarihsel eylemdir. </a:t>
            </a:r>
            <a:endParaRPr lang="tr-TR" dirty="0" smtClean="0"/>
          </a:p>
          <a:p>
            <a:pPr algn="l">
              <a:lnSpc>
                <a:spcPct val="114000"/>
              </a:lnSpc>
            </a:pPr>
            <a:endParaRPr lang="tr-TR" dirty="0"/>
          </a:p>
          <a:p>
            <a:pPr algn="l">
              <a:lnSpc>
                <a:spcPct val="114000"/>
              </a:lnSpc>
            </a:pPr>
            <a:r>
              <a:rPr lang="tr-TR" dirty="0" smtClean="0"/>
              <a:t>Bu </a:t>
            </a:r>
            <a:r>
              <a:rPr lang="tr-TR" dirty="0"/>
              <a:t>yaşamsal etkinlik aracılığıyla </a:t>
            </a:r>
            <a:r>
              <a:rPr lang="tr-TR" dirty="0" smtClean="0"/>
              <a:t>insanın kendini </a:t>
            </a:r>
            <a:r>
              <a:rPr lang="tr-TR" dirty="0"/>
              <a:t>yaratma süreci, belirli üretim aşamalarında doğanın da belirli biçimlerde dönüştürülmesini beraberinde getirir. </a:t>
            </a:r>
            <a:endParaRPr lang="tr-TR" dirty="0" smtClean="0"/>
          </a:p>
          <a:p>
            <a:pPr algn="l">
              <a:lnSpc>
                <a:spcPct val="114000"/>
              </a:lnSpc>
            </a:pPr>
            <a:endParaRPr lang="tr-TR" dirty="0"/>
          </a:p>
          <a:p>
            <a:pPr algn="l">
              <a:lnSpc>
                <a:spcPct val="114000"/>
              </a:lnSpc>
            </a:pPr>
            <a:r>
              <a:rPr lang="tr-TR" dirty="0" smtClean="0"/>
              <a:t>Bundan </a:t>
            </a:r>
            <a:r>
              <a:rPr lang="tr-TR" dirty="0"/>
              <a:t>dolayıdır ki, tarihin gelişmesi, insanın doğayı kendi yapıtı durumuna getirdiği üretimin gelişmesi ile iç içedir. </a:t>
            </a:r>
            <a:endParaRPr lang="tr-TR" dirty="0" smtClean="0"/>
          </a:p>
          <a:p>
            <a:pPr algn="l">
              <a:lnSpc>
                <a:spcPct val="114000"/>
              </a:lnSpc>
            </a:pPr>
            <a:endParaRPr lang="tr-TR" dirty="0"/>
          </a:p>
          <a:p>
            <a:pPr algn="l">
              <a:lnSpc>
                <a:spcPct val="114000"/>
              </a:lnSpc>
            </a:pPr>
            <a:r>
              <a:rPr lang="tr-TR" dirty="0" smtClean="0"/>
              <a:t> </a:t>
            </a:r>
            <a:endParaRPr lang="tr-TR" dirty="0"/>
          </a:p>
          <a:p>
            <a:pPr algn="l">
              <a:lnSpc>
                <a:spcPct val="114000"/>
              </a:lnSpc>
            </a:pP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3884524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86627" y="567891"/>
            <a:ext cx="12105373" cy="6968690"/>
          </a:xfrm>
        </p:spPr>
        <p:txBody>
          <a:bodyPr>
            <a:normAutofit/>
          </a:bodyPr>
          <a:lstStyle/>
          <a:p>
            <a:pPr algn="l">
              <a:lnSpc>
                <a:spcPct val="114000"/>
              </a:lnSpc>
            </a:pPr>
            <a:endParaRPr lang="tr-TR" dirty="0" smtClean="0"/>
          </a:p>
          <a:p>
            <a:pPr algn="l">
              <a:lnSpc>
                <a:spcPct val="114000"/>
              </a:lnSpc>
            </a:pPr>
            <a:r>
              <a:rPr lang="tr-TR" dirty="0" smtClean="0"/>
              <a:t>“</a:t>
            </a:r>
            <a:r>
              <a:rPr lang="tr-TR" dirty="0"/>
              <a:t>Biz tek bir bilim tanıyoruz. O da tarih bilimidir. </a:t>
            </a:r>
            <a:r>
              <a:rPr lang="tr-TR" dirty="0" smtClean="0"/>
              <a:t>İnsan </a:t>
            </a:r>
            <a:r>
              <a:rPr lang="tr-TR" dirty="0"/>
              <a:t>tarihe iki açıdan bakabilir: Doğa tarihi ve insan tarihi. Ancak bu iki yan birbirinden ayrılamaz” </a:t>
            </a:r>
            <a:r>
              <a:rPr lang="tr-TR" dirty="0" smtClean="0"/>
              <a:t> (</a:t>
            </a:r>
            <a:r>
              <a:rPr lang="tr-TR" dirty="0" err="1" smtClean="0"/>
              <a:t>Marx</a:t>
            </a:r>
            <a:r>
              <a:rPr lang="tr-TR" dirty="0" smtClean="0"/>
              <a:t>)</a:t>
            </a:r>
          </a:p>
          <a:p>
            <a:pPr algn="l">
              <a:lnSpc>
                <a:spcPct val="114000"/>
              </a:lnSpc>
            </a:pPr>
            <a:endParaRPr lang="tr-TR" dirty="0"/>
          </a:p>
          <a:p>
            <a:pPr algn="l">
              <a:lnSpc>
                <a:spcPct val="114000"/>
              </a:lnSpc>
            </a:pPr>
            <a:r>
              <a:rPr lang="tr-TR" dirty="0"/>
              <a:t>B</a:t>
            </a:r>
            <a:r>
              <a:rPr lang="tr-TR" dirty="0" smtClean="0"/>
              <a:t>ilim</a:t>
            </a:r>
            <a:r>
              <a:rPr lang="tr-TR" dirty="0"/>
              <a:t>, insanın her türlü tarihsel-toplumsal varoluşunun, bu varoluşta doğayı ve kendini dönüştürmek üzere gerçekleştirdiği etkinliklerin ve içine girdiği ilişkilerin sistematik bilgisidir. </a:t>
            </a:r>
            <a:endParaRPr lang="tr-TR" dirty="0" smtClean="0"/>
          </a:p>
          <a:p>
            <a:pPr algn="l">
              <a:lnSpc>
                <a:spcPct val="114000"/>
              </a:lnSpc>
            </a:pPr>
            <a:endParaRPr lang="tr-TR" dirty="0"/>
          </a:p>
          <a:p>
            <a:pPr algn="l">
              <a:lnSpc>
                <a:spcPct val="114000"/>
              </a:lnSpc>
            </a:pPr>
            <a:r>
              <a:rPr lang="tr-TR" dirty="0" smtClean="0"/>
              <a:t>Dolayısıyla </a:t>
            </a:r>
            <a:r>
              <a:rPr lang="tr-TR" dirty="0"/>
              <a:t>insanın etkinliği ile doğanın dönüştürülmesi kapsamında doğa bilimleri ile toplum bilimleri arasında sıkı ve karşılıklı bir ilişki olduğu söylenebilir.</a:t>
            </a:r>
          </a:p>
          <a:p>
            <a:pPr algn="l">
              <a:lnSpc>
                <a:spcPct val="114000"/>
              </a:lnSpc>
            </a:pPr>
            <a:endParaRPr lang="tr-TR" dirty="0"/>
          </a:p>
          <a:p>
            <a:pPr algn="l">
              <a:lnSpc>
                <a:spcPct val="114000"/>
              </a:lnSpc>
            </a:pPr>
            <a:endParaRPr lang="tr-TR" dirty="0"/>
          </a:p>
          <a:p>
            <a:pPr algn="l">
              <a:lnSpc>
                <a:spcPct val="114000"/>
              </a:lnSpc>
            </a:pPr>
            <a:r>
              <a:rPr lang="tr-TR" dirty="0" smtClean="0"/>
              <a:t> </a:t>
            </a:r>
            <a:endParaRPr lang="tr-TR" dirty="0"/>
          </a:p>
          <a:p>
            <a:pPr algn="l">
              <a:lnSpc>
                <a:spcPct val="114000"/>
              </a:lnSpc>
            </a:pP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22853205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572</Words>
  <Application>Microsoft Office PowerPoint</Application>
  <PresentationFormat>Geniş ekran</PresentationFormat>
  <Paragraphs>85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Tarihsel Maddecilik (Marksizm)</vt:lpstr>
      <vt:lpstr>Tarihsel Maddecilik (Marksizm)</vt:lpstr>
      <vt:lpstr>Tarihsel Maddecilik</vt:lpstr>
      <vt:lpstr>Tarihsel Maddecilik</vt:lpstr>
      <vt:lpstr>Tarihsel Maddecilik</vt:lpstr>
      <vt:lpstr>Tarihsel Maddecilik</vt:lpstr>
      <vt:lpstr>Tarihsel Maddecilik</vt:lpstr>
      <vt:lpstr>Tarihsel Maddecilik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Tarihsel Maddecilik (Marksizm)</dc:title>
  <dc:creator>Asus</dc:creator>
  <cp:lastModifiedBy>Asus</cp:lastModifiedBy>
  <cp:revision>2</cp:revision>
  <dcterms:created xsi:type="dcterms:W3CDTF">2020-01-31T23:58:30Z</dcterms:created>
  <dcterms:modified xsi:type="dcterms:W3CDTF">2020-02-01T00:01:25Z</dcterms:modified>
</cp:coreProperties>
</file>