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257" r:id="rId5"/>
    <p:sldId id="258"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59"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6" autoAdjust="0"/>
  </p:normalViewPr>
  <p:slideViewPr>
    <p:cSldViewPr>
      <p:cViewPr varScale="1">
        <p:scale>
          <a:sx n="75" d="100"/>
          <a:sy n="75" d="100"/>
        </p:scale>
        <p:origin x="-1236" y="-84"/>
      </p:cViewPr>
      <p:guideLst>
        <p:guide orient="horz" pos="2160"/>
        <p:guide pos="2880"/>
      </p:guideLst>
    </p:cSldViewPr>
  </p:slideViewPr>
  <p:outlineViewPr>
    <p:cViewPr>
      <p:scale>
        <a:sx n="33" d="100"/>
        <a:sy n="33" d="100"/>
      </p:scale>
      <p:origin x="48" y="228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10.11.2020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a:t>Duyuların gelişimini destekleyici müdahale programı geliştirme</a:t>
            </a:r>
          </a:p>
        </p:txBody>
      </p:sp>
      <p:sp>
        <p:nvSpPr>
          <p:cNvPr id="3" name="Alt Başlık 2"/>
          <p:cNvSpPr>
            <a:spLocks noGrp="1"/>
          </p:cNvSpPr>
          <p:nvPr>
            <p:ph type="subTitle" idx="1"/>
          </p:nvPr>
        </p:nvSpPr>
        <p:spPr/>
        <p:txBody>
          <a:bodyPr/>
          <a:lstStyle/>
          <a:p>
            <a:r>
              <a:rPr lang="tr-TR" dirty="0"/>
              <a:t>Prof. Dr. </a:t>
            </a:r>
            <a:r>
              <a:rPr lang="tr-TR" dirty="0" err="1"/>
              <a:t>Müdriye</a:t>
            </a:r>
            <a:r>
              <a:rPr lang="tr-TR" dirty="0"/>
              <a:t> YILDIZ BIÇAKÇI</a:t>
            </a:r>
          </a:p>
          <a:p>
            <a:pPr algn="just"/>
            <a:endParaRPr lang="tr-TR" dirty="0"/>
          </a:p>
        </p:txBody>
      </p:sp>
    </p:spTree>
    <p:extLst>
      <p:ext uri="{BB962C8B-B14F-4D97-AF65-F5344CB8AC3E}">
        <p14:creationId xmlns:p14="http://schemas.microsoft.com/office/powerpoint/2010/main" val="47328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marL="0" indent="0">
              <a:buFont typeface="Arial" pitchFamily="34" charset="0"/>
              <a:buNone/>
            </a:pPr>
            <a:endParaRPr lang="tr-TR"/>
          </a:p>
        </p:txBody>
      </p:sp>
      <p:sp>
        <p:nvSpPr>
          <p:cNvPr id="6" name="Text Placeholder 5"/>
          <p:cNvSpPr>
            <a:spLocks noGrp="1"/>
          </p:cNvSpPr>
          <p:nvPr>
            <p:ph idx="1"/>
          </p:nvPr>
        </p:nvSpPr>
        <p:spPr/>
        <p:txBody>
          <a:bodyPr/>
          <a:lstStyle/>
          <a:p>
            <a:pPr marL="0" indent="0" algn="just">
              <a:buNone/>
              <a:defRPr/>
            </a:pPr>
            <a:r>
              <a:rPr lang="tr-TR" sz="2400" dirty="0" smtClean="0">
                <a:latin typeface="Calibri"/>
              </a:rPr>
              <a:t>	</a:t>
            </a:r>
            <a:r>
              <a:rPr sz="2400" dirty="0" smtClean="0">
                <a:latin typeface="Calibri"/>
              </a:rPr>
              <a:t>Bu </a:t>
            </a:r>
            <a:r>
              <a:rPr sz="2400" dirty="0" err="1">
                <a:latin typeface="Calibri"/>
              </a:rPr>
              <a:t>modelin</a:t>
            </a:r>
            <a:r>
              <a:rPr sz="2400" dirty="0">
                <a:latin typeface="Calibri"/>
              </a:rPr>
              <a:t> </a:t>
            </a:r>
            <a:r>
              <a:rPr sz="2400" dirty="0" err="1">
                <a:latin typeface="Calibri"/>
              </a:rPr>
              <a:t>hipotezi</a:t>
            </a:r>
            <a:r>
              <a:rPr sz="2400" dirty="0">
                <a:latin typeface="Calibri"/>
              </a:rPr>
              <a:t>, </a:t>
            </a:r>
            <a:r>
              <a:rPr sz="2400" dirty="0" err="1" smtClean="0">
                <a:latin typeface="Calibri"/>
              </a:rPr>
              <a:t>duyarlılık</a:t>
            </a:r>
            <a:r>
              <a:rPr sz="2400" dirty="0" smtClean="0">
                <a:latin typeface="Calibri"/>
              </a:rPr>
              <a:t> </a:t>
            </a:r>
            <a:r>
              <a:rPr sz="2400" dirty="0" err="1" smtClean="0">
                <a:latin typeface="Calibri"/>
              </a:rPr>
              <a:t>gibi</a:t>
            </a:r>
            <a:r>
              <a:rPr sz="2400" dirty="0" smtClean="0">
                <a:latin typeface="Calibri"/>
              </a:rPr>
              <a:t> </a:t>
            </a:r>
            <a:r>
              <a:rPr sz="2400" dirty="0" err="1">
                <a:latin typeface="Calibri"/>
              </a:rPr>
              <a:t>nörolojik</a:t>
            </a:r>
            <a:r>
              <a:rPr sz="2400" dirty="0">
                <a:latin typeface="Calibri"/>
              </a:rPr>
              <a:t> </a:t>
            </a:r>
            <a:r>
              <a:rPr sz="2400" dirty="0" err="1">
                <a:latin typeface="Calibri"/>
              </a:rPr>
              <a:t>eşik</a:t>
            </a:r>
            <a:r>
              <a:rPr sz="2400" dirty="0">
                <a:latin typeface="Calibri"/>
              </a:rPr>
              <a:t> </a:t>
            </a:r>
            <a:r>
              <a:rPr sz="2400" dirty="0" err="1">
                <a:latin typeface="Calibri"/>
              </a:rPr>
              <a:t>ile</a:t>
            </a:r>
            <a:r>
              <a:rPr sz="2400" dirty="0">
                <a:latin typeface="Calibri"/>
              </a:rPr>
              <a:t> </a:t>
            </a:r>
            <a:r>
              <a:rPr sz="2400" dirty="0" err="1">
                <a:latin typeface="Calibri"/>
              </a:rPr>
              <a:t>öz</a:t>
            </a:r>
            <a:r>
              <a:rPr sz="2400" dirty="0">
                <a:latin typeface="Calibri"/>
              </a:rPr>
              <a:t> </a:t>
            </a:r>
            <a:r>
              <a:rPr sz="2400" dirty="0" err="1">
                <a:latin typeface="Calibri"/>
              </a:rPr>
              <a:t>düzenleme</a:t>
            </a:r>
            <a:r>
              <a:rPr sz="2400" dirty="0">
                <a:latin typeface="Calibri"/>
              </a:rPr>
              <a:t> </a:t>
            </a:r>
            <a:r>
              <a:rPr sz="2400" dirty="0" err="1">
                <a:latin typeface="Calibri"/>
              </a:rPr>
              <a:t>stratejileri</a:t>
            </a:r>
            <a:r>
              <a:rPr sz="2400" dirty="0">
                <a:latin typeface="Calibri"/>
              </a:rPr>
              <a:t> </a:t>
            </a:r>
            <a:r>
              <a:rPr sz="2400" dirty="0" err="1">
                <a:latin typeface="Calibri"/>
              </a:rPr>
              <a:t>gibi</a:t>
            </a:r>
            <a:r>
              <a:rPr sz="2400" dirty="0">
                <a:latin typeface="Calibri"/>
              </a:rPr>
              <a:t> </a:t>
            </a:r>
            <a:r>
              <a:rPr sz="2400" dirty="0" err="1">
                <a:latin typeface="Calibri"/>
              </a:rPr>
              <a:t>davranışsal</a:t>
            </a:r>
            <a:r>
              <a:rPr sz="2400" dirty="0">
                <a:latin typeface="Calibri"/>
              </a:rPr>
              <a:t> </a:t>
            </a:r>
            <a:r>
              <a:rPr sz="2400" dirty="0" err="1">
                <a:latin typeface="Calibri"/>
              </a:rPr>
              <a:t>sorumluluk</a:t>
            </a:r>
            <a:r>
              <a:rPr sz="2400" dirty="0">
                <a:latin typeface="Calibri"/>
              </a:rPr>
              <a:t> </a:t>
            </a:r>
            <a:r>
              <a:rPr sz="2400" dirty="0" err="1">
                <a:latin typeface="Calibri"/>
              </a:rPr>
              <a:t>arasında</a:t>
            </a:r>
            <a:r>
              <a:rPr sz="2400" dirty="0">
                <a:latin typeface="Calibri"/>
              </a:rPr>
              <a:t> </a:t>
            </a:r>
            <a:r>
              <a:rPr sz="2400" dirty="0" err="1" smtClean="0">
                <a:latin typeface="Calibri"/>
              </a:rPr>
              <a:t>etkileşim</a:t>
            </a:r>
            <a:r>
              <a:rPr sz="2400" dirty="0" smtClean="0">
                <a:latin typeface="Calibri"/>
              </a:rPr>
              <a:t> </a:t>
            </a:r>
            <a:r>
              <a:rPr sz="2400" dirty="0" err="1" smtClean="0">
                <a:latin typeface="Calibri"/>
              </a:rPr>
              <a:t>olduğunun</a:t>
            </a:r>
            <a:r>
              <a:rPr sz="2400" dirty="0" smtClean="0">
                <a:latin typeface="Calibri"/>
              </a:rPr>
              <a:t> </a:t>
            </a:r>
            <a:r>
              <a:rPr sz="2400" dirty="0" err="1">
                <a:latin typeface="Calibri"/>
              </a:rPr>
              <a:t>savunulmasıdır</a:t>
            </a:r>
            <a:r>
              <a:rPr sz="2400" dirty="0">
                <a:latin typeface="Calibri"/>
              </a:rPr>
              <a:t>. </a:t>
            </a:r>
            <a:endParaRPr sz="2400" dirty="0" smtClean="0">
              <a:latin typeface="Calibri"/>
            </a:endParaRPr>
          </a:p>
          <a:p>
            <a:pPr marL="0" indent="0" algn="just">
              <a:buNone/>
              <a:defRPr/>
            </a:pPr>
            <a:endParaRPr sz="2400" dirty="0" smtClean="0">
              <a:latin typeface="Calibri"/>
            </a:endParaRPr>
          </a:p>
          <a:p>
            <a:pPr marL="0" indent="0" algn="just">
              <a:buNone/>
              <a:defRPr/>
            </a:pPr>
            <a:r>
              <a:rPr lang="tr-TR" sz="2400" dirty="0" smtClean="0">
                <a:latin typeface="Calibri"/>
              </a:rPr>
              <a:t>	</a:t>
            </a:r>
            <a:r>
              <a:rPr sz="2400" dirty="0" smtClean="0">
                <a:latin typeface="Calibri"/>
              </a:rPr>
              <a:t>Bu </a:t>
            </a:r>
            <a:r>
              <a:rPr sz="2400" dirty="0" err="1">
                <a:latin typeface="Calibri"/>
              </a:rPr>
              <a:t>iki</a:t>
            </a:r>
            <a:r>
              <a:rPr sz="2400" dirty="0">
                <a:latin typeface="Calibri"/>
              </a:rPr>
              <a:t> </a:t>
            </a:r>
            <a:r>
              <a:rPr sz="2400" dirty="0" err="1">
                <a:latin typeface="Calibri"/>
              </a:rPr>
              <a:t>süreç</a:t>
            </a:r>
            <a:r>
              <a:rPr sz="2400" dirty="0">
                <a:latin typeface="Calibri"/>
              </a:rPr>
              <a:t> </a:t>
            </a:r>
            <a:r>
              <a:rPr sz="2400" dirty="0" err="1">
                <a:latin typeface="Calibri"/>
              </a:rPr>
              <a:t>çocukların</a:t>
            </a:r>
            <a:r>
              <a:rPr sz="2400" dirty="0">
                <a:latin typeface="Calibri"/>
              </a:rPr>
              <a:t> </a:t>
            </a:r>
            <a:r>
              <a:rPr sz="2400" dirty="0" err="1">
                <a:latin typeface="Calibri"/>
              </a:rPr>
              <a:t>duyusal</a:t>
            </a:r>
            <a:r>
              <a:rPr sz="2400" dirty="0">
                <a:latin typeface="Calibri"/>
              </a:rPr>
              <a:t> </a:t>
            </a:r>
            <a:r>
              <a:rPr sz="2400" dirty="0" err="1">
                <a:latin typeface="Calibri"/>
              </a:rPr>
              <a:t>bilgi</a:t>
            </a:r>
            <a:r>
              <a:rPr sz="2400" dirty="0">
                <a:latin typeface="Calibri"/>
              </a:rPr>
              <a:t> </a:t>
            </a:r>
            <a:r>
              <a:rPr sz="2400" dirty="0" err="1">
                <a:latin typeface="Calibri"/>
              </a:rPr>
              <a:t>sürecini</a:t>
            </a:r>
            <a:r>
              <a:rPr sz="2400" dirty="0">
                <a:latin typeface="Calibri"/>
              </a:rPr>
              <a:t> </a:t>
            </a:r>
            <a:r>
              <a:rPr sz="2400" dirty="0" err="1" smtClean="0">
                <a:latin typeface="Calibri"/>
              </a:rPr>
              <a:t>açıklamada</a:t>
            </a:r>
            <a:r>
              <a:rPr sz="2400" dirty="0" smtClean="0">
                <a:latin typeface="Calibri"/>
              </a:rPr>
              <a:t> </a:t>
            </a:r>
            <a:r>
              <a:rPr sz="2400" dirty="0" err="1" smtClean="0">
                <a:latin typeface="Calibri"/>
              </a:rPr>
              <a:t>önemli</a:t>
            </a:r>
            <a:r>
              <a:rPr sz="2400" dirty="0" smtClean="0">
                <a:latin typeface="Calibri"/>
              </a:rPr>
              <a:t> </a:t>
            </a:r>
            <a:r>
              <a:rPr sz="2400" dirty="0" err="1">
                <a:latin typeface="Calibri"/>
              </a:rPr>
              <a:t>bir</a:t>
            </a:r>
            <a:r>
              <a:rPr sz="2400" dirty="0">
                <a:latin typeface="Calibri"/>
              </a:rPr>
              <a:t> model </a:t>
            </a:r>
            <a:r>
              <a:rPr sz="2400" dirty="0" err="1">
                <a:latin typeface="Calibri"/>
              </a:rPr>
              <a:t>ve</a:t>
            </a:r>
            <a:r>
              <a:rPr sz="2400" dirty="0">
                <a:latin typeface="Calibri"/>
              </a:rPr>
              <a:t> </a:t>
            </a:r>
            <a:r>
              <a:rPr sz="2400" dirty="0" err="1">
                <a:latin typeface="Calibri"/>
              </a:rPr>
              <a:t>çocukların</a:t>
            </a:r>
            <a:r>
              <a:rPr sz="2400" dirty="0">
                <a:latin typeface="Calibri"/>
              </a:rPr>
              <a:t> </a:t>
            </a:r>
            <a:r>
              <a:rPr sz="2400" dirty="0" err="1">
                <a:latin typeface="Calibri"/>
              </a:rPr>
              <a:t>davranışlarını</a:t>
            </a:r>
            <a:r>
              <a:rPr sz="2400" dirty="0">
                <a:latin typeface="Calibri"/>
              </a:rPr>
              <a:t> </a:t>
            </a:r>
            <a:r>
              <a:rPr sz="2400" dirty="0" err="1">
                <a:latin typeface="Calibri"/>
              </a:rPr>
              <a:t>değerlendirmede</a:t>
            </a:r>
            <a:r>
              <a:rPr sz="2400" dirty="0">
                <a:latin typeface="Calibri"/>
              </a:rPr>
              <a:t> </a:t>
            </a:r>
            <a:r>
              <a:rPr sz="2400" dirty="0" err="1">
                <a:latin typeface="Calibri"/>
              </a:rPr>
              <a:t>rehber</a:t>
            </a:r>
            <a:r>
              <a:rPr sz="2400" dirty="0">
                <a:latin typeface="Calibri"/>
              </a:rPr>
              <a:t> </a:t>
            </a:r>
            <a:r>
              <a:rPr sz="2400" dirty="0" err="1" smtClean="0">
                <a:latin typeface="Calibri"/>
              </a:rPr>
              <a:t>olarak</a:t>
            </a:r>
            <a:r>
              <a:rPr sz="2400" dirty="0" smtClean="0">
                <a:latin typeface="Calibri"/>
              </a:rPr>
              <a:t> </a:t>
            </a:r>
            <a:r>
              <a:rPr sz="2400" dirty="0" err="1" smtClean="0">
                <a:latin typeface="Calibri"/>
              </a:rPr>
              <a:t>görülmektedir</a:t>
            </a:r>
            <a:r>
              <a:rPr sz="2400" dirty="0">
                <a:latin typeface="Calibri"/>
              </a:rPr>
              <a:t>.</a:t>
            </a:r>
            <a:endParaRPr dirty="0"/>
          </a:p>
        </p:txBody>
      </p:sp>
      <p:sp>
        <p:nvSpPr>
          <p:cNvPr id="32772" name="Text Placeholder 2"/>
          <p:cNvSpPr>
            <a:spLocks noGrp="1"/>
          </p:cNvSpPr>
          <p:nvPr>
            <p:ph type="body" sz="quarter" idx="4294967295"/>
          </p:nvPr>
        </p:nvSpPr>
        <p:spPr>
          <a:xfrm>
            <a:off x="0" y="498475"/>
            <a:ext cx="7675563" cy="584200"/>
          </a:xfrm>
        </p:spPr>
        <p:txBody>
          <a:bodyPr/>
          <a:lstStyle/>
          <a:p>
            <a:pPr marL="0" indent="0" fontAlgn="base">
              <a:spcAft>
                <a:spcPct val="0"/>
              </a:spcAft>
              <a:buNone/>
            </a:pPr>
            <a:r>
              <a:rPr lang="tr-TR" altLang="tr-TR" smtClean="0"/>
              <a:t>Duyusal süreçte Dunn modeli </a:t>
            </a:r>
          </a:p>
        </p:txBody>
      </p:sp>
    </p:spTree>
    <p:extLst>
      <p:ext uri="{BB962C8B-B14F-4D97-AF65-F5344CB8AC3E}">
        <p14:creationId xmlns:p14="http://schemas.microsoft.com/office/powerpoint/2010/main" val="14734896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defRPr/>
            </a:pPr>
            <a:r>
              <a:rPr lang="en-US" sz="3100" i="1" dirty="0" err="1" smtClean="0">
                <a:latin typeface="Calibri-Italic"/>
              </a:rPr>
              <a:t>Duy</a:t>
            </a:r>
            <a:r>
              <a:rPr lang="tr-TR" sz="3100" i="1" dirty="0" smtClean="0">
                <a:latin typeface="Calibri-Italic"/>
              </a:rPr>
              <a:t>u</a:t>
            </a:r>
            <a:r>
              <a:rPr lang="en-US" sz="3100" i="1" dirty="0" err="1" smtClean="0">
                <a:latin typeface="Calibri-Italic"/>
              </a:rPr>
              <a:t>sal</a:t>
            </a:r>
            <a:r>
              <a:rPr lang="en-US" sz="3100" i="1" dirty="0" smtClean="0">
                <a:latin typeface="Calibri-Italic"/>
              </a:rPr>
              <a:t> </a:t>
            </a:r>
            <a:r>
              <a:rPr lang="en-US" sz="3100" i="1" dirty="0" err="1">
                <a:latin typeface="Calibri-Italic"/>
              </a:rPr>
              <a:t>süreçte</a:t>
            </a:r>
            <a:r>
              <a:rPr lang="en-US" sz="3100" i="1" dirty="0">
                <a:latin typeface="Calibri-Italic"/>
              </a:rPr>
              <a:t> Dunn </a:t>
            </a:r>
            <a:r>
              <a:rPr lang="en-US" sz="3100" i="1" dirty="0" err="1">
                <a:latin typeface="Calibri-Italic"/>
              </a:rPr>
              <a:t>Modeli</a:t>
            </a:r>
            <a:r>
              <a:rPr lang="en-US" sz="3100" i="1" dirty="0">
                <a:latin typeface="Calibri-Italic"/>
              </a:rPr>
              <a:t> (The impact of sensory processing on the lives</a:t>
            </a:r>
            <a:br>
              <a:rPr lang="en-US" sz="3100" i="1" dirty="0">
                <a:latin typeface="Calibri-Italic"/>
              </a:rPr>
            </a:br>
            <a:r>
              <a:rPr lang="en-US" sz="3100" i="1" dirty="0">
                <a:latin typeface="Calibri-Italic"/>
              </a:rPr>
              <a:t>of children and their families: a conceptual model</a:t>
            </a:r>
            <a:r>
              <a:rPr lang="en-US" sz="3100" i="1" dirty="0" smtClean="0">
                <a:latin typeface="Calibri-Italic"/>
              </a:rPr>
              <a:t>)</a:t>
            </a:r>
            <a:endParaRPr lang="tr-TR" dirty="0"/>
          </a:p>
        </p:txBody>
      </p:sp>
      <p:sp>
        <p:nvSpPr>
          <p:cNvPr id="6" name="Text Placeholder 5"/>
          <p:cNvSpPr>
            <a:spLocks noGrp="1"/>
          </p:cNvSpPr>
          <p:nvPr>
            <p:ph idx="1"/>
          </p:nvPr>
        </p:nvSpPr>
        <p:spPr/>
        <p:txBody>
          <a:bodyPr/>
          <a:lstStyle/>
          <a:p>
            <a:pPr marL="0" indent="0">
              <a:buNone/>
              <a:defRPr/>
            </a:pPr>
            <a:endParaRPr sz="1600" dirty="0"/>
          </a:p>
        </p:txBody>
      </p:sp>
      <p:graphicFrame>
        <p:nvGraphicFramePr>
          <p:cNvPr id="3" name="Tablo 2"/>
          <p:cNvGraphicFramePr>
            <a:graphicFrameLocks noGrp="1"/>
          </p:cNvGraphicFramePr>
          <p:nvPr/>
        </p:nvGraphicFramePr>
        <p:xfrm>
          <a:off x="850900" y="2701925"/>
          <a:ext cx="6096000" cy="1482724"/>
        </p:xfrm>
        <a:graphic>
          <a:graphicData uri="http://schemas.openxmlformats.org/drawingml/2006/table">
            <a:tbl>
              <a:tblPr firstRow="1" bandRow="1">
                <a:tableStyleId>{5C22544A-7EE6-4342-B048-85BDC9FD1C3A}</a:tableStyleId>
              </a:tblPr>
              <a:tblGrid>
                <a:gridCol w="2032000"/>
                <a:gridCol w="2032000"/>
                <a:gridCol w="2032000"/>
              </a:tblGrid>
              <a:tr h="370681">
                <a:tc gridSpan="3">
                  <a:txBody>
                    <a:bodyPr/>
                    <a:lstStyle/>
                    <a:p>
                      <a:r>
                        <a:rPr lang="tr-TR" sz="1800" u="none" strike="noStrike" baseline="0" dirty="0" smtClean="0"/>
                        <a:t>Davranışsal tepkiler/ </a:t>
                      </a:r>
                      <a:r>
                        <a:rPr lang="tr-TR" sz="1800" u="none" strike="noStrike" baseline="0" dirty="0" err="1" smtClean="0"/>
                        <a:t>Özdüzenleme</a:t>
                      </a:r>
                      <a:r>
                        <a:rPr lang="tr-TR" sz="1800" u="none" strike="noStrike" baseline="0" dirty="0" smtClean="0"/>
                        <a:t> stratejileri</a:t>
                      </a:r>
                      <a:endParaRPr lang="tr-TR" sz="1800" dirty="0"/>
                    </a:p>
                  </a:txBody>
                  <a:tcPr marT="45700" marB="45700"/>
                </a:tc>
                <a:tc hMerge="1">
                  <a:txBody>
                    <a:bodyPr/>
                    <a:lstStyle/>
                    <a:p>
                      <a:endParaRPr lang="tr-TR" dirty="0"/>
                    </a:p>
                  </a:txBody>
                  <a:tcPr/>
                </a:tc>
                <a:tc hMerge="1">
                  <a:txBody>
                    <a:bodyPr/>
                    <a:lstStyle/>
                    <a:p>
                      <a:endParaRPr lang="tr-TR" dirty="0"/>
                    </a:p>
                  </a:txBody>
                  <a:tcPr/>
                </a:tc>
              </a:tr>
              <a:tr h="370681">
                <a:tc>
                  <a:txBody>
                    <a:bodyPr/>
                    <a:lstStyle/>
                    <a:p>
                      <a:r>
                        <a:rPr lang="tr-TR" sz="1800" b="0" i="0" u="none" strike="noStrike" kern="1200" baseline="0" dirty="0" smtClean="0">
                          <a:solidFill>
                            <a:schemeClr val="dk1"/>
                          </a:solidFill>
                          <a:latin typeface="+mn-lt"/>
                          <a:ea typeface="+mn-ea"/>
                          <a:cs typeface="+mn-cs"/>
                        </a:rPr>
                        <a:t>Nörolojik Eşik</a:t>
                      </a:r>
                      <a:endParaRPr lang="tr-TR" sz="1800" dirty="0"/>
                    </a:p>
                  </a:txBody>
                  <a:tcPr marT="45700" marB="45700"/>
                </a:tc>
                <a:tc>
                  <a:txBody>
                    <a:bodyPr/>
                    <a:lstStyle/>
                    <a:p>
                      <a:r>
                        <a:rPr lang="tr-TR" sz="1800" b="0" i="0" u="none" strike="noStrike" baseline="0" dirty="0" smtClean="0">
                          <a:latin typeface="Calibri"/>
                        </a:rPr>
                        <a:t>Pasif</a:t>
                      </a:r>
                      <a:endParaRPr lang="tr-TR" sz="1800" dirty="0"/>
                    </a:p>
                  </a:txBody>
                  <a:tcPr marT="45700" marB="45700"/>
                </a:tc>
                <a:tc>
                  <a:txBody>
                    <a:bodyPr/>
                    <a:lstStyle/>
                    <a:p>
                      <a:r>
                        <a:rPr lang="tr-TR" sz="1800" b="0" i="0" u="none" strike="noStrike" baseline="0" dirty="0" smtClean="0">
                          <a:latin typeface="Calibri"/>
                        </a:rPr>
                        <a:t>Aktif</a:t>
                      </a:r>
                      <a:endParaRPr lang="tr-TR" sz="1800" dirty="0"/>
                    </a:p>
                  </a:txBody>
                  <a:tcPr marT="45700" marB="45700"/>
                </a:tc>
              </a:tr>
              <a:tr h="370681">
                <a:tc>
                  <a:txBody>
                    <a:bodyPr/>
                    <a:lstStyle/>
                    <a:p>
                      <a:r>
                        <a:rPr lang="tr-TR" sz="1800" b="0" i="0" u="none" strike="noStrike" baseline="0" dirty="0" smtClean="0">
                          <a:latin typeface="Calibri"/>
                        </a:rPr>
                        <a:t>Yüksek eşik</a:t>
                      </a:r>
                      <a:endParaRPr lang="tr-TR" sz="1800" dirty="0"/>
                    </a:p>
                  </a:txBody>
                  <a:tcPr marT="45700" marB="45700"/>
                </a:tc>
                <a:tc>
                  <a:txBody>
                    <a:bodyPr/>
                    <a:lstStyle/>
                    <a:p>
                      <a:r>
                        <a:rPr lang="tr-TR" sz="1800" b="0" i="0" u="none" strike="noStrike" baseline="0" dirty="0" smtClean="0">
                          <a:latin typeface="Calibri"/>
                        </a:rPr>
                        <a:t>Düşük Kayıt</a:t>
                      </a:r>
                      <a:endParaRPr lang="tr-TR" sz="1800" dirty="0"/>
                    </a:p>
                  </a:txBody>
                  <a:tcPr marT="45700" marB="45700"/>
                </a:tc>
                <a:tc>
                  <a:txBody>
                    <a:bodyPr/>
                    <a:lstStyle/>
                    <a:p>
                      <a:r>
                        <a:rPr lang="tr-TR" sz="1800" b="0" i="0" u="none" strike="noStrike" baseline="0" dirty="0" smtClean="0">
                          <a:latin typeface="Calibri"/>
                        </a:rPr>
                        <a:t>Duyusal arayış</a:t>
                      </a:r>
                      <a:endParaRPr lang="tr-TR" sz="1800" dirty="0"/>
                    </a:p>
                  </a:txBody>
                  <a:tcPr marT="45700" marB="45700"/>
                </a:tc>
              </a:tr>
              <a:tr h="370681">
                <a:tc>
                  <a:txBody>
                    <a:bodyPr/>
                    <a:lstStyle/>
                    <a:p>
                      <a:r>
                        <a:rPr lang="tr-TR" sz="1800" b="0" i="0" u="none" strike="noStrike" baseline="0" dirty="0" smtClean="0">
                          <a:latin typeface="Calibri"/>
                        </a:rPr>
                        <a:t>Düşük eşik</a:t>
                      </a:r>
                      <a:endParaRPr lang="tr-TR" sz="1800" dirty="0"/>
                    </a:p>
                  </a:txBody>
                  <a:tcPr marT="45700" marB="45700"/>
                </a:tc>
                <a:tc>
                  <a:txBody>
                    <a:bodyPr/>
                    <a:lstStyle/>
                    <a:p>
                      <a:r>
                        <a:rPr lang="tr-TR" sz="1800" b="0" i="0" u="none" strike="noStrike" baseline="0" dirty="0" smtClean="0">
                          <a:latin typeface="Calibri"/>
                        </a:rPr>
                        <a:t>Duyusal hassasiyet</a:t>
                      </a:r>
                      <a:endParaRPr lang="tr-TR" sz="1800" dirty="0"/>
                    </a:p>
                  </a:txBody>
                  <a:tcPr marT="45700" marB="45700"/>
                </a:tc>
                <a:tc>
                  <a:txBody>
                    <a:bodyPr/>
                    <a:lstStyle/>
                    <a:p>
                      <a:r>
                        <a:rPr lang="tr-TR" sz="1800" b="0" i="0" u="none" strike="noStrike" baseline="0" dirty="0" smtClean="0">
                          <a:latin typeface="Calibri"/>
                        </a:rPr>
                        <a:t>Duyusal kaçınma</a:t>
                      </a:r>
                    </a:p>
                  </a:txBody>
                  <a:tcPr marT="45700" marB="45700"/>
                </a:tc>
              </a:tr>
            </a:tbl>
          </a:graphicData>
        </a:graphic>
      </p:graphicFrame>
    </p:spTree>
    <p:extLst>
      <p:ext uri="{BB962C8B-B14F-4D97-AF65-F5344CB8AC3E}">
        <p14:creationId xmlns:p14="http://schemas.microsoft.com/office/powerpoint/2010/main" val="6835007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marL="0" indent="0">
              <a:buFont typeface="Arial" pitchFamily="34" charset="0"/>
              <a:buNone/>
            </a:pPr>
            <a:endParaRPr lang="tr-TR"/>
          </a:p>
        </p:txBody>
      </p:sp>
      <p:sp>
        <p:nvSpPr>
          <p:cNvPr id="6" name="Text Placeholder 5"/>
          <p:cNvSpPr>
            <a:spLocks noGrp="1"/>
          </p:cNvSpPr>
          <p:nvPr>
            <p:ph idx="1"/>
          </p:nvPr>
        </p:nvSpPr>
        <p:spPr/>
        <p:txBody>
          <a:bodyPr/>
          <a:lstStyle/>
          <a:p>
            <a:pPr marL="0" indent="0" algn="just">
              <a:buNone/>
              <a:defRPr/>
            </a:pPr>
            <a:r>
              <a:rPr lang="tr-TR" sz="2400" dirty="0" smtClean="0">
                <a:latin typeface="+mn-lt"/>
              </a:rPr>
              <a:t>	</a:t>
            </a:r>
            <a:r>
              <a:rPr sz="2400" dirty="0" err="1" smtClean="0">
                <a:latin typeface="+mn-lt"/>
              </a:rPr>
              <a:t>Nörolojik</a:t>
            </a:r>
            <a:r>
              <a:rPr sz="2400" dirty="0" smtClean="0">
                <a:latin typeface="+mn-lt"/>
              </a:rPr>
              <a:t> </a:t>
            </a:r>
            <a:r>
              <a:rPr sz="2400" dirty="0" err="1">
                <a:latin typeface="+mn-lt"/>
              </a:rPr>
              <a:t>eşik</a:t>
            </a:r>
            <a:r>
              <a:rPr sz="2400" dirty="0">
                <a:latin typeface="+mn-lt"/>
              </a:rPr>
              <a:t>, </a:t>
            </a:r>
            <a:r>
              <a:rPr sz="2400" dirty="0" err="1">
                <a:latin typeface="+mn-lt"/>
              </a:rPr>
              <a:t>nöron</a:t>
            </a:r>
            <a:r>
              <a:rPr sz="2400" dirty="0">
                <a:latin typeface="+mn-lt"/>
              </a:rPr>
              <a:t> </a:t>
            </a:r>
            <a:r>
              <a:rPr sz="2400" dirty="0" err="1">
                <a:latin typeface="+mn-lt"/>
              </a:rPr>
              <a:t>ve</a:t>
            </a:r>
            <a:r>
              <a:rPr sz="2400" dirty="0">
                <a:latin typeface="+mn-lt"/>
              </a:rPr>
              <a:t> </a:t>
            </a:r>
            <a:r>
              <a:rPr sz="2400" dirty="0" err="1">
                <a:latin typeface="+mn-lt"/>
              </a:rPr>
              <a:t>nöron</a:t>
            </a:r>
            <a:r>
              <a:rPr sz="2400" dirty="0">
                <a:latin typeface="+mn-lt"/>
              </a:rPr>
              <a:t> </a:t>
            </a:r>
            <a:r>
              <a:rPr sz="2400" dirty="0" err="1">
                <a:latin typeface="+mn-lt"/>
              </a:rPr>
              <a:t>sistemi</a:t>
            </a:r>
            <a:r>
              <a:rPr sz="2400" dirty="0">
                <a:latin typeface="+mn-lt"/>
              </a:rPr>
              <a:t> </a:t>
            </a:r>
            <a:r>
              <a:rPr sz="2400" dirty="0" err="1">
                <a:latin typeface="+mn-lt"/>
              </a:rPr>
              <a:t>için</a:t>
            </a:r>
            <a:r>
              <a:rPr sz="2400" dirty="0">
                <a:latin typeface="+mn-lt"/>
              </a:rPr>
              <a:t> </a:t>
            </a:r>
            <a:r>
              <a:rPr sz="2400" dirty="0" err="1">
                <a:latin typeface="+mn-lt"/>
              </a:rPr>
              <a:t>gerekli</a:t>
            </a:r>
            <a:r>
              <a:rPr sz="2400" dirty="0">
                <a:latin typeface="+mn-lt"/>
              </a:rPr>
              <a:t> </a:t>
            </a:r>
            <a:r>
              <a:rPr sz="2400" dirty="0" err="1">
                <a:latin typeface="+mn-lt"/>
              </a:rPr>
              <a:t>olan</a:t>
            </a:r>
            <a:r>
              <a:rPr sz="2400" dirty="0">
                <a:latin typeface="+mn-lt"/>
              </a:rPr>
              <a:t> </a:t>
            </a:r>
            <a:r>
              <a:rPr sz="2400" dirty="0" err="1" smtClean="0">
                <a:latin typeface="+mn-lt"/>
              </a:rPr>
              <a:t>uyarıcı</a:t>
            </a:r>
            <a:r>
              <a:rPr lang="tr-TR" sz="2400" dirty="0" smtClean="0">
                <a:latin typeface="+mn-lt"/>
              </a:rPr>
              <a:t> </a:t>
            </a:r>
            <a:r>
              <a:rPr sz="2400" dirty="0" err="1" smtClean="0">
                <a:latin typeface="+mn-lt"/>
              </a:rPr>
              <a:t>miktarını</a:t>
            </a:r>
            <a:r>
              <a:rPr sz="2400" dirty="0" smtClean="0">
                <a:latin typeface="+mn-lt"/>
              </a:rPr>
              <a:t> </a:t>
            </a:r>
            <a:r>
              <a:rPr sz="2400" dirty="0" err="1">
                <a:latin typeface="+mn-lt"/>
              </a:rPr>
              <a:t>ifade</a:t>
            </a:r>
            <a:r>
              <a:rPr sz="2400" dirty="0">
                <a:latin typeface="+mn-lt"/>
              </a:rPr>
              <a:t> </a:t>
            </a:r>
            <a:r>
              <a:rPr sz="2400" dirty="0" err="1">
                <a:latin typeface="+mn-lt"/>
              </a:rPr>
              <a:t>eder</a:t>
            </a:r>
            <a:r>
              <a:rPr sz="2400" dirty="0">
                <a:latin typeface="+mn-lt"/>
              </a:rPr>
              <a:t>. </a:t>
            </a:r>
            <a:r>
              <a:rPr sz="2400" dirty="0" err="1">
                <a:latin typeface="+mn-lt"/>
              </a:rPr>
              <a:t>Nörolojik</a:t>
            </a:r>
            <a:r>
              <a:rPr sz="2400" dirty="0">
                <a:latin typeface="+mn-lt"/>
              </a:rPr>
              <a:t> </a:t>
            </a:r>
            <a:r>
              <a:rPr sz="2400" dirty="0" err="1">
                <a:latin typeface="+mn-lt"/>
              </a:rPr>
              <a:t>eşiğin</a:t>
            </a:r>
            <a:r>
              <a:rPr sz="2400" dirty="0">
                <a:latin typeface="+mn-lt"/>
              </a:rPr>
              <a:t> son </a:t>
            </a:r>
            <a:r>
              <a:rPr sz="2400" dirty="0" err="1">
                <a:latin typeface="+mn-lt"/>
              </a:rPr>
              <a:t>noktaları</a:t>
            </a:r>
            <a:r>
              <a:rPr sz="2400" dirty="0">
                <a:latin typeface="+mn-lt"/>
              </a:rPr>
              <a:t> </a:t>
            </a:r>
            <a:r>
              <a:rPr sz="2400" dirty="0" err="1">
                <a:latin typeface="+mn-lt"/>
              </a:rPr>
              <a:t>alışma</a:t>
            </a:r>
            <a:r>
              <a:rPr sz="2400" dirty="0">
                <a:latin typeface="+mn-lt"/>
              </a:rPr>
              <a:t> </a:t>
            </a:r>
            <a:r>
              <a:rPr sz="2400" dirty="0" err="1">
                <a:latin typeface="+mn-lt"/>
              </a:rPr>
              <a:t>ve</a:t>
            </a:r>
            <a:r>
              <a:rPr sz="2400" dirty="0">
                <a:latin typeface="+mn-lt"/>
              </a:rPr>
              <a:t> </a:t>
            </a:r>
            <a:r>
              <a:rPr sz="2400" dirty="0" err="1">
                <a:latin typeface="+mn-lt"/>
              </a:rPr>
              <a:t>duyarlı</a:t>
            </a:r>
            <a:r>
              <a:rPr sz="2400" dirty="0">
                <a:latin typeface="+mn-lt"/>
              </a:rPr>
              <a:t> hale </a:t>
            </a:r>
            <a:r>
              <a:rPr sz="2400" dirty="0" err="1">
                <a:latin typeface="+mn-lt"/>
              </a:rPr>
              <a:t>gelmedir</a:t>
            </a:r>
            <a:r>
              <a:rPr sz="2400" dirty="0">
                <a:latin typeface="+mn-lt"/>
              </a:rPr>
              <a:t>.</a:t>
            </a:r>
          </a:p>
          <a:p>
            <a:pPr marL="0" indent="0" algn="just">
              <a:buNone/>
              <a:defRPr/>
            </a:pPr>
            <a:r>
              <a:rPr lang="tr-TR" sz="2400" dirty="0" smtClean="0">
                <a:latin typeface="+mn-lt"/>
              </a:rPr>
              <a:t>	</a:t>
            </a:r>
            <a:r>
              <a:rPr sz="2400" dirty="0" err="1" smtClean="0">
                <a:latin typeface="+mn-lt"/>
              </a:rPr>
              <a:t>Alışma</a:t>
            </a:r>
            <a:r>
              <a:rPr sz="2400" dirty="0">
                <a:latin typeface="+mn-lt"/>
              </a:rPr>
              <a:t>, </a:t>
            </a:r>
            <a:r>
              <a:rPr sz="2400" dirty="0" err="1">
                <a:latin typeface="+mn-lt"/>
              </a:rPr>
              <a:t>ilave</a:t>
            </a:r>
            <a:r>
              <a:rPr sz="2400" dirty="0">
                <a:latin typeface="+mn-lt"/>
              </a:rPr>
              <a:t> </a:t>
            </a:r>
            <a:r>
              <a:rPr sz="2400" dirty="0" err="1">
                <a:latin typeface="+mn-lt"/>
              </a:rPr>
              <a:t>dikkate</a:t>
            </a:r>
            <a:r>
              <a:rPr sz="2400" dirty="0">
                <a:latin typeface="+mn-lt"/>
              </a:rPr>
              <a:t> </a:t>
            </a:r>
            <a:r>
              <a:rPr sz="2400" dirty="0" err="1">
                <a:latin typeface="+mn-lt"/>
              </a:rPr>
              <a:t>gerek</a:t>
            </a:r>
            <a:r>
              <a:rPr sz="2400" dirty="0">
                <a:latin typeface="+mn-lt"/>
              </a:rPr>
              <a:t> </a:t>
            </a:r>
            <a:r>
              <a:rPr sz="2400" dirty="0" err="1">
                <a:latin typeface="+mn-lt"/>
              </a:rPr>
              <a:t>duymadan</a:t>
            </a:r>
            <a:r>
              <a:rPr sz="2400" dirty="0">
                <a:latin typeface="+mn-lt"/>
              </a:rPr>
              <a:t>, </a:t>
            </a:r>
            <a:r>
              <a:rPr sz="2400" dirty="0" err="1">
                <a:latin typeface="+mn-lt"/>
              </a:rPr>
              <a:t>benzer</a:t>
            </a:r>
            <a:r>
              <a:rPr sz="2400" dirty="0">
                <a:latin typeface="+mn-lt"/>
              </a:rPr>
              <a:t> </a:t>
            </a:r>
            <a:r>
              <a:rPr sz="2400" dirty="0" err="1">
                <a:latin typeface="+mn-lt"/>
              </a:rPr>
              <a:t>uyarıcıları</a:t>
            </a:r>
            <a:r>
              <a:rPr sz="2400" dirty="0">
                <a:latin typeface="+mn-lt"/>
              </a:rPr>
              <a:t> </a:t>
            </a:r>
            <a:r>
              <a:rPr sz="2400" dirty="0" err="1">
                <a:latin typeface="+mn-lt"/>
              </a:rPr>
              <a:t>tanıma</a:t>
            </a:r>
            <a:r>
              <a:rPr sz="2400" dirty="0">
                <a:latin typeface="+mn-lt"/>
              </a:rPr>
              <a:t> </a:t>
            </a:r>
            <a:r>
              <a:rPr sz="2400" dirty="0" err="1">
                <a:latin typeface="+mn-lt"/>
              </a:rPr>
              <a:t>sürecidir</a:t>
            </a:r>
            <a:r>
              <a:rPr sz="2400" dirty="0" smtClean="0">
                <a:latin typeface="+mn-lt"/>
              </a:rPr>
              <a:t>.</a:t>
            </a:r>
          </a:p>
          <a:p>
            <a:pPr marL="0" indent="0" algn="just">
              <a:buNone/>
              <a:defRPr/>
            </a:pPr>
            <a:r>
              <a:rPr lang="tr-TR" sz="2400" dirty="0" smtClean="0">
                <a:latin typeface="+mn-lt"/>
              </a:rPr>
              <a:t>	</a:t>
            </a:r>
            <a:r>
              <a:rPr sz="2400" dirty="0" err="1" smtClean="0">
                <a:latin typeface="+mn-lt"/>
              </a:rPr>
              <a:t>Duyarlı</a:t>
            </a:r>
            <a:r>
              <a:rPr sz="2400" dirty="0" smtClean="0">
                <a:latin typeface="+mn-lt"/>
              </a:rPr>
              <a:t> </a:t>
            </a:r>
            <a:r>
              <a:rPr sz="2400" dirty="0">
                <a:latin typeface="+mn-lt"/>
              </a:rPr>
              <a:t>hale </a:t>
            </a:r>
            <a:r>
              <a:rPr sz="2400" dirty="0" err="1">
                <a:latin typeface="+mn-lt"/>
              </a:rPr>
              <a:t>gelme</a:t>
            </a:r>
            <a:r>
              <a:rPr sz="2400" dirty="0">
                <a:latin typeface="+mn-lt"/>
              </a:rPr>
              <a:t>, </a:t>
            </a:r>
            <a:r>
              <a:rPr sz="2400" dirty="0" err="1">
                <a:latin typeface="+mn-lt"/>
              </a:rPr>
              <a:t>önemli</a:t>
            </a:r>
            <a:r>
              <a:rPr sz="2400" dirty="0">
                <a:latin typeface="+mn-lt"/>
              </a:rPr>
              <a:t> </a:t>
            </a:r>
            <a:r>
              <a:rPr sz="2400" dirty="0" err="1">
                <a:latin typeface="+mn-lt"/>
              </a:rPr>
              <a:t>uyarıcının</a:t>
            </a:r>
            <a:r>
              <a:rPr sz="2400" dirty="0">
                <a:latin typeface="+mn-lt"/>
              </a:rPr>
              <a:t> </a:t>
            </a:r>
            <a:r>
              <a:rPr sz="2400" dirty="0" err="1">
                <a:latin typeface="+mn-lt"/>
              </a:rPr>
              <a:t>farkındalığının</a:t>
            </a:r>
            <a:r>
              <a:rPr sz="2400" dirty="0">
                <a:latin typeface="+mn-lt"/>
              </a:rPr>
              <a:t> </a:t>
            </a:r>
            <a:r>
              <a:rPr sz="2400" dirty="0" err="1">
                <a:latin typeface="+mn-lt"/>
              </a:rPr>
              <a:t>arttırılması</a:t>
            </a:r>
            <a:r>
              <a:rPr sz="2400" dirty="0">
                <a:latin typeface="+mn-lt"/>
              </a:rPr>
              <a:t> </a:t>
            </a:r>
            <a:r>
              <a:rPr sz="2400" dirty="0" err="1">
                <a:latin typeface="+mn-lt"/>
              </a:rPr>
              <a:t>sürecidir</a:t>
            </a:r>
            <a:r>
              <a:rPr sz="2400" dirty="0">
                <a:latin typeface="+mn-lt"/>
              </a:rPr>
              <a:t>.</a:t>
            </a:r>
          </a:p>
        </p:txBody>
      </p:sp>
      <p:sp>
        <p:nvSpPr>
          <p:cNvPr id="34820" name="Text Placeholder 2"/>
          <p:cNvSpPr>
            <a:spLocks noGrp="1"/>
          </p:cNvSpPr>
          <p:nvPr>
            <p:ph type="body" sz="quarter" idx="4294967295"/>
          </p:nvPr>
        </p:nvSpPr>
        <p:spPr>
          <a:xfrm>
            <a:off x="0" y="498475"/>
            <a:ext cx="7675563" cy="584200"/>
          </a:xfrm>
        </p:spPr>
        <p:txBody>
          <a:bodyPr/>
          <a:lstStyle/>
          <a:p>
            <a:pPr marL="0" indent="0" fontAlgn="base">
              <a:spcAft>
                <a:spcPct val="0"/>
              </a:spcAft>
              <a:buNone/>
            </a:pPr>
            <a:r>
              <a:rPr lang="tr-TR" altLang="tr-TR" smtClean="0"/>
              <a:t>Duyusal Süreçte Dunn Modeli </a:t>
            </a:r>
          </a:p>
        </p:txBody>
      </p:sp>
    </p:spTree>
    <p:extLst>
      <p:ext uri="{BB962C8B-B14F-4D97-AF65-F5344CB8AC3E}">
        <p14:creationId xmlns:p14="http://schemas.microsoft.com/office/powerpoint/2010/main" val="15947584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marL="0" indent="0">
              <a:buFont typeface="Arial" pitchFamily="34" charset="0"/>
              <a:buNone/>
            </a:pPr>
            <a:endParaRPr lang="tr-TR"/>
          </a:p>
        </p:txBody>
      </p:sp>
      <p:sp>
        <p:nvSpPr>
          <p:cNvPr id="6" name="Text Placeholder 5"/>
          <p:cNvSpPr>
            <a:spLocks noGrp="1"/>
          </p:cNvSpPr>
          <p:nvPr>
            <p:ph idx="1"/>
          </p:nvPr>
        </p:nvSpPr>
        <p:spPr/>
        <p:txBody>
          <a:bodyPr/>
          <a:lstStyle/>
          <a:p>
            <a:pPr marL="0" indent="0" algn="just">
              <a:buNone/>
              <a:defRPr/>
            </a:pPr>
            <a:r>
              <a:rPr dirty="0" err="1" smtClean="0">
                <a:latin typeface="+mn-lt"/>
              </a:rPr>
              <a:t>Kendini</a:t>
            </a:r>
            <a:r>
              <a:rPr dirty="0" smtClean="0">
                <a:latin typeface="+mn-lt"/>
              </a:rPr>
              <a:t> </a:t>
            </a:r>
            <a:r>
              <a:rPr dirty="0" err="1" smtClean="0">
                <a:latin typeface="+mn-lt"/>
              </a:rPr>
              <a:t>düzenleme</a:t>
            </a:r>
            <a:r>
              <a:rPr dirty="0" smtClean="0">
                <a:latin typeface="+mn-lt"/>
              </a:rPr>
              <a:t>:</a:t>
            </a:r>
          </a:p>
          <a:p>
            <a:pPr marL="0" indent="0" algn="just">
              <a:buNone/>
              <a:defRPr/>
            </a:pPr>
            <a:r>
              <a:rPr sz="2400" dirty="0" err="1" smtClean="0">
                <a:latin typeface="+mn-lt"/>
              </a:rPr>
              <a:t>Bir</a:t>
            </a:r>
            <a:r>
              <a:rPr sz="2400" dirty="0" smtClean="0">
                <a:latin typeface="+mn-lt"/>
              </a:rPr>
              <a:t> </a:t>
            </a:r>
            <a:r>
              <a:rPr sz="2400" dirty="0" err="1">
                <a:latin typeface="+mn-lt"/>
              </a:rPr>
              <a:t>sürece</a:t>
            </a:r>
            <a:r>
              <a:rPr sz="2400" dirty="0">
                <a:latin typeface="+mn-lt"/>
              </a:rPr>
              <a:t> </a:t>
            </a:r>
            <a:r>
              <a:rPr sz="2400" dirty="0" err="1">
                <a:latin typeface="+mn-lt"/>
              </a:rPr>
              <a:t>bağlı</a:t>
            </a:r>
            <a:r>
              <a:rPr sz="2400" dirty="0">
                <a:latin typeface="+mn-lt"/>
              </a:rPr>
              <a:t> </a:t>
            </a:r>
            <a:r>
              <a:rPr sz="2400" dirty="0" err="1">
                <a:latin typeface="+mn-lt"/>
              </a:rPr>
              <a:t>davranışsal</a:t>
            </a:r>
            <a:r>
              <a:rPr sz="2400" dirty="0">
                <a:latin typeface="+mn-lt"/>
              </a:rPr>
              <a:t> </a:t>
            </a:r>
            <a:r>
              <a:rPr sz="2400" dirty="0" err="1">
                <a:latin typeface="+mn-lt"/>
              </a:rPr>
              <a:t>yapıdır</a:t>
            </a:r>
            <a:r>
              <a:rPr sz="2400" dirty="0" smtClean="0">
                <a:latin typeface="+mn-lt"/>
              </a:rPr>
              <a:t>. </a:t>
            </a:r>
            <a:r>
              <a:rPr sz="2400" dirty="0" err="1" smtClean="0">
                <a:latin typeface="+mn-lt"/>
              </a:rPr>
              <a:t>Pasif</a:t>
            </a:r>
            <a:r>
              <a:rPr sz="2400" dirty="0" smtClean="0">
                <a:latin typeface="+mn-lt"/>
              </a:rPr>
              <a:t> </a:t>
            </a:r>
            <a:r>
              <a:rPr sz="2400" dirty="0" err="1" smtClean="0">
                <a:latin typeface="+mn-lt"/>
              </a:rPr>
              <a:t>ve</a:t>
            </a:r>
            <a:r>
              <a:rPr sz="2400" dirty="0" smtClean="0">
                <a:latin typeface="+mn-lt"/>
              </a:rPr>
              <a:t> </a:t>
            </a:r>
            <a:r>
              <a:rPr sz="2400" dirty="0" err="1" smtClean="0">
                <a:latin typeface="+mn-lt"/>
              </a:rPr>
              <a:t>Aktif</a:t>
            </a:r>
            <a:r>
              <a:rPr sz="2400" dirty="0" smtClean="0">
                <a:latin typeface="+mn-lt"/>
              </a:rPr>
              <a:t> </a:t>
            </a:r>
            <a:r>
              <a:rPr sz="2400" dirty="0" err="1" smtClean="0">
                <a:latin typeface="+mn-lt"/>
              </a:rPr>
              <a:t>kendini</a:t>
            </a:r>
            <a:r>
              <a:rPr sz="2400" dirty="0" smtClean="0">
                <a:latin typeface="+mn-lt"/>
              </a:rPr>
              <a:t> </a:t>
            </a:r>
            <a:r>
              <a:rPr sz="2400" dirty="0" err="1" smtClean="0">
                <a:latin typeface="+mn-lt"/>
              </a:rPr>
              <a:t>düzenleme</a:t>
            </a:r>
            <a:r>
              <a:rPr sz="2400" dirty="0" smtClean="0">
                <a:latin typeface="+mn-lt"/>
              </a:rPr>
              <a:t> </a:t>
            </a:r>
            <a:r>
              <a:rPr sz="2400" dirty="0" err="1" smtClean="0">
                <a:latin typeface="+mn-lt"/>
              </a:rPr>
              <a:t>stratejisi</a:t>
            </a:r>
            <a:r>
              <a:rPr sz="2400" dirty="0" smtClean="0">
                <a:latin typeface="+mn-lt"/>
              </a:rPr>
              <a:t> </a:t>
            </a:r>
            <a:r>
              <a:rPr sz="2400" dirty="0" err="1" smtClean="0">
                <a:latin typeface="+mn-lt"/>
              </a:rPr>
              <a:t>olarak</a:t>
            </a:r>
            <a:r>
              <a:rPr sz="2400" dirty="0" smtClean="0">
                <a:latin typeface="+mn-lt"/>
              </a:rPr>
              <a:t> </a:t>
            </a:r>
            <a:r>
              <a:rPr sz="2400" dirty="0" err="1" smtClean="0">
                <a:latin typeface="+mn-lt"/>
              </a:rPr>
              <a:t>ikiye</a:t>
            </a:r>
            <a:r>
              <a:rPr sz="2400" dirty="0" smtClean="0">
                <a:latin typeface="+mn-lt"/>
              </a:rPr>
              <a:t> </a:t>
            </a:r>
            <a:r>
              <a:rPr sz="2400" dirty="0" err="1" smtClean="0">
                <a:latin typeface="+mn-lt"/>
              </a:rPr>
              <a:t>ayrılır</a:t>
            </a:r>
            <a:r>
              <a:rPr sz="2400" dirty="0" smtClean="0">
                <a:latin typeface="+mn-lt"/>
              </a:rPr>
              <a:t>. </a:t>
            </a:r>
          </a:p>
          <a:p>
            <a:pPr marL="0" indent="0" algn="just">
              <a:buNone/>
              <a:defRPr/>
            </a:pPr>
            <a:r>
              <a:rPr sz="2400" dirty="0" err="1" smtClean="0">
                <a:latin typeface="+mn-lt"/>
              </a:rPr>
              <a:t>İki</a:t>
            </a:r>
            <a:r>
              <a:rPr sz="2400" dirty="0" smtClean="0">
                <a:latin typeface="+mn-lt"/>
              </a:rPr>
              <a:t> </a:t>
            </a:r>
            <a:r>
              <a:rPr sz="2400" dirty="0" err="1" smtClean="0">
                <a:latin typeface="+mn-lt"/>
              </a:rPr>
              <a:t>süreç</a:t>
            </a:r>
            <a:r>
              <a:rPr sz="2400" dirty="0" smtClean="0">
                <a:latin typeface="+mn-lt"/>
              </a:rPr>
              <a:t> </a:t>
            </a:r>
            <a:r>
              <a:rPr sz="2400" dirty="0" err="1" smtClean="0">
                <a:latin typeface="+mn-lt"/>
              </a:rPr>
              <a:t>kesiştiğinde</a:t>
            </a:r>
            <a:r>
              <a:rPr sz="2400" dirty="0" smtClean="0">
                <a:latin typeface="+mn-lt"/>
              </a:rPr>
              <a:t> </a:t>
            </a:r>
            <a:r>
              <a:rPr sz="2400" dirty="0" err="1">
                <a:latin typeface="+mn-lt"/>
              </a:rPr>
              <a:t>duyusal</a:t>
            </a:r>
            <a:r>
              <a:rPr sz="2400" dirty="0">
                <a:latin typeface="+mn-lt"/>
              </a:rPr>
              <a:t> </a:t>
            </a:r>
            <a:r>
              <a:rPr sz="2400" dirty="0" err="1">
                <a:latin typeface="+mn-lt"/>
              </a:rPr>
              <a:t>süreçte</a:t>
            </a:r>
            <a:r>
              <a:rPr sz="2400" dirty="0">
                <a:latin typeface="+mn-lt"/>
              </a:rPr>
              <a:t> </a:t>
            </a:r>
            <a:r>
              <a:rPr sz="2400" dirty="0" err="1">
                <a:latin typeface="+mn-lt"/>
              </a:rPr>
              <a:t>duyusal</a:t>
            </a:r>
            <a:r>
              <a:rPr sz="2400" dirty="0">
                <a:latin typeface="+mn-lt"/>
              </a:rPr>
              <a:t> </a:t>
            </a:r>
            <a:r>
              <a:rPr sz="2400" dirty="0" err="1">
                <a:latin typeface="+mn-lt"/>
              </a:rPr>
              <a:t>arayış</a:t>
            </a:r>
            <a:r>
              <a:rPr sz="2400" dirty="0">
                <a:latin typeface="+mn-lt"/>
              </a:rPr>
              <a:t>, </a:t>
            </a:r>
            <a:r>
              <a:rPr sz="2400" dirty="0" err="1">
                <a:latin typeface="+mn-lt"/>
              </a:rPr>
              <a:t>duyusal</a:t>
            </a:r>
            <a:r>
              <a:rPr sz="2400" dirty="0">
                <a:latin typeface="+mn-lt"/>
              </a:rPr>
              <a:t> </a:t>
            </a:r>
            <a:r>
              <a:rPr sz="2400" dirty="0" err="1">
                <a:latin typeface="+mn-lt"/>
              </a:rPr>
              <a:t>kaçınma</a:t>
            </a:r>
            <a:r>
              <a:rPr sz="2400" dirty="0">
                <a:latin typeface="+mn-lt"/>
              </a:rPr>
              <a:t>, </a:t>
            </a:r>
            <a:r>
              <a:rPr sz="2400" dirty="0" err="1" smtClean="0">
                <a:latin typeface="+mn-lt"/>
              </a:rPr>
              <a:t>duyusal</a:t>
            </a:r>
            <a:r>
              <a:rPr sz="2400" dirty="0" smtClean="0">
                <a:latin typeface="+mn-lt"/>
              </a:rPr>
              <a:t> </a:t>
            </a:r>
            <a:r>
              <a:rPr sz="2400" dirty="0" err="1" smtClean="0">
                <a:latin typeface="+mn-lt"/>
              </a:rPr>
              <a:t>hassasiyet</a:t>
            </a:r>
            <a:r>
              <a:rPr sz="2400" dirty="0" smtClean="0">
                <a:latin typeface="+mn-lt"/>
              </a:rPr>
              <a:t> </a:t>
            </a:r>
            <a:r>
              <a:rPr sz="2400" dirty="0" err="1">
                <a:latin typeface="+mn-lt"/>
              </a:rPr>
              <a:t>ve</a:t>
            </a:r>
            <a:r>
              <a:rPr sz="2400" dirty="0">
                <a:latin typeface="+mn-lt"/>
              </a:rPr>
              <a:t> </a:t>
            </a:r>
            <a:r>
              <a:rPr sz="2400" dirty="0" err="1">
                <a:latin typeface="+mn-lt"/>
              </a:rPr>
              <a:t>düşük</a:t>
            </a:r>
            <a:r>
              <a:rPr sz="2400" dirty="0">
                <a:latin typeface="+mn-lt"/>
              </a:rPr>
              <a:t> </a:t>
            </a:r>
            <a:r>
              <a:rPr sz="2400" dirty="0" err="1">
                <a:latin typeface="+mn-lt"/>
              </a:rPr>
              <a:t>kayıt</a:t>
            </a:r>
            <a:r>
              <a:rPr sz="2400" dirty="0">
                <a:latin typeface="+mn-lt"/>
              </a:rPr>
              <a:t> </a:t>
            </a:r>
            <a:r>
              <a:rPr sz="2400" dirty="0" err="1">
                <a:latin typeface="+mn-lt"/>
              </a:rPr>
              <a:t>olmak</a:t>
            </a:r>
            <a:r>
              <a:rPr sz="2400" dirty="0">
                <a:latin typeface="+mn-lt"/>
              </a:rPr>
              <a:t> </a:t>
            </a:r>
            <a:r>
              <a:rPr sz="2400" dirty="0" err="1">
                <a:latin typeface="+mn-lt"/>
              </a:rPr>
              <a:t>üzere</a:t>
            </a:r>
            <a:r>
              <a:rPr sz="2400" dirty="0">
                <a:latin typeface="+mn-lt"/>
              </a:rPr>
              <a:t> </a:t>
            </a:r>
            <a:r>
              <a:rPr sz="2400" dirty="0" err="1">
                <a:latin typeface="+mn-lt"/>
              </a:rPr>
              <a:t>dört</a:t>
            </a:r>
            <a:r>
              <a:rPr sz="2400" dirty="0">
                <a:latin typeface="+mn-lt"/>
              </a:rPr>
              <a:t> </a:t>
            </a:r>
            <a:r>
              <a:rPr sz="2400" dirty="0" err="1">
                <a:latin typeface="+mn-lt"/>
              </a:rPr>
              <a:t>ana</a:t>
            </a:r>
            <a:r>
              <a:rPr sz="2400" dirty="0">
                <a:latin typeface="+mn-lt"/>
              </a:rPr>
              <a:t> model </a:t>
            </a:r>
            <a:r>
              <a:rPr sz="2400" dirty="0" err="1" smtClean="0">
                <a:latin typeface="+mn-lt"/>
              </a:rPr>
              <a:t>ortaya</a:t>
            </a:r>
            <a:r>
              <a:rPr sz="2400" dirty="0" smtClean="0">
                <a:latin typeface="+mn-lt"/>
              </a:rPr>
              <a:t> </a:t>
            </a:r>
            <a:r>
              <a:rPr sz="2400" dirty="0" err="1">
                <a:latin typeface="+mn-lt"/>
              </a:rPr>
              <a:t>çıkar</a:t>
            </a:r>
            <a:r>
              <a:rPr sz="2400" dirty="0">
                <a:latin typeface="+mn-lt"/>
              </a:rPr>
              <a:t>.</a:t>
            </a:r>
            <a:endParaRPr sz="2400" dirty="0" smtClean="0">
              <a:latin typeface="+mn-lt"/>
            </a:endParaRPr>
          </a:p>
        </p:txBody>
      </p:sp>
      <p:sp>
        <p:nvSpPr>
          <p:cNvPr id="35844" name="Text Placeholder 2"/>
          <p:cNvSpPr>
            <a:spLocks noGrp="1"/>
          </p:cNvSpPr>
          <p:nvPr>
            <p:ph type="body" sz="quarter" idx="4294967295"/>
          </p:nvPr>
        </p:nvSpPr>
        <p:spPr>
          <a:xfrm>
            <a:off x="0" y="498475"/>
            <a:ext cx="7675563" cy="584200"/>
          </a:xfrm>
        </p:spPr>
        <p:txBody>
          <a:bodyPr/>
          <a:lstStyle/>
          <a:p>
            <a:pPr marL="0" indent="0" fontAlgn="base">
              <a:spcAft>
                <a:spcPct val="0"/>
              </a:spcAft>
              <a:buNone/>
            </a:pPr>
            <a:r>
              <a:rPr lang="tr-TR" altLang="tr-TR" smtClean="0"/>
              <a:t>Duyusal süreçte Dunn Modeli </a:t>
            </a:r>
          </a:p>
        </p:txBody>
      </p:sp>
    </p:spTree>
    <p:extLst>
      <p:ext uri="{BB962C8B-B14F-4D97-AF65-F5344CB8AC3E}">
        <p14:creationId xmlns:p14="http://schemas.microsoft.com/office/powerpoint/2010/main" val="25404538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Title 4"/>
          <p:cNvSpPr>
            <a:spLocks noGrp="1"/>
          </p:cNvSpPr>
          <p:nvPr>
            <p:ph type="title"/>
          </p:nvPr>
        </p:nvSpPr>
        <p:spPr/>
        <p:txBody>
          <a:bodyPr>
            <a:normAutofit fontScale="90000"/>
          </a:bodyPr>
          <a:lstStyle/>
          <a:p>
            <a:pPr marL="0" indent="0" eaLnBrk="1" hangingPunct="1">
              <a:buFont typeface="Arial" pitchFamily="34" charset="0"/>
              <a:buNone/>
            </a:pPr>
            <a:r>
              <a:rPr lang="tr-TR" altLang="tr-TR" b="1" smtClean="0"/>
              <a:t/>
            </a:r>
            <a:br>
              <a:rPr lang="tr-TR" altLang="tr-TR" b="1" smtClean="0"/>
            </a:br>
            <a:r>
              <a:rPr lang="tr-TR" altLang="tr-TR" b="1" smtClean="0"/>
              <a:t>Dört ana modelin sonuçları şunlardır.</a:t>
            </a:r>
            <a:endParaRPr lang="tr-TR" altLang="tr-TR" smtClean="0"/>
          </a:p>
        </p:txBody>
      </p:sp>
      <p:sp>
        <p:nvSpPr>
          <p:cNvPr id="6" name="Text Placeholder 5"/>
          <p:cNvSpPr>
            <a:spLocks noGrp="1"/>
          </p:cNvSpPr>
          <p:nvPr>
            <p:ph idx="1"/>
          </p:nvPr>
        </p:nvSpPr>
        <p:spPr/>
        <p:txBody>
          <a:bodyPr/>
          <a:lstStyle/>
          <a:p>
            <a:pPr marL="0" indent="0" algn="just">
              <a:buNone/>
              <a:defRPr/>
            </a:pPr>
            <a:endParaRPr sz="2400" dirty="0">
              <a:latin typeface="Calibri"/>
            </a:endParaRPr>
          </a:p>
          <a:p>
            <a:pPr algn="just">
              <a:defRPr/>
            </a:pPr>
            <a:r>
              <a:rPr sz="2400" dirty="0" err="1" smtClean="0">
                <a:latin typeface="+mn-lt"/>
              </a:rPr>
              <a:t>Duyusal</a:t>
            </a:r>
            <a:r>
              <a:rPr sz="2400" dirty="0" smtClean="0">
                <a:latin typeface="+mn-lt"/>
              </a:rPr>
              <a:t> </a:t>
            </a:r>
            <a:r>
              <a:rPr sz="2400" dirty="0" err="1">
                <a:latin typeface="+mn-lt"/>
              </a:rPr>
              <a:t>arayış</a:t>
            </a:r>
            <a:r>
              <a:rPr sz="2400" dirty="0">
                <a:latin typeface="+mn-lt"/>
              </a:rPr>
              <a:t>, </a:t>
            </a:r>
            <a:r>
              <a:rPr sz="2400" dirty="0" err="1">
                <a:latin typeface="+mn-lt"/>
              </a:rPr>
              <a:t>yüksek</a:t>
            </a:r>
            <a:r>
              <a:rPr sz="2400" dirty="0">
                <a:latin typeface="+mn-lt"/>
              </a:rPr>
              <a:t> </a:t>
            </a:r>
            <a:r>
              <a:rPr sz="2400" dirty="0" err="1">
                <a:latin typeface="+mn-lt"/>
              </a:rPr>
              <a:t>eşik</a:t>
            </a:r>
            <a:r>
              <a:rPr sz="2400" dirty="0">
                <a:latin typeface="+mn-lt"/>
              </a:rPr>
              <a:t> </a:t>
            </a:r>
            <a:r>
              <a:rPr sz="2400" dirty="0" err="1">
                <a:latin typeface="+mn-lt"/>
              </a:rPr>
              <a:t>ve</a:t>
            </a:r>
            <a:r>
              <a:rPr sz="2400" dirty="0">
                <a:latin typeface="+mn-lt"/>
              </a:rPr>
              <a:t> </a:t>
            </a:r>
            <a:r>
              <a:rPr sz="2400" dirty="0" err="1">
                <a:latin typeface="+mn-lt"/>
              </a:rPr>
              <a:t>kendini</a:t>
            </a:r>
            <a:r>
              <a:rPr sz="2400" dirty="0">
                <a:latin typeface="+mn-lt"/>
              </a:rPr>
              <a:t> </a:t>
            </a:r>
            <a:r>
              <a:rPr sz="2400" dirty="0" err="1">
                <a:latin typeface="+mn-lt"/>
              </a:rPr>
              <a:t>düzenleme</a:t>
            </a:r>
            <a:r>
              <a:rPr sz="2400" dirty="0">
                <a:latin typeface="+mn-lt"/>
              </a:rPr>
              <a:t> </a:t>
            </a:r>
            <a:r>
              <a:rPr sz="2400" dirty="0" err="1">
                <a:latin typeface="+mn-lt"/>
              </a:rPr>
              <a:t>stratejisi</a:t>
            </a:r>
            <a:r>
              <a:rPr sz="2400" dirty="0">
                <a:latin typeface="+mn-lt"/>
              </a:rPr>
              <a:t>,</a:t>
            </a:r>
          </a:p>
          <a:p>
            <a:pPr marL="0" indent="0" algn="just">
              <a:buNone/>
              <a:defRPr/>
            </a:pPr>
            <a:r>
              <a:rPr sz="2400" dirty="0" smtClean="0">
                <a:latin typeface="+mn-lt"/>
              </a:rPr>
              <a:t>•   </a:t>
            </a:r>
            <a:r>
              <a:rPr sz="2400" dirty="0" err="1" smtClean="0">
                <a:latin typeface="+mn-lt"/>
              </a:rPr>
              <a:t>Duyusal</a:t>
            </a:r>
            <a:r>
              <a:rPr sz="2400" dirty="0" smtClean="0">
                <a:latin typeface="+mn-lt"/>
              </a:rPr>
              <a:t> </a:t>
            </a:r>
            <a:r>
              <a:rPr sz="2400" dirty="0" err="1">
                <a:latin typeface="+mn-lt"/>
              </a:rPr>
              <a:t>kaçınma</a:t>
            </a:r>
            <a:r>
              <a:rPr sz="2400" dirty="0">
                <a:latin typeface="+mn-lt"/>
              </a:rPr>
              <a:t>, </a:t>
            </a:r>
            <a:r>
              <a:rPr sz="2400" dirty="0" err="1">
                <a:latin typeface="+mn-lt"/>
              </a:rPr>
              <a:t>düşük</a:t>
            </a:r>
            <a:r>
              <a:rPr sz="2400" dirty="0">
                <a:latin typeface="+mn-lt"/>
              </a:rPr>
              <a:t> </a:t>
            </a:r>
            <a:r>
              <a:rPr sz="2400" dirty="0" err="1">
                <a:latin typeface="+mn-lt"/>
              </a:rPr>
              <a:t>eşik</a:t>
            </a:r>
            <a:r>
              <a:rPr sz="2400" dirty="0">
                <a:latin typeface="+mn-lt"/>
              </a:rPr>
              <a:t> </a:t>
            </a:r>
            <a:r>
              <a:rPr sz="2400" dirty="0" err="1">
                <a:latin typeface="+mn-lt"/>
              </a:rPr>
              <a:t>ve</a:t>
            </a:r>
            <a:r>
              <a:rPr sz="2400" dirty="0">
                <a:latin typeface="+mn-lt"/>
              </a:rPr>
              <a:t> </a:t>
            </a:r>
            <a:r>
              <a:rPr sz="2400" dirty="0" err="1">
                <a:latin typeface="+mn-lt"/>
              </a:rPr>
              <a:t>aktif</a:t>
            </a:r>
            <a:r>
              <a:rPr sz="2400" dirty="0">
                <a:latin typeface="+mn-lt"/>
              </a:rPr>
              <a:t> </a:t>
            </a:r>
            <a:r>
              <a:rPr sz="2400" dirty="0" err="1">
                <a:latin typeface="+mn-lt"/>
              </a:rPr>
              <a:t>kendini</a:t>
            </a:r>
            <a:r>
              <a:rPr sz="2400" dirty="0">
                <a:latin typeface="+mn-lt"/>
              </a:rPr>
              <a:t> </a:t>
            </a:r>
            <a:r>
              <a:rPr sz="2400" dirty="0" err="1">
                <a:latin typeface="+mn-lt"/>
              </a:rPr>
              <a:t>düzenleme</a:t>
            </a:r>
            <a:r>
              <a:rPr sz="2400" dirty="0">
                <a:latin typeface="+mn-lt"/>
              </a:rPr>
              <a:t> </a:t>
            </a:r>
            <a:r>
              <a:rPr sz="2400" dirty="0" err="1">
                <a:latin typeface="+mn-lt"/>
              </a:rPr>
              <a:t>stratejisi</a:t>
            </a:r>
            <a:r>
              <a:rPr sz="2400" dirty="0">
                <a:latin typeface="+mn-lt"/>
              </a:rPr>
              <a:t>,</a:t>
            </a:r>
          </a:p>
          <a:p>
            <a:pPr marL="0" indent="0" algn="just">
              <a:buNone/>
              <a:defRPr/>
            </a:pPr>
            <a:r>
              <a:rPr sz="2400" dirty="0">
                <a:latin typeface="+mn-lt"/>
              </a:rPr>
              <a:t>• </a:t>
            </a:r>
            <a:r>
              <a:rPr sz="2400" dirty="0" smtClean="0">
                <a:latin typeface="+mn-lt"/>
              </a:rPr>
              <a:t>  </a:t>
            </a:r>
            <a:r>
              <a:rPr sz="2400" dirty="0" err="1" smtClean="0">
                <a:latin typeface="+mn-lt"/>
              </a:rPr>
              <a:t>Duyusal</a:t>
            </a:r>
            <a:r>
              <a:rPr sz="2400" dirty="0" smtClean="0">
                <a:latin typeface="+mn-lt"/>
              </a:rPr>
              <a:t> </a:t>
            </a:r>
            <a:r>
              <a:rPr sz="2400" dirty="0" err="1">
                <a:latin typeface="+mn-lt"/>
              </a:rPr>
              <a:t>hassasiyet</a:t>
            </a:r>
            <a:r>
              <a:rPr sz="2400" dirty="0">
                <a:latin typeface="+mn-lt"/>
              </a:rPr>
              <a:t>, </a:t>
            </a:r>
            <a:r>
              <a:rPr sz="2400" dirty="0" err="1">
                <a:latin typeface="+mn-lt"/>
              </a:rPr>
              <a:t>düşük</a:t>
            </a:r>
            <a:r>
              <a:rPr sz="2400" dirty="0">
                <a:latin typeface="+mn-lt"/>
              </a:rPr>
              <a:t> </a:t>
            </a:r>
            <a:r>
              <a:rPr sz="2400" dirty="0" err="1">
                <a:latin typeface="+mn-lt"/>
              </a:rPr>
              <a:t>eşik</a:t>
            </a:r>
            <a:r>
              <a:rPr sz="2400" dirty="0">
                <a:latin typeface="+mn-lt"/>
              </a:rPr>
              <a:t> </a:t>
            </a:r>
            <a:r>
              <a:rPr sz="2400" dirty="0" err="1">
                <a:latin typeface="+mn-lt"/>
              </a:rPr>
              <a:t>ve</a:t>
            </a:r>
            <a:r>
              <a:rPr sz="2400" dirty="0">
                <a:latin typeface="+mn-lt"/>
              </a:rPr>
              <a:t> </a:t>
            </a:r>
            <a:r>
              <a:rPr sz="2400" dirty="0" err="1">
                <a:latin typeface="+mn-lt"/>
              </a:rPr>
              <a:t>pasif</a:t>
            </a:r>
            <a:r>
              <a:rPr sz="2400" dirty="0">
                <a:latin typeface="+mn-lt"/>
              </a:rPr>
              <a:t> </a:t>
            </a:r>
            <a:r>
              <a:rPr sz="2400" dirty="0" err="1">
                <a:latin typeface="+mn-lt"/>
              </a:rPr>
              <a:t>kendini</a:t>
            </a:r>
            <a:r>
              <a:rPr sz="2400" dirty="0">
                <a:latin typeface="+mn-lt"/>
              </a:rPr>
              <a:t> </a:t>
            </a:r>
            <a:r>
              <a:rPr sz="2400" dirty="0" err="1">
                <a:latin typeface="+mn-lt"/>
              </a:rPr>
              <a:t>düzenleme</a:t>
            </a:r>
            <a:r>
              <a:rPr sz="2400" dirty="0">
                <a:latin typeface="+mn-lt"/>
              </a:rPr>
              <a:t> </a:t>
            </a:r>
            <a:r>
              <a:rPr sz="2400" dirty="0" err="1">
                <a:latin typeface="+mn-lt"/>
              </a:rPr>
              <a:t>stratejisi</a:t>
            </a:r>
            <a:r>
              <a:rPr sz="2400" dirty="0">
                <a:latin typeface="+mn-lt"/>
              </a:rPr>
              <a:t>,</a:t>
            </a:r>
          </a:p>
          <a:p>
            <a:pPr marL="0" indent="0" algn="just">
              <a:buNone/>
              <a:defRPr/>
            </a:pPr>
            <a:r>
              <a:rPr sz="2400" dirty="0">
                <a:latin typeface="+mn-lt"/>
              </a:rPr>
              <a:t>• </a:t>
            </a:r>
            <a:r>
              <a:rPr sz="2400" dirty="0" smtClean="0">
                <a:latin typeface="+mn-lt"/>
              </a:rPr>
              <a:t>  </a:t>
            </a:r>
            <a:r>
              <a:rPr sz="2400" dirty="0" err="1" smtClean="0">
                <a:latin typeface="+mn-lt"/>
              </a:rPr>
              <a:t>Düşük</a:t>
            </a:r>
            <a:r>
              <a:rPr sz="2400" dirty="0" smtClean="0">
                <a:latin typeface="+mn-lt"/>
              </a:rPr>
              <a:t> </a:t>
            </a:r>
            <a:r>
              <a:rPr sz="2400" dirty="0" err="1">
                <a:latin typeface="+mn-lt"/>
              </a:rPr>
              <a:t>kayıt</a:t>
            </a:r>
            <a:r>
              <a:rPr sz="2400" dirty="0">
                <a:latin typeface="+mn-lt"/>
              </a:rPr>
              <a:t>, </a:t>
            </a:r>
            <a:r>
              <a:rPr sz="2400" dirty="0" err="1">
                <a:latin typeface="+mn-lt"/>
              </a:rPr>
              <a:t>yüksek</a:t>
            </a:r>
            <a:r>
              <a:rPr sz="2400" dirty="0">
                <a:latin typeface="+mn-lt"/>
              </a:rPr>
              <a:t> </a:t>
            </a:r>
            <a:r>
              <a:rPr sz="2400" dirty="0" err="1">
                <a:latin typeface="+mn-lt"/>
              </a:rPr>
              <a:t>eşik</a:t>
            </a:r>
            <a:r>
              <a:rPr sz="2400" dirty="0">
                <a:latin typeface="+mn-lt"/>
              </a:rPr>
              <a:t> </a:t>
            </a:r>
            <a:r>
              <a:rPr sz="2400" dirty="0" err="1">
                <a:latin typeface="+mn-lt"/>
              </a:rPr>
              <a:t>ve</a:t>
            </a:r>
            <a:r>
              <a:rPr sz="2400" dirty="0">
                <a:latin typeface="+mn-lt"/>
              </a:rPr>
              <a:t> </a:t>
            </a:r>
            <a:r>
              <a:rPr sz="2400" dirty="0" err="1">
                <a:latin typeface="+mn-lt"/>
              </a:rPr>
              <a:t>pasif</a:t>
            </a:r>
            <a:r>
              <a:rPr sz="2400" dirty="0">
                <a:latin typeface="+mn-lt"/>
              </a:rPr>
              <a:t> </a:t>
            </a:r>
            <a:r>
              <a:rPr sz="2400" dirty="0" err="1">
                <a:latin typeface="+mn-lt"/>
              </a:rPr>
              <a:t>kendini</a:t>
            </a:r>
            <a:r>
              <a:rPr sz="2400" dirty="0">
                <a:latin typeface="+mn-lt"/>
              </a:rPr>
              <a:t> </a:t>
            </a:r>
            <a:r>
              <a:rPr sz="2400" dirty="0" err="1">
                <a:latin typeface="+mn-lt"/>
              </a:rPr>
              <a:t>düzenleme</a:t>
            </a:r>
            <a:r>
              <a:rPr sz="2400" dirty="0">
                <a:latin typeface="+mn-lt"/>
              </a:rPr>
              <a:t> </a:t>
            </a:r>
            <a:r>
              <a:rPr sz="2400" dirty="0" err="1" smtClean="0">
                <a:latin typeface="+mn-lt"/>
              </a:rPr>
              <a:t>stratejisidir</a:t>
            </a:r>
            <a:r>
              <a:rPr lang="tr-TR" sz="2400" dirty="0" smtClean="0">
                <a:latin typeface="+mn-lt"/>
              </a:rPr>
              <a:t>.</a:t>
            </a:r>
            <a:endParaRPr dirty="0">
              <a:latin typeface="+mn-lt"/>
            </a:endParaRPr>
          </a:p>
        </p:txBody>
      </p:sp>
      <p:sp>
        <p:nvSpPr>
          <p:cNvPr id="36869" name="Text Placeholder 2"/>
          <p:cNvSpPr>
            <a:spLocks noGrp="1"/>
          </p:cNvSpPr>
          <p:nvPr>
            <p:ph type="body" sz="quarter" idx="4294967295"/>
          </p:nvPr>
        </p:nvSpPr>
        <p:spPr>
          <a:xfrm>
            <a:off x="0" y="498475"/>
            <a:ext cx="7675563" cy="584200"/>
          </a:xfrm>
        </p:spPr>
        <p:txBody>
          <a:bodyPr/>
          <a:lstStyle/>
          <a:p>
            <a:pPr marL="0" indent="0" fontAlgn="base">
              <a:spcAft>
                <a:spcPct val="0"/>
              </a:spcAft>
              <a:buNone/>
            </a:pPr>
            <a:r>
              <a:rPr lang="tr-TR" altLang="tr-TR" smtClean="0"/>
              <a:t>Duyusal süreçte Dunn modeli </a:t>
            </a:r>
          </a:p>
        </p:txBody>
      </p:sp>
    </p:spTree>
    <p:extLst>
      <p:ext uri="{BB962C8B-B14F-4D97-AF65-F5344CB8AC3E}">
        <p14:creationId xmlns:p14="http://schemas.microsoft.com/office/powerpoint/2010/main" val="16767515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marL="0" indent="0">
              <a:buFont typeface="Arial" pitchFamily="34" charset="0"/>
              <a:buNone/>
            </a:pPr>
            <a:endParaRPr lang="tr-TR"/>
          </a:p>
        </p:txBody>
      </p:sp>
      <p:sp>
        <p:nvSpPr>
          <p:cNvPr id="6" name="Text Placeholder 5"/>
          <p:cNvSpPr>
            <a:spLocks noGrp="1"/>
          </p:cNvSpPr>
          <p:nvPr>
            <p:ph idx="1"/>
          </p:nvPr>
        </p:nvSpPr>
        <p:spPr/>
        <p:txBody>
          <a:bodyPr/>
          <a:lstStyle/>
          <a:p>
            <a:pPr marL="0" indent="0" algn="just">
              <a:buNone/>
              <a:defRPr/>
            </a:pPr>
            <a:r>
              <a:rPr sz="2400" dirty="0" smtClean="0">
                <a:latin typeface="+mn-lt"/>
              </a:rPr>
              <a:t>O </a:t>
            </a:r>
            <a:r>
              <a:rPr sz="2400" dirty="0" err="1" smtClean="0">
                <a:latin typeface="+mn-lt"/>
              </a:rPr>
              <a:t>durumdan</a:t>
            </a:r>
            <a:r>
              <a:rPr sz="2400" dirty="0" smtClean="0">
                <a:latin typeface="+mn-lt"/>
              </a:rPr>
              <a:t> </a:t>
            </a:r>
            <a:r>
              <a:rPr sz="2400" dirty="0" err="1">
                <a:latin typeface="+mn-lt"/>
              </a:rPr>
              <a:t>geri</a:t>
            </a:r>
            <a:r>
              <a:rPr sz="2400" dirty="0">
                <a:latin typeface="+mn-lt"/>
              </a:rPr>
              <a:t> </a:t>
            </a:r>
            <a:r>
              <a:rPr sz="2400" dirty="0" err="1">
                <a:latin typeface="+mn-lt"/>
              </a:rPr>
              <a:t>çekilmeye</a:t>
            </a:r>
            <a:r>
              <a:rPr sz="2400" dirty="0">
                <a:latin typeface="+mn-lt"/>
              </a:rPr>
              <a:t> </a:t>
            </a:r>
            <a:r>
              <a:rPr sz="2400" dirty="0" err="1">
                <a:latin typeface="+mn-lt"/>
              </a:rPr>
              <a:t>eğilimli</a:t>
            </a:r>
            <a:r>
              <a:rPr sz="2400" dirty="0">
                <a:latin typeface="+mn-lt"/>
              </a:rPr>
              <a:t> </a:t>
            </a:r>
            <a:r>
              <a:rPr sz="2400" dirty="0" err="1" smtClean="0">
                <a:latin typeface="+mn-lt"/>
              </a:rPr>
              <a:t>olurlar</a:t>
            </a:r>
            <a:r>
              <a:rPr sz="2400" dirty="0" smtClean="0">
                <a:latin typeface="+mn-lt"/>
              </a:rPr>
              <a:t>. Bu </a:t>
            </a:r>
            <a:r>
              <a:rPr sz="2400" dirty="0" err="1">
                <a:latin typeface="+mn-lt"/>
              </a:rPr>
              <a:t>bebek</a:t>
            </a:r>
            <a:r>
              <a:rPr sz="2400" dirty="0">
                <a:latin typeface="+mn-lt"/>
              </a:rPr>
              <a:t> </a:t>
            </a:r>
            <a:r>
              <a:rPr sz="2400" dirty="0" err="1">
                <a:latin typeface="+mn-lt"/>
              </a:rPr>
              <a:t>veya</a:t>
            </a:r>
            <a:r>
              <a:rPr sz="2400" dirty="0">
                <a:latin typeface="+mn-lt"/>
              </a:rPr>
              <a:t> </a:t>
            </a:r>
            <a:r>
              <a:rPr sz="2400" dirty="0" err="1">
                <a:latin typeface="+mn-lt"/>
              </a:rPr>
              <a:t>çocukların</a:t>
            </a:r>
            <a:r>
              <a:rPr sz="2400" dirty="0">
                <a:latin typeface="+mn-lt"/>
              </a:rPr>
              <a:t> </a:t>
            </a:r>
            <a:r>
              <a:rPr sz="2400" dirty="0" err="1">
                <a:latin typeface="+mn-lt"/>
              </a:rPr>
              <a:t>eşikleri</a:t>
            </a:r>
            <a:r>
              <a:rPr sz="2400" dirty="0">
                <a:latin typeface="+mn-lt"/>
              </a:rPr>
              <a:t> </a:t>
            </a:r>
            <a:r>
              <a:rPr sz="2400" dirty="0" err="1">
                <a:latin typeface="+mn-lt"/>
              </a:rPr>
              <a:t>çok</a:t>
            </a:r>
            <a:r>
              <a:rPr sz="2400" dirty="0">
                <a:latin typeface="+mn-lt"/>
              </a:rPr>
              <a:t> </a:t>
            </a:r>
            <a:r>
              <a:rPr sz="2400" dirty="0" err="1">
                <a:latin typeface="+mn-lt"/>
              </a:rPr>
              <a:t>az</a:t>
            </a:r>
            <a:r>
              <a:rPr sz="2400" dirty="0">
                <a:latin typeface="+mn-lt"/>
              </a:rPr>
              <a:t> </a:t>
            </a:r>
            <a:r>
              <a:rPr sz="2400" dirty="0" err="1">
                <a:latin typeface="+mn-lt"/>
              </a:rPr>
              <a:t>düzeyde</a:t>
            </a:r>
            <a:r>
              <a:rPr sz="2400" dirty="0">
                <a:latin typeface="+mn-lt"/>
              </a:rPr>
              <a:t> </a:t>
            </a:r>
            <a:r>
              <a:rPr sz="2400" dirty="0" err="1">
                <a:latin typeface="+mn-lt"/>
              </a:rPr>
              <a:t>girdi</a:t>
            </a:r>
            <a:r>
              <a:rPr sz="2400" dirty="0">
                <a:latin typeface="+mn-lt"/>
              </a:rPr>
              <a:t> </a:t>
            </a:r>
            <a:r>
              <a:rPr sz="2400" dirty="0" err="1">
                <a:latin typeface="+mn-lt"/>
              </a:rPr>
              <a:t>ile</a:t>
            </a:r>
            <a:r>
              <a:rPr sz="2400" dirty="0">
                <a:latin typeface="+mn-lt"/>
              </a:rPr>
              <a:t> </a:t>
            </a:r>
            <a:r>
              <a:rPr sz="2400" dirty="0" err="1">
                <a:latin typeface="+mn-lt"/>
              </a:rPr>
              <a:t>çok</a:t>
            </a:r>
            <a:r>
              <a:rPr sz="2400" dirty="0">
                <a:latin typeface="+mn-lt"/>
              </a:rPr>
              <a:t> </a:t>
            </a:r>
            <a:r>
              <a:rPr sz="2400" dirty="0" err="1">
                <a:latin typeface="+mn-lt"/>
              </a:rPr>
              <a:t>çabuk</a:t>
            </a:r>
            <a:r>
              <a:rPr sz="2400" dirty="0">
                <a:latin typeface="+mn-lt"/>
              </a:rPr>
              <a:t> </a:t>
            </a:r>
            <a:r>
              <a:rPr sz="2400" dirty="0" err="1" smtClean="0">
                <a:latin typeface="+mn-lt"/>
              </a:rPr>
              <a:t>buluşur</a:t>
            </a:r>
            <a:r>
              <a:rPr sz="2400" dirty="0" smtClean="0">
                <a:latin typeface="+mn-lt"/>
              </a:rPr>
              <a:t>. </a:t>
            </a:r>
          </a:p>
          <a:p>
            <a:pPr marL="0" indent="0" algn="just">
              <a:buNone/>
              <a:defRPr/>
            </a:pPr>
            <a:r>
              <a:rPr sz="2400" dirty="0" err="1" smtClean="0">
                <a:latin typeface="+mn-lt"/>
              </a:rPr>
              <a:t>Uyaranlara</a:t>
            </a:r>
            <a:r>
              <a:rPr sz="2400" dirty="0" smtClean="0">
                <a:latin typeface="+mn-lt"/>
              </a:rPr>
              <a:t> </a:t>
            </a:r>
            <a:r>
              <a:rPr sz="2400" dirty="0" err="1" smtClean="0">
                <a:latin typeface="+mn-lt"/>
              </a:rPr>
              <a:t>karşı</a:t>
            </a:r>
            <a:r>
              <a:rPr sz="2400" dirty="0" smtClean="0">
                <a:latin typeface="+mn-lt"/>
              </a:rPr>
              <a:t> </a:t>
            </a:r>
            <a:r>
              <a:rPr sz="2400" dirty="0" err="1" smtClean="0">
                <a:latin typeface="+mn-lt"/>
              </a:rPr>
              <a:t>aşırı</a:t>
            </a:r>
            <a:r>
              <a:rPr sz="2400" dirty="0" smtClean="0">
                <a:latin typeface="+mn-lt"/>
              </a:rPr>
              <a:t> </a:t>
            </a:r>
            <a:r>
              <a:rPr sz="2400" dirty="0" err="1" smtClean="0">
                <a:latin typeface="+mn-lt"/>
              </a:rPr>
              <a:t>tepki</a:t>
            </a:r>
            <a:r>
              <a:rPr sz="2400" dirty="0" smtClean="0">
                <a:latin typeface="+mn-lt"/>
              </a:rPr>
              <a:t> </a:t>
            </a:r>
            <a:r>
              <a:rPr sz="2400" dirty="0" err="1" smtClean="0">
                <a:latin typeface="+mn-lt"/>
              </a:rPr>
              <a:t>gösterirler</a:t>
            </a:r>
            <a:r>
              <a:rPr sz="2400" dirty="0" smtClean="0">
                <a:latin typeface="Calibri"/>
              </a:rPr>
              <a:t>. </a:t>
            </a:r>
            <a:endParaRPr dirty="0"/>
          </a:p>
        </p:txBody>
      </p:sp>
      <p:sp>
        <p:nvSpPr>
          <p:cNvPr id="37892" name="Text Placeholder 2"/>
          <p:cNvSpPr>
            <a:spLocks noGrp="1"/>
          </p:cNvSpPr>
          <p:nvPr>
            <p:ph type="body" sz="quarter" idx="4294967295"/>
          </p:nvPr>
        </p:nvSpPr>
        <p:spPr>
          <a:xfrm>
            <a:off x="0" y="498475"/>
            <a:ext cx="7675563" cy="584200"/>
          </a:xfrm>
        </p:spPr>
        <p:txBody>
          <a:bodyPr/>
          <a:lstStyle/>
          <a:p>
            <a:pPr marL="0" indent="0" fontAlgn="base">
              <a:spcAft>
                <a:spcPct val="0"/>
              </a:spcAft>
              <a:buNone/>
            </a:pPr>
            <a:r>
              <a:rPr lang="tr-TR" altLang="tr-TR" smtClean="0"/>
              <a:t>Duyusal kaçınma şekline sahip çocuklar </a:t>
            </a:r>
          </a:p>
        </p:txBody>
      </p:sp>
    </p:spTree>
    <p:extLst>
      <p:ext uri="{BB962C8B-B14F-4D97-AF65-F5344CB8AC3E}">
        <p14:creationId xmlns:p14="http://schemas.microsoft.com/office/powerpoint/2010/main" val="23003519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marL="0" indent="0">
              <a:buFont typeface="Arial" pitchFamily="34" charset="0"/>
              <a:buNone/>
            </a:pPr>
            <a:endParaRPr lang="tr-TR"/>
          </a:p>
        </p:txBody>
      </p:sp>
      <p:sp>
        <p:nvSpPr>
          <p:cNvPr id="6" name="Text Placeholder 5"/>
          <p:cNvSpPr>
            <a:spLocks noGrp="1"/>
          </p:cNvSpPr>
          <p:nvPr>
            <p:ph idx="1"/>
          </p:nvPr>
        </p:nvSpPr>
        <p:spPr/>
        <p:txBody>
          <a:bodyPr/>
          <a:lstStyle/>
          <a:p>
            <a:pPr marL="0" indent="0" algn="just">
              <a:buNone/>
              <a:defRPr/>
            </a:pPr>
            <a:r>
              <a:rPr sz="2400" dirty="0" err="1" smtClean="0">
                <a:latin typeface="+mn-lt"/>
              </a:rPr>
              <a:t>Durumlara</a:t>
            </a:r>
            <a:r>
              <a:rPr sz="2400" dirty="0" smtClean="0">
                <a:latin typeface="+mn-lt"/>
              </a:rPr>
              <a:t> </a:t>
            </a:r>
            <a:r>
              <a:rPr sz="2400" dirty="0" err="1">
                <a:latin typeface="+mn-lt"/>
              </a:rPr>
              <a:t>duyarlı</a:t>
            </a:r>
            <a:r>
              <a:rPr sz="2400" dirty="0">
                <a:latin typeface="+mn-lt"/>
              </a:rPr>
              <a:t> </a:t>
            </a:r>
            <a:r>
              <a:rPr sz="2400" dirty="0" err="1">
                <a:latin typeface="+mn-lt"/>
              </a:rPr>
              <a:t>olmaya</a:t>
            </a:r>
            <a:r>
              <a:rPr sz="2400" dirty="0">
                <a:latin typeface="+mn-lt"/>
              </a:rPr>
              <a:t> </a:t>
            </a:r>
            <a:r>
              <a:rPr sz="2400" dirty="0" err="1" smtClean="0">
                <a:latin typeface="+mn-lt"/>
              </a:rPr>
              <a:t>eğilimlidirler</a:t>
            </a:r>
            <a:r>
              <a:rPr sz="2400" dirty="0" smtClean="0">
                <a:latin typeface="+mn-lt"/>
              </a:rPr>
              <a:t>. </a:t>
            </a:r>
            <a:r>
              <a:rPr sz="2400" dirty="0">
                <a:latin typeface="+mn-lt"/>
              </a:rPr>
              <a:t>Bu </a:t>
            </a:r>
            <a:r>
              <a:rPr sz="2400" dirty="0" err="1" smtClean="0">
                <a:latin typeface="+mn-lt"/>
              </a:rPr>
              <a:t>bebeklerin</a:t>
            </a:r>
            <a:r>
              <a:rPr lang="tr-TR" sz="2400" dirty="0"/>
              <a:t> </a:t>
            </a:r>
            <a:r>
              <a:rPr sz="2400" dirty="0" err="1" smtClean="0">
                <a:latin typeface="+mn-lt"/>
              </a:rPr>
              <a:t>veya</a:t>
            </a:r>
            <a:r>
              <a:rPr sz="2400" dirty="0" smtClean="0">
                <a:latin typeface="+mn-lt"/>
              </a:rPr>
              <a:t> </a:t>
            </a:r>
            <a:r>
              <a:rPr sz="2400" dirty="0" err="1">
                <a:latin typeface="+mn-lt"/>
              </a:rPr>
              <a:t>çocukların</a:t>
            </a:r>
            <a:r>
              <a:rPr sz="2400" dirty="0">
                <a:latin typeface="+mn-lt"/>
              </a:rPr>
              <a:t> </a:t>
            </a:r>
            <a:r>
              <a:rPr sz="2400" dirty="0" err="1">
                <a:latin typeface="+mn-lt"/>
              </a:rPr>
              <a:t>düşük</a:t>
            </a:r>
            <a:r>
              <a:rPr sz="2400" dirty="0">
                <a:latin typeface="+mn-lt"/>
              </a:rPr>
              <a:t> </a:t>
            </a:r>
            <a:r>
              <a:rPr sz="2400" dirty="0" err="1">
                <a:latin typeface="+mn-lt"/>
              </a:rPr>
              <a:t>eşikten</a:t>
            </a:r>
            <a:r>
              <a:rPr sz="2400" dirty="0">
                <a:latin typeface="+mn-lt"/>
              </a:rPr>
              <a:t> </a:t>
            </a:r>
            <a:r>
              <a:rPr sz="2400" dirty="0" err="1">
                <a:latin typeface="+mn-lt"/>
              </a:rPr>
              <a:t>dolayı</a:t>
            </a:r>
            <a:r>
              <a:rPr sz="2400" dirty="0">
                <a:latin typeface="+mn-lt"/>
              </a:rPr>
              <a:t> </a:t>
            </a:r>
            <a:r>
              <a:rPr sz="2400" dirty="0" err="1">
                <a:latin typeface="+mn-lt"/>
              </a:rPr>
              <a:t>yüksek</a:t>
            </a:r>
            <a:r>
              <a:rPr sz="2400" dirty="0">
                <a:latin typeface="+mn-lt"/>
              </a:rPr>
              <a:t> </a:t>
            </a:r>
            <a:r>
              <a:rPr sz="2400" dirty="0" err="1">
                <a:latin typeface="+mn-lt"/>
              </a:rPr>
              <a:t>hisleri</a:t>
            </a:r>
            <a:r>
              <a:rPr sz="2400" dirty="0">
                <a:latin typeface="+mn-lt"/>
              </a:rPr>
              <a:t>, </a:t>
            </a:r>
            <a:r>
              <a:rPr sz="2400" dirty="0" err="1">
                <a:latin typeface="+mn-lt"/>
              </a:rPr>
              <a:t>algılamaları</a:t>
            </a:r>
            <a:r>
              <a:rPr sz="2400" dirty="0">
                <a:latin typeface="+mn-lt"/>
              </a:rPr>
              <a:t> </a:t>
            </a:r>
            <a:r>
              <a:rPr sz="2400" dirty="0" err="1">
                <a:latin typeface="+mn-lt"/>
              </a:rPr>
              <a:t>vardır</a:t>
            </a:r>
            <a:r>
              <a:rPr sz="2400" dirty="0">
                <a:latin typeface="+mn-lt"/>
              </a:rPr>
              <a:t>. </a:t>
            </a:r>
            <a:r>
              <a:rPr sz="2400" dirty="0" err="1" smtClean="0">
                <a:latin typeface="+mn-lt"/>
              </a:rPr>
              <a:t>Böylelikle</a:t>
            </a:r>
            <a:r>
              <a:rPr sz="2400" dirty="0" smtClean="0">
                <a:latin typeface="+mn-lt"/>
              </a:rPr>
              <a:t> </a:t>
            </a:r>
            <a:r>
              <a:rPr sz="2400" dirty="0" err="1" smtClean="0">
                <a:latin typeface="+mn-lt"/>
              </a:rPr>
              <a:t>çevredeki</a:t>
            </a:r>
            <a:r>
              <a:rPr sz="2400" dirty="0" smtClean="0">
                <a:latin typeface="+mn-lt"/>
              </a:rPr>
              <a:t> </a:t>
            </a:r>
            <a:r>
              <a:rPr sz="2400" dirty="0" err="1">
                <a:latin typeface="+mn-lt"/>
              </a:rPr>
              <a:t>bütün</a:t>
            </a:r>
            <a:r>
              <a:rPr sz="2400" dirty="0">
                <a:latin typeface="+mn-lt"/>
              </a:rPr>
              <a:t> </a:t>
            </a:r>
            <a:r>
              <a:rPr sz="2400" dirty="0" err="1">
                <a:latin typeface="+mn-lt"/>
              </a:rPr>
              <a:t>şeylerin</a:t>
            </a:r>
            <a:r>
              <a:rPr sz="2400" dirty="0">
                <a:latin typeface="+mn-lt"/>
              </a:rPr>
              <a:t> </a:t>
            </a:r>
            <a:r>
              <a:rPr sz="2400" dirty="0" err="1">
                <a:latin typeface="+mn-lt"/>
              </a:rPr>
              <a:t>farkına</a:t>
            </a:r>
            <a:r>
              <a:rPr sz="2400" dirty="0">
                <a:latin typeface="+mn-lt"/>
              </a:rPr>
              <a:t> </a:t>
            </a:r>
            <a:r>
              <a:rPr sz="2400" dirty="0" err="1">
                <a:latin typeface="+mn-lt"/>
              </a:rPr>
              <a:t>varırlar</a:t>
            </a:r>
            <a:r>
              <a:rPr sz="2400" dirty="0" smtClean="0">
                <a:latin typeface="+mn-lt"/>
              </a:rPr>
              <a:t>.</a:t>
            </a:r>
          </a:p>
          <a:p>
            <a:pPr marL="0" indent="0" algn="just">
              <a:buNone/>
              <a:defRPr/>
            </a:pPr>
            <a:r>
              <a:rPr sz="2400" dirty="0" err="1" smtClean="0">
                <a:latin typeface="+mn-lt"/>
              </a:rPr>
              <a:t>Daha</a:t>
            </a:r>
            <a:r>
              <a:rPr sz="2400" dirty="0" smtClean="0">
                <a:latin typeface="+mn-lt"/>
              </a:rPr>
              <a:t> </a:t>
            </a:r>
            <a:r>
              <a:rPr sz="2400" dirty="0" err="1" smtClean="0">
                <a:latin typeface="+mn-lt"/>
              </a:rPr>
              <a:t>çok</a:t>
            </a:r>
            <a:r>
              <a:rPr sz="2400" dirty="0" smtClean="0">
                <a:latin typeface="+mn-lt"/>
              </a:rPr>
              <a:t> </a:t>
            </a:r>
            <a:r>
              <a:rPr sz="2400" dirty="0" err="1" smtClean="0">
                <a:latin typeface="+mn-lt"/>
              </a:rPr>
              <a:t>pasif</a:t>
            </a:r>
            <a:r>
              <a:rPr sz="2400" dirty="0" smtClean="0">
                <a:latin typeface="+mn-lt"/>
              </a:rPr>
              <a:t> </a:t>
            </a:r>
            <a:r>
              <a:rPr sz="2400" dirty="0" err="1" smtClean="0">
                <a:latin typeface="+mn-lt"/>
              </a:rPr>
              <a:t>kendini</a:t>
            </a:r>
            <a:r>
              <a:rPr sz="2400" dirty="0" smtClean="0">
                <a:latin typeface="+mn-lt"/>
              </a:rPr>
              <a:t> </a:t>
            </a:r>
            <a:r>
              <a:rPr sz="2400" dirty="0" err="1" smtClean="0">
                <a:latin typeface="+mn-lt"/>
              </a:rPr>
              <a:t>düzenleme</a:t>
            </a:r>
            <a:r>
              <a:rPr sz="2400" dirty="0" smtClean="0">
                <a:latin typeface="+mn-lt"/>
              </a:rPr>
              <a:t> </a:t>
            </a:r>
            <a:r>
              <a:rPr sz="2400" dirty="0" err="1" smtClean="0">
                <a:latin typeface="+mn-lt"/>
              </a:rPr>
              <a:t>şekli</a:t>
            </a:r>
            <a:r>
              <a:rPr sz="2400" dirty="0" smtClean="0">
                <a:latin typeface="+mn-lt"/>
              </a:rPr>
              <a:t> </a:t>
            </a:r>
            <a:r>
              <a:rPr sz="2400" dirty="0" err="1" smtClean="0">
                <a:latin typeface="+mn-lt"/>
              </a:rPr>
              <a:t>gösterirler</a:t>
            </a:r>
            <a:r>
              <a:rPr sz="2400" dirty="0" smtClean="0">
                <a:latin typeface="+mn-lt"/>
              </a:rPr>
              <a:t>. </a:t>
            </a:r>
            <a:endParaRPr dirty="0">
              <a:latin typeface="+mn-lt"/>
            </a:endParaRPr>
          </a:p>
        </p:txBody>
      </p:sp>
      <p:sp>
        <p:nvSpPr>
          <p:cNvPr id="38916" name="Text Placeholder 2"/>
          <p:cNvSpPr>
            <a:spLocks noGrp="1"/>
          </p:cNvSpPr>
          <p:nvPr>
            <p:ph type="body" sz="quarter" idx="4294967295"/>
          </p:nvPr>
        </p:nvSpPr>
        <p:spPr>
          <a:xfrm>
            <a:off x="0" y="498475"/>
            <a:ext cx="7675563" cy="584200"/>
          </a:xfrm>
        </p:spPr>
        <p:txBody>
          <a:bodyPr/>
          <a:lstStyle/>
          <a:p>
            <a:pPr marL="0" indent="0" fontAlgn="base">
              <a:spcAft>
                <a:spcPct val="0"/>
              </a:spcAft>
              <a:buNone/>
            </a:pPr>
            <a:r>
              <a:rPr lang="tr-TR" altLang="tr-TR" smtClean="0"/>
              <a:t>Duyusal hassasiyeti olan çocuklar </a:t>
            </a:r>
          </a:p>
        </p:txBody>
      </p:sp>
    </p:spTree>
    <p:extLst>
      <p:ext uri="{BB962C8B-B14F-4D97-AF65-F5344CB8AC3E}">
        <p14:creationId xmlns:p14="http://schemas.microsoft.com/office/powerpoint/2010/main" val="30014543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marL="0" indent="0">
              <a:buFont typeface="Arial" pitchFamily="34" charset="0"/>
              <a:buNone/>
            </a:pPr>
            <a:endParaRPr lang="tr-TR"/>
          </a:p>
        </p:txBody>
      </p:sp>
      <p:sp>
        <p:nvSpPr>
          <p:cNvPr id="6" name="Text Placeholder 5"/>
          <p:cNvSpPr>
            <a:spLocks noGrp="1"/>
          </p:cNvSpPr>
          <p:nvPr>
            <p:ph idx="1"/>
          </p:nvPr>
        </p:nvSpPr>
        <p:spPr/>
        <p:txBody>
          <a:bodyPr/>
          <a:lstStyle/>
          <a:p>
            <a:pPr marL="0" indent="0" algn="just">
              <a:buNone/>
              <a:defRPr/>
            </a:pPr>
            <a:r>
              <a:rPr sz="2000" dirty="0" err="1" smtClean="0">
                <a:latin typeface="+mn-lt"/>
              </a:rPr>
              <a:t>Yüksek</a:t>
            </a:r>
            <a:r>
              <a:rPr sz="2000" dirty="0" smtClean="0">
                <a:latin typeface="+mn-lt"/>
              </a:rPr>
              <a:t> </a:t>
            </a:r>
            <a:r>
              <a:rPr sz="2000" dirty="0" err="1">
                <a:latin typeface="+mn-lt"/>
              </a:rPr>
              <a:t>eşiklerinden</a:t>
            </a:r>
            <a:r>
              <a:rPr sz="2000" dirty="0">
                <a:latin typeface="+mn-lt"/>
              </a:rPr>
              <a:t> </a:t>
            </a:r>
            <a:r>
              <a:rPr sz="2000" dirty="0" err="1">
                <a:latin typeface="+mn-lt"/>
              </a:rPr>
              <a:t>dolayı</a:t>
            </a:r>
            <a:r>
              <a:rPr sz="2000" dirty="0">
                <a:latin typeface="+mn-lt"/>
              </a:rPr>
              <a:t> </a:t>
            </a:r>
            <a:r>
              <a:rPr sz="2000" dirty="0" err="1">
                <a:latin typeface="+mn-lt"/>
              </a:rPr>
              <a:t>başkalarının</a:t>
            </a:r>
            <a:r>
              <a:rPr sz="2000" dirty="0">
                <a:latin typeface="+mn-lt"/>
              </a:rPr>
              <a:t> </a:t>
            </a:r>
            <a:r>
              <a:rPr sz="2000" dirty="0" err="1">
                <a:latin typeface="+mn-lt"/>
              </a:rPr>
              <a:t>neyi</a:t>
            </a:r>
            <a:r>
              <a:rPr sz="2000" dirty="0">
                <a:latin typeface="+mn-lt"/>
              </a:rPr>
              <a:t> </a:t>
            </a:r>
            <a:r>
              <a:rPr sz="2000" dirty="0" err="1" smtClean="0">
                <a:latin typeface="+mn-lt"/>
              </a:rPr>
              <a:t>önemsediklerine</a:t>
            </a:r>
            <a:r>
              <a:rPr lang="tr-TR" sz="2000" dirty="0"/>
              <a:t> </a:t>
            </a:r>
            <a:r>
              <a:rPr sz="2000" dirty="0" err="1" smtClean="0">
                <a:latin typeface="+mn-lt"/>
              </a:rPr>
              <a:t>dikkat</a:t>
            </a:r>
            <a:r>
              <a:rPr sz="2000" dirty="0" smtClean="0">
                <a:latin typeface="+mn-lt"/>
              </a:rPr>
              <a:t> </a:t>
            </a:r>
            <a:r>
              <a:rPr sz="2000" dirty="0" err="1">
                <a:latin typeface="+mn-lt"/>
              </a:rPr>
              <a:t>etmekte</a:t>
            </a:r>
            <a:r>
              <a:rPr sz="2000" dirty="0">
                <a:latin typeface="+mn-lt"/>
              </a:rPr>
              <a:t> </a:t>
            </a:r>
            <a:r>
              <a:rPr sz="2000" dirty="0" err="1">
                <a:latin typeface="+mn-lt"/>
              </a:rPr>
              <a:t>zorlanırlar</a:t>
            </a:r>
            <a:r>
              <a:rPr sz="2000" dirty="0">
                <a:latin typeface="+mn-lt"/>
              </a:rPr>
              <a:t>, </a:t>
            </a:r>
            <a:r>
              <a:rPr sz="2000" dirty="0" err="1">
                <a:latin typeface="+mn-lt"/>
              </a:rPr>
              <a:t>çünkü</a:t>
            </a:r>
            <a:r>
              <a:rPr sz="2000" dirty="0">
                <a:latin typeface="+mn-lt"/>
              </a:rPr>
              <a:t> </a:t>
            </a:r>
            <a:r>
              <a:rPr sz="2000" dirty="0" err="1">
                <a:latin typeface="+mn-lt"/>
              </a:rPr>
              <a:t>onlar</a:t>
            </a:r>
            <a:r>
              <a:rPr sz="2000" dirty="0">
                <a:latin typeface="+mn-lt"/>
              </a:rPr>
              <a:t> </a:t>
            </a:r>
            <a:r>
              <a:rPr sz="2000" dirty="0" err="1">
                <a:latin typeface="+mn-lt"/>
              </a:rPr>
              <a:t>aynı</a:t>
            </a:r>
            <a:r>
              <a:rPr sz="2000" dirty="0">
                <a:latin typeface="+mn-lt"/>
              </a:rPr>
              <a:t> </a:t>
            </a:r>
            <a:r>
              <a:rPr sz="2000" dirty="0" err="1">
                <a:latin typeface="+mn-lt"/>
              </a:rPr>
              <a:t>zamanda</a:t>
            </a:r>
            <a:r>
              <a:rPr sz="2000" dirty="0">
                <a:latin typeface="+mn-lt"/>
              </a:rPr>
              <a:t> </a:t>
            </a:r>
            <a:r>
              <a:rPr sz="2000" dirty="0" err="1">
                <a:latin typeface="+mn-lt"/>
              </a:rPr>
              <a:t>düşük</a:t>
            </a:r>
            <a:r>
              <a:rPr sz="2000" dirty="0">
                <a:latin typeface="+mn-lt"/>
              </a:rPr>
              <a:t> </a:t>
            </a:r>
            <a:r>
              <a:rPr sz="2000" dirty="0" err="1">
                <a:latin typeface="+mn-lt"/>
              </a:rPr>
              <a:t>kendini</a:t>
            </a:r>
            <a:r>
              <a:rPr sz="2000" dirty="0">
                <a:latin typeface="+mn-lt"/>
              </a:rPr>
              <a:t> </a:t>
            </a:r>
            <a:r>
              <a:rPr sz="2000" dirty="0" err="1" smtClean="0">
                <a:latin typeface="+mn-lt"/>
              </a:rPr>
              <a:t>düzenleme</a:t>
            </a:r>
            <a:r>
              <a:rPr sz="2000" dirty="0" smtClean="0">
                <a:latin typeface="+mn-lt"/>
              </a:rPr>
              <a:t> </a:t>
            </a:r>
            <a:r>
              <a:rPr sz="2000" dirty="0" err="1" smtClean="0">
                <a:latin typeface="+mn-lt"/>
              </a:rPr>
              <a:t>stratejisini</a:t>
            </a:r>
            <a:r>
              <a:rPr sz="2000" dirty="0" smtClean="0">
                <a:latin typeface="+mn-lt"/>
              </a:rPr>
              <a:t> </a:t>
            </a:r>
            <a:r>
              <a:rPr sz="2000" dirty="0" err="1">
                <a:latin typeface="+mn-lt"/>
              </a:rPr>
              <a:t>kullanırlar</a:t>
            </a:r>
            <a:r>
              <a:rPr sz="2000" dirty="0">
                <a:latin typeface="+mn-lt"/>
              </a:rPr>
              <a:t>, </a:t>
            </a:r>
            <a:r>
              <a:rPr sz="2000" dirty="0" err="1">
                <a:latin typeface="+mn-lt"/>
              </a:rPr>
              <a:t>olayları</a:t>
            </a:r>
            <a:r>
              <a:rPr sz="2000" dirty="0">
                <a:latin typeface="+mn-lt"/>
              </a:rPr>
              <a:t> </a:t>
            </a:r>
            <a:r>
              <a:rPr sz="2000" dirty="0" err="1">
                <a:latin typeface="+mn-lt"/>
              </a:rPr>
              <a:t>kaçırırlar</a:t>
            </a:r>
            <a:r>
              <a:rPr sz="2000" dirty="0">
                <a:latin typeface="+mn-lt"/>
              </a:rPr>
              <a:t> </a:t>
            </a:r>
            <a:r>
              <a:rPr sz="2000" dirty="0" err="1">
                <a:latin typeface="+mn-lt"/>
              </a:rPr>
              <a:t>ve</a:t>
            </a:r>
            <a:r>
              <a:rPr sz="2000" dirty="0">
                <a:latin typeface="+mn-lt"/>
              </a:rPr>
              <a:t> </a:t>
            </a:r>
            <a:r>
              <a:rPr sz="2000" dirty="0" err="1">
                <a:latin typeface="+mn-lt"/>
              </a:rPr>
              <a:t>ek</a:t>
            </a:r>
            <a:r>
              <a:rPr sz="2000" dirty="0">
                <a:latin typeface="+mn-lt"/>
              </a:rPr>
              <a:t> </a:t>
            </a:r>
            <a:r>
              <a:rPr sz="2000" dirty="0" err="1">
                <a:latin typeface="+mn-lt"/>
              </a:rPr>
              <a:t>girdi</a:t>
            </a:r>
            <a:r>
              <a:rPr sz="2000" dirty="0">
                <a:latin typeface="+mn-lt"/>
              </a:rPr>
              <a:t> </a:t>
            </a:r>
            <a:r>
              <a:rPr sz="2000" dirty="0" err="1">
                <a:latin typeface="+mn-lt"/>
              </a:rPr>
              <a:t>elde</a:t>
            </a:r>
            <a:r>
              <a:rPr sz="2000" dirty="0">
                <a:latin typeface="+mn-lt"/>
              </a:rPr>
              <a:t> </a:t>
            </a:r>
            <a:r>
              <a:rPr sz="2000" dirty="0" err="1">
                <a:latin typeface="+mn-lt"/>
              </a:rPr>
              <a:t>etmek</a:t>
            </a:r>
            <a:r>
              <a:rPr sz="2000" dirty="0">
                <a:latin typeface="+mn-lt"/>
              </a:rPr>
              <a:t> </a:t>
            </a:r>
            <a:r>
              <a:rPr sz="2000" dirty="0" err="1">
                <a:latin typeface="+mn-lt"/>
              </a:rPr>
              <a:t>için</a:t>
            </a:r>
            <a:r>
              <a:rPr sz="2000" dirty="0">
                <a:latin typeface="+mn-lt"/>
              </a:rPr>
              <a:t> </a:t>
            </a:r>
            <a:r>
              <a:rPr sz="2000" dirty="0" err="1">
                <a:latin typeface="+mn-lt"/>
              </a:rPr>
              <a:t>hiç</a:t>
            </a:r>
            <a:r>
              <a:rPr sz="2000" dirty="0">
                <a:latin typeface="+mn-lt"/>
              </a:rPr>
              <a:t> </a:t>
            </a:r>
            <a:r>
              <a:rPr sz="2000" dirty="0" err="1">
                <a:latin typeface="+mn-lt"/>
              </a:rPr>
              <a:t>bir</a:t>
            </a:r>
            <a:r>
              <a:rPr sz="2000" dirty="0">
                <a:latin typeface="+mn-lt"/>
              </a:rPr>
              <a:t> </a:t>
            </a:r>
            <a:r>
              <a:rPr sz="2000" dirty="0" err="1">
                <a:latin typeface="+mn-lt"/>
              </a:rPr>
              <a:t>şey</a:t>
            </a:r>
            <a:r>
              <a:rPr sz="2000" dirty="0">
                <a:latin typeface="+mn-lt"/>
              </a:rPr>
              <a:t> </a:t>
            </a:r>
            <a:r>
              <a:rPr sz="2000" dirty="0" err="1">
                <a:latin typeface="+mn-lt"/>
              </a:rPr>
              <a:t>yapmazlar</a:t>
            </a:r>
            <a:r>
              <a:rPr sz="2000" dirty="0">
                <a:latin typeface="+mn-lt"/>
              </a:rPr>
              <a:t>.</a:t>
            </a:r>
          </a:p>
          <a:p>
            <a:pPr marL="0" indent="0" algn="just">
              <a:buNone/>
              <a:defRPr/>
            </a:pPr>
            <a:r>
              <a:rPr sz="2000" dirty="0">
                <a:latin typeface="+mn-lt"/>
              </a:rPr>
              <a:t>Bu </a:t>
            </a:r>
            <a:r>
              <a:rPr sz="2000" dirty="0" err="1">
                <a:latin typeface="+mn-lt"/>
              </a:rPr>
              <a:t>çocuklar</a:t>
            </a:r>
            <a:r>
              <a:rPr sz="2000" dirty="0">
                <a:latin typeface="+mn-lt"/>
              </a:rPr>
              <a:t> </a:t>
            </a:r>
            <a:r>
              <a:rPr sz="2000" dirty="0" err="1">
                <a:latin typeface="+mn-lt"/>
              </a:rPr>
              <a:t>çevrelerine</a:t>
            </a:r>
            <a:r>
              <a:rPr sz="2000" dirty="0">
                <a:latin typeface="+mn-lt"/>
              </a:rPr>
              <a:t> </a:t>
            </a:r>
            <a:r>
              <a:rPr sz="2000" dirty="0" err="1">
                <a:latin typeface="+mn-lt"/>
              </a:rPr>
              <a:t>karşı</a:t>
            </a:r>
            <a:r>
              <a:rPr sz="2000" dirty="0">
                <a:latin typeface="+mn-lt"/>
              </a:rPr>
              <a:t> </a:t>
            </a:r>
            <a:r>
              <a:rPr sz="2000" dirty="0" err="1">
                <a:latin typeface="+mn-lt"/>
              </a:rPr>
              <a:t>ilgisiz</a:t>
            </a:r>
            <a:r>
              <a:rPr sz="2000" dirty="0">
                <a:latin typeface="+mn-lt"/>
              </a:rPr>
              <a:t> </a:t>
            </a:r>
            <a:r>
              <a:rPr sz="2000" dirty="0" err="1">
                <a:latin typeface="+mn-lt"/>
              </a:rPr>
              <a:t>görünebilirler</a:t>
            </a:r>
            <a:r>
              <a:rPr sz="2000" dirty="0">
                <a:latin typeface="+mn-lt"/>
              </a:rPr>
              <a:t> </a:t>
            </a:r>
            <a:r>
              <a:rPr sz="2000" dirty="0" err="1">
                <a:latin typeface="+mn-lt"/>
              </a:rPr>
              <a:t>ve</a:t>
            </a:r>
            <a:r>
              <a:rPr sz="2000" dirty="0">
                <a:latin typeface="+mn-lt"/>
              </a:rPr>
              <a:t> </a:t>
            </a:r>
            <a:r>
              <a:rPr sz="2000" dirty="0" err="1">
                <a:latin typeface="+mn-lt"/>
              </a:rPr>
              <a:t>tepkisiz</a:t>
            </a:r>
            <a:r>
              <a:rPr sz="2000" dirty="0">
                <a:latin typeface="+mn-lt"/>
              </a:rPr>
              <a:t> </a:t>
            </a:r>
            <a:r>
              <a:rPr sz="2000" dirty="0" err="1">
                <a:latin typeface="+mn-lt"/>
              </a:rPr>
              <a:t>olabilirler</a:t>
            </a:r>
            <a:r>
              <a:rPr sz="2000" dirty="0">
                <a:latin typeface="+mn-lt"/>
              </a:rPr>
              <a:t> </a:t>
            </a:r>
            <a:r>
              <a:rPr sz="2000" dirty="0" err="1">
                <a:latin typeface="+mn-lt"/>
              </a:rPr>
              <a:t>veya</a:t>
            </a:r>
            <a:r>
              <a:rPr sz="2000" dirty="0">
                <a:latin typeface="+mn-lt"/>
              </a:rPr>
              <a:t> </a:t>
            </a:r>
            <a:r>
              <a:rPr sz="2000" dirty="0" err="1" smtClean="0">
                <a:latin typeface="+mn-lt"/>
              </a:rPr>
              <a:t>başkalarının</a:t>
            </a:r>
            <a:r>
              <a:rPr sz="2000" dirty="0" smtClean="0">
                <a:latin typeface="+mn-lt"/>
              </a:rPr>
              <a:t> </a:t>
            </a:r>
            <a:r>
              <a:rPr sz="2000" dirty="0" err="1" smtClean="0">
                <a:latin typeface="+mn-lt"/>
              </a:rPr>
              <a:t>reaksiyon</a:t>
            </a:r>
            <a:r>
              <a:rPr sz="2000" dirty="0" smtClean="0">
                <a:latin typeface="+mn-lt"/>
              </a:rPr>
              <a:t> </a:t>
            </a:r>
            <a:r>
              <a:rPr sz="2000" dirty="0" err="1">
                <a:latin typeface="+mn-lt"/>
              </a:rPr>
              <a:t>gösterdiği</a:t>
            </a:r>
            <a:r>
              <a:rPr sz="2000" dirty="0">
                <a:latin typeface="+mn-lt"/>
              </a:rPr>
              <a:t> </a:t>
            </a:r>
            <a:r>
              <a:rPr sz="2000" dirty="0" err="1">
                <a:latin typeface="+mn-lt"/>
              </a:rPr>
              <a:t>şeylere</a:t>
            </a:r>
            <a:r>
              <a:rPr sz="2000" dirty="0">
                <a:latin typeface="+mn-lt"/>
              </a:rPr>
              <a:t> </a:t>
            </a:r>
            <a:r>
              <a:rPr sz="2000" dirty="0" err="1">
                <a:latin typeface="+mn-lt"/>
              </a:rPr>
              <a:t>onlar</a:t>
            </a:r>
            <a:r>
              <a:rPr sz="2000" dirty="0">
                <a:latin typeface="+mn-lt"/>
              </a:rPr>
              <a:t> </a:t>
            </a:r>
            <a:r>
              <a:rPr sz="2000" dirty="0" err="1">
                <a:latin typeface="+mn-lt"/>
              </a:rPr>
              <a:t>tepkisiz</a:t>
            </a:r>
            <a:r>
              <a:rPr sz="2000" dirty="0">
                <a:latin typeface="+mn-lt"/>
              </a:rPr>
              <a:t> </a:t>
            </a:r>
            <a:r>
              <a:rPr sz="2000" dirty="0" err="1">
                <a:latin typeface="+mn-lt"/>
              </a:rPr>
              <a:t>kalabilir</a:t>
            </a:r>
            <a:r>
              <a:rPr sz="2000" dirty="0">
                <a:latin typeface="+mn-lt"/>
              </a:rPr>
              <a:t>.</a:t>
            </a:r>
          </a:p>
        </p:txBody>
      </p:sp>
      <p:sp>
        <p:nvSpPr>
          <p:cNvPr id="39940" name="Text Placeholder 2"/>
          <p:cNvSpPr>
            <a:spLocks noGrp="1"/>
          </p:cNvSpPr>
          <p:nvPr>
            <p:ph type="body" sz="quarter" idx="4294967295"/>
          </p:nvPr>
        </p:nvSpPr>
        <p:spPr>
          <a:xfrm>
            <a:off x="0" y="498475"/>
            <a:ext cx="7675563" cy="584200"/>
          </a:xfrm>
        </p:spPr>
        <p:txBody>
          <a:bodyPr/>
          <a:lstStyle/>
          <a:p>
            <a:pPr marL="0" indent="0" fontAlgn="base">
              <a:spcAft>
                <a:spcPct val="0"/>
              </a:spcAft>
              <a:buNone/>
            </a:pPr>
            <a:r>
              <a:rPr lang="tr-TR" altLang="tr-TR" smtClean="0"/>
              <a:t>Düşük kaydı olan çocuklar </a:t>
            </a:r>
          </a:p>
        </p:txBody>
      </p:sp>
    </p:spTree>
    <p:extLst>
      <p:ext uri="{BB962C8B-B14F-4D97-AF65-F5344CB8AC3E}">
        <p14:creationId xmlns:p14="http://schemas.microsoft.com/office/powerpoint/2010/main" val="35775272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marL="0" indent="0">
              <a:buFont typeface="Arial" pitchFamily="34" charset="0"/>
              <a:buNone/>
            </a:pPr>
            <a:endParaRPr lang="tr-TR"/>
          </a:p>
        </p:txBody>
      </p:sp>
      <p:sp>
        <p:nvSpPr>
          <p:cNvPr id="3" name="Metin Yer Tutucusu 2"/>
          <p:cNvSpPr>
            <a:spLocks noGrp="1"/>
          </p:cNvSpPr>
          <p:nvPr>
            <p:ph idx="1"/>
          </p:nvPr>
        </p:nvSpPr>
        <p:spPr/>
        <p:txBody>
          <a:bodyPr/>
          <a:lstStyle/>
          <a:p>
            <a:pPr marL="0" indent="0" algn="just">
              <a:buNone/>
              <a:defRPr/>
            </a:pPr>
            <a:r>
              <a:rPr sz="2400" dirty="0" err="1" smtClean="0">
                <a:latin typeface="+mn-lt"/>
              </a:rPr>
              <a:t>Günlük</a:t>
            </a:r>
            <a:r>
              <a:rPr sz="2400" dirty="0" smtClean="0">
                <a:latin typeface="+mn-lt"/>
              </a:rPr>
              <a:t> </a:t>
            </a:r>
            <a:r>
              <a:rPr sz="2400" dirty="0" err="1">
                <a:latin typeface="+mn-lt"/>
              </a:rPr>
              <a:t>duyulardan</a:t>
            </a:r>
            <a:r>
              <a:rPr sz="2400" dirty="0">
                <a:latin typeface="+mn-lt"/>
              </a:rPr>
              <a:t> </a:t>
            </a:r>
            <a:r>
              <a:rPr sz="2400" dirty="0" err="1">
                <a:latin typeface="+mn-lt"/>
              </a:rPr>
              <a:t>mutluluk</a:t>
            </a:r>
            <a:r>
              <a:rPr sz="2400" dirty="0">
                <a:latin typeface="+mn-lt"/>
              </a:rPr>
              <a:t> </a:t>
            </a:r>
            <a:r>
              <a:rPr sz="2400" dirty="0" err="1">
                <a:latin typeface="+mn-lt"/>
              </a:rPr>
              <a:t>çıkarırlar</a:t>
            </a:r>
            <a:r>
              <a:rPr sz="2400" dirty="0">
                <a:latin typeface="+mn-lt"/>
              </a:rPr>
              <a:t>.</a:t>
            </a:r>
          </a:p>
          <a:p>
            <a:pPr marL="0" indent="0" algn="just">
              <a:buNone/>
              <a:defRPr/>
            </a:pPr>
            <a:r>
              <a:rPr sz="2400" dirty="0">
                <a:latin typeface="+mn-lt"/>
              </a:rPr>
              <a:t>Bu </a:t>
            </a:r>
            <a:r>
              <a:rPr sz="2400" dirty="0" err="1">
                <a:latin typeface="+mn-lt"/>
              </a:rPr>
              <a:t>bebeklerin</a:t>
            </a:r>
            <a:r>
              <a:rPr sz="2400" dirty="0">
                <a:latin typeface="+mn-lt"/>
              </a:rPr>
              <a:t> </a:t>
            </a:r>
            <a:r>
              <a:rPr sz="2400" dirty="0" err="1">
                <a:latin typeface="+mn-lt"/>
              </a:rPr>
              <a:t>veya</a:t>
            </a:r>
            <a:r>
              <a:rPr sz="2400" dirty="0">
                <a:latin typeface="+mn-lt"/>
              </a:rPr>
              <a:t> </a:t>
            </a:r>
            <a:r>
              <a:rPr sz="2400" dirty="0" err="1">
                <a:latin typeface="+mn-lt"/>
              </a:rPr>
              <a:t>çocukların</a:t>
            </a:r>
            <a:r>
              <a:rPr sz="2400" dirty="0">
                <a:latin typeface="+mn-lt"/>
              </a:rPr>
              <a:t> </a:t>
            </a:r>
            <a:r>
              <a:rPr sz="2400" dirty="0" err="1">
                <a:latin typeface="+mn-lt"/>
              </a:rPr>
              <a:t>yüksek</a:t>
            </a:r>
            <a:r>
              <a:rPr sz="2400" dirty="0">
                <a:latin typeface="+mn-lt"/>
              </a:rPr>
              <a:t> </a:t>
            </a:r>
            <a:r>
              <a:rPr sz="2400" dirty="0" err="1">
                <a:latin typeface="+mn-lt"/>
              </a:rPr>
              <a:t>duyusal</a:t>
            </a:r>
            <a:r>
              <a:rPr sz="2400" dirty="0">
                <a:latin typeface="+mn-lt"/>
              </a:rPr>
              <a:t> </a:t>
            </a:r>
            <a:r>
              <a:rPr sz="2400" dirty="0" err="1">
                <a:latin typeface="+mn-lt"/>
              </a:rPr>
              <a:t>eşikleri</a:t>
            </a:r>
            <a:r>
              <a:rPr sz="2400" dirty="0">
                <a:latin typeface="+mn-lt"/>
              </a:rPr>
              <a:t> </a:t>
            </a:r>
            <a:r>
              <a:rPr sz="2400" dirty="0" err="1">
                <a:latin typeface="+mn-lt"/>
              </a:rPr>
              <a:t>olmasına</a:t>
            </a:r>
            <a:r>
              <a:rPr sz="2400" dirty="0">
                <a:latin typeface="+mn-lt"/>
              </a:rPr>
              <a:t> </a:t>
            </a:r>
            <a:r>
              <a:rPr sz="2400" dirty="0" err="1">
                <a:latin typeface="+mn-lt"/>
              </a:rPr>
              <a:t>rağmen</a:t>
            </a:r>
            <a:r>
              <a:rPr sz="2400" dirty="0">
                <a:latin typeface="+mn-lt"/>
              </a:rPr>
              <a:t> </a:t>
            </a:r>
            <a:r>
              <a:rPr sz="2400" dirty="0" err="1">
                <a:latin typeface="+mn-lt"/>
              </a:rPr>
              <a:t>duyusal</a:t>
            </a:r>
            <a:r>
              <a:rPr sz="2400" dirty="0">
                <a:latin typeface="+mn-lt"/>
              </a:rPr>
              <a:t> </a:t>
            </a:r>
            <a:r>
              <a:rPr sz="2400" dirty="0" err="1" smtClean="0">
                <a:latin typeface="+mn-lt"/>
              </a:rPr>
              <a:t>deneyimlerini</a:t>
            </a:r>
            <a:r>
              <a:rPr sz="2400" dirty="0" smtClean="0">
                <a:latin typeface="+mn-lt"/>
              </a:rPr>
              <a:t> </a:t>
            </a:r>
            <a:r>
              <a:rPr sz="2400" dirty="0" err="1" smtClean="0">
                <a:latin typeface="+mn-lt"/>
              </a:rPr>
              <a:t>yaratmadaki</a:t>
            </a:r>
            <a:r>
              <a:rPr sz="2400" dirty="0" smtClean="0">
                <a:latin typeface="+mn-lt"/>
              </a:rPr>
              <a:t> </a:t>
            </a:r>
            <a:r>
              <a:rPr sz="2400" dirty="0" err="1">
                <a:latin typeface="+mn-lt"/>
              </a:rPr>
              <a:t>ilgileri</a:t>
            </a:r>
            <a:r>
              <a:rPr sz="2400" dirty="0">
                <a:latin typeface="+mn-lt"/>
              </a:rPr>
              <a:t>, </a:t>
            </a:r>
            <a:r>
              <a:rPr sz="2400" dirty="0" err="1">
                <a:latin typeface="+mn-lt"/>
              </a:rPr>
              <a:t>onların</a:t>
            </a:r>
            <a:r>
              <a:rPr sz="2400" dirty="0">
                <a:latin typeface="+mn-lt"/>
              </a:rPr>
              <a:t> </a:t>
            </a:r>
            <a:r>
              <a:rPr sz="2400" dirty="0" err="1">
                <a:latin typeface="+mn-lt"/>
              </a:rPr>
              <a:t>kendi</a:t>
            </a:r>
            <a:r>
              <a:rPr sz="2400" dirty="0">
                <a:latin typeface="+mn-lt"/>
              </a:rPr>
              <a:t> </a:t>
            </a:r>
            <a:r>
              <a:rPr sz="2400" dirty="0" err="1">
                <a:latin typeface="+mn-lt"/>
              </a:rPr>
              <a:t>yüksek</a:t>
            </a:r>
            <a:r>
              <a:rPr sz="2400" dirty="0">
                <a:latin typeface="+mn-lt"/>
              </a:rPr>
              <a:t> </a:t>
            </a:r>
            <a:r>
              <a:rPr sz="2400" dirty="0" err="1">
                <a:latin typeface="+mn-lt"/>
              </a:rPr>
              <a:t>eşikleri</a:t>
            </a:r>
            <a:r>
              <a:rPr sz="2400" dirty="0">
                <a:latin typeface="+mn-lt"/>
              </a:rPr>
              <a:t> </a:t>
            </a:r>
            <a:r>
              <a:rPr sz="2400" dirty="0" err="1">
                <a:latin typeface="+mn-lt"/>
              </a:rPr>
              <a:t>ile</a:t>
            </a:r>
            <a:r>
              <a:rPr sz="2400" dirty="0">
                <a:latin typeface="+mn-lt"/>
              </a:rPr>
              <a:t> </a:t>
            </a:r>
            <a:r>
              <a:rPr sz="2400" dirty="0" err="1">
                <a:latin typeface="+mn-lt"/>
              </a:rPr>
              <a:t>buluşmalarına</a:t>
            </a:r>
            <a:r>
              <a:rPr sz="2400" dirty="0">
                <a:latin typeface="+mn-lt"/>
              </a:rPr>
              <a:t> </a:t>
            </a:r>
            <a:r>
              <a:rPr sz="2400" dirty="0" err="1" smtClean="0">
                <a:latin typeface="+mn-lt"/>
              </a:rPr>
              <a:t>olanak</a:t>
            </a:r>
            <a:r>
              <a:rPr sz="2400" dirty="0" smtClean="0">
                <a:latin typeface="+mn-lt"/>
              </a:rPr>
              <a:t> </a:t>
            </a:r>
            <a:r>
              <a:rPr sz="2400" dirty="0" err="1" smtClean="0">
                <a:latin typeface="+mn-lt"/>
              </a:rPr>
              <a:t>sağlar</a:t>
            </a:r>
            <a:r>
              <a:rPr sz="2400" dirty="0">
                <a:latin typeface="+mn-lt"/>
              </a:rPr>
              <a:t>, </a:t>
            </a:r>
            <a:r>
              <a:rPr sz="2400" dirty="0" err="1">
                <a:latin typeface="+mn-lt"/>
              </a:rPr>
              <a:t>böylece</a:t>
            </a:r>
            <a:r>
              <a:rPr sz="2400" dirty="0">
                <a:latin typeface="+mn-lt"/>
              </a:rPr>
              <a:t> </a:t>
            </a:r>
            <a:r>
              <a:rPr sz="2400" dirty="0" err="1">
                <a:latin typeface="+mn-lt"/>
              </a:rPr>
              <a:t>etraflarındaki</a:t>
            </a:r>
            <a:r>
              <a:rPr sz="2400" dirty="0">
                <a:latin typeface="+mn-lt"/>
              </a:rPr>
              <a:t> </a:t>
            </a:r>
            <a:r>
              <a:rPr sz="2400" dirty="0" err="1">
                <a:latin typeface="+mn-lt"/>
              </a:rPr>
              <a:t>dünyaya</a:t>
            </a:r>
            <a:r>
              <a:rPr sz="2400" dirty="0">
                <a:latin typeface="+mn-lt"/>
              </a:rPr>
              <a:t> </a:t>
            </a:r>
            <a:r>
              <a:rPr sz="2400" dirty="0" err="1">
                <a:latin typeface="+mn-lt"/>
              </a:rPr>
              <a:t>tepki</a:t>
            </a:r>
            <a:r>
              <a:rPr sz="2400" dirty="0">
                <a:latin typeface="+mn-lt"/>
              </a:rPr>
              <a:t> </a:t>
            </a:r>
            <a:r>
              <a:rPr sz="2400" dirty="0" err="1">
                <a:latin typeface="+mn-lt"/>
              </a:rPr>
              <a:t>gösterirler</a:t>
            </a:r>
            <a:r>
              <a:rPr sz="2400" dirty="0" smtClean="0">
                <a:latin typeface="+mn-lt"/>
              </a:rPr>
              <a:t>.</a:t>
            </a:r>
          </a:p>
          <a:p>
            <a:pPr marL="0" indent="0" algn="just">
              <a:buNone/>
              <a:defRPr/>
            </a:pPr>
            <a:r>
              <a:rPr sz="2400" dirty="0" err="1" smtClean="0">
                <a:latin typeface="+mn-lt"/>
              </a:rPr>
              <a:t>Örneğin</a:t>
            </a:r>
            <a:r>
              <a:rPr sz="2400" dirty="0" smtClean="0">
                <a:latin typeface="+mn-lt"/>
              </a:rPr>
              <a:t>, </a:t>
            </a:r>
            <a:r>
              <a:rPr sz="2400" dirty="0" err="1" smtClean="0">
                <a:latin typeface="+mn-lt"/>
              </a:rPr>
              <a:t>dokunmaya</a:t>
            </a:r>
            <a:r>
              <a:rPr sz="2400" dirty="0" smtClean="0">
                <a:latin typeface="+mn-lt"/>
              </a:rPr>
              <a:t> </a:t>
            </a:r>
            <a:r>
              <a:rPr sz="2400" dirty="0" err="1">
                <a:latin typeface="+mn-lt"/>
              </a:rPr>
              <a:t>ilgisi</a:t>
            </a:r>
            <a:r>
              <a:rPr sz="2400" dirty="0">
                <a:latin typeface="+mn-lt"/>
              </a:rPr>
              <a:t> </a:t>
            </a:r>
            <a:r>
              <a:rPr sz="2400" dirty="0" err="1">
                <a:latin typeface="+mn-lt"/>
              </a:rPr>
              <a:t>olan</a:t>
            </a:r>
            <a:r>
              <a:rPr sz="2400" dirty="0">
                <a:latin typeface="+mn-lt"/>
              </a:rPr>
              <a:t> </a:t>
            </a:r>
            <a:r>
              <a:rPr sz="2400" dirty="0" err="1">
                <a:latin typeface="+mn-lt"/>
              </a:rPr>
              <a:t>bebek</a:t>
            </a:r>
            <a:r>
              <a:rPr sz="2400" dirty="0">
                <a:latin typeface="+mn-lt"/>
              </a:rPr>
              <a:t> </a:t>
            </a:r>
            <a:r>
              <a:rPr sz="2400" dirty="0" err="1">
                <a:latin typeface="+mn-lt"/>
              </a:rPr>
              <a:t>veya</a:t>
            </a:r>
            <a:r>
              <a:rPr sz="2400" dirty="0">
                <a:latin typeface="+mn-lt"/>
              </a:rPr>
              <a:t> </a:t>
            </a:r>
            <a:r>
              <a:rPr sz="2400" dirty="0" err="1">
                <a:latin typeface="+mn-lt"/>
              </a:rPr>
              <a:t>çocuk</a:t>
            </a:r>
            <a:r>
              <a:rPr sz="2400" dirty="0">
                <a:latin typeface="+mn-lt"/>
              </a:rPr>
              <a:t> her </a:t>
            </a:r>
            <a:r>
              <a:rPr sz="2400" dirty="0" err="1">
                <a:latin typeface="+mn-lt"/>
              </a:rPr>
              <a:t>şeye</a:t>
            </a:r>
            <a:r>
              <a:rPr sz="2400" dirty="0">
                <a:latin typeface="+mn-lt"/>
              </a:rPr>
              <a:t> </a:t>
            </a:r>
            <a:r>
              <a:rPr sz="2400" dirty="0" err="1">
                <a:latin typeface="+mn-lt"/>
              </a:rPr>
              <a:t>dokunur</a:t>
            </a:r>
            <a:r>
              <a:rPr sz="2400" dirty="0">
                <a:latin typeface="+mn-lt"/>
              </a:rPr>
              <a:t>.</a:t>
            </a:r>
            <a:endParaRPr dirty="0">
              <a:latin typeface="+mn-lt"/>
            </a:endParaRPr>
          </a:p>
        </p:txBody>
      </p:sp>
      <p:sp>
        <p:nvSpPr>
          <p:cNvPr id="40963" name="Text Placeholder 2"/>
          <p:cNvSpPr>
            <a:spLocks noGrp="1"/>
          </p:cNvSpPr>
          <p:nvPr>
            <p:ph type="body" sz="quarter" idx="4294967295"/>
          </p:nvPr>
        </p:nvSpPr>
        <p:spPr>
          <a:xfrm>
            <a:off x="0" y="498475"/>
            <a:ext cx="7675563" cy="584200"/>
          </a:xfrm>
        </p:spPr>
        <p:txBody>
          <a:bodyPr/>
          <a:lstStyle/>
          <a:p>
            <a:pPr marL="0" indent="0" fontAlgn="base">
              <a:spcAft>
                <a:spcPct val="0"/>
              </a:spcAft>
              <a:buNone/>
            </a:pPr>
            <a:r>
              <a:rPr lang="tr-TR" altLang="tr-TR" smtClean="0"/>
              <a:t>Duyusal arayış modeline sahip çocuklar </a:t>
            </a:r>
          </a:p>
        </p:txBody>
      </p:sp>
    </p:spTree>
    <p:extLst>
      <p:ext uri="{BB962C8B-B14F-4D97-AF65-F5344CB8AC3E}">
        <p14:creationId xmlns:p14="http://schemas.microsoft.com/office/powerpoint/2010/main" val="40162807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normAutofit fontScale="92500" lnSpcReduction="10000"/>
          </a:bodyPr>
          <a:lstStyle/>
          <a:p>
            <a:pPr algn="just"/>
            <a:r>
              <a:rPr lang="tr-TR" dirty="0" err="1"/>
              <a:t>Meraki</a:t>
            </a:r>
            <a:r>
              <a:rPr lang="tr-TR" dirty="0"/>
              <a:t>, Z. ve Yıldız Bıçakçı, M. “Bebeklik ve İlk Çocukluk Döneminde Erken Müdahale”,</a:t>
            </a:r>
            <a:r>
              <a:rPr lang="tr-TR" b="1" i="1" dirty="0"/>
              <a:t> </a:t>
            </a:r>
            <a:r>
              <a:rPr lang="tr-TR" dirty="0"/>
              <a:t>Bebeklik ve İlk Çocukluk Döneminde (0-36 Ay) Gelişim, Duyuların Gelişimi ve Desteklenmesi, ed. M. Yıldız Bıçakçı, 179-210, </a:t>
            </a:r>
            <a:r>
              <a:rPr lang="tr-TR" dirty="0" smtClean="0"/>
              <a:t>Eğiten Kitap, Ankara, 2015.</a:t>
            </a:r>
          </a:p>
          <a:p>
            <a:pPr lvl="0" algn="just"/>
            <a:r>
              <a:rPr lang="tr-TR" dirty="0" err="1"/>
              <a:t>Taygur</a:t>
            </a:r>
            <a:r>
              <a:rPr lang="tr-TR" dirty="0"/>
              <a:t> Altıntaş </a:t>
            </a:r>
            <a:r>
              <a:rPr lang="tr-TR" dirty="0" err="1"/>
              <a:t>Tansen</a:t>
            </a:r>
            <a:r>
              <a:rPr lang="tr-TR" dirty="0"/>
              <a:t> , Yılmazer Yasemin  (2015). ‘Duyuları Destekleyici Ortam ve Duyu Materyalleri’ Bebeklik ve İlk Çocukluk Döneminde (0-36 ay) Gelişim / Duyuların Gelişimi ve Desteklenmesi, 305-338. </a:t>
            </a:r>
            <a:r>
              <a:rPr lang="tr-TR"/>
              <a:t>Eğiten Kitap.</a:t>
            </a:r>
          </a:p>
          <a:p>
            <a:pPr marL="0" indent="0" algn="just">
              <a:buNone/>
            </a:pPr>
            <a:endParaRPr lang="tr-TR" dirty="0"/>
          </a:p>
        </p:txBody>
      </p:sp>
    </p:spTree>
    <p:extLst>
      <p:ext uri="{BB962C8B-B14F-4D97-AF65-F5344CB8AC3E}">
        <p14:creationId xmlns:p14="http://schemas.microsoft.com/office/powerpoint/2010/main" val="14115725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normAutofit fontScale="90000"/>
          </a:bodyPr>
          <a:lstStyle/>
          <a:p>
            <a:r>
              <a:rPr lang="tr-TR" altLang="tr-TR" b="1" dirty="0"/>
              <a:t>DUYULARIN GELİŞİMİNİ DESTEKLEME</a:t>
            </a:r>
            <a:endParaRPr lang="tr-TR" dirty="0"/>
          </a:p>
        </p:txBody>
      </p:sp>
      <p:sp>
        <p:nvSpPr>
          <p:cNvPr id="2" name="1 Metin Yer Tutucusu"/>
          <p:cNvSpPr>
            <a:spLocks noGrp="1"/>
          </p:cNvSpPr>
          <p:nvPr>
            <p:ph idx="1"/>
          </p:nvPr>
        </p:nvSpPr>
        <p:spPr/>
        <p:txBody>
          <a:bodyPr>
            <a:normAutofit lnSpcReduction="10000"/>
          </a:bodyPr>
          <a:lstStyle/>
          <a:p>
            <a:pPr marL="0" indent="0" algn="just">
              <a:buNone/>
              <a:defRPr/>
            </a:pPr>
            <a:r>
              <a:rPr dirty="0" smtClean="0"/>
              <a:t>	</a:t>
            </a:r>
            <a:r>
              <a:rPr dirty="0" err="1" smtClean="0"/>
              <a:t>Erken</a:t>
            </a:r>
            <a:r>
              <a:rPr dirty="0" smtClean="0"/>
              <a:t> </a:t>
            </a:r>
            <a:r>
              <a:rPr dirty="0" err="1" smtClean="0"/>
              <a:t>çocukluk</a:t>
            </a:r>
            <a:r>
              <a:rPr dirty="0" smtClean="0"/>
              <a:t> </a:t>
            </a:r>
            <a:r>
              <a:rPr dirty="0" err="1" smtClean="0"/>
              <a:t>yıllarında</a:t>
            </a:r>
            <a:r>
              <a:rPr dirty="0" smtClean="0"/>
              <a:t> </a:t>
            </a:r>
            <a:r>
              <a:rPr dirty="0" err="1" smtClean="0"/>
              <a:t>duyuların</a:t>
            </a:r>
            <a:r>
              <a:rPr dirty="0" smtClean="0"/>
              <a:t> </a:t>
            </a:r>
            <a:r>
              <a:rPr dirty="0" err="1" smtClean="0"/>
              <a:t>gelişimini</a:t>
            </a:r>
            <a:r>
              <a:rPr dirty="0" smtClean="0"/>
              <a:t> </a:t>
            </a:r>
            <a:r>
              <a:rPr dirty="0" err="1" smtClean="0"/>
              <a:t>desteklemek</a:t>
            </a:r>
            <a:r>
              <a:rPr dirty="0" smtClean="0"/>
              <a:t> </a:t>
            </a:r>
            <a:r>
              <a:rPr dirty="0" err="1" smtClean="0"/>
              <a:t>çocuğun</a:t>
            </a:r>
            <a:r>
              <a:rPr dirty="0" smtClean="0"/>
              <a:t> </a:t>
            </a:r>
            <a:r>
              <a:rPr dirty="0" err="1" smtClean="0"/>
              <a:t>gelişimi</a:t>
            </a:r>
            <a:r>
              <a:rPr dirty="0" smtClean="0"/>
              <a:t> </a:t>
            </a:r>
            <a:r>
              <a:rPr dirty="0" err="1" smtClean="0"/>
              <a:t>açısından</a:t>
            </a:r>
            <a:r>
              <a:rPr dirty="0" smtClean="0"/>
              <a:t> </a:t>
            </a:r>
            <a:r>
              <a:rPr dirty="0" err="1" smtClean="0"/>
              <a:t>oldukça</a:t>
            </a:r>
            <a:r>
              <a:rPr dirty="0" smtClean="0"/>
              <a:t> </a:t>
            </a:r>
            <a:r>
              <a:rPr dirty="0" err="1" smtClean="0"/>
              <a:t>önemlidir</a:t>
            </a:r>
            <a:r>
              <a:rPr dirty="0" smtClean="0"/>
              <a:t>.</a:t>
            </a:r>
          </a:p>
          <a:p>
            <a:pPr marL="0" indent="0" algn="just">
              <a:buNone/>
              <a:defRPr/>
            </a:pPr>
            <a:endParaRPr dirty="0" smtClean="0"/>
          </a:p>
          <a:p>
            <a:pPr marL="0" indent="0" algn="just">
              <a:buNone/>
              <a:defRPr/>
            </a:pPr>
            <a:r>
              <a:rPr dirty="0" smtClean="0"/>
              <a:t>	 Bu </a:t>
            </a:r>
            <a:r>
              <a:rPr dirty="0" err="1" smtClean="0"/>
              <a:t>dönemde</a:t>
            </a:r>
            <a:r>
              <a:rPr dirty="0" smtClean="0"/>
              <a:t> </a:t>
            </a:r>
            <a:r>
              <a:rPr dirty="0" err="1" smtClean="0"/>
              <a:t>çocuğa</a:t>
            </a:r>
            <a:r>
              <a:rPr dirty="0" smtClean="0"/>
              <a:t> </a:t>
            </a:r>
            <a:r>
              <a:rPr dirty="0" err="1" smtClean="0"/>
              <a:t>sağlanan</a:t>
            </a:r>
            <a:r>
              <a:rPr dirty="0" smtClean="0"/>
              <a:t> </a:t>
            </a:r>
            <a:r>
              <a:rPr dirty="0" err="1" smtClean="0"/>
              <a:t>uyaranların</a:t>
            </a:r>
            <a:r>
              <a:rPr dirty="0" smtClean="0"/>
              <a:t> </a:t>
            </a:r>
            <a:r>
              <a:rPr dirty="0" err="1" smtClean="0"/>
              <a:t>bol</a:t>
            </a:r>
            <a:r>
              <a:rPr dirty="0" smtClean="0"/>
              <a:t> </a:t>
            </a:r>
            <a:r>
              <a:rPr dirty="0" err="1" smtClean="0"/>
              <a:t>olduğu</a:t>
            </a:r>
            <a:r>
              <a:rPr dirty="0" smtClean="0"/>
              <a:t> </a:t>
            </a:r>
            <a:r>
              <a:rPr dirty="0" err="1" smtClean="0"/>
              <a:t>duyusal</a:t>
            </a:r>
            <a:r>
              <a:rPr dirty="0" smtClean="0"/>
              <a:t> </a:t>
            </a:r>
            <a:r>
              <a:rPr dirty="0" err="1" smtClean="0"/>
              <a:t>deneyimler</a:t>
            </a:r>
            <a:r>
              <a:rPr dirty="0" smtClean="0"/>
              <a:t> </a:t>
            </a:r>
            <a:r>
              <a:rPr dirty="0" err="1" smtClean="0"/>
              <a:t>çocuğun</a:t>
            </a:r>
            <a:r>
              <a:rPr dirty="0" smtClean="0"/>
              <a:t> </a:t>
            </a:r>
            <a:r>
              <a:rPr dirty="0" err="1" smtClean="0"/>
              <a:t>başta</a:t>
            </a:r>
            <a:r>
              <a:rPr dirty="0" smtClean="0"/>
              <a:t> </a:t>
            </a:r>
            <a:r>
              <a:rPr dirty="0" err="1" smtClean="0"/>
              <a:t>bilişsel</a:t>
            </a:r>
            <a:r>
              <a:rPr dirty="0" smtClean="0"/>
              <a:t> </a:t>
            </a:r>
            <a:r>
              <a:rPr dirty="0" err="1" smtClean="0"/>
              <a:t>gelişim</a:t>
            </a:r>
            <a:r>
              <a:rPr dirty="0" smtClean="0"/>
              <a:t> </a:t>
            </a:r>
            <a:r>
              <a:rPr dirty="0" err="1" smtClean="0"/>
              <a:t>olmak</a:t>
            </a:r>
            <a:r>
              <a:rPr dirty="0" smtClean="0"/>
              <a:t> </a:t>
            </a:r>
            <a:r>
              <a:rPr dirty="0" err="1" smtClean="0"/>
              <a:t>üzere</a:t>
            </a:r>
            <a:r>
              <a:rPr dirty="0" smtClean="0"/>
              <a:t> </a:t>
            </a:r>
            <a:r>
              <a:rPr dirty="0" err="1" smtClean="0"/>
              <a:t>sosyal</a:t>
            </a:r>
            <a:r>
              <a:rPr dirty="0" smtClean="0"/>
              <a:t>- </a:t>
            </a:r>
            <a:r>
              <a:rPr dirty="0" err="1" smtClean="0"/>
              <a:t>duygusal</a:t>
            </a:r>
            <a:r>
              <a:rPr dirty="0" smtClean="0"/>
              <a:t>, </a:t>
            </a:r>
            <a:r>
              <a:rPr dirty="0" err="1" smtClean="0"/>
              <a:t>fiziksel</a:t>
            </a:r>
            <a:r>
              <a:rPr dirty="0" smtClean="0"/>
              <a:t>, </a:t>
            </a:r>
            <a:r>
              <a:rPr dirty="0" err="1" smtClean="0"/>
              <a:t>dil</a:t>
            </a:r>
            <a:r>
              <a:rPr dirty="0" smtClean="0"/>
              <a:t> </a:t>
            </a:r>
            <a:r>
              <a:rPr dirty="0" err="1" smtClean="0"/>
              <a:t>ve</a:t>
            </a:r>
            <a:r>
              <a:rPr dirty="0" smtClean="0"/>
              <a:t> </a:t>
            </a:r>
            <a:r>
              <a:rPr dirty="0" err="1" smtClean="0"/>
              <a:t>özbakım</a:t>
            </a:r>
            <a:r>
              <a:rPr dirty="0" smtClean="0"/>
              <a:t> </a:t>
            </a:r>
            <a:r>
              <a:rPr dirty="0" err="1" smtClean="0"/>
              <a:t>gelişimi</a:t>
            </a:r>
            <a:r>
              <a:rPr dirty="0" smtClean="0"/>
              <a:t> </a:t>
            </a:r>
            <a:r>
              <a:rPr dirty="0" err="1" smtClean="0"/>
              <a:t>gibi</a:t>
            </a:r>
            <a:r>
              <a:rPr dirty="0" smtClean="0"/>
              <a:t> </a:t>
            </a:r>
            <a:r>
              <a:rPr dirty="0" err="1" smtClean="0"/>
              <a:t>tüm</a:t>
            </a:r>
            <a:r>
              <a:rPr dirty="0" smtClean="0"/>
              <a:t> </a:t>
            </a:r>
            <a:r>
              <a:rPr dirty="0" err="1" smtClean="0"/>
              <a:t>gelişim</a:t>
            </a:r>
            <a:r>
              <a:rPr dirty="0" smtClean="0"/>
              <a:t> </a:t>
            </a:r>
            <a:r>
              <a:rPr dirty="0" err="1" smtClean="0"/>
              <a:t>alanlarını</a:t>
            </a:r>
            <a:r>
              <a:rPr dirty="0" smtClean="0"/>
              <a:t> </a:t>
            </a:r>
            <a:r>
              <a:rPr dirty="0" err="1" smtClean="0"/>
              <a:t>doğrudan</a:t>
            </a:r>
            <a:r>
              <a:rPr dirty="0" smtClean="0"/>
              <a:t> </a:t>
            </a:r>
            <a:r>
              <a:rPr dirty="0" err="1" smtClean="0"/>
              <a:t>etkilemektedir</a:t>
            </a:r>
            <a:r>
              <a:rPr dirty="0" smtClean="0"/>
              <a:t>. </a:t>
            </a:r>
            <a:endParaRPr dirty="0"/>
          </a:p>
        </p:txBody>
      </p:sp>
      <p:sp>
        <p:nvSpPr>
          <p:cNvPr id="56324"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a:lnSpc>
                <a:spcPct val="15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l">
              <a:lnSpc>
                <a:spcPct val="100000"/>
              </a:lnSpc>
              <a:spcBef>
                <a:spcPct val="0"/>
              </a:spcBef>
              <a:buFontTx/>
              <a:buNone/>
            </a:pPr>
            <a:fld id="{BCF2E64A-57CC-4337-9185-7F864A224C42}" type="slidenum">
              <a:rPr lang="tr-TR" altLang="tr-TR" sz="1800">
                <a:solidFill>
                  <a:srgbClr val="595959"/>
                </a:solidFill>
              </a:rPr>
              <a:pPr algn="l">
                <a:lnSpc>
                  <a:spcPct val="100000"/>
                </a:lnSpc>
                <a:spcBef>
                  <a:spcPct val="0"/>
                </a:spcBef>
                <a:buFontTx/>
                <a:buNone/>
              </a:pPr>
              <a:t>2</a:t>
            </a:fld>
            <a:endParaRPr lang="tr-TR" altLang="tr-TR" sz="1800">
              <a:solidFill>
                <a:srgbClr val="595959"/>
              </a:solidFill>
            </a:endParaRPr>
          </a:p>
        </p:txBody>
      </p:sp>
      <p:sp>
        <p:nvSpPr>
          <p:cNvPr id="6" name="5 Sağ Ok"/>
          <p:cNvSpPr/>
          <p:nvPr/>
        </p:nvSpPr>
        <p:spPr>
          <a:xfrm>
            <a:off x="244475" y="1660525"/>
            <a:ext cx="898525" cy="485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tr-TR"/>
          </a:p>
        </p:txBody>
      </p:sp>
      <p:sp>
        <p:nvSpPr>
          <p:cNvPr id="7" name="6 Sağ Ok"/>
          <p:cNvSpPr/>
          <p:nvPr/>
        </p:nvSpPr>
        <p:spPr>
          <a:xfrm>
            <a:off x="274638" y="3573016"/>
            <a:ext cx="838200"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tr-TR"/>
          </a:p>
        </p:txBody>
      </p:sp>
    </p:spTree>
    <p:extLst>
      <p:ext uri="{BB962C8B-B14F-4D97-AF65-F5344CB8AC3E}">
        <p14:creationId xmlns:p14="http://schemas.microsoft.com/office/powerpoint/2010/main" val="1902592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pPr marL="0" indent="0" algn="just">
              <a:buFont typeface="Arial" pitchFamily="34" charset="0"/>
              <a:buNone/>
            </a:pPr>
            <a:endParaRPr lang="tr-TR" dirty="0"/>
          </a:p>
        </p:txBody>
      </p:sp>
      <p:sp>
        <p:nvSpPr>
          <p:cNvPr id="2" name="1 Metin Yer Tutucusu"/>
          <p:cNvSpPr>
            <a:spLocks noGrp="1"/>
          </p:cNvSpPr>
          <p:nvPr>
            <p:ph idx="1"/>
          </p:nvPr>
        </p:nvSpPr>
        <p:spPr/>
        <p:txBody>
          <a:bodyPr/>
          <a:lstStyle/>
          <a:p>
            <a:pPr marL="0" indent="0" algn="just">
              <a:buNone/>
              <a:defRPr/>
            </a:pPr>
            <a:r>
              <a:rPr lang="tr-TR" dirty="0" smtClean="0"/>
              <a:t>	</a:t>
            </a:r>
            <a:r>
              <a:rPr dirty="0" err="1" smtClean="0"/>
              <a:t>Duyusal</a:t>
            </a:r>
            <a:r>
              <a:rPr dirty="0" smtClean="0"/>
              <a:t> </a:t>
            </a:r>
            <a:r>
              <a:rPr dirty="0" err="1" smtClean="0"/>
              <a:t>gelişimin</a:t>
            </a:r>
            <a:r>
              <a:rPr dirty="0" smtClean="0"/>
              <a:t> </a:t>
            </a:r>
            <a:r>
              <a:rPr dirty="0" err="1" smtClean="0"/>
              <a:t>diğer</a:t>
            </a:r>
            <a:r>
              <a:rPr dirty="0" smtClean="0"/>
              <a:t> </a:t>
            </a:r>
            <a:r>
              <a:rPr dirty="0" err="1" smtClean="0"/>
              <a:t>gelişim</a:t>
            </a:r>
            <a:r>
              <a:rPr dirty="0" smtClean="0"/>
              <a:t> </a:t>
            </a:r>
            <a:r>
              <a:rPr dirty="0" err="1" smtClean="0"/>
              <a:t>alanlarıyla</a:t>
            </a:r>
            <a:r>
              <a:rPr dirty="0" smtClean="0"/>
              <a:t> </a:t>
            </a:r>
            <a:r>
              <a:rPr dirty="0" err="1" smtClean="0"/>
              <a:t>paralel</a:t>
            </a:r>
            <a:r>
              <a:rPr dirty="0" smtClean="0"/>
              <a:t> </a:t>
            </a:r>
            <a:r>
              <a:rPr dirty="0" err="1" smtClean="0"/>
              <a:t>olarak</a:t>
            </a:r>
            <a:r>
              <a:rPr dirty="0" smtClean="0"/>
              <a:t> </a:t>
            </a:r>
            <a:r>
              <a:rPr dirty="0" err="1" smtClean="0"/>
              <a:t>hızlı</a:t>
            </a:r>
            <a:r>
              <a:rPr dirty="0" smtClean="0"/>
              <a:t> </a:t>
            </a:r>
            <a:r>
              <a:rPr dirty="0" err="1" smtClean="0"/>
              <a:t>bir</a:t>
            </a:r>
            <a:r>
              <a:rPr dirty="0" smtClean="0"/>
              <a:t> </a:t>
            </a:r>
            <a:r>
              <a:rPr dirty="0" err="1" smtClean="0"/>
              <a:t>gelişim</a:t>
            </a:r>
            <a:r>
              <a:rPr dirty="0" smtClean="0"/>
              <a:t> </a:t>
            </a:r>
            <a:r>
              <a:rPr dirty="0" err="1" smtClean="0"/>
              <a:t>gösterdiği</a:t>
            </a:r>
            <a:r>
              <a:rPr dirty="0" smtClean="0"/>
              <a:t> </a:t>
            </a:r>
            <a:r>
              <a:rPr dirty="0" err="1" smtClean="0"/>
              <a:t>erken</a:t>
            </a:r>
            <a:r>
              <a:rPr dirty="0" smtClean="0"/>
              <a:t> </a:t>
            </a:r>
            <a:r>
              <a:rPr dirty="0" err="1" smtClean="0"/>
              <a:t>çocukluk</a:t>
            </a:r>
            <a:r>
              <a:rPr dirty="0" smtClean="0"/>
              <a:t> </a:t>
            </a:r>
            <a:r>
              <a:rPr dirty="0" err="1" smtClean="0"/>
              <a:t>yıllarında</a:t>
            </a:r>
            <a:r>
              <a:rPr dirty="0" smtClean="0"/>
              <a:t> </a:t>
            </a:r>
            <a:r>
              <a:rPr dirty="0" err="1" smtClean="0"/>
              <a:t>duyusal</a:t>
            </a:r>
            <a:r>
              <a:rPr dirty="0" smtClean="0"/>
              <a:t> </a:t>
            </a:r>
            <a:r>
              <a:rPr dirty="0" err="1" smtClean="0"/>
              <a:t>uyaranlardan</a:t>
            </a:r>
            <a:r>
              <a:rPr dirty="0" smtClean="0"/>
              <a:t> </a:t>
            </a:r>
            <a:r>
              <a:rPr dirty="0" err="1" smtClean="0"/>
              <a:t>yoksun</a:t>
            </a:r>
            <a:r>
              <a:rPr dirty="0" smtClean="0"/>
              <a:t> </a:t>
            </a:r>
            <a:r>
              <a:rPr dirty="0" err="1" smtClean="0"/>
              <a:t>bırakılan</a:t>
            </a:r>
            <a:r>
              <a:rPr dirty="0" smtClean="0"/>
              <a:t> </a:t>
            </a:r>
            <a:r>
              <a:rPr dirty="0" err="1" smtClean="0"/>
              <a:t>veya</a:t>
            </a:r>
            <a:r>
              <a:rPr dirty="0" smtClean="0"/>
              <a:t> </a:t>
            </a:r>
            <a:r>
              <a:rPr dirty="0" err="1" smtClean="0"/>
              <a:t>duyusal</a:t>
            </a:r>
            <a:r>
              <a:rPr dirty="0" smtClean="0"/>
              <a:t> </a:t>
            </a:r>
            <a:r>
              <a:rPr dirty="0" err="1" smtClean="0"/>
              <a:t>gelişimi</a:t>
            </a:r>
            <a:r>
              <a:rPr dirty="0" smtClean="0"/>
              <a:t> </a:t>
            </a:r>
            <a:r>
              <a:rPr dirty="0" err="1" smtClean="0"/>
              <a:t>desteklenmeyen</a:t>
            </a:r>
            <a:r>
              <a:rPr dirty="0" smtClean="0"/>
              <a:t> </a:t>
            </a:r>
            <a:r>
              <a:rPr dirty="0" err="1" smtClean="0"/>
              <a:t>çocuklar</a:t>
            </a:r>
            <a:r>
              <a:rPr dirty="0" smtClean="0"/>
              <a:t> </a:t>
            </a:r>
            <a:r>
              <a:rPr dirty="0" err="1" smtClean="0"/>
              <a:t>gelecekteki</a:t>
            </a:r>
            <a:r>
              <a:rPr dirty="0" smtClean="0"/>
              <a:t> </a:t>
            </a:r>
            <a:r>
              <a:rPr dirty="0" err="1" smtClean="0"/>
              <a:t>yaşantılarında</a:t>
            </a:r>
            <a:r>
              <a:rPr dirty="0" smtClean="0"/>
              <a:t> </a:t>
            </a:r>
            <a:r>
              <a:rPr dirty="0" err="1" smtClean="0"/>
              <a:t>duyusal</a:t>
            </a:r>
            <a:r>
              <a:rPr dirty="0" smtClean="0"/>
              <a:t> </a:t>
            </a:r>
            <a:r>
              <a:rPr dirty="0" err="1" smtClean="0"/>
              <a:t>gelişime</a:t>
            </a:r>
            <a:r>
              <a:rPr dirty="0" smtClean="0"/>
              <a:t> </a:t>
            </a:r>
            <a:r>
              <a:rPr dirty="0" err="1" smtClean="0"/>
              <a:t>bağlı</a:t>
            </a:r>
            <a:r>
              <a:rPr dirty="0" smtClean="0"/>
              <a:t> </a:t>
            </a:r>
            <a:r>
              <a:rPr dirty="0" err="1" smtClean="0"/>
              <a:t>sorunlar</a:t>
            </a:r>
            <a:r>
              <a:rPr dirty="0" smtClean="0"/>
              <a:t> </a:t>
            </a:r>
            <a:r>
              <a:rPr dirty="0" err="1" smtClean="0"/>
              <a:t>yaşar</a:t>
            </a:r>
            <a:r>
              <a:rPr dirty="0" smtClean="0"/>
              <a:t> </a:t>
            </a:r>
            <a:r>
              <a:rPr dirty="0" err="1" smtClean="0"/>
              <a:t>ve</a:t>
            </a:r>
            <a:r>
              <a:rPr dirty="0" smtClean="0"/>
              <a:t> </a:t>
            </a:r>
            <a:r>
              <a:rPr dirty="0" err="1" smtClean="0"/>
              <a:t>bu</a:t>
            </a:r>
            <a:r>
              <a:rPr dirty="0" smtClean="0"/>
              <a:t> durum </a:t>
            </a:r>
            <a:r>
              <a:rPr dirty="0" err="1" smtClean="0"/>
              <a:t>ise</a:t>
            </a:r>
            <a:r>
              <a:rPr dirty="0" smtClean="0"/>
              <a:t> </a:t>
            </a:r>
            <a:r>
              <a:rPr dirty="0" err="1" smtClean="0"/>
              <a:t>bireyin</a:t>
            </a:r>
            <a:r>
              <a:rPr dirty="0" smtClean="0"/>
              <a:t> </a:t>
            </a:r>
            <a:r>
              <a:rPr dirty="0" err="1" smtClean="0"/>
              <a:t>tüm</a:t>
            </a:r>
            <a:r>
              <a:rPr dirty="0" smtClean="0"/>
              <a:t> </a:t>
            </a:r>
            <a:r>
              <a:rPr dirty="0" err="1" smtClean="0"/>
              <a:t>hayatını</a:t>
            </a:r>
            <a:r>
              <a:rPr dirty="0" smtClean="0"/>
              <a:t> </a:t>
            </a:r>
            <a:r>
              <a:rPr dirty="0" err="1" smtClean="0"/>
              <a:t>olumsuz</a:t>
            </a:r>
            <a:r>
              <a:rPr dirty="0" smtClean="0"/>
              <a:t> </a:t>
            </a:r>
            <a:r>
              <a:rPr dirty="0" err="1" smtClean="0"/>
              <a:t>yönde</a:t>
            </a:r>
            <a:r>
              <a:rPr dirty="0" smtClean="0"/>
              <a:t> </a:t>
            </a:r>
            <a:r>
              <a:rPr dirty="0" err="1" smtClean="0"/>
              <a:t>etkileyebilir</a:t>
            </a:r>
            <a:r>
              <a:rPr lang="tr-TR" dirty="0" smtClean="0"/>
              <a:t>.</a:t>
            </a:r>
            <a:endParaRPr dirty="0"/>
          </a:p>
        </p:txBody>
      </p:sp>
      <p:sp>
        <p:nvSpPr>
          <p:cNvPr id="57348"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a:lnSpc>
                <a:spcPct val="15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l">
              <a:lnSpc>
                <a:spcPct val="100000"/>
              </a:lnSpc>
              <a:spcBef>
                <a:spcPct val="0"/>
              </a:spcBef>
              <a:buFontTx/>
              <a:buNone/>
            </a:pPr>
            <a:fld id="{90E985BD-2916-42CB-AD27-9CF1B5BC8B23}" type="slidenum">
              <a:rPr lang="tr-TR" altLang="tr-TR" sz="1800">
                <a:solidFill>
                  <a:srgbClr val="595959"/>
                </a:solidFill>
              </a:rPr>
              <a:pPr algn="l">
                <a:lnSpc>
                  <a:spcPct val="100000"/>
                </a:lnSpc>
                <a:spcBef>
                  <a:spcPct val="0"/>
                </a:spcBef>
                <a:buFontTx/>
                <a:buNone/>
              </a:pPr>
              <a:t>3</a:t>
            </a:fld>
            <a:endParaRPr lang="tr-TR" altLang="tr-TR" sz="1800">
              <a:solidFill>
                <a:srgbClr val="595959"/>
              </a:solidFill>
            </a:endParaRPr>
          </a:p>
        </p:txBody>
      </p:sp>
    </p:spTree>
    <p:extLst>
      <p:ext uri="{BB962C8B-B14F-4D97-AF65-F5344CB8AC3E}">
        <p14:creationId xmlns:p14="http://schemas.microsoft.com/office/powerpoint/2010/main" val="34106813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200" b="1" dirty="0" smtClean="0"/>
              <a:t>Bebeklik </a:t>
            </a:r>
            <a:r>
              <a:rPr lang="tr-TR" sz="3200" b="1" dirty="0"/>
              <a:t>ve İlk Çocukluk Dönemi Çocuklarına Yönelik Erken Müdahale </a:t>
            </a:r>
            <a:r>
              <a:rPr lang="tr-TR" sz="3200" b="1" dirty="0" smtClean="0"/>
              <a:t>Programları</a:t>
            </a:r>
            <a:endParaRPr lang="tr-TR" sz="3200" dirty="0"/>
          </a:p>
        </p:txBody>
      </p:sp>
      <p:sp>
        <p:nvSpPr>
          <p:cNvPr id="3" name="İçerik Yer Tutucusu 2"/>
          <p:cNvSpPr>
            <a:spLocks noGrp="1"/>
          </p:cNvSpPr>
          <p:nvPr>
            <p:ph idx="1"/>
          </p:nvPr>
        </p:nvSpPr>
        <p:spPr/>
        <p:txBody>
          <a:bodyPr>
            <a:normAutofit fontScale="85000" lnSpcReduction="10000"/>
          </a:bodyPr>
          <a:lstStyle/>
          <a:p>
            <a:pPr algn="just"/>
            <a:endParaRPr lang="tr-TR" dirty="0"/>
          </a:p>
          <a:p>
            <a:pPr marL="0" indent="0" algn="just">
              <a:buNone/>
            </a:pPr>
            <a:r>
              <a:rPr lang="tr-TR" dirty="0" smtClean="0"/>
              <a:t>	Erken </a:t>
            </a:r>
            <a:r>
              <a:rPr lang="tr-TR" dirty="0"/>
              <a:t>müdahale ile ilgili ve bağlantılı olan bilimsel alanlar da göz önünde bulundurularak, bebek/çocuğun gelişimini desteklemek adına erken müdahale yapmanın birçok yolunun olduğu görülmektedir. Programlar aileyi geliştirmek adına, bebek/çocuğa eğitim vermek adına ya da her ikisini birden yapmak adına planlanabilmektedir (Blok, </a:t>
            </a:r>
            <a:r>
              <a:rPr lang="tr-TR" dirty="0" err="1"/>
              <a:t>Fukkink</a:t>
            </a:r>
            <a:r>
              <a:rPr lang="tr-TR" dirty="0"/>
              <a:t>, </a:t>
            </a:r>
            <a:r>
              <a:rPr lang="tr-TR" dirty="0" err="1"/>
              <a:t>Gebhardt</a:t>
            </a:r>
            <a:r>
              <a:rPr lang="tr-TR" dirty="0"/>
              <a:t>, ve </a:t>
            </a:r>
            <a:r>
              <a:rPr lang="tr-TR" dirty="0" err="1"/>
              <a:t>Leseman</a:t>
            </a:r>
            <a:r>
              <a:rPr lang="tr-TR" dirty="0"/>
              <a:t>, 2005). Kurum merkezli, ev merkezli ya da ikisinin kombinasyonundan oluşan şekilde ayrıldığı görülmektedir (</a:t>
            </a:r>
            <a:r>
              <a:rPr lang="tr-TR" dirty="0" err="1"/>
              <a:t>Korfmacher</a:t>
            </a:r>
            <a:r>
              <a:rPr lang="tr-TR" dirty="0"/>
              <a:t>, 2002; Blok vd., 2005). </a:t>
            </a:r>
          </a:p>
        </p:txBody>
      </p:sp>
    </p:spTree>
    <p:extLst>
      <p:ext uri="{BB962C8B-B14F-4D97-AF65-F5344CB8AC3E}">
        <p14:creationId xmlns:p14="http://schemas.microsoft.com/office/powerpoint/2010/main" val="981483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endParaRPr lang="tr-TR" dirty="0"/>
          </a:p>
        </p:txBody>
      </p:sp>
      <p:sp>
        <p:nvSpPr>
          <p:cNvPr id="3" name="İçerik Yer Tutucusu 2"/>
          <p:cNvSpPr>
            <a:spLocks noGrp="1"/>
          </p:cNvSpPr>
          <p:nvPr>
            <p:ph idx="1"/>
          </p:nvPr>
        </p:nvSpPr>
        <p:spPr/>
        <p:txBody>
          <a:bodyPr>
            <a:normAutofit fontScale="92500" lnSpcReduction="20000"/>
          </a:bodyPr>
          <a:lstStyle/>
          <a:p>
            <a:pPr algn="just"/>
            <a:endParaRPr lang="tr-TR" dirty="0"/>
          </a:p>
          <a:p>
            <a:pPr marL="0" indent="0" algn="just">
              <a:buNone/>
            </a:pPr>
            <a:r>
              <a:rPr lang="tr-TR" dirty="0" smtClean="0"/>
              <a:t>	Ev </a:t>
            </a:r>
            <a:r>
              <a:rPr lang="tr-TR" dirty="0"/>
              <a:t>merkezli programlar dolaylı bir şekilde -ebeveyni destekleyerek- çocuğun gelişimine katkıda bulunmayı hedeflemektedir. Dezavantajlı ebeveynler çocuklarıyla rahat ve sağlıklı bir ilişki kuramadıkları gibi onları iyi yetiştirebilmek adına da eksiklik yaşamaktadırlar. Dolayısıyla ebeveynler dezavantaj yaşadıkları durumlara göre değişen farklı hizmetlerle </a:t>
            </a:r>
            <a:r>
              <a:rPr lang="tr-TR" dirty="0" err="1"/>
              <a:t>desteklendirilerek</a:t>
            </a:r>
            <a:r>
              <a:rPr lang="tr-TR" dirty="0"/>
              <a:t> çocuğun da yaşamına pozitif katkılar sağlanmaktadır (Blok vd., 2005; </a:t>
            </a:r>
            <a:r>
              <a:rPr lang="tr-TR" dirty="0" err="1"/>
              <a:t>Bruder</a:t>
            </a:r>
            <a:r>
              <a:rPr lang="tr-TR" dirty="0"/>
              <a:t>, 2010). </a:t>
            </a:r>
          </a:p>
        </p:txBody>
      </p:sp>
    </p:spTree>
    <p:extLst>
      <p:ext uri="{BB962C8B-B14F-4D97-AF65-F5344CB8AC3E}">
        <p14:creationId xmlns:p14="http://schemas.microsoft.com/office/powerpoint/2010/main" val="22625522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endParaRPr lang="tr-TR" dirty="0"/>
          </a:p>
        </p:txBody>
      </p:sp>
      <p:sp>
        <p:nvSpPr>
          <p:cNvPr id="3" name="İçerik Yer Tutucusu 2"/>
          <p:cNvSpPr>
            <a:spLocks noGrp="1"/>
          </p:cNvSpPr>
          <p:nvPr>
            <p:ph idx="1"/>
          </p:nvPr>
        </p:nvSpPr>
        <p:spPr/>
        <p:txBody>
          <a:bodyPr>
            <a:normAutofit lnSpcReduction="10000"/>
          </a:bodyPr>
          <a:lstStyle/>
          <a:p>
            <a:pPr marL="0" indent="0" algn="just">
              <a:buNone/>
            </a:pPr>
            <a:r>
              <a:rPr lang="tr-TR" dirty="0" smtClean="0"/>
              <a:t>	Kurum </a:t>
            </a:r>
            <a:r>
              <a:rPr lang="tr-TR" dirty="0"/>
              <a:t>merkezli programlarda çocuklara direk olarak eğitim merkezlerinde hizmet verilmektedir. Bu hizmetler programın niteliğine ve hedefledikleri çocuk kitlesine göre değişebilmektedir. Aileye verilen hizmetler de yine kurumda gerçekleştirilmektedir. Diğer programlar ise hem kuruma dayalı hem de eve dayalı hizmetler vererek ikisinin kombinasyonundan oluşan erken müdahale hizmetleri sunmaktadırlar (Blok vd., 2005). </a:t>
            </a:r>
          </a:p>
          <a:p>
            <a:pPr algn="just"/>
            <a:endParaRPr lang="tr-TR" dirty="0"/>
          </a:p>
        </p:txBody>
      </p:sp>
    </p:spTree>
    <p:extLst>
      <p:ext uri="{BB962C8B-B14F-4D97-AF65-F5344CB8AC3E}">
        <p14:creationId xmlns:p14="http://schemas.microsoft.com/office/powerpoint/2010/main" val="31228174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Title 4"/>
          <p:cNvSpPr>
            <a:spLocks noGrp="1"/>
          </p:cNvSpPr>
          <p:nvPr>
            <p:ph type="title"/>
          </p:nvPr>
        </p:nvSpPr>
        <p:spPr/>
        <p:txBody>
          <a:bodyPr>
            <a:normAutofit fontScale="90000"/>
          </a:bodyPr>
          <a:lstStyle/>
          <a:p>
            <a:pPr marL="0" indent="0" eaLnBrk="1" hangingPunct="1">
              <a:buFont typeface="Arial" pitchFamily="34" charset="0"/>
              <a:buNone/>
            </a:pPr>
            <a:r>
              <a:rPr lang="tr-TR" altLang="tr-TR" b="1" dirty="0" smtClean="0"/>
              <a:t/>
            </a:r>
            <a:br>
              <a:rPr lang="tr-TR" altLang="tr-TR" b="1" dirty="0" smtClean="0"/>
            </a:br>
            <a:r>
              <a:rPr lang="tr-TR" altLang="tr-TR" b="1" dirty="0" smtClean="0"/>
              <a:t>Duyu odaları</a:t>
            </a:r>
            <a:r>
              <a:rPr lang="tr-TR" altLang="tr-TR" dirty="0" smtClean="0"/>
              <a:t/>
            </a:r>
            <a:br>
              <a:rPr lang="tr-TR" altLang="tr-TR" dirty="0" smtClean="0"/>
            </a:br>
            <a:endParaRPr lang="tr-TR" altLang="tr-TR" dirty="0" smtClean="0"/>
          </a:p>
        </p:txBody>
      </p:sp>
      <p:sp>
        <p:nvSpPr>
          <p:cNvPr id="6" name="Text Placeholder 5"/>
          <p:cNvSpPr>
            <a:spLocks noGrp="1"/>
          </p:cNvSpPr>
          <p:nvPr>
            <p:ph idx="1"/>
          </p:nvPr>
        </p:nvSpPr>
        <p:spPr/>
        <p:txBody>
          <a:bodyPr/>
          <a:lstStyle/>
          <a:p>
            <a:pPr marL="0" indent="0" algn="just">
              <a:buNone/>
              <a:defRPr/>
            </a:pPr>
            <a:r>
              <a:rPr lang="tr-TR" sz="2000" dirty="0" smtClean="0">
                <a:latin typeface="+mn-lt"/>
              </a:rPr>
              <a:t>	</a:t>
            </a:r>
            <a:r>
              <a:rPr sz="2000" dirty="0" err="1" smtClean="0">
                <a:latin typeface="+mn-lt"/>
              </a:rPr>
              <a:t>Tüm</a:t>
            </a:r>
            <a:r>
              <a:rPr sz="2000" dirty="0" smtClean="0">
                <a:latin typeface="+mn-lt"/>
              </a:rPr>
              <a:t> </a:t>
            </a:r>
            <a:r>
              <a:rPr sz="2000" dirty="0" err="1" smtClean="0">
                <a:latin typeface="+mn-lt"/>
              </a:rPr>
              <a:t>duyu</a:t>
            </a:r>
            <a:r>
              <a:rPr sz="2000" dirty="0" smtClean="0">
                <a:latin typeface="+mn-lt"/>
              </a:rPr>
              <a:t> </a:t>
            </a:r>
            <a:r>
              <a:rPr sz="2000" dirty="0" err="1" smtClean="0">
                <a:latin typeface="+mn-lt"/>
              </a:rPr>
              <a:t>uyaranlarını</a:t>
            </a:r>
            <a:r>
              <a:rPr sz="2000" dirty="0" smtClean="0">
                <a:latin typeface="+mn-lt"/>
              </a:rPr>
              <a:t> </a:t>
            </a:r>
            <a:r>
              <a:rPr sz="2000" dirty="0" err="1" smtClean="0">
                <a:latin typeface="+mn-lt"/>
              </a:rPr>
              <a:t>kapsayan</a:t>
            </a:r>
            <a:r>
              <a:rPr sz="2000" dirty="0" smtClean="0">
                <a:latin typeface="+mn-lt"/>
              </a:rPr>
              <a:t> </a:t>
            </a:r>
            <a:r>
              <a:rPr sz="2000" dirty="0" err="1" smtClean="0">
                <a:latin typeface="+mn-lt"/>
              </a:rPr>
              <a:t>bir</a:t>
            </a:r>
            <a:r>
              <a:rPr sz="2000" dirty="0" smtClean="0">
                <a:latin typeface="+mn-lt"/>
              </a:rPr>
              <a:t> </a:t>
            </a:r>
            <a:r>
              <a:rPr sz="2000" dirty="0" err="1" smtClean="0">
                <a:latin typeface="+mn-lt"/>
              </a:rPr>
              <a:t>alandır</a:t>
            </a:r>
            <a:r>
              <a:rPr sz="2000" dirty="0" smtClean="0">
                <a:latin typeface="+mn-lt"/>
              </a:rPr>
              <a:t>. </a:t>
            </a:r>
            <a:r>
              <a:rPr sz="2000" dirty="0" err="1">
                <a:latin typeface="+mn-lt"/>
              </a:rPr>
              <a:t>Duyu</a:t>
            </a:r>
            <a:r>
              <a:rPr sz="2000" dirty="0">
                <a:latin typeface="+mn-lt"/>
              </a:rPr>
              <a:t> </a:t>
            </a:r>
            <a:r>
              <a:rPr sz="2000" dirty="0" err="1">
                <a:latin typeface="+mn-lt"/>
              </a:rPr>
              <a:t>odaları</a:t>
            </a:r>
            <a:r>
              <a:rPr sz="2000" dirty="0">
                <a:latin typeface="+mn-lt"/>
              </a:rPr>
              <a:t>, </a:t>
            </a:r>
            <a:r>
              <a:rPr sz="2000" dirty="0" err="1" smtClean="0">
                <a:latin typeface="+mn-lt"/>
              </a:rPr>
              <a:t>rahatlatıcı</a:t>
            </a:r>
            <a:r>
              <a:rPr sz="2000" dirty="0" smtClean="0">
                <a:latin typeface="+mn-lt"/>
              </a:rPr>
              <a:t> </a:t>
            </a:r>
            <a:r>
              <a:rPr sz="2000" dirty="0" err="1" smtClean="0">
                <a:latin typeface="+mn-lt"/>
              </a:rPr>
              <a:t>ve</a:t>
            </a:r>
            <a:r>
              <a:rPr sz="2000" dirty="0" smtClean="0">
                <a:latin typeface="+mn-lt"/>
              </a:rPr>
              <a:t> </a:t>
            </a:r>
            <a:r>
              <a:rPr sz="2000" dirty="0" err="1">
                <a:latin typeface="+mn-lt"/>
              </a:rPr>
              <a:t>sakinleştirici</a:t>
            </a:r>
            <a:r>
              <a:rPr sz="2000" dirty="0">
                <a:latin typeface="+mn-lt"/>
              </a:rPr>
              <a:t> </a:t>
            </a:r>
            <a:r>
              <a:rPr sz="2000" dirty="0" err="1">
                <a:latin typeface="+mn-lt"/>
              </a:rPr>
              <a:t>bir</a:t>
            </a:r>
            <a:r>
              <a:rPr sz="2000" dirty="0">
                <a:latin typeface="+mn-lt"/>
              </a:rPr>
              <a:t> </a:t>
            </a:r>
            <a:r>
              <a:rPr sz="2000" dirty="0" err="1">
                <a:latin typeface="+mn-lt"/>
              </a:rPr>
              <a:t>ortam</a:t>
            </a:r>
            <a:r>
              <a:rPr sz="2000" dirty="0">
                <a:latin typeface="+mn-lt"/>
              </a:rPr>
              <a:t> </a:t>
            </a:r>
            <a:r>
              <a:rPr sz="2000" dirty="0" err="1">
                <a:latin typeface="+mn-lt"/>
              </a:rPr>
              <a:t>yaratmak</a:t>
            </a:r>
            <a:r>
              <a:rPr sz="2000" dirty="0">
                <a:latin typeface="+mn-lt"/>
              </a:rPr>
              <a:t> </a:t>
            </a:r>
            <a:r>
              <a:rPr sz="2000" dirty="0" err="1">
                <a:latin typeface="+mn-lt"/>
              </a:rPr>
              <a:t>için</a:t>
            </a:r>
            <a:r>
              <a:rPr sz="2000" dirty="0">
                <a:latin typeface="+mn-lt"/>
              </a:rPr>
              <a:t> </a:t>
            </a:r>
            <a:r>
              <a:rPr sz="2000" dirty="0" err="1">
                <a:latin typeface="+mn-lt"/>
              </a:rPr>
              <a:t>özel</a:t>
            </a:r>
            <a:r>
              <a:rPr sz="2000" dirty="0">
                <a:latin typeface="+mn-lt"/>
              </a:rPr>
              <a:t> </a:t>
            </a:r>
            <a:r>
              <a:rPr sz="2000" dirty="0" err="1">
                <a:latin typeface="+mn-lt"/>
              </a:rPr>
              <a:t>ışıklandırma</a:t>
            </a:r>
            <a:r>
              <a:rPr sz="2000" dirty="0">
                <a:latin typeface="+mn-lt"/>
              </a:rPr>
              <a:t>, </a:t>
            </a:r>
            <a:r>
              <a:rPr sz="2000" dirty="0" err="1">
                <a:latin typeface="+mn-lt"/>
              </a:rPr>
              <a:t>ses</a:t>
            </a:r>
            <a:r>
              <a:rPr sz="2000" dirty="0">
                <a:latin typeface="+mn-lt"/>
              </a:rPr>
              <a:t> </a:t>
            </a:r>
            <a:r>
              <a:rPr sz="2000" dirty="0" err="1">
                <a:latin typeface="+mn-lt"/>
              </a:rPr>
              <a:t>ve</a:t>
            </a:r>
            <a:r>
              <a:rPr sz="2000" dirty="0">
                <a:latin typeface="+mn-lt"/>
              </a:rPr>
              <a:t> </a:t>
            </a:r>
            <a:r>
              <a:rPr sz="2000" dirty="0" err="1">
                <a:latin typeface="+mn-lt"/>
              </a:rPr>
              <a:t>özel</a:t>
            </a:r>
            <a:r>
              <a:rPr sz="2000" dirty="0">
                <a:latin typeface="+mn-lt"/>
              </a:rPr>
              <a:t> </a:t>
            </a:r>
            <a:r>
              <a:rPr sz="2000" dirty="0" err="1" smtClean="0">
                <a:latin typeface="+mn-lt"/>
              </a:rPr>
              <a:t>olarak</a:t>
            </a:r>
            <a:r>
              <a:rPr sz="2000" dirty="0" smtClean="0">
                <a:latin typeface="+mn-lt"/>
              </a:rPr>
              <a:t> </a:t>
            </a:r>
            <a:r>
              <a:rPr sz="2000" dirty="0" err="1" smtClean="0">
                <a:latin typeface="+mn-lt"/>
              </a:rPr>
              <a:t>tasarlanmış</a:t>
            </a:r>
            <a:r>
              <a:rPr sz="2000" dirty="0" smtClean="0">
                <a:latin typeface="+mn-lt"/>
              </a:rPr>
              <a:t> </a:t>
            </a:r>
            <a:r>
              <a:rPr sz="2000" dirty="0" err="1">
                <a:latin typeface="+mn-lt"/>
              </a:rPr>
              <a:t>materyallerden</a:t>
            </a:r>
            <a:r>
              <a:rPr sz="2000" dirty="0">
                <a:latin typeface="+mn-lt"/>
              </a:rPr>
              <a:t> </a:t>
            </a:r>
            <a:r>
              <a:rPr sz="2000" dirty="0" err="1">
                <a:latin typeface="+mn-lt"/>
              </a:rPr>
              <a:t>oluşan</a:t>
            </a:r>
            <a:r>
              <a:rPr sz="2000" dirty="0">
                <a:latin typeface="+mn-lt"/>
              </a:rPr>
              <a:t> </a:t>
            </a:r>
            <a:r>
              <a:rPr sz="2000" dirty="0" err="1">
                <a:latin typeface="+mn-lt"/>
              </a:rPr>
              <a:t>ve</a:t>
            </a:r>
            <a:r>
              <a:rPr sz="2000" dirty="0">
                <a:latin typeface="+mn-lt"/>
              </a:rPr>
              <a:t> </a:t>
            </a:r>
            <a:r>
              <a:rPr sz="2000" dirty="0" err="1">
                <a:latin typeface="+mn-lt"/>
              </a:rPr>
              <a:t>çocukların</a:t>
            </a:r>
            <a:r>
              <a:rPr sz="2000" dirty="0">
                <a:latin typeface="+mn-lt"/>
              </a:rPr>
              <a:t> </a:t>
            </a:r>
            <a:r>
              <a:rPr sz="2000" dirty="0" err="1">
                <a:latin typeface="+mn-lt"/>
              </a:rPr>
              <a:t>duyularını</a:t>
            </a:r>
            <a:r>
              <a:rPr sz="2000" dirty="0">
                <a:latin typeface="+mn-lt"/>
              </a:rPr>
              <a:t> </a:t>
            </a:r>
            <a:r>
              <a:rPr sz="2000" dirty="0" err="1">
                <a:latin typeface="+mn-lt"/>
              </a:rPr>
              <a:t>geliştirmek</a:t>
            </a:r>
            <a:r>
              <a:rPr sz="2000" dirty="0">
                <a:latin typeface="+mn-lt"/>
              </a:rPr>
              <a:t> </a:t>
            </a:r>
            <a:r>
              <a:rPr sz="2000" dirty="0" err="1">
                <a:latin typeface="+mn-lt"/>
              </a:rPr>
              <a:t>için</a:t>
            </a:r>
            <a:r>
              <a:rPr sz="2000" dirty="0">
                <a:latin typeface="+mn-lt"/>
              </a:rPr>
              <a:t> </a:t>
            </a:r>
            <a:r>
              <a:rPr sz="2000" dirty="0" err="1" smtClean="0">
                <a:latin typeface="+mn-lt"/>
              </a:rPr>
              <a:t>dizayn</a:t>
            </a:r>
            <a:r>
              <a:rPr sz="2000" dirty="0" smtClean="0">
                <a:latin typeface="+mn-lt"/>
              </a:rPr>
              <a:t> </a:t>
            </a:r>
            <a:r>
              <a:rPr sz="2000" dirty="0" err="1" smtClean="0">
                <a:latin typeface="+mn-lt"/>
              </a:rPr>
              <a:t>edilen</a:t>
            </a:r>
            <a:r>
              <a:rPr sz="2000" dirty="0" smtClean="0">
                <a:latin typeface="+mn-lt"/>
              </a:rPr>
              <a:t> </a:t>
            </a:r>
            <a:r>
              <a:rPr sz="2000" dirty="0" err="1">
                <a:latin typeface="+mn-lt"/>
              </a:rPr>
              <a:t>özel</a:t>
            </a:r>
            <a:r>
              <a:rPr sz="2000" dirty="0">
                <a:latin typeface="+mn-lt"/>
              </a:rPr>
              <a:t> </a:t>
            </a:r>
            <a:r>
              <a:rPr sz="2000" dirty="0" err="1">
                <a:latin typeface="+mn-lt"/>
              </a:rPr>
              <a:t>bir</a:t>
            </a:r>
            <a:r>
              <a:rPr sz="2000" dirty="0">
                <a:latin typeface="+mn-lt"/>
              </a:rPr>
              <a:t> </a:t>
            </a:r>
            <a:r>
              <a:rPr sz="2000" dirty="0" err="1">
                <a:latin typeface="+mn-lt"/>
              </a:rPr>
              <a:t>odadır</a:t>
            </a:r>
            <a:r>
              <a:rPr sz="2000" dirty="0" smtClean="0">
                <a:latin typeface="+mn-lt"/>
              </a:rPr>
              <a:t>.</a:t>
            </a:r>
          </a:p>
          <a:p>
            <a:pPr marL="0" indent="0" algn="just">
              <a:buNone/>
              <a:defRPr/>
            </a:pPr>
            <a:r>
              <a:rPr sz="2000" dirty="0" err="1" smtClean="0">
                <a:latin typeface="+mn-lt"/>
              </a:rPr>
              <a:t>Duyu</a:t>
            </a:r>
            <a:r>
              <a:rPr sz="2000" dirty="0" smtClean="0">
                <a:latin typeface="+mn-lt"/>
              </a:rPr>
              <a:t> </a:t>
            </a:r>
            <a:r>
              <a:rPr sz="2000" dirty="0" err="1" smtClean="0">
                <a:latin typeface="+mn-lt"/>
              </a:rPr>
              <a:t>odaları</a:t>
            </a:r>
            <a:r>
              <a:rPr sz="2000" dirty="0" smtClean="0">
                <a:latin typeface="+mn-lt"/>
              </a:rPr>
              <a:t> </a:t>
            </a:r>
            <a:r>
              <a:rPr sz="2000" dirty="0" err="1" smtClean="0">
                <a:latin typeface="+mn-lt"/>
              </a:rPr>
              <a:t>üçe</a:t>
            </a:r>
            <a:r>
              <a:rPr sz="2000" dirty="0" smtClean="0">
                <a:latin typeface="+mn-lt"/>
              </a:rPr>
              <a:t> </a:t>
            </a:r>
            <a:r>
              <a:rPr sz="2000" dirty="0" err="1" smtClean="0">
                <a:latin typeface="+mn-lt"/>
              </a:rPr>
              <a:t>ayrılır</a:t>
            </a:r>
            <a:r>
              <a:rPr sz="2000" dirty="0" smtClean="0">
                <a:latin typeface="+mn-lt"/>
              </a:rPr>
              <a:t>. </a:t>
            </a:r>
          </a:p>
          <a:p>
            <a:pPr algn="just">
              <a:defRPr/>
            </a:pPr>
            <a:r>
              <a:rPr sz="2000" dirty="0" err="1" smtClean="0">
                <a:latin typeface="+mn-lt"/>
              </a:rPr>
              <a:t>Duyusal</a:t>
            </a:r>
            <a:r>
              <a:rPr sz="2000" dirty="0" smtClean="0">
                <a:latin typeface="+mn-lt"/>
              </a:rPr>
              <a:t> </a:t>
            </a:r>
            <a:r>
              <a:rPr sz="2000" dirty="0" err="1" smtClean="0">
                <a:latin typeface="+mn-lt"/>
              </a:rPr>
              <a:t>modülasyon</a:t>
            </a:r>
            <a:r>
              <a:rPr sz="2000" dirty="0" smtClean="0">
                <a:latin typeface="+mn-lt"/>
              </a:rPr>
              <a:t> </a:t>
            </a:r>
            <a:r>
              <a:rPr sz="2000" dirty="0" err="1" smtClean="0">
                <a:latin typeface="+mn-lt"/>
              </a:rPr>
              <a:t>odaları</a:t>
            </a:r>
            <a:endParaRPr sz="2000" dirty="0" smtClean="0">
              <a:latin typeface="+mn-lt"/>
            </a:endParaRPr>
          </a:p>
          <a:p>
            <a:pPr algn="just">
              <a:defRPr/>
            </a:pPr>
            <a:r>
              <a:rPr sz="2000" dirty="0" err="1" smtClean="0">
                <a:latin typeface="+mn-lt"/>
              </a:rPr>
              <a:t>Multisensorik</a:t>
            </a:r>
            <a:r>
              <a:rPr sz="2000" dirty="0" smtClean="0">
                <a:latin typeface="+mn-lt"/>
              </a:rPr>
              <a:t> </a:t>
            </a:r>
            <a:r>
              <a:rPr sz="2000" dirty="0" err="1" smtClean="0">
                <a:latin typeface="+mn-lt"/>
              </a:rPr>
              <a:t>ortamlar</a:t>
            </a:r>
            <a:r>
              <a:rPr sz="2000" dirty="0" smtClean="0">
                <a:latin typeface="+mn-lt"/>
              </a:rPr>
              <a:t>/</a:t>
            </a:r>
            <a:r>
              <a:rPr sz="2000" dirty="0" err="1" smtClean="0">
                <a:latin typeface="+mn-lt"/>
              </a:rPr>
              <a:t>snoezelen</a:t>
            </a:r>
            <a:r>
              <a:rPr sz="2000" dirty="0" smtClean="0">
                <a:latin typeface="+mn-lt"/>
              </a:rPr>
              <a:t> </a:t>
            </a:r>
            <a:r>
              <a:rPr sz="2000" dirty="0" err="1" smtClean="0">
                <a:latin typeface="+mn-lt"/>
              </a:rPr>
              <a:t>odaları</a:t>
            </a:r>
            <a:endParaRPr sz="2000" dirty="0" smtClean="0">
              <a:latin typeface="+mn-lt"/>
            </a:endParaRPr>
          </a:p>
          <a:p>
            <a:pPr algn="just">
              <a:defRPr/>
            </a:pPr>
            <a:r>
              <a:rPr sz="2000" dirty="0" err="1" smtClean="0">
                <a:latin typeface="+mn-lt"/>
              </a:rPr>
              <a:t>Duyu</a:t>
            </a:r>
            <a:r>
              <a:rPr sz="2000" dirty="0" smtClean="0">
                <a:latin typeface="+mn-lt"/>
              </a:rPr>
              <a:t> </a:t>
            </a:r>
            <a:r>
              <a:rPr sz="2000" dirty="0" err="1" smtClean="0">
                <a:latin typeface="+mn-lt"/>
              </a:rPr>
              <a:t>bütünleme</a:t>
            </a:r>
            <a:r>
              <a:rPr sz="2000" dirty="0" smtClean="0">
                <a:latin typeface="+mn-lt"/>
              </a:rPr>
              <a:t> </a:t>
            </a:r>
            <a:r>
              <a:rPr sz="2000" dirty="0" err="1" smtClean="0">
                <a:latin typeface="+mn-lt"/>
              </a:rPr>
              <a:t>odaları</a:t>
            </a:r>
            <a:r>
              <a:rPr sz="2000" dirty="0" smtClean="0">
                <a:latin typeface="+mn-lt"/>
              </a:rPr>
              <a:t> </a:t>
            </a:r>
            <a:endParaRPr sz="2000" dirty="0">
              <a:latin typeface="+mn-lt"/>
            </a:endParaRPr>
          </a:p>
        </p:txBody>
      </p:sp>
    </p:spTree>
    <p:extLst>
      <p:ext uri="{BB962C8B-B14F-4D97-AF65-F5344CB8AC3E}">
        <p14:creationId xmlns:p14="http://schemas.microsoft.com/office/powerpoint/2010/main" val="9732317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Title 4"/>
          <p:cNvSpPr>
            <a:spLocks noGrp="1"/>
          </p:cNvSpPr>
          <p:nvPr>
            <p:ph type="title"/>
          </p:nvPr>
        </p:nvSpPr>
        <p:spPr/>
        <p:txBody>
          <a:bodyPr>
            <a:normAutofit fontScale="90000"/>
          </a:bodyPr>
          <a:lstStyle/>
          <a:p>
            <a:pPr marL="0" indent="0" eaLnBrk="1" hangingPunct="1">
              <a:buFont typeface="Arial" pitchFamily="34" charset="0"/>
              <a:buNone/>
            </a:pPr>
            <a:r>
              <a:rPr lang="tr-TR" altLang="tr-TR" b="1" dirty="0" smtClean="0"/>
              <a:t/>
            </a:r>
            <a:br>
              <a:rPr lang="tr-TR" altLang="tr-TR" b="1" dirty="0" smtClean="0"/>
            </a:br>
            <a:r>
              <a:rPr lang="tr-TR" altLang="tr-TR" b="1" dirty="0" smtClean="0"/>
              <a:t>Duyu bahçeleri </a:t>
            </a:r>
            <a:r>
              <a:rPr lang="tr-TR" altLang="tr-TR" dirty="0" smtClean="0"/>
              <a:t/>
            </a:r>
            <a:br>
              <a:rPr lang="tr-TR" altLang="tr-TR" dirty="0" smtClean="0"/>
            </a:br>
            <a:endParaRPr lang="tr-TR" altLang="tr-TR" dirty="0" smtClean="0"/>
          </a:p>
        </p:txBody>
      </p:sp>
      <p:sp>
        <p:nvSpPr>
          <p:cNvPr id="6" name="Text Placeholder 5"/>
          <p:cNvSpPr>
            <a:spLocks noGrp="1"/>
          </p:cNvSpPr>
          <p:nvPr>
            <p:ph idx="1"/>
          </p:nvPr>
        </p:nvSpPr>
        <p:spPr/>
        <p:txBody>
          <a:bodyPr/>
          <a:lstStyle/>
          <a:p>
            <a:pPr marL="0" indent="0" algn="just">
              <a:buNone/>
              <a:defRPr/>
            </a:pPr>
            <a:r>
              <a:rPr lang="tr-TR" sz="2000" dirty="0" smtClean="0"/>
              <a:t>	</a:t>
            </a:r>
            <a:r>
              <a:rPr sz="2000" dirty="0" err="1" smtClean="0"/>
              <a:t>Duyu</a:t>
            </a:r>
            <a:r>
              <a:rPr sz="2000" dirty="0" smtClean="0"/>
              <a:t> </a:t>
            </a:r>
            <a:r>
              <a:rPr sz="2000" dirty="0" err="1" smtClean="0"/>
              <a:t>bahçeleri</a:t>
            </a:r>
            <a:r>
              <a:rPr sz="2000" dirty="0" smtClean="0"/>
              <a:t>, </a:t>
            </a:r>
            <a:r>
              <a:rPr sz="2000" dirty="0" err="1" smtClean="0"/>
              <a:t>bütün</a:t>
            </a:r>
            <a:r>
              <a:rPr sz="2000" dirty="0" smtClean="0"/>
              <a:t> </a:t>
            </a:r>
            <a:r>
              <a:rPr sz="2000" dirty="0" err="1" smtClean="0"/>
              <a:t>duyuları</a:t>
            </a:r>
            <a:r>
              <a:rPr sz="2000" dirty="0" smtClean="0"/>
              <a:t> </a:t>
            </a:r>
            <a:r>
              <a:rPr sz="2000" dirty="0" err="1" smtClean="0"/>
              <a:t>içinde</a:t>
            </a:r>
            <a:r>
              <a:rPr sz="2000" dirty="0" smtClean="0"/>
              <a:t> </a:t>
            </a:r>
            <a:r>
              <a:rPr sz="2000" dirty="0" err="1" smtClean="0"/>
              <a:t>barındırması</a:t>
            </a:r>
            <a:r>
              <a:rPr sz="2000" dirty="0" smtClean="0"/>
              <a:t> </a:t>
            </a:r>
            <a:r>
              <a:rPr sz="2000" dirty="0" err="1" smtClean="0"/>
              <a:t>açısından</a:t>
            </a:r>
            <a:r>
              <a:rPr sz="2000" dirty="0" smtClean="0"/>
              <a:t> </a:t>
            </a:r>
            <a:r>
              <a:rPr sz="2000" dirty="0" err="1" smtClean="0"/>
              <a:t>çok</a:t>
            </a:r>
            <a:r>
              <a:rPr sz="2000" dirty="0" smtClean="0"/>
              <a:t> </a:t>
            </a:r>
            <a:r>
              <a:rPr sz="2000" dirty="0" err="1" smtClean="0"/>
              <a:t>önemlidir</a:t>
            </a:r>
            <a:r>
              <a:rPr sz="2000" dirty="0" smtClean="0"/>
              <a:t>. </a:t>
            </a:r>
            <a:r>
              <a:rPr sz="2000" dirty="0" err="1">
                <a:latin typeface="+mn-lt"/>
              </a:rPr>
              <a:t>Duyu</a:t>
            </a:r>
            <a:r>
              <a:rPr sz="2000" dirty="0">
                <a:latin typeface="+mn-lt"/>
              </a:rPr>
              <a:t> </a:t>
            </a:r>
            <a:r>
              <a:rPr sz="2000" dirty="0" err="1">
                <a:latin typeface="+mn-lt"/>
              </a:rPr>
              <a:t>bahçelerinin</a:t>
            </a:r>
            <a:r>
              <a:rPr sz="2000" dirty="0">
                <a:latin typeface="+mn-lt"/>
              </a:rPr>
              <a:t> </a:t>
            </a:r>
            <a:r>
              <a:rPr sz="2000" dirty="0" err="1">
                <a:latin typeface="+mn-lt"/>
              </a:rPr>
              <a:t>diğer</a:t>
            </a:r>
            <a:r>
              <a:rPr sz="2000" dirty="0">
                <a:latin typeface="+mn-lt"/>
              </a:rPr>
              <a:t> </a:t>
            </a:r>
            <a:r>
              <a:rPr sz="2000" dirty="0" err="1" smtClean="0">
                <a:latin typeface="+mn-lt"/>
              </a:rPr>
              <a:t>bahçelerden</a:t>
            </a:r>
            <a:r>
              <a:rPr sz="2000" dirty="0" smtClean="0">
                <a:latin typeface="+mn-lt"/>
              </a:rPr>
              <a:t> en </a:t>
            </a:r>
            <a:r>
              <a:rPr sz="2000" dirty="0" err="1" smtClean="0">
                <a:latin typeface="+mn-lt"/>
              </a:rPr>
              <a:t>önemli</a:t>
            </a:r>
            <a:r>
              <a:rPr sz="2000" dirty="0" smtClean="0">
                <a:latin typeface="+mn-lt"/>
              </a:rPr>
              <a:t> </a:t>
            </a:r>
            <a:r>
              <a:rPr sz="2000" dirty="0" err="1" smtClean="0">
                <a:latin typeface="+mn-lt"/>
              </a:rPr>
              <a:t>farklılığı</a:t>
            </a:r>
            <a:r>
              <a:rPr sz="2000" dirty="0" smtClean="0">
                <a:latin typeface="+mn-lt"/>
              </a:rPr>
              <a:t> </a:t>
            </a:r>
            <a:r>
              <a:rPr sz="2000" dirty="0" err="1" smtClean="0">
                <a:latin typeface="+mn-lt"/>
              </a:rPr>
              <a:t>bir</a:t>
            </a:r>
            <a:r>
              <a:rPr sz="2000" dirty="0" smtClean="0">
                <a:latin typeface="+mn-lt"/>
              </a:rPr>
              <a:t> </a:t>
            </a:r>
            <a:r>
              <a:rPr sz="2000" dirty="0" err="1" smtClean="0">
                <a:latin typeface="+mn-lt"/>
              </a:rPr>
              <a:t>çok</a:t>
            </a:r>
            <a:r>
              <a:rPr sz="2000" dirty="0" smtClean="0">
                <a:latin typeface="+mn-lt"/>
              </a:rPr>
              <a:t> </a:t>
            </a:r>
            <a:r>
              <a:rPr sz="2000" dirty="0" err="1" smtClean="0">
                <a:latin typeface="+mn-lt"/>
              </a:rPr>
              <a:t>duyuyu</a:t>
            </a:r>
            <a:r>
              <a:rPr sz="2000" dirty="0" smtClean="0">
                <a:latin typeface="+mn-lt"/>
              </a:rPr>
              <a:t> </a:t>
            </a:r>
            <a:r>
              <a:rPr sz="2000" dirty="0" err="1" smtClean="0">
                <a:latin typeface="+mn-lt"/>
              </a:rPr>
              <a:t>uyaracak</a:t>
            </a:r>
            <a:r>
              <a:rPr sz="2000" dirty="0" smtClean="0">
                <a:latin typeface="+mn-lt"/>
              </a:rPr>
              <a:t> </a:t>
            </a:r>
            <a:r>
              <a:rPr sz="2000" dirty="0" err="1" smtClean="0">
                <a:latin typeface="+mn-lt"/>
              </a:rPr>
              <a:t>sert</a:t>
            </a:r>
            <a:r>
              <a:rPr sz="2000" dirty="0" smtClean="0">
                <a:latin typeface="+mn-lt"/>
              </a:rPr>
              <a:t>, </a:t>
            </a:r>
            <a:r>
              <a:rPr sz="2000" dirty="0" err="1" smtClean="0">
                <a:latin typeface="+mn-lt"/>
              </a:rPr>
              <a:t>yumuşak</a:t>
            </a:r>
            <a:r>
              <a:rPr sz="2000" dirty="0" smtClean="0">
                <a:latin typeface="+mn-lt"/>
              </a:rPr>
              <a:t>, </a:t>
            </a:r>
            <a:r>
              <a:rPr sz="2000" dirty="0" err="1" smtClean="0">
                <a:latin typeface="+mn-lt"/>
              </a:rPr>
              <a:t>renkli</a:t>
            </a:r>
            <a:r>
              <a:rPr sz="2000" dirty="0" smtClean="0">
                <a:latin typeface="+mn-lt"/>
              </a:rPr>
              <a:t> </a:t>
            </a:r>
            <a:r>
              <a:rPr sz="2000" dirty="0" err="1" smtClean="0">
                <a:latin typeface="+mn-lt"/>
              </a:rPr>
              <a:t>ve</a:t>
            </a:r>
            <a:r>
              <a:rPr sz="2000" dirty="0" smtClean="0">
                <a:latin typeface="+mn-lt"/>
              </a:rPr>
              <a:t> </a:t>
            </a:r>
            <a:r>
              <a:rPr sz="2000" dirty="0" err="1" smtClean="0">
                <a:latin typeface="+mn-lt"/>
              </a:rPr>
              <a:t>farklı</a:t>
            </a:r>
            <a:r>
              <a:rPr sz="2000" dirty="0" smtClean="0">
                <a:latin typeface="+mn-lt"/>
              </a:rPr>
              <a:t> </a:t>
            </a:r>
            <a:r>
              <a:rPr sz="2000" dirty="0" err="1" smtClean="0">
                <a:latin typeface="+mn-lt"/>
              </a:rPr>
              <a:t>doku</a:t>
            </a:r>
            <a:r>
              <a:rPr sz="2000" dirty="0" smtClean="0">
                <a:latin typeface="+mn-lt"/>
              </a:rPr>
              <a:t>, </a:t>
            </a:r>
            <a:r>
              <a:rPr sz="2000" dirty="0" err="1" smtClean="0">
                <a:latin typeface="+mn-lt"/>
              </a:rPr>
              <a:t>koku</a:t>
            </a:r>
            <a:r>
              <a:rPr sz="2000" dirty="0" smtClean="0">
                <a:latin typeface="+mn-lt"/>
              </a:rPr>
              <a:t> </a:t>
            </a:r>
            <a:r>
              <a:rPr sz="2000" dirty="0" err="1">
                <a:latin typeface="+mn-lt"/>
              </a:rPr>
              <a:t>ve</a:t>
            </a:r>
            <a:r>
              <a:rPr sz="2000" dirty="0">
                <a:latin typeface="+mn-lt"/>
              </a:rPr>
              <a:t> </a:t>
            </a:r>
            <a:r>
              <a:rPr sz="2000" dirty="0" err="1">
                <a:latin typeface="+mn-lt"/>
              </a:rPr>
              <a:t>tatta</a:t>
            </a:r>
            <a:r>
              <a:rPr sz="2000" dirty="0">
                <a:latin typeface="+mn-lt"/>
              </a:rPr>
              <a:t> </a:t>
            </a:r>
            <a:r>
              <a:rPr sz="2000" dirty="0" err="1">
                <a:latin typeface="+mn-lt"/>
              </a:rPr>
              <a:t>materyallerin</a:t>
            </a:r>
            <a:r>
              <a:rPr sz="2000" dirty="0">
                <a:latin typeface="+mn-lt"/>
              </a:rPr>
              <a:t> </a:t>
            </a:r>
            <a:r>
              <a:rPr sz="2000" dirty="0" err="1" smtClean="0">
                <a:latin typeface="+mn-lt"/>
              </a:rPr>
              <a:t>bulunmasıdır</a:t>
            </a:r>
            <a:r>
              <a:rPr sz="2000" dirty="0" smtClean="0">
                <a:latin typeface="+mn-lt"/>
              </a:rPr>
              <a:t>. </a:t>
            </a:r>
            <a:r>
              <a:rPr sz="2000" dirty="0" err="1">
                <a:latin typeface="+mn-lt"/>
              </a:rPr>
              <a:t>Duyu</a:t>
            </a:r>
            <a:r>
              <a:rPr sz="2000" dirty="0">
                <a:latin typeface="+mn-lt"/>
              </a:rPr>
              <a:t> </a:t>
            </a:r>
            <a:r>
              <a:rPr sz="2000" dirty="0" err="1">
                <a:latin typeface="+mn-lt"/>
              </a:rPr>
              <a:t>bahçeleri</a:t>
            </a:r>
            <a:r>
              <a:rPr sz="2000" dirty="0">
                <a:latin typeface="+mn-lt"/>
              </a:rPr>
              <a:t> </a:t>
            </a:r>
            <a:r>
              <a:rPr sz="2000" dirty="0" err="1">
                <a:latin typeface="+mn-lt"/>
              </a:rPr>
              <a:t>düzenlenirken</a:t>
            </a:r>
            <a:r>
              <a:rPr sz="2000" dirty="0">
                <a:latin typeface="+mn-lt"/>
              </a:rPr>
              <a:t> </a:t>
            </a:r>
            <a:r>
              <a:rPr sz="2000" dirty="0" err="1">
                <a:latin typeface="+mn-lt"/>
              </a:rPr>
              <a:t>çocuklar</a:t>
            </a:r>
            <a:r>
              <a:rPr sz="2000" dirty="0">
                <a:latin typeface="+mn-lt"/>
              </a:rPr>
              <a:t> </a:t>
            </a:r>
            <a:r>
              <a:rPr sz="2000" dirty="0" err="1">
                <a:latin typeface="+mn-lt"/>
              </a:rPr>
              <a:t>için</a:t>
            </a:r>
            <a:r>
              <a:rPr sz="2000" dirty="0">
                <a:latin typeface="+mn-lt"/>
              </a:rPr>
              <a:t> </a:t>
            </a:r>
            <a:r>
              <a:rPr sz="2000" dirty="0" err="1" smtClean="0">
                <a:latin typeface="+mn-lt"/>
              </a:rPr>
              <a:t>duyusal</a:t>
            </a:r>
            <a:r>
              <a:rPr sz="2000" dirty="0" smtClean="0">
                <a:latin typeface="+mn-lt"/>
              </a:rPr>
              <a:t> </a:t>
            </a:r>
            <a:r>
              <a:rPr sz="2000" dirty="0" err="1" smtClean="0">
                <a:latin typeface="+mn-lt"/>
              </a:rPr>
              <a:t>uyaranların</a:t>
            </a:r>
            <a:r>
              <a:rPr sz="2000" dirty="0" smtClean="0">
                <a:latin typeface="+mn-lt"/>
              </a:rPr>
              <a:t> </a:t>
            </a:r>
            <a:r>
              <a:rPr sz="2000" dirty="0" err="1">
                <a:latin typeface="+mn-lt"/>
              </a:rPr>
              <a:t>ulaşabilecek</a:t>
            </a:r>
            <a:r>
              <a:rPr sz="2000" dirty="0">
                <a:latin typeface="+mn-lt"/>
              </a:rPr>
              <a:t> </a:t>
            </a:r>
            <a:r>
              <a:rPr sz="2000" dirty="0" err="1">
                <a:latin typeface="+mn-lt"/>
              </a:rPr>
              <a:t>yerde</a:t>
            </a:r>
            <a:r>
              <a:rPr sz="2000" dirty="0">
                <a:latin typeface="+mn-lt"/>
              </a:rPr>
              <a:t> </a:t>
            </a:r>
            <a:r>
              <a:rPr sz="2000" dirty="0" err="1" smtClean="0">
                <a:latin typeface="+mn-lt"/>
              </a:rPr>
              <a:t>olmasına</a:t>
            </a:r>
            <a:r>
              <a:rPr sz="2000" dirty="0" smtClean="0">
                <a:latin typeface="+mn-lt"/>
              </a:rPr>
              <a:t> </a:t>
            </a:r>
            <a:r>
              <a:rPr sz="2000" dirty="0" err="1" smtClean="0">
                <a:latin typeface="+mn-lt"/>
              </a:rPr>
              <a:t>dikkat</a:t>
            </a:r>
            <a:r>
              <a:rPr sz="2000" dirty="0" smtClean="0">
                <a:latin typeface="+mn-lt"/>
              </a:rPr>
              <a:t> </a:t>
            </a:r>
            <a:r>
              <a:rPr sz="2000" dirty="0" err="1">
                <a:latin typeface="+mn-lt"/>
              </a:rPr>
              <a:t>edilmelidir</a:t>
            </a:r>
            <a:endParaRPr sz="2000" dirty="0">
              <a:latin typeface="+mn-lt"/>
            </a:endParaRPr>
          </a:p>
        </p:txBody>
      </p:sp>
    </p:spTree>
    <p:extLst>
      <p:ext uri="{BB962C8B-B14F-4D97-AF65-F5344CB8AC3E}">
        <p14:creationId xmlns:p14="http://schemas.microsoft.com/office/powerpoint/2010/main" val="31201740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Title 4"/>
          <p:cNvSpPr>
            <a:spLocks noGrp="1"/>
          </p:cNvSpPr>
          <p:nvPr>
            <p:ph type="title"/>
          </p:nvPr>
        </p:nvSpPr>
        <p:spPr/>
        <p:txBody>
          <a:bodyPr>
            <a:normAutofit fontScale="90000"/>
          </a:bodyPr>
          <a:lstStyle/>
          <a:p>
            <a:pPr marL="0" indent="0" eaLnBrk="1" hangingPunct="1">
              <a:buFont typeface="Arial" pitchFamily="34" charset="0"/>
              <a:buNone/>
            </a:pPr>
            <a:r>
              <a:rPr lang="tr-TR" altLang="tr-TR" b="1" dirty="0" smtClean="0"/>
              <a:t/>
            </a:r>
            <a:br>
              <a:rPr lang="tr-TR" altLang="tr-TR" b="1" dirty="0" smtClean="0"/>
            </a:br>
            <a:r>
              <a:rPr lang="tr-TR" altLang="tr-TR" b="1" dirty="0" smtClean="0"/>
              <a:t>Duyusal Süreçte </a:t>
            </a:r>
            <a:r>
              <a:rPr lang="tr-TR" altLang="tr-TR" b="1" dirty="0" err="1" smtClean="0"/>
              <a:t>Dunn</a:t>
            </a:r>
            <a:r>
              <a:rPr lang="tr-TR" altLang="tr-TR" b="1" dirty="0" smtClean="0"/>
              <a:t> Modeli </a:t>
            </a:r>
            <a:r>
              <a:rPr lang="tr-TR" altLang="tr-TR" dirty="0" smtClean="0"/>
              <a:t/>
            </a:r>
            <a:br>
              <a:rPr lang="tr-TR" altLang="tr-TR" dirty="0" smtClean="0"/>
            </a:br>
            <a:endParaRPr lang="tr-TR" altLang="tr-TR" dirty="0" smtClean="0"/>
          </a:p>
        </p:txBody>
      </p:sp>
      <p:sp>
        <p:nvSpPr>
          <p:cNvPr id="6" name="Text Placeholder 5"/>
          <p:cNvSpPr>
            <a:spLocks noGrp="1"/>
          </p:cNvSpPr>
          <p:nvPr>
            <p:ph idx="1"/>
          </p:nvPr>
        </p:nvSpPr>
        <p:spPr/>
        <p:txBody>
          <a:bodyPr/>
          <a:lstStyle/>
          <a:p>
            <a:pPr marL="0" indent="0" algn="just">
              <a:buNone/>
              <a:defRPr/>
            </a:pPr>
            <a:r>
              <a:rPr lang="tr-TR" sz="2400" dirty="0" smtClean="0">
                <a:latin typeface="Calibri"/>
              </a:rPr>
              <a:t>	</a:t>
            </a:r>
            <a:r>
              <a:rPr sz="2400" dirty="0" err="1" smtClean="0">
                <a:latin typeface="Calibri"/>
              </a:rPr>
              <a:t>Küçük</a:t>
            </a:r>
            <a:r>
              <a:rPr sz="2400" dirty="0" smtClean="0">
                <a:latin typeface="Calibri"/>
              </a:rPr>
              <a:t> </a:t>
            </a:r>
            <a:r>
              <a:rPr sz="2400" dirty="0" err="1">
                <a:latin typeface="Calibri"/>
              </a:rPr>
              <a:t>çocukların</a:t>
            </a:r>
            <a:r>
              <a:rPr sz="2400" dirty="0">
                <a:latin typeface="Calibri"/>
              </a:rPr>
              <a:t> </a:t>
            </a:r>
            <a:r>
              <a:rPr sz="2400" dirty="0" err="1" smtClean="0">
                <a:latin typeface="Calibri"/>
              </a:rPr>
              <a:t>gelişiminde</a:t>
            </a:r>
            <a:r>
              <a:rPr sz="2400" dirty="0" smtClean="0">
                <a:latin typeface="Calibri"/>
              </a:rPr>
              <a:t> </a:t>
            </a:r>
            <a:r>
              <a:rPr sz="2400" dirty="0" err="1" smtClean="0">
                <a:latin typeface="Calibri"/>
              </a:rPr>
              <a:t>duyusal</a:t>
            </a:r>
            <a:r>
              <a:rPr sz="2400" dirty="0" smtClean="0">
                <a:latin typeface="Calibri"/>
              </a:rPr>
              <a:t> </a:t>
            </a:r>
            <a:r>
              <a:rPr sz="2400" dirty="0" err="1">
                <a:latin typeface="Calibri"/>
              </a:rPr>
              <a:t>süreç</a:t>
            </a:r>
            <a:r>
              <a:rPr sz="2400" dirty="0">
                <a:latin typeface="Calibri"/>
              </a:rPr>
              <a:t> </a:t>
            </a:r>
            <a:r>
              <a:rPr sz="2400" dirty="0" err="1">
                <a:latin typeface="Calibri"/>
              </a:rPr>
              <a:t>konusunda</a:t>
            </a:r>
            <a:r>
              <a:rPr sz="2400" dirty="0">
                <a:latin typeface="Calibri"/>
              </a:rPr>
              <a:t> </a:t>
            </a:r>
            <a:r>
              <a:rPr sz="2400" dirty="0" err="1">
                <a:latin typeface="Calibri"/>
              </a:rPr>
              <a:t>eğitimcilerin</a:t>
            </a:r>
            <a:r>
              <a:rPr sz="2400" dirty="0">
                <a:latin typeface="Calibri"/>
              </a:rPr>
              <a:t> </a:t>
            </a:r>
            <a:r>
              <a:rPr sz="2400" dirty="0" err="1">
                <a:latin typeface="Calibri"/>
              </a:rPr>
              <a:t>ve</a:t>
            </a:r>
            <a:r>
              <a:rPr sz="2400" dirty="0">
                <a:latin typeface="Calibri"/>
              </a:rPr>
              <a:t> </a:t>
            </a:r>
            <a:r>
              <a:rPr sz="2400" dirty="0" err="1">
                <a:latin typeface="Calibri"/>
              </a:rPr>
              <a:t>ebeveynlerin</a:t>
            </a:r>
            <a:r>
              <a:rPr sz="2400" dirty="0">
                <a:latin typeface="Calibri"/>
              </a:rPr>
              <a:t> </a:t>
            </a:r>
            <a:r>
              <a:rPr sz="2400" dirty="0" err="1">
                <a:latin typeface="Calibri"/>
              </a:rPr>
              <a:t>bilgilerinin</a:t>
            </a:r>
            <a:r>
              <a:rPr sz="2400" dirty="0">
                <a:latin typeface="Calibri"/>
              </a:rPr>
              <a:t> </a:t>
            </a:r>
            <a:r>
              <a:rPr sz="2400" dirty="0" err="1">
                <a:latin typeface="Calibri"/>
              </a:rPr>
              <a:t>olması</a:t>
            </a:r>
            <a:r>
              <a:rPr sz="2400" dirty="0">
                <a:latin typeface="Calibri"/>
              </a:rPr>
              <a:t>, </a:t>
            </a:r>
            <a:r>
              <a:rPr sz="2400" dirty="0" err="1" smtClean="0">
                <a:latin typeface="Calibri"/>
              </a:rPr>
              <a:t>bebeklere</a:t>
            </a:r>
            <a:r>
              <a:rPr sz="2400" dirty="0" smtClean="0">
                <a:latin typeface="Calibri"/>
              </a:rPr>
              <a:t> </a:t>
            </a:r>
            <a:r>
              <a:rPr sz="2400" dirty="0" err="1" smtClean="0">
                <a:latin typeface="Calibri"/>
              </a:rPr>
              <a:t>ve</a:t>
            </a:r>
            <a:r>
              <a:rPr sz="2400" dirty="0" smtClean="0">
                <a:latin typeface="Calibri"/>
              </a:rPr>
              <a:t> </a:t>
            </a:r>
            <a:r>
              <a:rPr sz="2400" dirty="0" err="1">
                <a:latin typeface="Calibri"/>
              </a:rPr>
              <a:t>çocuklara</a:t>
            </a:r>
            <a:r>
              <a:rPr sz="2400" dirty="0">
                <a:latin typeface="Calibri"/>
              </a:rPr>
              <a:t> </a:t>
            </a:r>
            <a:r>
              <a:rPr sz="2400" dirty="0" err="1" smtClean="0">
                <a:latin typeface="Calibri"/>
              </a:rPr>
              <a:t>destek</a:t>
            </a:r>
            <a:r>
              <a:rPr sz="2400" dirty="0" smtClean="0">
                <a:latin typeface="Calibri"/>
              </a:rPr>
              <a:t> </a:t>
            </a:r>
            <a:r>
              <a:rPr sz="2400" dirty="0" err="1" smtClean="0">
                <a:latin typeface="Calibri"/>
              </a:rPr>
              <a:t>olmaları</a:t>
            </a:r>
            <a:r>
              <a:rPr sz="2400" dirty="0" smtClean="0">
                <a:latin typeface="Calibri"/>
              </a:rPr>
              <a:t> </a:t>
            </a:r>
            <a:r>
              <a:rPr sz="2400" dirty="0" err="1">
                <a:latin typeface="Calibri"/>
              </a:rPr>
              <a:t>açısından</a:t>
            </a:r>
            <a:r>
              <a:rPr sz="2400" dirty="0">
                <a:latin typeface="Calibri"/>
              </a:rPr>
              <a:t> </a:t>
            </a:r>
            <a:r>
              <a:rPr sz="2400" dirty="0" err="1">
                <a:latin typeface="Calibri"/>
              </a:rPr>
              <a:t>oldukça</a:t>
            </a:r>
            <a:r>
              <a:rPr sz="2400" dirty="0">
                <a:latin typeface="Calibri"/>
              </a:rPr>
              <a:t> </a:t>
            </a:r>
            <a:r>
              <a:rPr sz="2400" dirty="0" err="1">
                <a:latin typeface="Calibri"/>
              </a:rPr>
              <a:t>önemli</a:t>
            </a:r>
            <a:r>
              <a:rPr sz="2400" dirty="0">
                <a:latin typeface="Calibri"/>
              </a:rPr>
              <a:t> </a:t>
            </a:r>
            <a:r>
              <a:rPr sz="2400" dirty="0" err="1">
                <a:latin typeface="Calibri"/>
              </a:rPr>
              <a:t>olduğu</a:t>
            </a:r>
            <a:r>
              <a:rPr sz="2400" dirty="0">
                <a:latin typeface="Calibri"/>
              </a:rPr>
              <a:t> </a:t>
            </a:r>
            <a:r>
              <a:rPr sz="2400" dirty="0" err="1" smtClean="0">
                <a:latin typeface="Calibri"/>
              </a:rPr>
              <a:t>görülmektedir</a:t>
            </a:r>
            <a:r>
              <a:rPr sz="2400" dirty="0" smtClean="0">
                <a:latin typeface="Calibri"/>
              </a:rPr>
              <a:t>.</a:t>
            </a:r>
          </a:p>
          <a:p>
            <a:pPr marL="0" indent="0" algn="just">
              <a:buNone/>
              <a:defRPr/>
            </a:pPr>
            <a:endParaRPr sz="2400" dirty="0">
              <a:latin typeface="Calibri"/>
            </a:endParaRPr>
          </a:p>
          <a:p>
            <a:pPr marL="0" indent="0" algn="just">
              <a:buNone/>
              <a:defRPr/>
            </a:pPr>
            <a:r>
              <a:rPr lang="tr-TR" sz="2400" dirty="0" smtClean="0">
                <a:latin typeface="Calibri"/>
              </a:rPr>
              <a:t>	</a:t>
            </a:r>
            <a:r>
              <a:rPr sz="2400" dirty="0" err="1" smtClean="0">
                <a:latin typeface="Calibri"/>
              </a:rPr>
              <a:t>Günlük</a:t>
            </a:r>
            <a:r>
              <a:rPr sz="2400" dirty="0" smtClean="0">
                <a:latin typeface="Calibri"/>
              </a:rPr>
              <a:t> </a:t>
            </a:r>
            <a:r>
              <a:rPr sz="2400" dirty="0" err="1">
                <a:latin typeface="Calibri"/>
              </a:rPr>
              <a:t>hayatta</a:t>
            </a:r>
            <a:r>
              <a:rPr sz="2400" dirty="0">
                <a:latin typeface="Calibri"/>
              </a:rPr>
              <a:t> </a:t>
            </a:r>
            <a:r>
              <a:rPr sz="2400" dirty="0" err="1">
                <a:latin typeface="Calibri"/>
              </a:rPr>
              <a:t>duyusal</a:t>
            </a:r>
            <a:r>
              <a:rPr sz="2400" dirty="0">
                <a:latin typeface="Calibri"/>
              </a:rPr>
              <a:t> </a:t>
            </a:r>
            <a:r>
              <a:rPr sz="2400" dirty="0" err="1" smtClean="0">
                <a:latin typeface="Calibri"/>
              </a:rPr>
              <a:t>süreci</a:t>
            </a:r>
            <a:r>
              <a:rPr sz="2400" dirty="0" smtClean="0">
                <a:latin typeface="Calibri"/>
              </a:rPr>
              <a:t> </a:t>
            </a:r>
            <a:r>
              <a:rPr sz="2400" dirty="0" err="1" smtClean="0">
                <a:latin typeface="Calibri"/>
              </a:rPr>
              <a:t>anlayabilme</a:t>
            </a:r>
            <a:r>
              <a:rPr sz="2400" dirty="0" smtClean="0">
                <a:latin typeface="Calibri"/>
              </a:rPr>
              <a:t> </a:t>
            </a:r>
            <a:r>
              <a:rPr sz="2400" dirty="0" err="1">
                <a:latin typeface="Calibri"/>
              </a:rPr>
              <a:t>adına</a:t>
            </a:r>
            <a:r>
              <a:rPr sz="2400" dirty="0">
                <a:latin typeface="Calibri"/>
              </a:rPr>
              <a:t> </a:t>
            </a:r>
            <a:r>
              <a:rPr sz="2400" dirty="0" err="1">
                <a:latin typeface="Calibri"/>
              </a:rPr>
              <a:t>kavramsal</a:t>
            </a:r>
            <a:r>
              <a:rPr sz="2400" dirty="0">
                <a:latin typeface="Calibri"/>
              </a:rPr>
              <a:t> </a:t>
            </a:r>
            <a:r>
              <a:rPr sz="2400" dirty="0" err="1">
                <a:latin typeface="Calibri"/>
              </a:rPr>
              <a:t>bir</a:t>
            </a:r>
            <a:r>
              <a:rPr sz="2400" dirty="0">
                <a:latin typeface="Calibri"/>
              </a:rPr>
              <a:t> model </a:t>
            </a:r>
            <a:r>
              <a:rPr sz="2400" dirty="0" err="1">
                <a:latin typeface="Calibri"/>
              </a:rPr>
              <a:t>oluşturmuştur</a:t>
            </a:r>
            <a:r>
              <a:rPr sz="2400" dirty="0">
                <a:latin typeface="Calibri"/>
              </a:rPr>
              <a:t>. </a:t>
            </a:r>
            <a:endParaRPr sz="2400" dirty="0" smtClean="0">
              <a:latin typeface="Calibri"/>
            </a:endParaRPr>
          </a:p>
        </p:txBody>
      </p:sp>
    </p:spTree>
    <p:extLst>
      <p:ext uri="{BB962C8B-B14F-4D97-AF65-F5344CB8AC3E}">
        <p14:creationId xmlns:p14="http://schemas.microsoft.com/office/powerpoint/2010/main" val="788414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350</Words>
  <Application>Microsoft Office PowerPoint</Application>
  <PresentationFormat>Ekran Gösterisi (4:3)</PresentationFormat>
  <Paragraphs>73</Paragraphs>
  <Slides>19</Slides>
  <Notes>0</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Ofis Teması</vt:lpstr>
      <vt:lpstr>Duyuların gelişimini destekleyici müdahale programı geliştirme</vt:lpstr>
      <vt:lpstr>DUYULARIN GELİŞİMİNİ DESTEKLEME</vt:lpstr>
      <vt:lpstr>PowerPoint Sunusu</vt:lpstr>
      <vt:lpstr>Bebeklik ve İlk Çocukluk Dönemi Çocuklarına Yönelik Erken Müdahale Programları</vt:lpstr>
      <vt:lpstr>PowerPoint Sunusu</vt:lpstr>
      <vt:lpstr>PowerPoint Sunusu</vt:lpstr>
      <vt:lpstr> Duyu odaları </vt:lpstr>
      <vt:lpstr> Duyu bahçeleri  </vt:lpstr>
      <vt:lpstr> Duyusal Süreçte Dunn Modeli  </vt:lpstr>
      <vt:lpstr>PowerPoint Sunusu</vt:lpstr>
      <vt:lpstr>Duyusal süreçte Dunn Modeli (The impact of sensory processing on the lives of children and their families: a conceptual model)</vt:lpstr>
      <vt:lpstr>PowerPoint Sunusu</vt:lpstr>
      <vt:lpstr>PowerPoint Sunusu</vt:lpstr>
      <vt:lpstr> Dört ana modelin sonuçları şunlardır.</vt:lpstr>
      <vt:lpstr>PowerPoint Sunusu</vt:lpstr>
      <vt:lpstr>PowerPoint Sunusu</vt:lpstr>
      <vt:lpstr>PowerPoint Sunusu</vt:lpstr>
      <vt:lpstr>PowerPoint Sunusu</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AYÇA</dc:creator>
  <cp:lastModifiedBy>AYÇA</cp:lastModifiedBy>
  <cp:revision>10</cp:revision>
  <dcterms:created xsi:type="dcterms:W3CDTF">2020-11-09T13:58:59Z</dcterms:created>
  <dcterms:modified xsi:type="dcterms:W3CDTF">2020-11-10T09:28:30Z</dcterms:modified>
</cp:coreProperties>
</file>