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45"/>
  </p:notesMasterIdLst>
  <p:sldIdLst>
    <p:sldId id="257" r:id="rId2"/>
    <p:sldId id="288" r:id="rId3"/>
    <p:sldId id="287" r:id="rId4"/>
    <p:sldId id="258" r:id="rId5"/>
    <p:sldId id="261" r:id="rId6"/>
    <p:sldId id="294" r:id="rId7"/>
    <p:sldId id="293" r:id="rId8"/>
    <p:sldId id="289" r:id="rId9"/>
    <p:sldId id="290" r:id="rId10"/>
    <p:sldId id="277" r:id="rId11"/>
    <p:sldId id="278" r:id="rId12"/>
    <p:sldId id="280" r:id="rId13"/>
    <p:sldId id="262" r:id="rId14"/>
    <p:sldId id="263" r:id="rId15"/>
    <p:sldId id="265" r:id="rId16"/>
    <p:sldId id="309" r:id="rId17"/>
    <p:sldId id="266" r:id="rId18"/>
    <p:sldId id="310" r:id="rId19"/>
    <p:sldId id="269"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274" r:id="rId35"/>
    <p:sldId id="275" r:id="rId36"/>
    <p:sldId id="276" r:id="rId37"/>
    <p:sldId id="281" r:id="rId38"/>
    <p:sldId id="282" r:id="rId39"/>
    <p:sldId id="283" r:id="rId40"/>
    <p:sldId id="284" r:id="rId41"/>
    <p:sldId id="285" r:id="rId42"/>
    <p:sldId id="291" r:id="rId43"/>
    <p:sldId id="29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633" autoAdjust="0"/>
  </p:normalViewPr>
  <p:slideViewPr>
    <p:cSldViewPr snapToGrid="0" snapToObjects="1">
      <p:cViewPr varScale="1">
        <p:scale>
          <a:sx n="103" d="100"/>
          <a:sy n="103" d="100"/>
        </p:scale>
        <p:origin x="23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AED60-ACE4-2A4F-BE1E-8B9ACE1B8A06}" type="datetimeFigureOut">
              <a:rPr lang="en-US" smtClean="0"/>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F38B-C844-6846-B34C-7C4FB5F81200}" type="slidenum">
              <a:rPr lang="en-US" smtClean="0"/>
              <a:t>‹#›</a:t>
            </a:fld>
            <a:endParaRPr lang="en-US"/>
          </a:p>
        </p:txBody>
      </p:sp>
    </p:spTree>
    <p:extLst>
      <p:ext uri="{BB962C8B-B14F-4D97-AF65-F5344CB8AC3E}">
        <p14:creationId xmlns:p14="http://schemas.microsoft.com/office/powerpoint/2010/main" val="3517169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54AB02A5-4FE5-49D9-9E24-09F23B90C450}" type="datetimeFigureOut">
              <a:rPr lang="en-US" smtClean="0"/>
              <a:t>11/6/2017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39B0FDC8-0FB8-504F-A990-47DF98B71DAB}" type="slidenum">
              <a:rPr lang="en-US" smtClean="0"/>
              <a:t>‹#›</a:t>
            </a:fld>
            <a:endParaRPr lang="en-US"/>
          </a:p>
        </p:txBody>
      </p:sp>
    </p:spTree>
    <p:extLst>
      <p:ext uri="{BB962C8B-B14F-4D97-AF65-F5344CB8AC3E}">
        <p14:creationId xmlns:p14="http://schemas.microsoft.com/office/powerpoint/2010/main" val="11101347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4AB02A5-4FE5-49D9-9E24-09F23B90C450}" type="datetimeFigureOut">
              <a:rPr lang="en-US" smtClean="0"/>
              <a:t>11/6/2017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14387091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4AB02A5-4FE5-49D9-9E24-09F23B90C450}" type="datetimeFigureOut">
              <a:rPr lang="en-US" smtClean="0"/>
              <a:t>11/6/2017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9979807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4AB02A5-4FE5-49D9-9E24-09F23B90C450}" type="datetimeFigureOut">
              <a:rPr lang="en-US" smtClean="0"/>
              <a:t>11/6/2017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19384022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11/6/2017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7503558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54AB02A5-4FE5-49D9-9E24-09F23B90C450}" type="datetimeFigureOut">
              <a:rPr lang="en-US" smtClean="0"/>
              <a:t>11/6/2017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5916800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54AB02A5-4FE5-49D9-9E24-09F23B90C450}" type="datetimeFigureOut">
              <a:rPr lang="en-US" smtClean="0"/>
              <a:t>11/6/2017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43304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54AB02A5-4FE5-49D9-9E24-09F23B90C450}" type="datetimeFigureOut">
              <a:rPr lang="en-US" smtClean="0"/>
              <a:t>11/6/2017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1266850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B02A5-4FE5-49D9-9E24-09F23B90C450}" type="datetimeFigureOut">
              <a:rPr lang="en-US" smtClean="0"/>
              <a:t>11/6/2017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14491578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11/6/2017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39B0FDC8-0FB8-504F-A990-47DF98B71DAB}" type="slidenum">
              <a:rPr lang="en-US" smtClean="0"/>
              <a:t>‹#›</a:t>
            </a:fld>
            <a:endParaRPr lang="en-US"/>
          </a:p>
        </p:txBody>
      </p:sp>
    </p:spTree>
    <p:extLst>
      <p:ext uri="{BB962C8B-B14F-4D97-AF65-F5344CB8AC3E}">
        <p14:creationId xmlns:p14="http://schemas.microsoft.com/office/powerpoint/2010/main" val="18404305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11/6/2017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4243182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54AB02A5-4FE5-49D9-9E24-09F23B90C450}" type="datetimeFigureOut">
              <a:rPr lang="en-US" smtClean="0"/>
              <a:t>11/6/2017</a:t>
            </a:fld>
            <a:endParaRPr lang="en-US" sz="1200">
              <a:solidFill>
                <a:schemeClr val="bg2">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sz="1200">
              <a:solidFill>
                <a:schemeClr val="bg2">
                  <a:shade val="50000"/>
                </a:schemeClr>
              </a:solidFill>
              <a:effectLs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Tree>
    <p:extLst>
      <p:ext uri="{BB962C8B-B14F-4D97-AF65-F5344CB8AC3E}">
        <p14:creationId xmlns:p14="http://schemas.microsoft.com/office/powerpoint/2010/main" val="349979228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ideastweb.org/Middle-East-Encyclopedia/Persia.htm" TargetMode="External"/><Relationship Id="rId2" Type="http://schemas.openxmlformats.org/officeDocument/2006/relationships/hyperlink" Target="http://www.mideastweb.org/Middle-East-Encyclopedia/Samanid.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74638"/>
            <a:ext cx="8266938" cy="873196"/>
          </a:xfrm>
        </p:spPr>
        <p:txBody>
          <a:bodyPr>
            <a:normAutofit fontScale="90000"/>
          </a:bodyPr>
          <a:lstStyle/>
          <a:p>
            <a:r>
              <a:rPr lang="en-US" sz="3200" b="1" dirty="0" err="1" smtClean="0"/>
              <a:t>Ghaznavid</a:t>
            </a:r>
            <a:r>
              <a:rPr lang="en-US" sz="3200" b="1" dirty="0" smtClean="0"/>
              <a:t> Dynasty 962-1186</a:t>
            </a:r>
            <a:br>
              <a:rPr lang="en-US" sz="3200" b="1" dirty="0" smtClean="0"/>
            </a:br>
            <a:r>
              <a:rPr lang="en-US" sz="3200" b="1" dirty="0" smtClean="0"/>
              <a:t/>
            </a:r>
            <a:br>
              <a:rPr lang="en-US" sz="3200" b="1" dirty="0" smtClean="0"/>
            </a:br>
            <a:r>
              <a:rPr lang="en-US" sz="3200" b="1" dirty="0" smtClean="0"/>
              <a:t>General information</a:t>
            </a:r>
            <a:endParaRPr lang="en-US" sz="3200" b="1" dirty="0"/>
          </a:p>
        </p:txBody>
      </p:sp>
      <p:sp>
        <p:nvSpPr>
          <p:cNvPr id="3" name="Content Placeholder 2"/>
          <p:cNvSpPr>
            <a:spLocks noGrp="1"/>
          </p:cNvSpPr>
          <p:nvPr>
            <p:ph idx="1"/>
          </p:nvPr>
        </p:nvSpPr>
        <p:spPr/>
        <p:txBody>
          <a:bodyPr>
            <a:normAutofit lnSpcReduction="10000"/>
          </a:bodyPr>
          <a:lstStyle/>
          <a:p>
            <a:r>
              <a:rPr lang="en-US" b="1" dirty="0"/>
              <a:t>Capital:</a:t>
            </a:r>
            <a:r>
              <a:rPr lang="en-US" dirty="0"/>
              <a:t> Ghazna (963–1163) Lahore (1163–1186) </a:t>
            </a:r>
          </a:p>
          <a:p>
            <a:r>
              <a:rPr lang="en-US" b="1" dirty="0"/>
              <a:t>Languages:</a:t>
            </a:r>
            <a:r>
              <a:rPr lang="en-US" dirty="0"/>
              <a:t> Turkish (ruling class, </a:t>
            </a:r>
            <a:r>
              <a:rPr lang="en-US" dirty="0" smtClean="0"/>
              <a:t>army, </a:t>
            </a:r>
            <a:r>
              <a:rPr lang="en-US" dirty="0"/>
              <a:t>Turkish tribes) Persian (</a:t>
            </a:r>
            <a:r>
              <a:rPr lang="en-US" dirty="0" smtClean="0"/>
              <a:t>official, court, literature) </a:t>
            </a:r>
            <a:r>
              <a:rPr lang="en-US" dirty="0"/>
              <a:t>Arabic (education, theology)</a:t>
            </a:r>
          </a:p>
          <a:p>
            <a:r>
              <a:rPr lang="en-US" b="1" dirty="0"/>
              <a:t>Religion:</a:t>
            </a:r>
            <a:r>
              <a:rPr lang="en-US" dirty="0"/>
              <a:t> Islam (Sunni-</a:t>
            </a:r>
            <a:r>
              <a:rPr lang="en-US" dirty="0" err="1"/>
              <a:t>Hanafite</a:t>
            </a:r>
            <a:r>
              <a:rPr lang="en-US" dirty="0"/>
              <a:t>)</a:t>
            </a:r>
          </a:p>
          <a:p>
            <a:r>
              <a:rPr lang="en-US" b="1" dirty="0"/>
              <a:t>Government:</a:t>
            </a:r>
            <a:r>
              <a:rPr lang="en-US" dirty="0"/>
              <a:t> Empire: Sultan Alp </a:t>
            </a:r>
            <a:r>
              <a:rPr lang="en-US" dirty="0" err="1"/>
              <a:t>Tigin</a:t>
            </a:r>
            <a:r>
              <a:rPr lang="en-US" dirty="0"/>
              <a:t> (first): 961–963 Khusrau Malik (last): 1160–1186</a:t>
            </a:r>
          </a:p>
          <a:p>
            <a:r>
              <a:rPr lang="en-US" b="1" dirty="0"/>
              <a:t>Area: </a:t>
            </a:r>
            <a:r>
              <a:rPr lang="en-US" dirty="0"/>
              <a:t>1029 est.: 3,400,000 km</a:t>
            </a:r>
            <a:r>
              <a:rPr lang="en-US" dirty="0" smtClean="0"/>
              <a:t>²</a:t>
            </a:r>
            <a:endParaRPr lang="en-US" dirty="0"/>
          </a:p>
        </p:txBody>
      </p:sp>
    </p:spTree>
    <p:extLst>
      <p:ext uri="{BB962C8B-B14F-4D97-AF65-F5344CB8AC3E}">
        <p14:creationId xmlns:p14="http://schemas.microsoft.com/office/powerpoint/2010/main" val="1566986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540"/>
            <a:ext cx="8229600" cy="679534"/>
          </a:xfrm>
        </p:spPr>
        <p:txBody>
          <a:bodyPr>
            <a:noAutofit/>
          </a:bodyPr>
          <a:lstStyle/>
          <a:p>
            <a:r>
              <a:rPr lang="en-US" sz="3200" dirty="0" smtClean="0">
                <a:solidFill>
                  <a:srgbClr val="FF0000"/>
                </a:solidFill>
              </a:rPr>
              <a:t>Approach of local nationalists to Mahmud</a:t>
            </a:r>
            <a:endParaRPr lang="en-US" sz="3200" dirty="0">
              <a:solidFill>
                <a:srgbClr val="FF0000"/>
              </a:solidFill>
            </a:endParaRPr>
          </a:p>
        </p:txBody>
      </p:sp>
      <p:sp>
        <p:nvSpPr>
          <p:cNvPr id="4" name="Rectangle 3"/>
          <p:cNvSpPr/>
          <p:nvPr/>
        </p:nvSpPr>
        <p:spPr>
          <a:xfrm>
            <a:off x="230896" y="802074"/>
            <a:ext cx="8793338" cy="5478423"/>
          </a:xfrm>
          <a:prstGeom prst="rect">
            <a:avLst/>
          </a:prstGeom>
        </p:spPr>
        <p:txBody>
          <a:bodyPr wrap="square">
            <a:spAutoFit/>
          </a:bodyPr>
          <a:lstStyle/>
          <a:p>
            <a:r>
              <a:rPr lang="en-US" sz="2500" dirty="0" smtClean="0"/>
              <a:t>“Turkish Invasion”</a:t>
            </a:r>
          </a:p>
          <a:p>
            <a:r>
              <a:rPr lang="en-US" sz="2500" dirty="0" smtClean="0"/>
              <a:t>He was son </a:t>
            </a:r>
            <a:r>
              <a:rPr lang="en-US" sz="2500" dirty="0"/>
              <a:t>of </a:t>
            </a:r>
            <a:r>
              <a:rPr lang="en-US" sz="2500" dirty="0" err="1"/>
              <a:t>Subuktgin</a:t>
            </a:r>
            <a:r>
              <a:rPr lang="en-US" sz="2500" dirty="0"/>
              <a:t>, the ruler of </a:t>
            </a:r>
            <a:r>
              <a:rPr lang="en-US" sz="2500" dirty="0" err="1"/>
              <a:t>Ghazni</a:t>
            </a:r>
            <a:r>
              <a:rPr lang="en-US" sz="2500" dirty="0"/>
              <a:t>.</a:t>
            </a:r>
          </a:p>
          <a:p>
            <a:r>
              <a:rPr lang="en-US" sz="2500" dirty="0"/>
              <a:t>He invaded 17 times upon India between 1000-1027.</a:t>
            </a:r>
          </a:p>
          <a:p>
            <a:r>
              <a:rPr lang="en-US" sz="2500" dirty="0"/>
              <a:t>In 1000 A.D. he invaded the ruler of Punjab, </a:t>
            </a:r>
            <a:r>
              <a:rPr lang="en-US" sz="2500" dirty="0" err="1"/>
              <a:t>Jaipal</a:t>
            </a:r>
            <a:r>
              <a:rPr lang="en-US" sz="2500" dirty="0"/>
              <a:t> and defeated him in the battle of </a:t>
            </a:r>
            <a:r>
              <a:rPr lang="en-US" sz="2500" dirty="0" err="1"/>
              <a:t>Waihind</a:t>
            </a:r>
            <a:r>
              <a:rPr lang="en-US" sz="2500" dirty="0"/>
              <a:t> (near </a:t>
            </a:r>
            <a:r>
              <a:rPr lang="en-US" sz="2500" dirty="0" err="1"/>
              <a:t>Peshwar</a:t>
            </a:r>
            <a:r>
              <a:rPr lang="en-US" sz="2500" dirty="0"/>
              <a:t>). </a:t>
            </a:r>
            <a:endParaRPr lang="en-US" sz="2500" dirty="0" smtClean="0"/>
          </a:p>
          <a:p>
            <a:r>
              <a:rPr lang="en-US" sz="2500" dirty="0" smtClean="0"/>
              <a:t>In 1008 </a:t>
            </a:r>
            <a:r>
              <a:rPr lang="en-US" sz="2500" dirty="0" err="1" smtClean="0"/>
              <a:t>Ghazni</a:t>
            </a:r>
            <a:r>
              <a:rPr lang="en-US" sz="2500" dirty="0" smtClean="0"/>
              <a:t> defeated </a:t>
            </a:r>
            <a:r>
              <a:rPr lang="en-US" sz="2500" dirty="0" err="1" smtClean="0"/>
              <a:t>Anandpal</a:t>
            </a:r>
            <a:r>
              <a:rPr lang="en-US" sz="2500" dirty="0" smtClean="0"/>
              <a:t>, the Hindu </a:t>
            </a:r>
            <a:r>
              <a:rPr lang="en-US" sz="2500" dirty="0" err="1" smtClean="0"/>
              <a:t>Shahi</a:t>
            </a:r>
            <a:r>
              <a:rPr lang="en-US" sz="2500" dirty="0" smtClean="0"/>
              <a:t> King of Punjab which made him the master of North West India and Punjab.</a:t>
            </a:r>
          </a:p>
          <a:p>
            <a:r>
              <a:rPr lang="en-US" sz="2500" dirty="0" smtClean="0"/>
              <a:t>In </a:t>
            </a:r>
            <a:r>
              <a:rPr lang="en-US" sz="2500" dirty="0"/>
              <a:t>1014 A.D. he invaded </a:t>
            </a:r>
            <a:r>
              <a:rPr lang="en-US" sz="2500" dirty="0" err="1"/>
              <a:t>Thaneshwar</a:t>
            </a:r>
            <a:r>
              <a:rPr lang="en-US" sz="2500" dirty="0"/>
              <a:t> and looted enormous wealth.</a:t>
            </a:r>
          </a:p>
          <a:p>
            <a:r>
              <a:rPr lang="en-US" sz="2500" dirty="0"/>
              <a:t>From 1018-19 he looted and plundered all cities of Mathura and </a:t>
            </a:r>
            <a:r>
              <a:rPr lang="en-US" sz="2500" dirty="0" err="1"/>
              <a:t>Kannauj</a:t>
            </a:r>
            <a:r>
              <a:rPr lang="en-US" sz="2500" dirty="0"/>
              <a:t>.</a:t>
            </a:r>
          </a:p>
          <a:p>
            <a:r>
              <a:rPr lang="en-US" sz="2500" dirty="0"/>
              <a:t>In 1025 A.D. he invaded </a:t>
            </a:r>
            <a:r>
              <a:rPr lang="en-US" sz="2500" dirty="0" err="1" smtClean="0"/>
              <a:t>Somanath</a:t>
            </a:r>
            <a:r>
              <a:rPr lang="en-US" sz="2500" dirty="0" smtClean="0"/>
              <a:t> </a:t>
            </a:r>
            <a:r>
              <a:rPr lang="en-US" sz="2500" dirty="0"/>
              <a:t>temple and collected enormous wealth and destroyed the idol of </a:t>
            </a:r>
            <a:r>
              <a:rPr lang="en-US" sz="2500" dirty="0" err="1" smtClean="0"/>
              <a:t>Somanath</a:t>
            </a:r>
            <a:r>
              <a:rPr lang="en-US" sz="2500" dirty="0"/>
              <a:t>.</a:t>
            </a:r>
          </a:p>
          <a:p>
            <a:r>
              <a:rPr lang="en-US" sz="2500" dirty="0"/>
              <a:t>His aim was to plunder the riches of temples and palaces of India.</a:t>
            </a:r>
          </a:p>
        </p:txBody>
      </p:sp>
    </p:spTree>
    <p:extLst>
      <p:ext uri="{BB962C8B-B14F-4D97-AF65-F5344CB8AC3E}">
        <p14:creationId xmlns:p14="http://schemas.microsoft.com/office/powerpoint/2010/main" val="30902006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1019"/>
          </a:xfrm>
        </p:spPr>
        <p:txBody>
          <a:bodyPr>
            <a:normAutofit fontScale="90000"/>
          </a:bodyPr>
          <a:lstStyle/>
          <a:p>
            <a:endParaRPr lang="en-US" dirty="0"/>
          </a:p>
        </p:txBody>
      </p:sp>
      <p:pic>
        <p:nvPicPr>
          <p:cNvPr id="5" name="Picture 4"/>
          <p:cNvPicPr>
            <a:picLocks noChangeAspect="1"/>
          </p:cNvPicPr>
          <p:nvPr/>
        </p:nvPicPr>
        <p:blipFill>
          <a:blip r:embed="rId2"/>
          <a:stretch>
            <a:fillRect/>
          </a:stretch>
        </p:blipFill>
        <p:spPr>
          <a:xfrm>
            <a:off x="251886" y="274638"/>
            <a:ext cx="8892114" cy="6583362"/>
          </a:xfrm>
          <a:prstGeom prst="rect">
            <a:avLst/>
          </a:prstGeom>
        </p:spPr>
      </p:pic>
    </p:spTree>
    <p:extLst>
      <p:ext uri="{BB962C8B-B14F-4D97-AF65-F5344CB8AC3E}">
        <p14:creationId xmlns:p14="http://schemas.microsoft.com/office/powerpoint/2010/main" val="27313076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8187" r="-18187"/>
          <a:stretch>
            <a:fillRect/>
          </a:stretch>
        </p:blipFill>
        <p:spPr>
          <a:xfrm>
            <a:off x="-745165" y="419852"/>
            <a:ext cx="10904581" cy="5706312"/>
          </a:xfrm>
        </p:spPr>
      </p:pic>
      <p:pic>
        <p:nvPicPr>
          <p:cNvPr id="6" name="Picture 5"/>
          <p:cNvPicPr>
            <a:picLocks noChangeAspect="1"/>
          </p:cNvPicPr>
          <p:nvPr/>
        </p:nvPicPr>
        <p:blipFill>
          <a:blip r:embed="rId3"/>
          <a:stretch>
            <a:fillRect/>
          </a:stretch>
        </p:blipFill>
        <p:spPr>
          <a:xfrm>
            <a:off x="0" y="146948"/>
            <a:ext cx="9144000" cy="6711052"/>
          </a:xfrm>
          <a:prstGeom prst="rect">
            <a:avLst/>
          </a:prstGeom>
        </p:spPr>
      </p:pic>
      <p:pic>
        <p:nvPicPr>
          <p:cNvPr id="7" name="Picture 6"/>
          <p:cNvPicPr>
            <a:picLocks noChangeAspect="1"/>
          </p:cNvPicPr>
          <p:nvPr/>
        </p:nvPicPr>
        <p:blipFill>
          <a:blip r:embed="rId4"/>
          <a:stretch>
            <a:fillRect/>
          </a:stretch>
        </p:blipFill>
        <p:spPr>
          <a:xfrm>
            <a:off x="0" y="0"/>
            <a:ext cx="10001988" cy="6858000"/>
          </a:xfrm>
          <a:prstGeom prst="rect">
            <a:avLst/>
          </a:prstGeom>
        </p:spPr>
      </p:pic>
    </p:spTree>
    <p:extLst>
      <p:ext uri="{BB962C8B-B14F-4D97-AF65-F5344CB8AC3E}">
        <p14:creationId xmlns:p14="http://schemas.microsoft.com/office/powerpoint/2010/main" val="16243657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65609"/>
          </a:xfrm>
        </p:spPr>
        <p:txBody>
          <a:bodyPr>
            <a:normAutofit/>
          </a:bodyPr>
          <a:lstStyle/>
          <a:p>
            <a:pPr algn="ctr"/>
            <a:r>
              <a:rPr lang="en-US" sz="3200" b="1" dirty="0" smtClean="0"/>
              <a:t>Decline I</a:t>
            </a:r>
            <a:endParaRPr lang="en-US" sz="3200" dirty="0"/>
          </a:p>
        </p:txBody>
      </p:sp>
      <p:sp>
        <p:nvSpPr>
          <p:cNvPr id="3" name="Content Placeholder 2"/>
          <p:cNvSpPr>
            <a:spLocks noGrp="1"/>
          </p:cNvSpPr>
          <p:nvPr>
            <p:ph idx="1"/>
          </p:nvPr>
        </p:nvSpPr>
        <p:spPr>
          <a:xfrm>
            <a:off x="293867" y="860694"/>
            <a:ext cx="8639821" cy="5846421"/>
          </a:xfrm>
        </p:spPr>
        <p:txBody>
          <a:bodyPr>
            <a:noAutofit/>
          </a:bodyPr>
          <a:lstStyle/>
          <a:p>
            <a:r>
              <a:rPr lang="en-US" sz="2200" b="1" dirty="0" smtClean="0"/>
              <a:t>Twin </a:t>
            </a:r>
            <a:r>
              <a:rPr lang="en-US" sz="2200" b="1" dirty="0"/>
              <a:t>sons of Mahmud</a:t>
            </a:r>
            <a:endParaRPr lang="en-US" sz="2200" dirty="0"/>
          </a:p>
          <a:p>
            <a:r>
              <a:rPr lang="en-US" sz="2200" dirty="0"/>
              <a:t>Mahmud left </a:t>
            </a:r>
            <a:r>
              <a:rPr lang="en-US" sz="2200" dirty="0" smtClean="0"/>
              <a:t>the empire </a:t>
            </a:r>
            <a:r>
              <a:rPr lang="en-US" sz="2200" dirty="0"/>
              <a:t>to his son </a:t>
            </a:r>
            <a:r>
              <a:rPr lang="en-US" sz="2200" b="1" i="1" dirty="0"/>
              <a:t>Mohammed</a:t>
            </a:r>
            <a:r>
              <a:rPr lang="en-US" sz="2200" dirty="0"/>
              <a:t>, who was mild, affectionate, and soft. </a:t>
            </a:r>
            <a:endParaRPr lang="en-US" sz="2200" dirty="0" smtClean="0"/>
          </a:p>
          <a:p>
            <a:r>
              <a:rPr lang="en-US" sz="2200" dirty="0" smtClean="0"/>
              <a:t>With great enthusiasm his </a:t>
            </a:r>
            <a:r>
              <a:rPr lang="en-US" sz="2200" dirty="0"/>
              <a:t>brother, </a:t>
            </a:r>
            <a:r>
              <a:rPr lang="en-US" sz="2200" b="1" i="1" dirty="0" err="1" smtClean="0"/>
              <a:t>Mas'ud</a:t>
            </a:r>
            <a:r>
              <a:rPr lang="en-US" sz="2200" dirty="0"/>
              <a:t> </a:t>
            </a:r>
            <a:r>
              <a:rPr lang="en-US" sz="2200" dirty="0" smtClean="0"/>
              <a:t>became </a:t>
            </a:r>
            <a:r>
              <a:rPr lang="en-US" sz="2200" dirty="0"/>
              <a:t>king, blinding and imprisoning Mohammed as punishment. </a:t>
            </a:r>
            <a:r>
              <a:rPr lang="en-US" sz="2200" dirty="0" err="1" smtClean="0"/>
              <a:t>Mas'ud</a:t>
            </a:r>
            <a:r>
              <a:rPr lang="en-US" sz="2200" dirty="0" smtClean="0"/>
              <a:t>, following </a:t>
            </a:r>
            <a:r>
              <a:rPr lang="en-US" sz="2200" dirty="0"/>
              <a:t>a </a:t>
            </a:r>
            <a:r>
              <a:rPr lang="en-US" sz="2200" dirty="0" smtClean="0"/>
              <a:t>defeat </a:t>
            </a:r>
            <a:r>
              <a:rPr lang="en-US" sz="2200" dirty="0"/>
              <a:t>at the Battle of </a:t>
            </a:r>
            <a:r>
              <a:rPr lang="en-US" sz="2200" dirty="0" err="1"/>
              <a:t>Dandanaqan</a:t>
            </a:r>
            <a:r>
              <a:rPr lang="en-US" sz="2200" dirty="0"/>
              <a:t> </a:t>
            </a:r>
            <a:r>
              <a:rPr lang="en-US" sz="2200" dirty="0" smtClean="0"/>
              <a:t>with the </a:t>
            </a:r>
            <a:r>
              <a:rPr lang="en-US" sz="2200" dirty="0" err="1" smtClean="0"/>
              <a:t>Seljuks</a:t>
            </a:r>
            <a:r>
              <a:rPr lang="en-US" sz="2200" dirty="0" smtClean="0"/>
              <a:t> in1040, </a:t>
            </a:r>
            <a:r>
              <a:rPr lang="en-US" sz="2200" dirty="0"/>
              <a:t>lost all the </a:t>
            </a:r>
            <a:r>
              <a:rPr lang="en-US" sz="2200" dirty="0" err="1"/>
              <a:t>Ghaznavid</a:t>
            </a:r>
            <a:r>
              <a:rPr lang="en-US" sz="2200" dirty="0"/>
              <a:t> lands in Iran and Central </a:t>
            </a:r>
            <a:r>
              <a:rPr lang="en-US" sz="2200" dirty="0" smtClean="0"/>
              <a:t>Asia. </a:t>
            </a:r>
          </a:p>
          <a:p>
            <a:r>
              <a:rPr lang="en-US" sz="2200" dirty="0" smtClean="0"/>
              <a:t>The </a:t>
            </a:r>
            <a:r>
              <a:rPr lang="en-US" sz="2200" dirty="0"/>
              <a:t>two brothers now exchanged positions: Mohammed was elevated from prison to the throne, and </a:t>
            </a:r>
            <a:r>
              <a:rPr lang="en-US" sz="2200" dirty="0" err="1"/>
              <a:t>Mas'ud</a:t>
            </a:r>
            <a:r>
              <a:rPr lang="en-US" sz="2200" dirty="0"/>
              <a:t> was consigned to a </a:t>
            </a:r>
            <a:r>
              <a:rPr lang="en-US" sz="2200" dirty="0" smtClean="0"/>
              <a:t>dungeon/</a:t>
            </a:r>
            <a:r>
              <a:rPr lang="en-US" sz="2200" dirty="0" err="1" smtClean="0"/>
              <a:t>zindan</a:t>
            </a:r>
            <a:r>
              <a:rPr lang="en-US" sz="2200" dirty="0" smtClean="0"/>
              <a:t>, </a:t>
            </a:r>
            <a:r>
              <a:rPr lang="en-US" sz="2200" dirty="0"/>
              <a:t>where he was assassinated in </a:t>
            </a:r>
            <a:r>
              <a:rPr lang="en-US" sz="2200" dirty="0" smtClean="0"/>
              <a:t>1040.</a:t>
            </a:r>
          </a:p>
          <a:p>
            <a:r>
              <a:rPr lang="en-US" sz="2200" dirty="0" err="1" smtClean="0"/>
              <a:t>Mas'ud's</a:t>
            </a:r>
            <a:r>
              <a:rPr lang="en-US" sz="2200" dirty="0" smtClean="0"/>
              <a:t> </a:t>
            </a:r>
            <a:r>
              <a:rPr lang="en-US" sz="2200" dirty="0"/>
              <a:t>son</a:t>
            </a:r>
            <a:r>
              <a:rPr lang="en-US" sz="2200" b="1" dirty="0"/>
              <a:t>, </a:t>
            </a:r>
            <a:r>
              <a:rPr lang="en-US" sz="2200" b="1" dirty="0" err="1"/>
              <a:t>Mawdūd</a:t>
            </a:r>
            <a:r>
              <a:rPr lang="en-US" sz="2200" dirty="0"/>
              <a:t>, was governor of </a:t>
            </a:r>
            <a:r>
              <a:rPr lang="en-US" sz="2200" dirty="0" smtClean="0"/>
              <a:t>Balkh, </a:t>
            </a:r>
            <a:r>
              <a:rPr lang="en-US" sz="2200" dirty="0"/>
              <a:t>after hearing of his father's death, came to </a:t>
            </a:r>
            <a:r>
              <a:rPr lang="en-US" sz="2200" dirty="0" err="1"/>
              <a:t>Ghazni</a:t>
            </a:r>
            <a:r>
              <a:rPr lang="en-US" sz="2200" dirty="0"/>
              <a:t> to claim his </a:t>
            </a:r>
            <a:r>
              <a:rPr lang="en-US" sz="2200" dirty="0" smtClean="0"/>
              <a:t>kingdom.</a:t>
            </a:r>
          </a:p>
          <a:p>
            <a:r>
              <a:rPr lang="en-US" sz="2200" dirty="0" smtClean="0"/>
              <a:t>However</a:t>
            </a:r>
            <a:r>
              <a:rPr lang="en-US" sz="2200" dirty="0"/>
              <a:t>, the empire soon disintegrated and most kings did not submit to </a:t>
            </a:r>
            <a:r>
              <a:rPr lang="en-US" sz="2200" dirty="0" err="1"/>
              <a:t>Mawdūd</a:t>
            </a:r>
            <a:r>
              <a:rPr lang="en-US" sz="2200" dirty="0"/>
              <a:t>. </a:t>
            </a:r>
            <a:r>
              <a:rPr lang="en-US" sz="2200" dirty="0" smtClean="0"/>
              <a:t>In nine </a:t>
            </a:r>
            <a:r>
              <a:rPr lang="en-US" sz="2200" dirty="0"/>
              <a:t>years, four more kings claimed the throne of </a:t>
            </a:r>
            <a:r>
              <a:rPr lang="en-US" sz="2200" dirty="0" err="1"/>
              <a:t>Ghazni</a:t>
            </a:r>
            <a:r>
              <a:rPr lang="en-US" sz="2200" dirty="0" smtClean="0"/>
              <a:t>.</a:t>
            </a:r>
            <a:endParaRPr lang="en-US" sz="2200" dirty="0"/>
          </a:p>
        </p:txBody>
      </p:sp>
    </p:spTree>
    <p:extLst>
      <p:ext uri="{BB962C8B-B14F-4D97-AF65-F5344CB8AC3E}">
        <p14:creationId xmlns:p14="http://schemas.microsoft.com/office/powerpoint/2010/main" val="8667658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7" y="149406"/>
            <a:ext cx="7314895" cy="416203"/>
          </a:xfrm>
        </p:spPr>
        <p:txBody>
          <a:bodyPr>
            <a:normAutofit fontScale="90000"/>
          </a:bodyPr>
          <a:lstStyle/>
          <a:p>
            <a:pPr algn="ctr"/>
            <a:r>
              <a:rPr lang="en-US" sz="3200" b="1" dirty="0" smtClean="0"/>
              <a:t>Decline II </a:t>
            </a:r>
            <a:endParaRPr lang="en-US" sz="3200" b="1" dirty="0"/>
          </a:p>
        </p:txBody>
      </p:sp>
      <p:sp>
        <p:nvSpPr>
          <p:cNvPr id="3" name="Content Placeholder 2"/>
          <p:cNvSpPr>
            <a:spLocks noGrp="1"/>
          </p:cNvSpPr>
          <p:nvPr>
            <p:ph idx="1"/>
          </p:nvPr>
        </p:nvSpPr>
        <p:spPr>
          <a:xfrm>
            <a:off x="256149" y="565609"/>
            <a:ext cx="8677540" cy="6183492"/>
          </a:xfrm>
        </p:spPr>
        <p:txBody>
          <a:bodyPr>
            <a:normAutofit fontScale="85000" lnSpcReduction="10000"/>
          </a:bodyPr>
          <a:lstStyle/>
          <a:p>
            <a:r>
              <a:rPr lang="en-US" b="1" dirty="0" smtClean="0"/>
              <a:t>Ibrahim 1058-1098</a:t>
            </a:r>
            <a:r>
              <a:rPr lang="en-US" dirty="0" smtClean="0"/>
              <a:t>: Ibrahim (</a:t>
            </a:r>
            <a:r>
              <a:rPr lang="en-US" dirty="0" err="1" smtClean="0"/>
              <a:t>Mas'ud's</a:t>
            </a:r>
            <a:r>
              <a:rPr lang="en-US" dirty="0" smtClean="0"/>
              <a:t> son), </a:t>
            </a:r>
            <a:r>
              <a:rPr lang="en-US" dirty="0"/>
              <a:t>a great calligrapher who wrote </a:t>
            </a:r>
            <a:r>
              <a:rPr lang="en-US" dirty="0" smtClean="0"/>
              <a:t>Qur’an </a:t>
            </a:r>
            <a:r>
              <a:rPr lang="en-US" dirty="0"/>
              <a:t>with his own pen, </a:t>
            </a:r>
            <a:r>
              <a:rPr lang="en-US" dirty="0" smtClean="0"/>
              <a:t>re</a:t>
            </a:r>
            <a:r>
              <a:rPr lang="en-US" dirty="0"/>
              <a:t>-established a </a:t>
            </a:r>
            <a:r>
              <a:rPr lang="en-US" dirty="0" smtClean="0"/>
              <a:t>fragile </a:t>
            </a:r>
            <a:r>
              <a:rPr lang="en-US" dirty="0"/>
              <a:t>empire on a firmer basis </a:t>
            </a:r>
            <a:r>
              <a:rPr lang="en-US" dirty="0" smtClean="0"/>
              <a:t>by arriving </a:t>
            </a:r>
            <a:r>
              <a:rPr lang="en-US" dirty="0"/>
              <a:t>at a peace agreement with the </a:t>
            </a:r>
            <a:r>
              <a:rPr lang="en-US" dirty="0" err="1" smtClean="0"/>
              <a:t>Seljuks</a:t>
            </a:r>
            <a:r>
              <a:rPr lang="en-US" dirty="0" smtClean="0"/>
              <a:t>.</a:t>
            </a:r>
            <a:r>
              <a:rPr lang="en-US" dirty="0"/>
              <a:t> </a:t>
            </a:r>
            <a:endParaRPr lang="en-US" dirty="0" smtClean="0"/>
          </a:p>
          <a:p>
            <a:r>
              <a:rPr lang="en-US" b="1" dirty="0" err="1" smtClean="0"/>
              <a:t>Masud</a:t>
            </a:r>
            <a:r>
              <a:rPr lang="en-US" b="1" dirty="0" smtClean="0"/>
              <a:t> III 1098-1115</a:t>
            </a:r>
            <a:r>
              <a:rPr lang="en-US" dirty="0" smtClean="0"/>
              <a:t>: </a:t>
            </a:r>
            <a:r>
              <a:rPr lang="en-US" dirty="0" err="1" smtClean="0"/>
              <a:t>Masud</a:t>
            </a:r>
            <a:r>
              <a:rPr lang="en-US" dirty="0" smtClean="0"/>
              <a:t> </a:t>
            </a:r>
            <a:r>
              <a:rPr lang="en-US" dirty="0"/>
              <a:t>III became king for sixteen years, with no major event in his lifetime. </a:t>
            </a:r>
            <a:endParaRPr lang="en-US" dirty="0" smtClean="0"/>
          </a:p>
          <a:p>
            <a:r>
              <a:rPr lang="en-US" b="1" dirty="0"/>
              <a:t>Sultan </a:t>
            </a:r>
            <a:r>
              <a:rPr lang="en-US" b="1" dirty="0" err="1"/>
              <a:t>Bahram</a:t>
            </a:r>
            <a:r>
              <a:rPr lang="en-US" b="1" dirty="0"/>
              <a:t> Shah </a:t>
            </a:r>
            <a:r>
              <a:rPr lang="en-US" dirty="0"/>
              <a:t>was the last </a:t>
            </a:r>
            <a:r>
              <a:rPr lang="en-US" dirty="0" err="1"/>
              <a:t>Ghaznavid</a:t>
            </a:r>
            <a:r>
              <a:rPr lang="en-US" dirty="0"/>
              <a:t> king ruling </a:t>
            </a:r>
            <a:r>
              <a:rPr lang="en-US" dirty="0" err="1"/>
              <a:t>Ghazni</a:t>
            </a:r>
            <a:r>
              <a:rPr lang="en-US" dirty="0"/>
              <a:t>, he ruled thirty five years. </a:t>
            </a:r>
          </a:p>
          <a:p>
            <a:r>
              <a:rPr lang="en-US" dirty="0" err="1"/>
              <a:t>Ghurid</a:t>
            </a:r>
            <a:r>
              <a:rPr lang="en-US" dirty="0"/>
              <a:t> king </a:t>
            </a:r>
            <a:r>
              <a:rPr lang="en-US" dirty="0" err="1"/>
              <a:t>Alauddin</a:t>
            </a:r>
            <a:r>
              <a:rPr lang="en-US" dirty="0"/>
              <a:t> </a:t>
            </a:r>
            <a:r>
              <a:rPr lang="en-US" dirty="0" err="1"/>
              <a:t>Hussain</a:t>
            </a:r>
            <a:r>
              <a:rPr lang="en-US" dirty="0"/>
              <a:t>, conquered the </a:t>
            </a:r>
            <a:r>
              <a:rPr lang="en-US" dirty="0" err="1"/>
              <a:t>Ghazni</a:t>
            </a:r>
            <a:r>
              <a:rPr lang="en-US" dirty="0"/>
              <a:t> city in 1151, for the revenge of his brother's death. Then razed the entire city, and burned it for 7 days, after which he got famous as "</a:t>
            </a:r>
            <a:r>
              <a:rPr lang="en-US" dirty="0" err="1"/>
              <a:t>Jahān-suz</a:t>
            </a:r>
            <a:r>
              <a:rPr lang="en-US" dirty="0"/>
              <a:t>" (World Burner). </a:t>
            </a:r>
          </a:p>
          <a:p>
            <a:r>
              <a:rPr lang="en-US" dirty="0" err="1"/>
              <a:t>Ghaznavid</a:t>
            </a:r>
            <a:r>
              <a:rPr lang="en-US" dirty="0"/>
              <a:t> power in northwestern India continued until the conquest of Lahore from </a:t>
            </a:r>
            <a:r>
              <a:rPr lang="en-US" b="1" dirty="0" err="1"/>
              <a:t>Khusrav</a:t>
            </a:r>
            <a:r>
              <a:rPr lang="en-US" b="1" dirty="0"/>
              <a:t> Malik </a:t>
            </a:r>
            <a:r>
              <a:rPr lang="en-US" dirty="0"/>
              <a:t>in 1186</a:t>
            </a:r>
            <a:r>
              <a:rPr lang="en-US" dirty="0" smtClean="0"/>
              <a:t>.</a:t>
            </a:r>
          </a:p>
          <a:p>
            <a:endParaRPr lang="en-US" dirty="0"/>
          </a:p>
        </p:txBody>
      </p:sp>
    </p:spTree>
    <p:extLst>
      <p:ext uri="{BB962C8B-B14F-4D97-AF65-F5344CB8AC3E}">
        <p14:creationId xmlns:p14="http://schemas.microsoft.com/office/powerpoint/2010/main" val="34473699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9"/>
            <a:ext cx="7498080" cy="458022"/>
          </a:xfrm>
        </p:spPr>
        <p:txBody>
          <a:bodyPr>
            <a:noAutofit/>
          </a:bodyPr>
          <a:lstStyle/>
          <a:p>
            <a:pPr algn="ctr"/>
            <a:r>
              <a:rPr lang="en-US" sz="3200" b="1" dirty="0" smtClean="0"/>
              <a:t>Military</a:t>
            </a:r>
            <a:r>
              <a:rPr lang="en-US" sz="3200" dirty="0"/>
              <a:t/>
            </a:r>
            <a:br>
              <a:rPr lang="en-US" sz="3200" dirty="0"/>
            </a:br>
            <a:endParaRPr lang="en-US" sz="3200" dirty="0"/>
          </a:p>
        </p:txBody>
      </p:sp>
      <p:sp>
        <p:nvSpPr>
          <p:cNvPr id="3" name="Content Placeholder 2"/>
          <p:cNvSpPr>
            <a:spLocks noGrp="1"/>
          </p:cNvSpPr>
          <p:nvPr>
            <p:ph idx="1"/>
          </p:nvPr>
        </p:nvSpPr>
        <p:spPr>
          <a:xfrm>
            <a:off x="170767" y="732661"/>
            <a:ext cx="8762922" cy="5515739"/>
          </a:xfrm>
        </p:spPr>
        <p:txBody>
          <a:bodyPr>
            <a:normAutofit fontScale="85000" lnSpcReduction="10000"/>
          </a:bodyPr>
          <a:lstStyle/>
          <a:p>
            <a:r>
              <a:rPr lang="en-US" dirty="0" smtClean="0"/>
              <a:t>The </a:t>
            </a:r>
            <a:r>
              <a:rPr lang="en-US" dirty="0"/>
              <a:t>core of the </a:t>
            </a:r>
            <a:r>
              <a:rPr lang="en-US" dirty="0" err="1"/>
              <a:t>Ghaznavid</a:t>
            </a:r>
            <a:r>
              <a:rPr lang="en-US" dirty="0"/>
              <a:t> army was primarily made up of  </a:t>
            </a:r>
            <a:endParaRPr lang="en-US" dirty="0" smtClean="0"/>
          </a:p>
          <a:p>
            <a:pPr marL="82296" indent="0">
              <a:buNone/>
            </a:pPr>
            <a:r>
              <a:rPr lang="en-US" dirty="0"/>
              <a:t>	</a:t>
            </a:r>
            <a:r>
              <a:rPr lang="en-US" dirty="0" smtClean="0"/>
              <a:t>1. </a:t>
            </a:r>
            <a:r>
              <a:rPr lang="en-US" b="1" i="1" dirty="0" smtClean="0"/>
              <a:t>Turks,</a:t>
            </a:r>
            <a:r>
              <a:rPr lang="en-US" dirty="0" smtClean="0"/>
              <a:t> </a:t>
            </a:r>
          </a:p>
          <a:p>
            <a:pPr marL="82296" indent="0">
              <a:buNone/>
            </a:pPr>
            <a:r>
              <a:rPr lang="en-US" dirty="0"/>
              <a:t>	</a:t>
            </a:r>
            <a:r>
              <a:rPr lang="en-US" dirty="0" smtClean="0"/>
              <a:t>2. </a:t>
            </a:r>
            <a:r>
              <a:rPr lang="en-US" b="1" i="1" dirty="0" smtClean="0"/>
              <a:t>the native</a:t>
            </a:r>
            <a:r>
              <a:rPr lang="en-US" dirty="0"/>
              <a:t> </a:t>
            </a:r>
            <a:r>
              <a:rPr lang="en-US" b="1" i="1" dirty="0" smtClean="0"/>
              <a:t>Afghans,</a:t>
            </a:r>
          </a:p>
          <a:p>
            <a:pPr marL="82296" indent="0">
              <a:buNone/>
            </a:pPr>
            <a:r>
              <a:rPr lang="en-US" dirty="0" smtClean="0"/>
              <a:t> 	3. </a:t>
            </a:r>
            <a:r>
              <a:rPr lang="en-US" b="1" i="1" dirty="0" smtClean="0"/>
              <a:t>Hindu</a:t>
            </a:r>
            <a:r>
              <a:rPr lang="en-US" b="1" i="1" dirty="0"/>
              <a:t> </a:t>
            </a:r>
            <a:r>
              <a:rPr lang="en-US" b="1" i="1" dirty="0" smtClean="0"/>
              <a:t>Indians</a:t>
            </a:r>
            <a:r>
              <a:rPr lang="en-US" dirty="0" smtClean="0"/>
              <a:t>.</a:t>
            </a:r>
          </a:p>
          <a:p>
            <a:r>
              <a:rPr lang="en-US" dirty="0" smtClean="0"/>
              <a:t>Sultan Mahmud established </a:t>
            </a:r>
            <a:r>
              <a:rPr lang="en-US" dirty="0"/>
              <a:t>a new larger military training center </a:t>
            </a:r>
            <a:r>
              <a:rPr lang="en-US" dirty="0" smtClean="0"/>
              <a:t>in </a:t>
            </a:r>
            <a:r>
              <a:rPr lang="en-US" dirty="0" err="1"/>
              <a:t>Bost</a:t>
            </a:r>
            <a:r>
              <a:rPr lang="en-US" dirty="0"/>
              <a:t> (now </a:t>
            </a:r>
            <a:r>
              <a:rPr lang="en-US" dirty="0" err="1"/>
              <a:t>Lashkar</a:t>
            </a:r>
            <a:r>
              <a:rPr lang="en-US" dirty="0"/>
              <a:t> </a:t>
            </a:r>
            <a:r>
              <a:rPr lang="en-US" dirty="0" err="1"/>
              <a:t>Gah</a:t>
            </a:r>
            <a:r>
              <a:rPr lang="en-US" dirty="0"/>
              <a:t>). This area was known for blacksmiths where war weapons were made</a:t>
            </a:r>
            <a:r>
              <a:rPr lang="en-US" dirty="0" smtClean="0"/>
              <a:t>.</a:t>
            </a:r>
          </a:p>
          <a:p>
            <a:r>
              <a:rPr lang="en-US" dirty="0"/>
              <a:t>T</a:t>
            </a:r>
            <a:r>
              <a:rPr lang="en-US" dirty="0" smtClean="0"/>
              <a:t>he </a:t>
            </a:r>
            <a:r>
              <a:rPr lang="en-US" dirty="0" err="1" smtClean="0"/>
              <a:t>Ghaznavids</a:t>
            </a:r>
            <a:r>
              <a:rPr lang="en-US" dirty="0" smtClean="0"/>
              <a:t> </a:t>
            </a:r>
            <a:r>
              <a:rPr lang="en-US" dirty="0"/>
              <a:t>developed the first Muslim army to use war elephants in battle. </a:t>
            </a:r>
            <a:endParaRPr lang="en-US" dirty="0" smtClean="0"/>
          </a:p>
          <a:p>
            <a:r>
              <a:rPr lang="en-US" dirty="0" smtClean="0"/>
              <a:t>The </a:t>
            </a:r>
            <a:r>
              <a:rPr lang="en-US" dirty="0"/>
              <a:t>use of these elephants in other </a:t>
            </a:r>
            <a:r>
              <a:rPr lang="en-US" dirty="0" smtClean="0"/>
              <a:t>regions </a:t>
            </a:r>
            <a:r>
              <a:rPr lang="en-US" dirty="0"/>
              <a:t>particularly in Central Asia, to which the elephant was a foreign weapon.</a:t>
            </a:r>
          </a:p>
          <a:p>
            <a:endParaRPr lang="en-US" dirty="0"/>
          </a:p>
        </p:txBody>
      </p:sp>
    </p:spTree>
    <p:extLst>
      <p:ext uri="{BB962C8B-B14F-4D97-AF65-F5344CB8AC3E}">
        <p14:creationId xmlns:p14="http://schemas.microsoft.com/office/powerpoint/2010/main" val="32514464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406"/>
            <a:ext cx="8229600" cy="640311"/>
          </a:xfrm>
        </p:spPr>
        <p:txBody>
          <a:bodyPr>
            <a:normAutofit/>
          </a:bodyPr>
          <a:lstStyle/>
          <a:p>
            <a:r>
              <a:rPr lang="en-US" sz="3600" b="1" dirty="0" smtClean="0">
                <a:solidFill>
                  <a:srgbClr val="FF0000"/>
                </a:solidFill>
              </a:rPr>
              <a:t>Religious Policy of the </a:t>
            </a:r>
            <a:r>
              <a:rPr lang="en-US" sz="3600" b="1" dirty="0" err="1" smtClean="0">
                <a:solidFill>
                  <a:srgbClr val="FF0000"/>
                </a:solidFill>
              </a:rPr>
              <a:t>Ghaznavids</a:t>
            </a:r>
            <a:endParaRPr lang="en-US" sz="3600" b="1" dirty="0">
              <a:solidFill>
                <a:srgbClr val="FF0000"/>
              </a:solidFill>
            </a:endParaRPr>
          </a:p>
        </p:txBody>
      </p:sp>
      <p:sp>
        <p:nvSpPr>
          <p:cNvPr id="3" name="Content Placeholder 2"/>
          <p:cNvSpPr>
            <a:spLocks noGrp="1"/>
          </p:cNvSpPr>
          <p:nvPr>
            <p:ph idx="1"/>
          </p:nvPr>
        </p:nvSpPr>
        <p:spPr>
          <a:xfrm>
            <a:off x="138748" y="789717"/>
            <a:ext cx="8911864" cy="5976237"/>
          </a:xfrm>
        </p:spPr>
        <p:txBody>
          <a:bodyPr>
            <a:normAutofit fontScale="77500" lnSpcReduction="20000"/>
          </a:bodyPr>
          <a:lstStyle/>
          <a:p>
            <a:pPr marL="0" indent="0">
              <a:buNone/>
            </a:pPr>
            <a:r>
              <a:rPr lang="en-US" dirty="0" smtClean="0"/>
              <a:t>The </a:t>
            </a:r>
            <a:r>
              <a:rPr lang="en-US" dirty="0" err="1"/>
              <a:t>Ghaznavid</a:t>
            </a:r>
            <a:r>
              <a:rPr lang="en-US" dirty="0"/>
              <a:t> empire </a:t>
            </a:r>
            <a:r>
              <a:rPr lang="en-US" dirty="0" smtClean="0"/>
              <a:t>was </a:t>
            </a:r>
            <a:r>
              <a:rPr lang="en-US" dirty="0"/>
              <a:t>strongly orthodox Sunni, with the sultans personally followers of the </a:t>
            </a:r>
            <a:r>
              <a:rPr lang="en-US" dirty="0" err="1"/>
              <a:t>Hanafite</a:t>
            </a:r>
            <a:r>
              <a:rPr lang="en-US" dirty="0"/>
              <a:t> legal school. </a:t>
            </a:r>
            <a:r>
              <a:rPr lang="en-US" dirty="0" err="1"/>
              <a:t>Maḥmūd</a:t>
            </a:r>
            <a:r>
              <a:rPr lang="en-US" dirty="0"/>
              <a:t> </a:t>
            </a:r>
            <a:r>
              <a:rPr lang="en-US" dirty="0" smtClean="0"/>
              <a:t>has good </a:t>
            </a:r>
            <a:r>
              <a:rPr lang="en-US" dirty="0"/>
              <a:t>relations with the </a:t>
            </a:r>
            <a:r>
              <a:rPr lang="en-US" dirty="0" err="1"/>
              <a:t>ʿAbbasid</a:t>
            </a:r>
            <a:r>
              <a:rPr lang="en-US" dirty="0"/>
              <a:t> </a:t>
            </a:r>
            <a:r>
              <a:rPr lang="en-US" dirty="0" smtClean="0"/>
              <a:t>caliphs. </a:t>
            </a:r>
          </a:p>
          <a:p>
            <a:pPr marL="0" indent="0">
              <a:buNone/>
            </a:pPr>
            <a:r>
              <a:rPr lang="en-US" dirty="0" smtClean="0"/>
              <a:t>Immediately </a:t>
            </a:r>
            <a:r>
              <a:rPr lang="en-US" dirty="0"/>
              <a:t>on his accession, he recognized the caliph al-</a:t>
            </a:r>
            <a:r>
              <a:rPr lang="en-US" dirty="0" err="1"/>
              <a:t>Qāder</a:t>
            </a:r>
            <a:r>
              <a:rPr lang="en-US" dirty="0"/>
              <a:t> in the </a:t>
            </a:r>
            <a:r>
              <a:rPr lang="en-US" i="1" dirty="0" err="1"/>
              <a:t>ḵoṭba</a:t>
            </a:r>
            <a:r>
              <a:rPr lang="en-US" i="1" dirty="0"/>
              <a:t> </a:t>
            </a:r>
            <a:r>
              <a:rPr lang="en-US" dirty="0"/>
              <a:t>of </a:t>
            </a:r>
            <a:r>
              <a:rPr lang="en-US" dirty="0" err="1" smtClean="0"/>
              <a:t>Khorasan</a:t>
            </a:r>
            <a:r>
              <a:rPr lang="en-US" dirty="0" smtClean="0"/>
              <a:t>. </a:t>
            </a:r>
            <a:r>
              <a:rPr lang="en-US" dirty="0"/>
              <a:t>He regularly sent presents to Baghdad from the captured plunder of India. </a:t>
            </a:r>
            <a:endParaRPr lang="en-US" dirty="0" smtClean="0"/>
          </a:p>
          <a:p>
            <a:pPr marL="0" indent="0">
              <a:buNone/>
            </a:pPr>
            <a:r>
              <a:rPr lang="en-US" dirty="0" smtClean="0"/>
              <a:t>He </a:t>
            </a:r>
            <a:r>
              <a:rPr lang="en-US" dirty="0"/>
              <a:t>emphasized his personal role as the enforcer of orthodoxy against dissidents within his own lands and against outside heretics like the </a:t>
            </a:r>
            <a:r>
              <a:rPr lang="en-US" dirty="0" err="1"/>
              <a:t>Ismaʿilis</a:t>
            </a:r>
            <a:r>
              <a:rPr lang="en-US" dirty="0"/>
              <a:t> of Multan and the </a:t>
            </a:r>
            <a:r>
              <a:rPr lang="en-US" dirty="0" err="1"/>
              <a:t>Shiʿites</a:t>
            </a:r>
            <a:r>
              <a:rPr lang="en-US" dirty="0"/>
              <a:t> and </a:t>
            </a:r>
            <a:r>
              <a:rPr lang="en-US" dirty="0" err="1"/>
              <a:t>Muʿtazilites</a:t>
            </a:r>
            <a:r>
              <a:rPr lang="en-US" dirty="0"/>
              <a:t> of Ray. At the end of his life, without dwelling at all on the practicalities involved, he proclaimed that he was going to lead a crusade against the </a:t>
            </a:r>
            <a:r>
              <a:rPr lang="en-US" dirty="0" err="1"/>
              <a:t>Ismaʿili</a:t>
            </a:r>
            <a:r>
              <a:rPr lang="en-US" dirty="0"/>
              <a:t> </a:t>
            </a:r>
            <a:r>
              <a:rPr lang="en-US" dirty="0" err="1"/>
              <a:t>Fatimids</a:t>
            </a:r>
            <a:r>
              <a:rPr lang="en-US" dirty="0"/>
              <a:t> of Egypt and </a:t>
            </a:r>
            <a:r>
              <a:rPr lang="en-US" dirty="0" smtClean="0"/>
              <a:t>Syria. </a:t>
            </a:r>
          </a:p>
          <a:p>
            <a:pPr marL="0" indent="0">
              <a:buNone/>
            </a:pPr>
            <a:r>
              <a:rPr lang="en-US" dirty="0" err="1" smtClean="0"/>
              <a:t>Masʿūd</a:t>
            </a:r>
            <a:r>
              <a:rPr lang="en-US" dirty="0" smtClean="0"/>
              <a:t> </a:t>
            </a:r>
            <a:r>
              <a:rPr lang="en-US" dirty="0"/>
              <a:t>I continued this policy of identifying his rule with the caliphate and religious orthodoxy, and it was only the rise of the </a:t>
            </a:r>
            <a:r>
              <a:rPr lang="en-US" dirty="0" err="1"/>
              <a:t>Saljuqs</a:t>
            </a:r>
            <a:r>
              <a:rPr lang="en-US" dirty="0"/>
              <a:t> and the interposition of their empire between the </a:t>
            </a:r>
            <a:r>
              <a:rPr lang="en-US" dirty="0" err="1"/>
              <a:t>Ghaznavids</a:t>
            </a:r>
            <a:r>
              <a:rPr lang="en-US" dirty="0"/>
              <a:t> and Iraq which reduced direct connections with Baghdad for the later </a:t>
            </a:r>
            <a:r>
              <a:rPr lang="en-US" smtClean="0"/>
              <a:t>Ghaznavids.</a:t>
            </a:r>
            <a:endParaRPr lang="en-US" dirty="0"/>
          </a:p>
          <a:p>
            <a:endParaRPr lang="en-US" dirty="0"/>
          </a:p>
        </p:txBody>
      </p:sp>
    </p:spTree>
    <p:extLst>
      <p:ext uri="{BB962C8B-B14F-4D97-AF65-F5344CB8AC3E}">
        <p14:creationId xmlns:p14="http://schemas.microsoft.com/office/powerpoint/2010/main" val="22750261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92" y="106720"/>
            <a:ext cx="8261296" cy="640310"/>
          </a:xfrm>
        </p:spPr>
        <p:txBody>
          <a:bodyPr>
            <a:normAutofit/>
          </a:bodyPr>
          <a:lstStyle/>
          <a:p>
            <a:pPr algn="ctr"/>
            <a:r>
              <a:rPr lang="en-US" sz="3200" b="1" dirty="0"/>
              <a:t>State and </a:t>
            </a:r>
            <a:r>
              <a:rPr lang="en-US" sz="3200" b="1" dirty="0" smtClean="0"/>
              <a:t>culture: Turkish or Persian?</a:t>
            </a:r>
            <a:endParaRPr lang="en-US" sz="3200" dirty="0"/>
          </a:p>
        </p:txBody>
      </p:sp>
      <p:sp>
        <p:nvSpPr>
          <p:cNvPr id="3" name="Content Placeholder 2"/>
          <p:cNvSpPr>
            <a:spLocks noGrp="1"/>
          </p:cNvSpPr>
          <p:nvPr>
            <p:ph idx="1"/>
          </p:nvPr>
        </p:nvSpPr>
        <p:spPr>
          <a:xfrm>
            <a:off x="149420" y="747030"/>
            <a:ext cx="8879846" cy="6008253"/>
          </a:xfrm>
        </p:spPr>
        <p:txBody>
          <a:bodyPr>
            <a:normAutofit fontScale="85000" lnSpcReduction="20000"/>
          </a:bodyPr>
          <a:lstStyle/>
          <a:p>
            <a:r>
              <a:rPr lang="en-US" dirty="0"/>
              <a:t>H</a:t>
            </a:r>
            <a:r>
              <a:rPr lang="en-US" dirty="0" smtClean="0"/>
              <a:t>ot debate on the nature of </a:t>
            </a:r>
            <a:r>
              <a:rPr lang="en-US" dirty="0" err="1" smtClean="0"/>
              <a:t>Ghaznavid</a:t>
            </a:r>
            <a:r>
              <a:rPr lang="en-US" dirty="0" smtClean="0"/>
              <a:t> rule and culture.</a:t>
            </a:r>
          </a:p>
          <a:p>
            <a:pPr marL="0" indent="0">
              <a:buNone/>
            </a:pPr>
            <a:r>
              <a:rPr lang="en-US" dirty="0"/>
              <a:t>The </a:t>
            </a:r>
            <a:r>
              <a:rPr lang="en-US" dirty="0" err="1"/>
              <a:t>Ghaznavid</a:t>
            </a:r>
            <a:r>
              <a:rPr lang="en-US" dirty="0"/>
              <a:t> rulers did not call themselves  Shahs or Caliphs, and adhered to the more modest title of </a:t>
            </a:r>
            <a:r>
              <a:rPr lang="en-US" dirty="0">
                <a:solidFill>
                  <a:srgbClr val="FF0000"/>
                </a:solidFill>
              </a:rPr>
              <a:t>Amir</a:t>
            </a:r>
            <a:r>
              <a:rPr lang="en-US" dirty="0"/>
              <a:t>, suitable to a provincial </a:t>
            </a:r>
            <a:r>
              <a:rPr lang="en-US" dirty="0" smtClean="0"/>
              <a:t>governor. In the </a:t>
            </a:r>
            <a:r>
              <a:rPr lang="en-US" dirty="0"/>
              <a:t>later part of the dynasty when some rulers called themselves </a:t>
            </a:r>
            <a:r>
              <a:rPr lang="en-US" dirty="0">
                <a:solidFill>
                  <a:srgbClr val="FF0000"/>
                </a:solidFill>
              </a:rPr>
              <a:t>Shah</a:t>
            </a:r>
            <a:r>
              <a:rPr lang="en-US" dirty="0"/>
              <a:t> and even </a:t>
            </a:r>
            <a:r>
              <a:rPr lang="en-US" dirty="0">
                <a:solidFill>
                  <a:srgbClr val="FF0000"/>
                </a:solidFill>
              </a:rPr>
              <a:t>Sultan</a:t>
            </a:r>
            <a:r>
              <a:rPr lang="en-US" dirty="0"/>
              <a:t>. </a:t>
            </a:r>
          </a:p>
          <a:p>
            <a:r>
              <a:rPr lang="en-US" dirty="0"/>
              <a:t>Though they were originally of Turkish stock, the </a:t>
            </a:r>
            <a:r>
              <a:rPr lang="en-US" dirty="0" err="1"/>
              <a:t>Ghaznavids</a:t>
            </a:r>
            <a:r>
              <a:rPr lang="en-US" dirty="0"/>
              <a:t> were thoroughly assimilated under the </a:t>
            </a:r>
            <a:r>
              <a:rPr lang="en-US" dirty="0" err="1">
                <a:hlinkClick r:id="rId2"/>
              </a:rPr>
              <a:t>Samanid</a:t>
            </a:r>
            <a:r>
              <a:rPr lang="en-US" dirty="0" err="1"/>
              <a:t>s</a:t>
            </a:r>
            <a:r>
              <a:rPr lang="en-US" dirty="0"/>
              <a:t> and continued the growth of </a:t>
            </a:r>
            <a:r>
              <a:rPr lang="en-US" dirty="0">
                <a:hlinkClick r:id="rId3"/>
              </a:rPr>
              <a:t>Persian</a:t>
            </a:r>
            <a:r>
              <a:rPr lang="en-US" dirty="0"/>
              <a:t> culture and language</a:t>
            </a:r>
            <a:r>
              <a:rPr lang="en-US" dirty="0" smtClean="0"/>
              <a:t>. </a:t>
            </a:r>
            <a:r>
              <a:rPr lang="en-US" dirty="0"/>
              <a:t>They also copied their administrative system from the </a:t>
            </a:r>
            <a:r>
              <a:rPr lang="en-US" dirty="0" err="1"/>
              <a:t>Samanids</a:t>
            </a:r>
            <a:r>
              <a:rPr lang="en-US" dirty="0"/>
              <a:t>.</a:t>
            </a:r>
            <a:endParaRPr lang="en-US" dirty="0" smtClean="0"/>
          </a:p>
          <a:p>
            <a:pPr marL="0" indent="0">
              <a:buNone/>
            </a:pPr>
            <a:r>
              <a:rPr lang="en-US" dirty="0" smtClean="0"/>
              <a:t>It is claimed that although </a:t>
            </a:r>
            <a:r>
              <a:rPr lang="en-US" dirty="0"/>
              <a:t>the </a:t>
            </a:r>
            <a:r>
              <a:rPr lang="en-US" dirty="0" err="1" smtClean="0"/>
              <a:t>Ghaznavid</a:t>
            </a:r>
            <a:r>
              <a:rPr lang="en-US" dirty="0" smtClean="0"/>
              <a:t> dynasty and military leaders were </a:t>
            </a:r>
            <a:r>
              <a:rPr lang="en-US" dirty="0"/>
              <a:t>of </a:t>
            </a:r>
            <a:r>
              <a:rPr lang="en-US" dirty="0" smtClean="0"/>
              <a:t>Turkish origin, </a:t>
            </a:r>
            <a:r>
              <a:rPr lang="en-US" dirty="0"/>
              <a:t>as a result of </a:t>
            </a:r>
            <a:r>
              <a:rPr lang="en-US" dirty="0" smtClean="0"/>
              <a:t>the involvement </a:t>
            </a:r>
            <a:r>
              <a:rPr lang="en-US" dirty="0"/>
              <a:t>of </a:t>
            </a:r>
            <a:r>
              <a:rPr lang="en-US" dirty="0" err="1" smtClean="0"/>
              <a:t>Sebuk</a:t>
            </a:r>
            <a:r>
              <a:rPr lang="en-US" dirty="0"/>
              <a:t> </a:t>
            </a:r>
            <a:r>
              <a:rPr lang="en-US" dirty="0" err="1" smtClean="0"/>
              <a:t>Tigin</a:t>
            </a:r>
            <a:r>
              <a:rPr lang="en-US" dirty="0"/>
              <a:t> and </a:t>
            </a:r>
            <a:r>
              <a:rPr lang="en-US" dirty="0" smtClean="0"/>
              <a:t>Mahmud </a:t>
            </a:r>
            <a:r>
              <a:rPr lang="en-US" dirty="0"/>
              <a:t>in the </a:t>
            </a:r>
            <a:r>
              <a:rPr lang="en-US" dirty="0" err="1"/>
              <a:t>Samanid</a:t>
            </a:r>
            <a:r>
              <a:rPr lang="en-US" dirty="0"/>
              <a:t> </a:t>
            </a:r>
            <a:r>
              <a:rPr lang="en-US" dirty="0" smtClean="0"/>
              <a:t>political and cultural </a:t>
            </a:r>
            <a:r>
              <a:rPr lang="en-US" dirty="0"/>
              <a:t>environment, the dynasty became thoroughly </a:t>
            </a:r>
            <a:r>
              <a:rPr lang="en-US" b="1" i="1" dirty="0" err="1" smtClean="0"/>
              <a:t>Persianized</a:t>
            </a:r>
            <a:r>
              <a:rPr lang="en-US" dirty="0" smtClean="0"/>
              <a:t>, so in </a:t>
            </a:r>
            <a:r>
              <a:rPr lang="en-US" dirty="0"/>
              <a:t>practice one cannot consider their rule over Iran one of foreign domination. </a:t>
            </a:r>
            <a:endParaRPr lang="en-US" dirty="0" smtClean="0"/>
          </a:p>
        </p:txBody>
      </p:sp>
    </p:spTree>
    <p:extLst>
      <p:ext uri="{BB962C8B-B14F-4D97-AF65-F5344CB8AC3E}">
        <p14:creationId xmlns:p14="http://schemas.microsoft.com/office/powerpoint/2010/main" val="20230506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83976"/>
            <a:ext cx="8229600" cy="606489"/>
          </a:xfrm>
        </p:spPr>
        <p:txBody>
          <a:bodyPr>
            <a:normAutofit fontScale="90000"/>
          </a:bodyPr>
          <a:lstStyle/>
          <a:p>
            <a:r>
              <a:rPr lang="tr-TR" dirty="0" err="1" smtClean="0">
                <a:solidFill>
                  <a:srgbClr val="FF0000"/>
                </a:solidFill>
              </a:rPr>
              <a:t>Culture</a:t>
            </a:r>
            <a:r>
              <a:rPr lang="tr-TR" dirty="0" smtClean="0">
                <a:solidFill>
                  <a:srgbClr val="FF0000"/>
                </a:solidFill>
              </a:rPr>
              <a:t> </a:t>
            </a:r>
            <a:r>
              <a:rPr lang="tr-TR" dirty="0" err="1" smtClean="0">
                <a:solidFill>
                  <a:srgbClr val="FF0000"/>
                </a:solidFill>
              </a:rPr>
              <a:t>Perasian</a:t>
            </a:r>
            <a:r>
              <a:rPr lang="tr-TR" dirty="0" smtClean="0">
                <a:solidFill>
                  <a:srgbClr val="FF0000"/>
                </a:solidFill>
              </a:rPr>
              <a:t> </a:t>
            </a:r>
            <a:r>
              <a:rPr lang="tr-TR" dirty="0" err="1" smtClean="0">
                <a:solidFill>
                  <a:srgbClr val="FF0000"/>
                </a:solidFill>
              </a:rPr>
              <a:t>or</a:t>
            </a:r>
            <a:r>
              <a:rPr lang="tr-TR" dirty="0" smtClean="0">
                <a:solidFill>
                  <a:srgbClr val="FF0000"/>
                </a:solidFill>
              </a:rPr>
              <a:t> </a:t>
            </a:r>
            <a:r>
              <a:rPr lang="tr-TR" dirty="0" err="1" smtClean="0">
                <a:solidFill>
                  <a:srgbClr val="FF0000"/>
                </a:solidFill>
              </a:rPr>
              <a:t>Turkish</a:t>
            </a:r>
            <a:endParaRPr lang="tr-TR" dirty="0">
              <a:solidFill>
                <a:srgbClr val="FF0000"/>
              </a:solidFill>
            </a:endParaRPr>
          </a:p>
        </p:txBody>
      </p:sp>
      <p:sp>
        <p:nvSpPr>
          <p:cNvPr id="3" name="İçerik Yer Tutucusu 2"/>
          <p:cNvSpPr>
            <a:spLocks noGrp="1"/>
          </p:cNvSpPr>
          <p:nvPr>
            <p:ph idx="1"/>
          </p:nvPr>
        </p:nvSpPr>
        <p:spPr>
          <a:xfrm>
            <a:off x="167951" y="690465"/>
            <a:ext cx="8826759" cy="6074229"/>
          </a:xfrm>
        </p:spPr>
        <p:txBody>
          <a:bodyPr>
            <a:normAutofit fontScale="85000" lnSpcReduction="20000"/>
          </a:bodyPr>
          <a:lstStyle/>
          <a:p>
            <a:r>
              <a:rPr lang="tr-TR" dirty="0"/>
              <a:t>John Perry</a:t>
            </a:r>
          </a:p>
          <a:p>
            <a:r>
              <a:rPr lang="tr-TR" dirty="0"/>
              <a:t>"</a:t>
            </a:r>
            <a:r>
              <a:rPr lang="tr-TR" dirty="0" err="1"/>
              <a:t>We</a:t>
            </a:r>
            <a:r>
              <a:rPr lang="tr-TR" dirty="0"/>
              <a:t> </a:t>
            </a:r>
            <a:r>
              <a:rPr lang="tr-TR" dirty="0" err="1"/>
              <a:t>should</a:t>
            </a:r>
            <a:r>
              <a:rPr lang="tr-TR" dirty="0"/>
              <a:t> </a:t>
            </a:r>
            <a:r>
              <a:rPr lang="tr-TR" dirty="0" err="1"/>
              <a:t>distinguish</a:t>
            </a:r>
            <a:r>
              <a:rPr lang="tr-TR" dirty="0"/>
              <a:t> </a:t>
            </a:r>
            <a:r>
              <a:rPr lang="tr-TR" dirty="0" err="1"/>
              <a:t>two</a:t>
            </a:r>
            <a:r>
              <a:rPr lang="tr-TR" dirty="0"/>
              <a:t> </a:t>
            </a:r>
            <a:r>
              <a:rPr lang="tr-TR" dirty="0" err="1"/>
              <a:t>complementary</a:t>
            </a:r>
            <a:r>
              <a:rPr lang="tr-TR" dirty="0"/>
              <a:t> </a:t>
            </a:r>
            <a:r>
              <a:rPr lang="tr-TR" dirty="0" err="1"/>
              <a:t>ways</a:t>
            </a:r>
            <a:r>
              <a:rPr lang="tr-TR" dirty="0"/>
              <a:t> in </a:t>
            </a:r>
            <a:r>
              <a:rPr lang="tr-TR" dirty="0" err="1"/>
              <a:t>which</a:t>
            </a:r>
            <a:r>
              <a:rPr lang="tr-TR" dirty="0"/>
              <a:t> </a:t>
            </a:r>
            <a:r>
              <a:rPr lang="tr-TR" dirty="0" err="1"/>
              <a:t>the</a:t>
            </a:r>
            <a:r>
              <a:rPr lang="tr-TR" dirty="0"/>
              <a:t> </a:t>
            </a:r>
            <a:r>
              <a:rPr lang="tr-TR" dirty="0" err="1"/>
              <a:t>advent</a:t>
            </a:r>
            <a:r>
              <a:rPr lang="tr-TR" dirty="0"/>
              <a:t> of </a:t>
            </a:r>
            <a:r>
              <a:rPr lang="tr-TR" dirty="0" err="1"/>
              <a:t>the</a:t>
            </a:r>
            <a:r>
              <a:rPr lang="tr-TR" dirty="0"/>
              <a:t> </a:t>
            </a:r>
            <a:r>
              <a:rPr lang="tr-TR" dirty="0" err="1"/>
              <a:t>Turks</a:t>
            </a:r>
            <a:r>
              <a:rPr lang="tr-TR" dirty="0"/>
              <a:t> </a:t>
            </a:r>
            <a:r>
              <a:rPr lang="tr-TR" dirty="0" err="1"/>
              <a:t>affected</a:t>
            </a:r>
            <a:r>
              <a:rPr lang="tr-TR" dirty="0"/>
              <a:t> </a:t>
            </a:r>
            <a:r>
              <a:rPr lang="tr-TR" dirty="0" err="1"/>
              <a:t>the</a:t>
            </a:r>
            <a:r>
              <a:rPr lang="tr-TR" dirty="0"/>
              <a:t> </a:t>
            </a:r>
            <a:r>
              <a:rPr lang="tr-TR" dirty="0" err="1"/>
              <a:t>language</a:t>
            </a:r>
            <a:r>
              <a:rPr lang="tr-TR" dirty="0"/>
              <a:t> </a:t>
            </a:r>
            <a:r>
              <a:rPr lang="tr-TR" dirty="0" err="1"/>
              <a:t>map</a:t>
            </a:r>
            <a:r>
              <a:rPr lang="tr-TR" dirty="0"/>
              <a:t> of Iran</a:t>
            </a:r>
            <a:r>
              <a:rPr lang="tr-TR"/>
              <a:t>. </a:t>
            </a:r>
            <a:endParaRPr lang="tr-TR" smtClean="0"/>
          </a:p>
          <a:p>
            <a:r>
              <a:rPr lang="tr-TR" smtClean="0"/>
              <a:t>First</a:t>
            </a:r>
            <a:r>
              <a:rPr lang="tr-TR" dirty="0"/>
              <a:t>, since </a:t>
            </a:r>
            <a:r>
              <a:rPr lang="tr-TR" dirty="0" err="1"/>
              <a:t>the</a:t>
            </a:r>
            <a:r>
              <a:rPr lang="tr-TR" dirty="0"/>
              <a:t> </a:t>
            </a:r>
            <a:r>
              <a:rPr lang="tr-TR" dirty="0" err="1"/>
              <a:t>Turkish-speaking</a:t>
            </a:r>
            <a:r>
              <a:rPr lang="tr-TR" dirty="0"/>
              <a:t> </a:t>
            </a:r>
            <a:r>
              <a:rPr lang="tr-TR" dirty="0" err="1"/>
              <a:t>rulers</a:t>
            </a:r>
            <a:r>
              <a:rPr lang="tr-TR" dirty="0"/>
              <a:t> of </a:t>
            </a:r>
            <a:r>
              <a:rPr lang="tr-TR" dirty="0" err="1"/>
              <a:t>most</a:t>
            </a:r>
            <a:r>
              <a:rPr lang="tr-TR" dirty="0"/>
              <a:t> </a:t>
            </a:r>
            <a:r>
              <a:rPr lang="tr-TR" dirty="0" err="1"/>
              <a:t>Iranian</a:t>
            </a:r>
            <a:r>
              <a:rPr lang="tr-TR" dirty="0"/>
              <a:t> </a:t>
            </a:r>
            <a:r>
              <a:rPr lang="tr-TR" dirty="0" err="1"/>
              <a:t>polities</a:t>
            </a:r>
            <a:r>
              <a:rPr lang="tr-TR" dirty="0"/>
              <a:t> </a:t>
            </a:r>
            <a:r>
              <a:rPr lang="tr-TR" dirty="0" err="1"/>
              <a:t>from</a:t>
            </a:r>
            <a:r>
              <a:rPr lang="tr-TR" dirty="0"/>
              <a:t> </a:t>
            </a:r>
            <a:r>
              <a:rPr lang="tr-TR" dirty="0" err="1"/>
              <a:t>the</a:t>
            </a:r>
            <a:r>
              <a:rPr lang="tr-TR" dirty="0"/>
              <a:t> </a:t>
            </a:r>
            <a:r>
              <a:rPr lang="tr-TR" dirty="0" err="1"/>
              <a:t>Ghaznavids</a:t>
            </a:r>
            <a:r>
              <a:rPr lang="tr-TR" dirty="0"/>
              <a:t> </a:t>
            </a:r>
            <a:r>
              <a:rPr lang="tr-TR" dirty="0" err="1"/>
              <a:t>and</a:t>
            </a:r>
            <a:r>
              <a:rPr lang="tr-TR" dirty="0"/>
              <a:t> </a:t>
            </a:r>
            <a:r>
              <a:rPr lang="tr-TR" dirty="0" err="1"/>
              <a:t>Seljuks</a:t>
            </a:r>
            <a:r>
              <a:rPr lang="tr-TR" dirty="0"/>
              <a:t> </a:t>
            </a:r>
            <a:r>
              <a:rPr lang="tr-TR" dirty="0" err="1"/>
              <a:t>onward</a:t>
            </a:r>
            <a:r>
              <a:rPr lang="tr-TR" dirty="0"/>
              <a:t> </a:t>
            </a:r>
            <a:r>
              <a:rPr lang="tr-TR" dirty="0" err="1"/>
              <a:t>were</a:t>
            </a:r>
            <a:r>
              <a:rPr lang="tr-TR" dirty="0"/>
              <a:t> </a:t>
            </a:r>
            <a:r>
              <a:rPr lang="tr-TR" dirty="0" err="1"/>
              <a:t>already</a:t>
            </a:r>
            <a:r>
              <a:rPr lang="tr-TR" dirty="0"/>
              <a:t> </a:t>
            </a:r>
            <a:r>
              <a:rPr lang="tr-TR" dirty="0" err="1"/>
              <a:t>iranized</a:t>
            </a:r>
            <a:r>
              <a:rPr lang="tr-TR" dirty="0"/>
              <a:t> </a:t>
            </a:r>
            <a:r>
              <a:rPr lang="tr-TR" dirty="0" err="1"/>
              <a:t>and</a:t>
            </a:r>
            <a:r>
              <a:rPr lang="tr-TR" dirty="0"/>
              <a:t> </a:t>
            </a:r>
            <a:r>
              <a:rPr lang="tr-TR" dirty="0" err="1"/>
              <a:t>patronized</a:t>
            </a:r>
            <a:r>
              <a:rPr lang="tr-TR" dirty="0"/>
              <a:t> </a:t>
            </a:r>
            <a:r>
              <a:rPr lang="tr-TR" dirty="0" err="1"/>
              <a:t>Persian</a:t>
            </a:r>
            <a:r>
              <a:rPr lang="tr-TR" dirty="0"/>
              <a:t> </a:t>
            </a:r>
            <a:r>
              <a:rPr lang="tr-TR" dirty="0" err="1"/>
              <a:t>literature</a:t>
            </a:r>
            <a:r>
              <a:rPr lang="tr-TR" dirty="0"/>
              <a:t> in </a:t>
            </a:r>
            <a:r>
              <a:rPr lang="tr-TR" dirty="0" err="1"/>
              <a:t>their</a:t>
            </a:r>
            <a:r>
              <a:rPr lang="tr-TR" dirty="0"/>
              <a:t> </a:t>
            </a:r>
            <a:r>
              <a:rPr lang="tr-TR" dirty="0" err="1"/>
              <a:t>domains</a:t>
            </a:r>
            <a:r>
              <a:rPr lang="tr-TR" dirty="0"/>
              <a:t>, </a:t>
            </a:r>
            <a:r>
              <a:rPr lang="tr-TR" dirty="0" err="1"/>
              <a:t>the</a:t>
            </a:r>
            <a:r>
              <a:rPr lang="tr-TR" dirty="0"/>
              <a:t> </a:t>
            </a:r>
            <a:r>
              <a:rPr lang="tr-TR" dirty="0" err="1"/>
              <a:t>expansion</a:t>
            </a:r>
            <a:r>
              <a:rPr lang="tr-TR" dirty="0"/>
              <a:t> of </a:t>
            </a:r>
            <a:r>
              <a:rPr lang="tr-TR" dirty="0" err="1"/>
              <a:t>Turk-ruled</a:t>
            </a:r>
            <a:r>
              <a:rPr lang="tr-TR" dirty="0"/>
              <a:t> </a:t>
            </a:r>
            <a:r>
              <a:rPr lang="tr-TR" dirty="0" err="1"/>
              <a:t>empires</a:t>
            </a:r>
            <a:r>
              <a:rPr lang="tr-TR" dirty="0"/>
              <a:t> </a:t>
            </a:r>
            <a:r>
              <a:rPr lang="tr-TR" dirty="0" err="1"/>
              <a:t>served</a:t>
            </a:r>
            <a:r>
              <a:rPr lang="tr-TR" dirty="0"/>
              <a:t> </a:t>
            </a:r>
            <a:r>
              <a:rPr lang="tr-TR" dirty="0" err="1"/>
              <a:t>to</a:t>
            </a:r>
            <a:r>
              <a:rPr lang="tr-TR" dirty="0"/>
              <a:t> </a:t>
            </a:r>
            <a:r>
              <a:rPr lang="tr-TR" dirty="0" err="1"/>
              <a:t>expand</a:t>
            </a:r>
            <a:r>
              <a:rPr lang="tr-TR" dirty="0"/>
              <a:t> </a:t>
            </a:r>
            <a:r>
              <a:rPr lang="tr-TR" dirty="0" err="1"/>
              <a:t>the</a:t>
            </a:r>
            <a:r>
              <a:rPr lang="tr-TR" dirty="0"/>
              <a:t> </a:t>
            </a:r>
            <a:r>
              <a:rPr lang="tr-TR" dirty="0" err="1"/>
              <a:t>territorial</a:t>
            </a:r>
            <a:r>
              <a:rPr lang="tr-TR" dirty="0"/>
              <a:t> domain of </a:t>
            </a:r>
            <a:r>
              <a:rPr lang="tr-TR" dirty="0" err="1"/>
              <a:t>written</a:t>
            </a:r>
            <a:r>
              <a:rPr lang="tr-TR" dirty="0"/>
              <a:t> </a:t>
            </a:r>
            <a:r>
              <a:rPr lang="tr-TR" dirty="0" err="1"/>
              <a:t>Persian</a:t>
            </a:r>
            <a:r>
              <a:rPr lang="tr-TR" dirty="0"/>
              <a:t> </a:t>
            </a:r>
            <a:r>
              <a:rPr lang="tr-TR" dirty="0" err="1"/>
              <a:t>into</a:t>
            </a:r>
            <a:r>
              <a:rPr lang="tr-TR" dirty="0"/>
              <a:t> </a:t>
            </a:r>
            <a:r>
              <a:rPr lang="tr-TR" dirty="0" err="1"/>
              <a:t>the</a:t>
            </a:r>
            <a:r>
              <a:rPr lang="tr-TR" dirty="0"/>
              <a:t> </a:t>
            </a:r>
            <a:r>
              <a:rPr lang="tr-TR" dirty="0" err="1"/>
              <a:t>conquered</a:t>
            </a:r>
            <a:r>
              <a:rPr lang="tr-TR" dirty="0"/>
              <a:t> </a:t>
            </a:r>
            <a:r>
              <a:rPr lang="tr-TR" dirty="0" err="1"/>
              <a:t>areas</a:t>
            </a:r>
            <a:r>
              <a:rPr lang="tr-TR" dirty="0"/>
              <a:t>, </a:t>
            </a:r>
            <a:r>
              <a:rPr lang="tr-TR" dirty="0" err="1"/>
              <a:t>notably</a:t>
            </a:r>
            <a:r>
              <a:rPr lang="tr-TR" dirty="0"/>
              <a:t> Anatolia </a:t>
            </a:r>
            <a:r>
              <a:rPr lang="tr-TR" dirty="0" err="1"/>
              <a:t>and</a:t>
            </a:r>
            <a:r>
              <a:rPr lang="tr-TR" dirty="0"/>
              <a:t> Central </a:t>
            </a:r>
            <a:r>
              <a:rPr lang="tr-TR" dirty="0" err="1"/>
              <a:t>and</a:t>
            </a:r>
            <a:r>
              <a:rPr lang="tr-TR" dirty="0"/>
              <a:t> South </a:t>
            </a:r>
            <a:r>
              <a:rPr lang="tr-TR" dirty="0" err="1"/>
              <a:t>Asia</a:t>
            </a:r>
            <a:r>
              <a:rPr lang="tr-TR" dirty="0"/>
              <a:t>. </a:t>
            </a:r>
            <a:endParaRPr lang="tr-TR" dirty="0" smtClean="0"/>
          </a:p>
          <a:p>
            <a:r>
              <a:rPr lang="tr-TR" dirty="0" err="1" smtClean="0"/>
              <a:t>Secondly</a:t>
            </a:r>
            <a:r>
              <a:rPr lang="tr-TR" dirty="0"/>
              <a:t>, </a:t>
            </a:r>
            <a:r>
              <a:rPr lang="tr-TR" dirty="0" err="1"/>
              <a:t>the</a:t>
            </a:r>
            <a:r>
              <a:rPr lang="tr-TR" dirty="0"/>
              <a:t> </a:t>
            </a:r>
            <a:r>
              <a:rPr lang="tr-TR" dirty="0" err="1"/>
              <a:t>influx</a:t>
            </a:r>
            <a:r>
              <a:rPr lang="tr-TR" dirty="0"/>
              <a:t> of </a:t>
            </a:r>
            <a:r>
              <a:rPr lang="tr-TR" dirty="0" err="1"/>
              <a:t>massive</a:t>
            </a:r>
            <a:r>
              <a:rPr lang="tr-TR" dirty="0"/>
              <a:t> </a:t>
            </a:r>
            <a:r>
              <a:rPr lang="tr-TR" dirty="0" err="1"/>
              <a:t>Turkish-speaking</a:t>
            </a:r>
            <a:r>
              <a:rPr lang="tr-TR" dirty="0"/>
              <a:t> </a:t>
            </a:r>
            <a:r>
              <a:rPr lang="tr-TR" dirty="0" err="1"/>
              <a:t>populations</a:t>
            </a:r>
            <a:r>
              <a:rPr lang="tr-TR" dirty="0"/>
              <a:t> (</a:t>
            </a:r>
            <a:r>
              <a:rPr lang="tr-TR" dirty="0" err="1"/>
              <a:t>culminating</a:t>
            </a:r>
            <a:r>
              <a:rPr lang="tr-TR" dirty="0"/>
              <a:t> </a:t>
            </a:r>
            <a:r>
              <a:rPr lang="tr-TR" dirty="0" err="1"/>
              <a:t>with</a:t>
            </a:r>
            <a:r>
              <a:rPr lang="tr-TR" dirty="0"/>
              <a:t> </a:t>
            </a:r>
            <a:r>
              <a:rPr lang="tr-TR" dirty="0" err="1"/>
              <a:t>the</a:t>
            </a:r>
            <a:r>
              <a:rPr lang="tr-TR" dirty="0"/>
              <a:t> </a:t>
            </a:r>
            <a:r>
              <a:rPr lang="tr-TR" dirty="0" err="1"/>
              <a:t>rank</a:t>
            </a:r>
            <a:r>
              <a:rPr lang="tr-TR" dirty="0"/>
              <a:t> </a:t>
            </a:r>
            <a:r>
              <a:rPr lang="tr-TR" dirty="0" err="1"/>
              <a:t>and</a:t>
            </a:r>
            <a:r>
              <a:rPr lang="tr-TR" dirty="0"/>
              <a:t> file of </a:t>
            </a:r>
            <a:r>
              <a:rPr lang="tr-TR" dirty="0" err="1"/>
              <a:t>the</a:t>
            </a:r>
            <a:r>
              <a:rPr lang="tr-TR" dirty="0"/>
              <a:t> </a:t>
            </a:r>
            <a:r>
              <a:rPr lang="tr-TR" dirty="0" err="1"/>
              <a:t>Mongol</a:t>
            </a:r>
            <a:r>
              <a:rPr lang="tr-TR" dirty="0"/>
              <a:t> </a:t>
            </a:r>
            <a:r>
              <a:rPr lang="tr-TR" dirty="0" err="1"/>
              <a:t>armies</a:t>
            </a:r>
            <a:r>
              <a:rPr lang="tr-TR" dirty="0"/>
              <a:t>) </a:t>
            </a:r>
            <a:r>
              <a:rPr lang="tr-TR" dirty="0" err="1"/>
              <a:t>and</a:t>
            </a:r>
            <a:r>
              <a:rPr lang="tr-TR" dirty="0"/>
              <a:t> </a:t>
            </a:r>
            <a:r>
              <a:rPr lang="tr-TR" dirty="0" err="1"/>
              <a:t>their</a:t>
            </a:r>
            <a:r>
              <a:rPr lang="tr-TR" dirty="0"/>
              <a:t> </a:t>
            </a:r>
            <a:r>
              <a:rPr lang="tr-TR" dirty="0" err="1"/>
              <a:t>settlement</a:t>
            </a:r>
            <a:r>
              <a:rPr lang="tr-TR" dirty="0"/>
              <a:t> in </a:t>
            </a:r>
            <a:r>
              <a:rPr lang="tr-TR" dirty="0" err="1"/>
              <a:t>large</a:t>
            </a:r>
            <a:r>
              <a:rPr lang="tr-TR" dirty="0"/>
              <a:t> </a:t>
            </a:r>
            <a:r>
              <a:rPr lang="tr-TR" dirty="0" err="1"/>
              <a:t>areas</a:t>
            </a:r>
            <a:r>
              <a:rPr lang="tr-TR" dirty="0"/>
              <a:t> of Iran (</a:t>
            </a:r>
            <a:r>
              <a:rPr lang="tr-TR" dirty="0" err="1"/>
              <a:t>particularly</a:t>
            </a:r>
            <a:r>
              <a:rPr lang="tr-TR" dirty="0"/>
              <a:t> in </a:t>
            </a:r>
            <a:r>
              <a:rPr lang="tr-TR" dirty="0" err="1"/>
              <a:t>Azerbaijan</a:t>
            </a:r>
            <a:r>
              <a:rPr lang="tr-TR" dirty="0"/>
              <a:t> </a:t>
            </a:r>
            <a:r>
              <a:rPr lang="tr-TR" dirty="0" err="1"/>
              <a:t>and</a:t>
            </a:r>
            <a:r>
              <a:rPr lang="tr-TR" dirty="0"/>
              <a:t> </a:t>
            </a:r>
            <a:r>
              <a:rPr lang="tr-TR" dirty="0" err="1"/>
              <a:t>the</a:t>
            </a:r>
            <a:r>
              <a:rPr lang="tr-TR" dirty="0"/>
              <a:t> </a:t>
            </a:r>
            <a:r>
              <a:rPr lang="tr-TR" dirty="0" err="1"/>
              <a:t>northwest</a:t>
            </a:r>
            <a:r>
              <a:rPr lang="tr-TR" dirty="0"/>
              <a:t>), </a:t>
            </a:r>
            <a:r>
              <a:rPr lang="tr-TR" dirty="0" err="1"/>
              <a:t>progressively</a:t>
            </a:r>
            <a:r>
              <a:rPr lang="tr-TR" dirty="0"/>
              <a:t> </a:t>
            </a:r>
            <a:r>
              <a:rPr lang="tr-TR" dirty="0" err="1"/>
              <a:t>turkicized</a:t>
            </a:r>
            <a:r>
              <a:rPr lang="tr-TR" dirty="0"/>
              <a:t> </a:t>
            </a:r>
            <a:r>
              <a:rPr lang="tr-TR" dirty="0" err="1"/>
              <a:t>local</a:t>
            </a:r>
            <a:r>
              <a:rPr lang="tr-TR" dirty="0"/>
              <a:t> </a:t>
            </a:r>
            <a:r>
              <a:rPr lang="tr-TR" dirty="0" err="1"/>
              <a:t>speakers</a:t>
            </a:r>
            <a:r>
              <a:rPr lang="tr-TR" dirty="0"/>
              <a:t> of </a:t>
            </a:r>
            <a:r>
              <a:rPr lang="tr-TR" dirty="0" err="1"/>
              <a:t>Persian</a:t>
            </a:r>
            <a:r>
              <a:rPr lang="tr-TR" dirty="0"/>
              <a:t>, </a:t>
            </a:r>
            <a:r>
              <a:rPr lang="tr-TR" dirty="0" err="1"/>
              <a:t>Kurdish</a:t>
            </a:r>
            <a:r>
              <a:rPr lang="tr-TR" dirty="0"/>
              <a:t> </a:t>
            </a:r>
            <a:r>
              <a:rPr lang="tr-TR" dirty="0" err="1"/>
              <a:t>and</a:t>
            </a:r>
            <a:r>
              <a:rPr lang="tr-TR" dirty="0"/>
              <a:t> </a:t>
            </a:r>
            <a:r>
              <a:rPr lang="tr-TR" dirty="0" err="1"/>
              <a:t>other</a:t>
            </a:r>
            <a:r>
              <a:rPr lang="tr-TR" dirty="0"/>
              <a:t> </a:t>
            </a:r>
            <a:r>
              <a:rPr lang="tr-TR" dirty="0" err="1"/>
              <a:t>Iranian</a:t>
            </a:r>
            <a:r>
              <a:rPr lang="tr-TR" dirty="0"/>
              <a:t> </a:t>
            </a:r>
            <a:r>
              <a:rPr lang="tr-TR" dirty="0" err="1"/>
              <a:t>languages</a:t>
            </a:r>
            <a:r>
              <a:rPr lang="tr-TR" dirty="0" smtClean="0"/>
              <a:t>."</a:t>
            </a:r>
            <a:endParaRPr lang="tr-TR" dirty="0"/>
          </a:p>
        </p:txBody>
      </p:sp>
    </p:spTree>
    <p:extLst>
      <p:ext uri="{BB962C8B-B14F-4D97-AF65-F5344CB8AC3E}">
        <p14:creationId xmlns:p14="http://schemas.microsoft.com/office/powerpoint/2010/main" val="20966436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22039"/>
          </a:xfrm>
        </p:spPr>
        <p:txBody>
          <a:bodyPr>
            <a:normAutofit/>
          </a:bodyPr>
          <a:lstStyle/>
          <a:p>
            <a:r>
              <a:rPr lang="en-US" sz="2800" b="1" dirty="0"/>
              <a:t>Legacy</a:t>
            </a:r>
            <a:endParaRPr lang="en-US" sz="3200" dirty="0"/>
          </a:p>
        </p:txBody>
      </p:sp>
      <p:sp>
        <p:nvSpPr>
          <p:cNvPr id="3" name="Content Placeholder 2"/>
          <p:cNvSpPr>
            <a:spLocks noGrp="1"/>
          </p:cNvSpPr>
          <p:nvPr>
            <p:ph idx="1"/>
          </p:nvPr>
        </p:nvSpPr>
        <p:spPr>
          <a:xfrm>
            <a:off x="325353" y="1091613"/>
            <a:ext cx="8608335" cy="5573518"/>
          </a:xfrm>
        </p:spPr>
        <p:txBody>
          <a:bodyPr>
            <a:normAutofit fontScale="85000" lnSpcReduction="10000"/>
          </a:bodyPr>
          <a:lstStyle/>
          <a:p>
            <a:r>
              <a:rPr lang="en-US" dirty="0"/>
              <a:t>The </a:t>
            </a:r>
            <a:r>
              <a:rPr lang="en-US" dirty="0" err="1"/>
              <a:t>Ghaznavid</a:t>
            </a:r>
            <a:r>
              <a:rPr lang="en-US" dirty="0"/>
              <a:t> Empire grew to cover much of present-day Iran, Afghanistan, Pakistan, and northwest India. </a:t>
            </a:r>
            <a:endParaRPr lang="en-US" dirty="0" smtClean="0"/>
          </a:p>
          <a:p>
            <a:r>
              <a:rPr lang="en-US" dirty="0" smtClean="0"/>
              <a:t>The </a:t>
            </a:r>
            <a:r>
              <a:rPr lang="en-US" dirty="0" err="1"/>
              <a:t>Ghaznavid</a:t>
            </a:r>
            <a:r>
              <a:rPr lang="en-US" dirty="0"/>
              <a:t> rulers are generally credited with spreading Islam into the Indian subcontinent. </a:t>
            </a:r>
            <a:endParaRPr lang="en-US" dirty="0" smtClean="0"/>
          </a:p>
          <a:p>
            <a:r>
              <a:rPr lang="en-US" dirty="0" smtClean="0"/>
              <a:t>In </a:t>
            </a:r>
            <a:r>
              <a:rPr lang="en-US" dirty="0"/>
              <a:t>addition to the wealth accumulated through raiding Indian cities, and exacting tribute from Indian rajas, the </a:t>
            </a:r>
            <a:r>
              <a:rPr lang="en-US" dirty="0" err="1"/>
              <a:t>Ghaznavids</a:t>
            </a:r>
            <a:r>
              <a:rPr lang="en-US" dirty="0"/>
              <a:t> also benefited from their position as an intermediary along the trade routes between China and the Mediterranean. </a:t>
            </a:r>
            <a:endParaRPr lang="en-US" dirty="0" smtClean="0"/>
          </a:p>
          <a:p>
            <a:r>
              <a:rPr lang="en-US" dirty="0" smtClean="0"/>
              <a:t>They </a:t>
            </a:r>
            <a:r>
              <a:rPr lang="en-US" dirty="0"/>
              <a:t>were, however, unable to hold power for long and by 1040 the </a:t>
            </a:r>
            <a:r>
              <a:rPr lang="en-US" dirty="0" err="1"/>
              <a:t>Seljuks</a:t>
            </a:r>
            <a:r>
              <a:rPr lang="en-US" dirty="0"/>
              <a:t> had taken over their Persian domains and a century later the </a:t>
            </a:r>
            <a:r>
              <a:rPr lang="en-US" dirty="0" err="1"/>
              <a:t>Ghurids</a:t>
            </a:r>
            <a:r>
              <a:rPr lang="en-US" dirty="0"/>
              <a:t> took over their remaining sub-continental lands.</a:t>
            </a:r>
          </a:p>
          <a:p>
            <a:endParaRPr lang="en-US" dirty="0" smtClean="0"/>
          </a:p>
        </p:txBody>
      </p:sp>
    </p:spTree>
    <p:extLst>
      <p:ext uri="{BB962C8B-B14F-4D97-AF65-F5344CB8AC3E}">
        <p14:creationId xmlns:p14="http://schemas.microsoft.com/office/powerpoint/2010/main" val="17913201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Ghaznavid</a:t>
            </a:r>
            <a:r>
              <a:rPr lang="en-US" dirty="0" smtClean="0"/>
              <a:t> Flag</a:t>
            </a:r>
            <a:endParaRPr lang="en-US" dirty="0"/>
          </a:p>
        </p:txBody>
      </p:sp>
      <p:pic>
        <p:nvPicPr>
          <p:cNvPr id="4" name="Content Placeholder 3"/>
          <p:cNvPicPr>
            <a:picLocks noGrp="1" noChangeAspect="1"/>
          </p:cNvPicPr>
          <p:nvPr>
            <p:ph idx="1"/>
          </p:nvPr>
        </p:nvPicPr>
        <p:blipFill>
          <a:blip r:embed="rId2"/>
          <a:srcRect t="8678" b="8678"/>
          <a:stretch>
            <a:fillRect/>
          </a:stretch>
        </p:blipFill>
        <p:spPr/>
      </p:pic>
    </p:spTree>
    <p:extLst>
      <p:ext uri="{BB962C8B-B14F-4D97-AF65-F5344CB8AC3E}">
        <p14:creationId xmlns:p14="http://schemas.microsoft.com/office/powerpoint/2010/main" val="1470826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500" y="274638"/>
            <a:ext cx="8252300" cy="471735"/>
          </a:xfrm>
        </p:spPr>
        <p:txBody>
          <a:bodyPr>
            <a:normAutofit fontScale="90000"/>
          </a:bodyPr>
          <a:lstStyle/>
          <a:p>
            <a:r>
              <a:rPr lang="en-US" dirty="0" err="1" smtClean="0"/>
              <a:t>Sebüktekin’nin</a:t>
            </a:r>
            <a:r>
              <a:rPr lang="en-US" dirty="0" smtClean="0"/>
              <a:t> </a:t>
            </a:r>
            <a:r>
              <a:rPr lang="en-US" dirty="0" err="1" smtClean="0"/>
              <a:t>Pendnamesi</a:t>
            </a:r>
            <a:endParaRPr lang="en-US" dirty="0"/>
          </a:p>
        </p:txBody>
      </p:sp>
      <p:sp>
        <p:nvSpPr>
          <p:cNvPr id="3" name="Content Placeholder 2"/>
          <p:cNvSpPr>
            <a:spLocks noGrp="1"/>
          </p:cNvSpPr>
          <p:nvPr>
            <p:ph idx="1"/>
          </p:nvPr>
        </p:nvSpPr>
        <p:spPr>
          <a:xfrm>
            <a:off x="300808" y="958032"/>
            <a:ext cx="8385992" cy="5581088"/>
          </a:xfrm>
        </p:spPr>
        <p:txBody>
          <a:bodyPr>
            <a:normAutofit fontScale="55000" lnSpcReduction="20000"/>
          </a:bodyPr>
          <a:lstStyle/>
          <a:p>
            <a:r>
              <a:rPr lang="tr-TR" dirty="0" smtClean="0"/>
              <a:t>Muhtemelen Karluk Türklerinden </a:t>
            </a:r>
            <a:r>
              <a:rPr lang="en-US" dirty="0" err="1" smtClean="0"/>
              <a:t>Barshânlı</a:t>
            </a:r>
            <a:r>
              <a:rPr lang="en-US" dirty="0" smtClean="0"/>
              <a:t> </a:t>
            </a:r>
            <a:r>
              <a:rPr lang="en-US" dirty="0"/>
              <a:t>(</a:t>
            </a:r>
            <a:r>
              <a:rPr lang="en-US" dirty="0" err="1"/>
              <a:t>Barsgan</a:t>
            </a:r>
            <a:r>
              <a:rPr lang="en-US" dirty="0"/>
              <a:t>) </a:t>
            </a:r>
            <a:r>
              <a:rPr lang="tr-TR" dirty="0" err="1" smtClean="0"/>
              <a:t>Sebük</a:t>
            </a:r>
            <a:r>
              <a:rPr lang="tr-TR" dirty="0" smtClean="0"/>
              <a:t> </a:t>
            </a:r>
            <a:r>
              <a:rPr lang="tr-TR" dirty="0" err="1"/>
              <a:t>Tegin’in</a:t>
            </a:r>
            <a:r>
              <a:rPr lang="tr-TR" dirty="0"/>
              <a:t>, oğlu </a:t>
            </a:r>
            <a:r>
              <a:rPr lang="tr-TR" dirty="0" err="1"/>
              <a:t>Gazneli</a:t>
            </a:r>
            <a:r>
              <a:rPr lang="tr-TR" dirty="0"/>
              <a:t> </a:t>
            </a:r>
            <a:r>
              <a:rPr lang="tr-TR" dirty="0" err="1"/>
              <a:t>Mahmud’a</a:t>
            </a:r>
            <a:r>
              <a:rPr lang="tr-TR" dirty="0"/>
              <a:t> </a:t>
            </a:r>
            <a:r>
              <a:rPr lang="tr-TR" dirty="0" err="1"/>
              <a:t>bıraktğı</a:t>
            </a:r>
            <a:r>
              <a:rPr lang="tr-TR" dirty="0"/>
              <a:t> vasiyetinden;</a:t>
            </a:r>
            <a:endParaRPr lang="en-US" dirty="0"/>
          </a:p>
          <a:p>
            <a:r>
              <a:rPr lang="tr-TR" dirty="0"/>
              <a:t>(Tarihi kitaplarda adından övgü ile söz edilen, </a:t>
            </a:r>
            <a:r>
              <a:rPr lang="tr-TR" dirty="0" err="1"/>
              <a:t>Gazneli</a:t>
            </a:r>
            <a:r>
              <a:rPr lang="tr-TR" dirty="0"/>
              <a:t> </a:t>
            </a:r>
            <a:r>
              <a:rPr lang="tr-TR" dirty="0" err="1"/>
              <a:t>Mahmud’un</a:t>
            </a:r>
            <a:r>
              <a:rPr lang="tr-TR" dirty="0"/>
              <a:t> adaletinin, </a:t>
            </a:r>
            <a:r>
              <a:rPr lang="tr-TR" dirty="0" err="1"/>
              <a:t>alimliğinin</a:t>
            </a:r>
            <a:r>
              <a:rPr lang="tr-TR" dirty="0"/>
              <a:t>, eli açılığının, akıllı ve tedbirli oluşunun, en büyük nedeninin babası </a:t>
            </a:r>
            <a:r>
              <a:rPr lang="tr-TR" dirty="0" err="1"/>
              <a:t>Sebük</a:t>
            </a:r>
            <a:r>
              <a:rPr lang="tr-TR" dirty="0"/>
              <a:t> </a:t>
            </a:r>
            <a:r>
              <a:rPr lang="tr-TR" dirty="0" err="1"/>
              <a:t>Tegin’in</a:t>
            </a:r>
            <a:r>
              <a:rPr lang="tr-TR" dirty="0"/>
              <a:t>, ona bıraktığı ‘Pendname’ (Vasiyetname’ olduğu söylenir</a:t>
            </a:r>
            <a:r>
              <a:rPr lang="tr-TR" dirty="0" smtClean="0"/>
              <a:t>.</a:t>
            </a:r>
            <a:endParaRPr lang="en-US" dirty="0"/>
          </a:p>
          <a:p>
            <a:r>
              <a:rPr lang="tr-TR" dirty="0"/>
              <a:t>”Oğul, az konuş, çok iş yap.</a:t>
            </a:r>
            <a:br>
              <a:rPr lang="tr-TR" dirty="0"/>
            </a:br>
            <a:r>
              <a:rPr lang="tr-TR" dirty="0"/>
              <a:t>Memleketinde bir canlı gece aç uyursa, Allah senin, cezanı verir.</a:t>
            </a:r>
            <a:br>
              <a:rPr lang="tr-TR" dirty="0"/>
            </a:br>
            <a:r>
              <a:rPr lang="tr-TR" dirty="0"/>
              <a:t>Affın, öfkenden fazla olmalıdır.</a:t>
            </a:r>
            <a:br>
              <a:rPr lang="tr-TR" dirty="0"/>
            </a:br>
            <a:r>
              <a:rPr lang="tr-TR" dirty="0"/>
              <a:t>Halkın malına el uzatanı, öldür.</a:t>
            </a:r>
            <a:br>
              <a:rPr lang="tr-TR" dirty="0"/>
            </a:br>
            <a:r>
              <a:rPr lang="tr-TR" dirty="0"/>
              <a:t>Geveze ve gereksiz, söz söyleyenleri, huzurundan kov.</a:t>
            </a:r>
            <a:br>
              <a:rPr lang="tr-TR" dirty="0"/>
            </a:br>
            <a:r>
              <a:rPr lang="tr-TR" dirty="0"/>
              <a:t>Herkesin yeteneğini ölç, uygun olduğu işe tayin et, filan vezirin oğludur diye ona görev verme. Görevi, bir eşekçinin oğlu da olsa, yeteneği varsa, ona ver.</a:t>
            </a:r>
            <a:br>
              <a:rPr lang="tr-TR" dirty="0"/>
            </a:br>
            <a:r>
              <a:rPr lang="tr-TR" dirty="0"/>
              <a:t>Sır sakla, düşmanlarınla, iyi geçiniyormuşsun gibi görün.</a:t>
            </a:r>
            <a:br>
              <a:rPr lang="tr-TR" dirty="0"/>
            </a:br>
            <a:r>
              <a:rPr lang="tr-TR" dirty="0"/>
              <a:t>(Gerçekten de, onun bu öğütlere ömrünün sonuna kadar, uyduğunu yazar tarihçiler: )</a:t>
            </a:r>
            <a:endParaRPr lang="en-US" dirty="0"/>
          </a:p>
          <a:p>
            <a:r>
              <a:rPr lang="tr-TR" dirty="0"/>
              <a:t>* Bir devlet adamı ağırbaşlılığı ile çok az konuşurdu.</a:t>
            </a:r>
            <a:endParaRPr lang="en-US" dirty="0"/>
          </a:p>
          <a:p>
            <a:r>
              <a:rPr lang="tr-TR" dirty="0"/>
              <a:t>* Öfkesini gerekli gereksiz, dışa vurmaz ve kime düşman olduğunu, kimi sevmediğini asla belli etmezdi.</a:t>
            </a:r>
            <a:endParaRPr lang="en-US" dirty="0"/>
          </a:p>
          <a:p>
            <a:r>
              <a:rPr lang="tr-TR" dirty="0"/>
              <a:t>* Yüzüne karşı övülmesine kızar, dalkavukları yanından </a:t>
            </a:r>
            <a:r>
              <a:rPr lang="tr-TR" dirty="0" err="1"/>
              <a:t>uzaklaştırıdı</a:t>
            </a:r>
            <a:r>
              <a:rPr lang="tr-TR" dirty="0"/>
              <a:t>.</a:t>
            </a:r>
            <a:endParaRPr lang="en-US" dirty="0"/>
          </a:p>
          <a:p>
            <a:r>
              <a:rPr lang="tr-TR" dirty="0"/>
              <a:t>* Kendi aleyhine dahi olsa, adaletten milim ayrılmazdı.</a:t>
            </a:r>
            <a:endParaRPr lang="en-US" dirty="0"/>
          </a:p>
          <a:p>
            <a:r>
              <a:rPr lang="tr-TR" dirty="0"/>
              <a:t>* Kendisinden farklı görüşte olan devlet adamlarını korur, gözetirdi. Allah sana rahmet etsin </a:t>
            </a:r>
            <a:r>
              <a:rPr lang="tr-TR" dirty="0" err="1"/>
              <a:t>Sebük</a:t>
            </a:r>
            <a:r>
              <a:rPr lang="tr-TR" dirty="0"/>
              <a:t> </a:t>
            </a:r>
            <a:r>
              <a:rPr lang="tr-TR" dirty="0" err="1"/>
              <a:t>Tegin</a:t>
            </a:r>
            <a:r>
              <a:rPr lang="tr-TR" dirty="0"/>
              <a:t>! Öğütlerini oğlun </a:t>
            </a:r>
            <a:r>
              <a:rPr lang="tr-TR" dirty="0" err="1"/>
              <a:t>Mahmud</a:t>
            </a:r>
            <a:r>
              <a:rPr lang="tr-TR" dirty="0"/>
              <a:t> tuttu, büyük hükümdar olarak anıldı, bin yıl sonra bile sözleri, adaleti ve akıllılığı ile aramızda yaşamaya  devam etti ama biz tutamadık</a:t>
            </a:r>
            <a:r>
              <a:rPr lang="tr-TR" dirty="0" smtClean="0"/>
              <a:t>.</a:t>
            </a:r>
            <a:endParaRPr lang="en-US" dirty="0"/>
          </a:p>
        </p:txBody>
      </p:sp>
    </p:spTree>
    <p:extLst>
      <p:ext uri="{BB962C8B-B14F-4D97-AF65-F5344CB8AC3E}">
        <p14:creationId xmlns:p14="http://schemas.microsoft.com/office/powerpoint/2010/main" val="35077957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200" b="1" dirty="0"/>
              <a:t>SEBÜKTEKİN'İN </a:t>
            </a:r>
            <a:r>
              <a:rPr lang="tr-TR" sz="3200" b="1" dirty="0" smtClean="0"/>
              <a:t>(977-997) PENDNÄMESİ</a:t>
            </a:r>
            <a:r>
              <a:rPr lang="en-US" sz="3200" b="1" dirty="0"/>
              <a:t/>
            </a:r>
            <a:br>
              <a:rPr lang="en-US" sz="3200" b="1" dirty="0"/>
            </a:br>
            <a:endParaRPr lang="en-US" sz="3200" dirty="0"/>
          </a:p>
        </p:txBody>
      </p:sp>
      <p:sp>
        <p:nvSpPr>
          <p:cNvPr id="3" name="Content Placeholder 2"/>
          <p:cNvSpPr>
            <a:spLocks noGrp="1"/>
          </p:cNvSpPr>
          <p:nvPr>
            <p:ph idx="1"/>
          </p:nvPr>
        </p:nvSpPr>
        <p:spPr>
          <a:xfrm>
            <a:off x="323090" y="891193"/>
            <a:ext cx="8363710" cy="5803886"/>
          </a:xfrm>
        </p:spPr>
        <p:txBody>
          <a:bodyPr>
            <a:normAutofit fontScale="85000" lnSpcReduction="20000"/>
          </a:bodyPr>
          <a:lstStyle/>
          <a:p>
            <a:r>
              <a:rPr lang="tr-TR" dirty="0"/>
              <a:t>Muhtemelen Karluk Türklerinden </a:t>
            </a:r>
            <a:r>
              <a:rPr lang="en-US" dirty="0" err="1"/>
              <a:t>Barshânlı</a:t>
            </a:r>
            <a:r>
              <a:rPr lang="en-US" dirty="0"/>
              <a:t> (</a:t>
            </a:r>
            <a:r>
              <a:rPr lang="en-US" dirty="0" err="1"/>
              <a:t>Barsgan</a:t>
            </a:r>
            <a:r>
              <a:rPr lang="en-US" dirty="0"/>
              <a:t>) </a:t>
            </a:r>
            <a:r>
              <a:rPr lang="tr-TR" dirty="0" err="1"/>
              <a:t>Sebük</a:t>
            </a:r>
            <a:r>
              <a:rPr lang="tr-TR" dirty="0"/>
              <a:t> </a:t>
            </a:r>
            <a:r>
              <a:rPr lang="tr-TR" dirty="0" err="1"/>
              <a:t>Tegin’in</a:t>
            </a:r>
            <a:r>
              <a:rPr lang="tr-TR" dirty="0"/>
              <a:t>, oğlu </a:t>
            </a:r>
            <a:r>
              <a:rPr lang="tr-TR" dirty="0" err="1"/>
              <a:t>Gazneli</a:t>
            </a:r>
            <a:r>
              <a:rPr lang="tr-TR" dirty="0"/>
              <a:t> </a:t>
            </a:r>
            <a:r>
              <a:rPr lang="tr-TR" dirty="0" err="1"/>
              <a:t>Mahmud’a</a:t>
            </a:r>
            <a:r>
              <a:rPr lang="tr-TR" dirty="0"/>
              <a:t> </a:t>
            </a:r>
            <a:r>
              <a:rPr lang="tr-TR" dirty="0" err="1"/>
              <a:t>bıraktğı</a:t>
            </a:r>
            <a:r>
              <a:rPr lang="tr-TR" dirty="0"/>
              <a:t> vasiyetinden;</a:t>
            </a:r>
            <a:endParaRPr lang="en-US" dirty="0"/>
          </a:p>
          <a:p>
            <a:endParaRPr lang="tr-TR" dirty="0" smtClean="0"/>
          </a:p>
          <a:p>
            <a:r>
              <a:rPr lang="tr-TR" dirty="0" smtClean="0"/>
              <a:t>Şimdi </a:t>
            </a:r>
            <a:r>
              <a:rPr lang="tr-TR" dirty="0"/>
              <a:t>sana nasihat ediyorum, bil ve </a:t>
            </a:r>
            <a:r>
              <a:rPr lang="tr-TR" dirty="0" err="1"/>
              <a:t>haberdâr</a:t>
            </a:r>
            <a:r>
              <a:rPr lang="tr-TR" dirty="0"/>
              <a:t> ol ey oğul, eğer Allah seni de bir gün böyle benim gibi emirliğe ulaştırırsa bil ki, Allah'ın kulları üzerine </a:t>
            </a:r>
            <a:r>
              <a:rPr lang="tr-TR" dirty="0" err="1"/>
              <a:t>hükm</a:t>
            </a:r>
            <a:r>
              <a:rPr lang="tr-TR" dirty="0"/>
              <a:t> etmek küçük bir iş değildir ve padişahlık tehlikeli bir iştir ve can tehlikesi de hazırdır. </a:t>
            </a:r>
            <a:endParaRPr lang="en-US" dirty="0"/>
          </a:p>
          <a:p>
            <a:r>
              <a:rPr lang="tr-TR" b="1" dirty="0"/>
              <a:t>Takva</a:t>
            </a:r>
            <a:endParaRPr lang="en-US" dirty="0"/>
          </a:p>
          <a:p>
            <a:r>
              <a:rPr lang="tr-TR" dirty="0"/>
              <a:t>Bunun için takvalı olman, Allah'tan korkman gerekir, sen </a:t>
            </a:r>
            <a:r>
              <a:rPr lang="tr-TR" dirty="0" err="1"/>
              <a:t>Allah'dan</a:t>
            </a:r>
            <a:r>
              <a:rPr lang="tr-TR" dirty="0"/>
              <a:t> korktuğum zaman kullar ve elinin altındaki ahali de senden korkarlar. </a:t>
            </a:r>
            <a:r>
              <a:rPr lang="tr-TR" dirty="0" err="1"/>
              <a:t>Dindâr</a:t>
            </a:r>
            <a:r>
              <a:rPr lang="tr-TR" dirty="0"/>
              <a:t> olmalısın, çünkü </a:t>
            </a:r>
            <a:r>
              <a:rPr lang="tr-TR" dirty="0" err="1"/>
              <a:t>dindâr</a:t>
            </a:r>
            <a:r>
              <a:rPr lang="tr-TR" dirty="0"/>
              <a:t> 'olmayan padişah ve </a:t>
            </a:r>
            <a:r>
              <a:rPr lang="tr-TR" dirty="0" err="1"/>
              <a:t>emîre</a:t>
            </a:r>
            <a:r>
              <a:rPr lang="tr-TR" dirty="0"/>
              <a:t> hürmet edilmez ve haşmeti olmaz. </a:t>
            </a:r>
            <a:endParaRPr lang="en-US" dirty="0"/>
          </a:p>
        </p:txBody>
      </p:sp>
    </p:spTree>
    <p:extLst>
      <p:ext uri="{BB962C8B-B14F-4D97-AF65-F5344CB8AC3E}">
        <p14:creationId xmlns:p14="http://schemas.microsoft.com/office/powerpoint/2010/main" val="22126702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679"/>
            <a:ext cx="8229600" cy="690673"/>
          </a:xfrm>
        </p:spPr>
        <p:txBody>
          <a:bodyPr>
            <a:normAutofit fontScale="90000"/>
          </a:bodyPr>
          <a:lstStyle/>
          <a:p>
            <a:r>
              <a:rPr lang="tr-TR" b="1" dirty="0" smtClean="0"/>
              <a:t/>
            </a:r>
            <a:br>
              <a:rPr lang="tr-TR" b="1" dirty="0" smtClean="0"/>
            </a:br>
            <a:r>
              <a:rPr lang="tr-TR" b="1" dirty="0" smtClean="0"/>
              <a:t>Hazine ve Siyaset</a:t>
            </a:r>
            <a:r>
              <a:rPr lang="en-US" dirty="0"/>
              <a:t/>
            </a:r>
            <a:br>
              <a:rPr lang="en-US" dirty="0"/>
            </a:br>
            <a:endParaRPr lang="en-US" dirty="0"/>
          </a:p>
        </p:txBody>
      </p:sp>
      <p:sp>
        <p:nvSpPr>
          <p:cNvPr id="3" name="Content Placeholder 2"/>
          <p:cNvSpPr>
            <a:spLocks noGrp="1"/>
          </p:cNvSpPr>
          <p:nvPr>
            <p:ph idx="1"/>
          </p:nvPr>
        </p:nvSpPr>
        <p:spPr>
          <a:xfrm>
            <a:off x="200539" y="824352"/>
            <a:ext cx="8812553" cy="5915287"/>
          </a:xfrm>
        </p:spPr>
        <p:txBody>
          <a:bodyPr>
            <a:normAutofit fontScale="77500" lnSpcReduction="20000"/>
          </a:bodyPr>
          <a:lstStyle/>
          <a:p>
            <a:r>
              <a:rPr lang="tr-TR" dirty="0" smtClean="0"/>
              <a:t>Bil </a:t>
            </a:r>
            <a:r>
              <a:rPr lang="tr-TR" dirty="0"/>
              <a:t>ki, </a:t>
            </a:r>
            <a:r>
              <a:rPr lang="tr-TR" dirty="0" err="1"/>
              <a:t>hükm</a:t>
            </a:r>
            <a:r>
              <a:rPr lang="tr-TR" dirty="0"/>
              <a:t> etmek en çok hazinenin dolu olmasıyla mümkündür. Eğer mal yoksa kimse senin itaatinde olmaz ve dindar akıllı kimseler seninle müttefik olmadıkça mal da toplanmaz. Halkı söz ve malla yaptıklarınla kendine müşfik kılmak iyi bir çaredir. Bu meziyetlerin hepsi büyük himmete muhtaçtır. </a:t>
            </a:r>
            <a:r>
              <a:rPr lang="tr-TR" dirty="0" err="1"/>
              <a:t>Çünki</a:t>
            </a:r>
            <a:r>
              <a:rPr lang="tr-TR" dirty="0"/>
              <a:t>, eğer bu himmet olmazsa bu meziyetler meydana gelmez. İnsanın içindeki himmet yüksekliğe </a:t>
            </a:r>
            <a:r>
              <a:rPr lang="tr-TR" dirty="0" err="1"/>
              <a:t>meyl</a:t>
            </a:r>
            <a:r>
              <a:rPr lang="tr-TR" dirty="0"/>
              <a:t> eden ateş ve rüzgar gibidir. Oyun ve eğlence ve lezzet ve şehvet inişe meyli olan toprağın </a:t>
            </a:r>
            <a:r>
              <a:rPr lang="tr-TR" dirty="0" err="1"/>
              <a:t>mizâcında</a:t>
            </a:r>
            <a:r>
              <a:rPr lang="tr-TR" dirty="0"/>
              <a:t> da bulunur, imdi senin en mühim işin iyi yoldan mal toplamaktır. Ben sana halkın malını al veya </a:t>
            </a:r>
            <a:r>
              <a:rPr lang="tr-TR" dirty="0" err="1"/>
              <a:t>müsâdere</a:t>
            </a:r>
            <a:r>
              <a:rPr lang="tr-TR" dirty="0"/>
              <a:t> et demiyorum. </a:t>
            </a:r>
            <a:r>
              <a:rPr lang="tr-TR" dirty="0" err="1"/>
              <a:t>Zulm</a:t>
            </a:r>
            <a:r>
              <a:rPr lang="tr-TR" dirty="0"/>
              <a:t> ve haksızlıkla bir malı alır ve hazinene koyarsan dünya ve '</a:t>
            </a:r>
            <a:r>
              <a:rPr lang="tr-TR" dirty="0" err="1"/>
              <a:t>âhiret</a:t>
            </a:r>
            <a:r>
              <a:rPr lang="tr-TR" dirty="0"/>
              <a:t> düşmanı sen olursun. Halkın vermesi gereken ve </a:t>
            </a:r>
            <a:r>
              <a:rPr lang="tr-TR" dirty="0" err="1"/>
              <a:t>hükümdârın</a:t>
            </a:r>
            <a:r>
              <a:rPr lang="tr-TR" dirty="0"/>
              <a:t> hakkı olan malı 'verdiklerinde alma da demiyorum. </a:t>
            </a:r>
            <a:r>
              <a:rPr lang="tr-TR" dirty="0" err="1"/>
              <a:t>Divân'n</a:t>
            </a:r>
            <a:r>
              <a:rPr lang="tr-TR" dirty="0"/>
              <a:t> hakkı olduğunu bildiğin malı gönül boşluğu ile almalısın ve hazineye koymalısın. </a:t>
            </a:r>
            <a:endParaRPr lang="en-US" dirty="0"/>
          </a:p>
          <a:p>
            <a:r>
              <a:rPr lang="tr-TR" dirty="0"/>
              <a:t>Siyasete taalluk eden hiçbir </a:t>
            </a:r>
            <a:r>
              <a:rPr lang="tr-TR" dirty="0" err="1"/>
              <a:t>işde</a:t>
            </a:r>
            <a:r>
              <a:rPr lang="tr-TR" dirty="0"/>
              <a:t> ihmâl gösterme ve adalet ve şeriat yolundan çıkma. Kılıç gerekli olduğu yerde </a:t>
            </a:r>
            <a:r>
              <a:rPr lang="tr-TR" dirty="0" err="1"/>
              <a:t>kırbaça</a:t>
            </a:r>
            <a:r>
              <a:rPr lang="tr-TR" dirty="0"/>
              <a:t> iş buyurma, </a:t>
            </a:r>
            <a:r>
              <a:rPr lang="tr-TR" dirty="0" err="1"/>
              <a:t>kırbaçın</a:t>
            </a:r>
            <a:r>
              <a:rPr lang="tr-TR" dirty="0"/>
              <a:t> gerektiği yerde kılıç vurma. </a:t>
            </a:r>
            <a:endParaRPr lang="en-US" dirty="0"/>
          </a:p>
          <a:p>
            <a:endParaRPr lang="en-US" dirty="0"/>
          </a:p>
        </p:txBody>
      </p:sp>
    </p:spTree>
    <p:extLst>
      <p:ext uri="{BB962C8B-B14F-4D97-AF65-F5344CB8AC3E}">
        <p14:creationId xmlns:p14="http://schemas.microsoft.com/office/powerpoint/2010/main" val="7235592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679"/>
            <a:ext cx="8229600" cy="701813"/>
          </a:xfrm>
        </p:spPr>
        <p:txBody>
          <a:bodyPr>
            <a:normAutofit fontScale="90000"/>
          </a:bodyPr>
          <a:lstStyle/>
          <a:p>
            <a:r>
              <a:rPr lang="tr-TR" b="1" dirty="0" smtClean="0"/>
              <a:t/>
            </a:r>
            <a:br>
              <a:rPr lang="tr-TR" b="1" dirty="0" smtClean="0"/>
            </a:br>
            <a:r>
              <a:rPr lang="tr-TR" b="1" dirty="0" smtClean="0"/>
              <a:t>Amiller</a:t>
            </a:r>
            <a:r>
              <a:rPr lang="en-US" dirty="0"/>
              <a:t/>
            </a:r>
            <a:br>
              <a:rPr lang="en-US" dirty="0"/>
            </a:br>
            <a:endParaRPr lang="en-US" dirty="0"/>
          </a:p>
        </p:txBody>
      </p:sp>
      <p:sp>
        <p:nvSpPr>
          <p:cNvPr id="3" name="Content Placeholder 2"/>
          <p:cNvSpPr>
            <a:spLocks noGrp="1"/>
          </p:cNvSpPr>
          <p:nvPr>
            <p:ph idx="1"/>
          </p:nvPr>
        </p:nvSpPr>
        <p:spPr>
          <a:xfrm>
            <a:off x="457199" y="835492"/>
            <a:ext cx="8555893" cy="5803887"/>
          </a:xfrm>
        </p:spPr>
        <p:txBody>
          <a:bodyPr>
            <a:normAutofit fontScale="92500" lnSpcReduction="20000"/>
          </a:bodyPr>
          <a:lstStyle/>
          <a:p>
            <a:r>
              <a:rPr lang="tr-TR" dirty="0" smtClean="0"/>
              <a:t>Memleketinin </a:t>
            </a:r>
            <a:r>
              <a:rPr lang="tr-TR" dirty="0"/>
              <a:t>idaresinde gâfil olma; bazıları olur ki, senelerce </a:t>
            </a:r>
            <a:r>
              <a:rPr lang="tr-TR" dirty="0" err="1"/>
              <a:t>âmillik</a:t>
            </a:r>
            <a:r>
              <a:rPr lang="tr-TR" dirty="0"/>
              <a:t> yaparlar.. Bir kimse onlardan şikâyet edince, yıllarca </a:t>
            </a:r>
            <a:r>
              <a:rPr lang="tr-TR" dirty="0" err="1"/>
              <a:t>zulmle</a:t>
            </a:r>
            <a:r>
              <a:rPr lang="tr-TR" dirty="0"/>
              <a:t> </a:t>
            </a:r>
            <a:r>
              <a:rPr lang="tr-TR" dirty="0" err="1"/>
              <a:t>halkdan</a:t>
            </a:r>
            <a:r>
              <a:rPr lang="tr-TR" dirty="0"/>
              <a:t> aldıkları parayı onların idaresi altında olan ve işin içine seni karıştıranlar o malı alırlar. İki-üç yıl </a:t>
            </a:r>
            <a:r>
              <a:rPr lang="tr-TR" dirty="0" err="1"/>
              <a:t>âmillik</a:t>
            </a:r>
            <a:r>
              <a:rPr lang="tr-TR" dirty="0"/>
              <a:t> yapmış olanların durumunu sor ve hesabını al. Onun üzerindeki </a:t>
            </a:r>
            <a:r>
              <a:rPr lang="tr-TR" dirty="0" err="1"/>
              <a:t>halkdan</a:t>
            </a:r>
            <a:r>
              <a:rPr lang="tr-TR" dirty="0"/>
              <a:t> haksız olarak aldığı </a:t>
            </a:r>
            <a:r>
              <a:rPr lang="tr-TR" dirty="0" err="1"/>
              <a:t>sâbit</a:t>
            </a:r>
            <a:r>
              <a:rPr lang="tr-TR" dirty="0"/>
              <a:t> olan her şeyi al ve hak sahibine geri ver. Bu malı hiçbir surette hazineye koyma. </a:t>
            </a:r>
            <a:endParaRPr lang="tr-TR" dirty="0" smtClean="0"/>
          </a:p>
          <a:p>
            <a:r>
              <a:rPr lang="tr-TR" dirty="0" err="1" smtClean="0"/>
              <a:t>Ämili</a:t>
            </a:r>
            <a:r>
              <a:rPr lang="tr-TR" dirty="0" smtClean="0"/>
              <a:t> </a:t>
            </a:r>
            <a:r>
              <a:rPr lang="tr-TR" dirty="0"/>
              <a:t>ilk günahında azletme ve tekrar işin başına gönder. </a:t>
            </a:r>
            <a:r>
              <a:rPr lang="tr-TR" dirty="0" err="1"/>
              <a:t>Çünki</a:t>
            </a:r>
            <a:r>
              <a:rPr lang="tr-TR" dirty="0"/>
              <a:t>, insanların çoğu bu şekilde muamele ile yumuşak ve uyanık olurlar. Bundan sonra dilleri ve kalemleri doğru olur. İşleri bir kere daha karıştıranları </a:t>
            </a:r>
            <a:r>
              <a:rPr lang="tr-TR" dirty="0" err="1"/>
              <a:t>azl</a:t>
            </a:r>
            <a:r>
              <a:rPr lang="tr-TR" dirty="0"/>
              <a:t> et ve bunlara asla iş buyurma. </a:t>
            </a:r>
            <a:r>
              <a:rPr lang="tr-TR" dirty="0" err="1"/>
              <a:t>Çünki</a:t>
            </a:r>
            <a:r>
              <a:rPr lang="tr-TR" dirty="0"/>
              <a:t> hiçbir vakit onlardan doğruluk gelmez. </a:t>
            </a:r>
            <a:endParaRPr lang="en-US" dirty="0"/>
          </a:p>
          <a:p>
            <a:endParaRPr lang="en-US" dirty="0"/>
          </a:p>
        </p:txBody>
      </p:sp>
    </p:spTree>
    <p:extLst>
      <p:ext uri="{BB962C8B-B14F-4D97-AF65-F5344CB8AC3E}">
        <p14:creationId xmlns:p14="http://schemas.microsoft.com/office/powerpoint/2010/main" val="39035480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6554"/>
          </a:xfrm>
        </p:spPr>
        <p:txBody>
          <a:bodyPr>
            <a:normAutofit fontScale="90000"/>
          </a:bodyPr>
          <a:lstStyle/>
          <a:p>
            <a:r>
              <a:rPr lang="tr-TR" b="1" dirty="0" smtClean="0"/>
              <a:t/>
            </a:r>
            <a:br>
              <a:rPr lang="tr-TR" b="1" dirty="0" smtClean="0"/>
            </a:br>
            <a:r>
              <a:rPr lang="tr-TR" b="1" dirty="0" smtClean="0"/>
              <a:t>Ordu</a:t>
            </a:r>
            <a:r>
              <a:rPr lang="en-US" dirty="0"/>
              <a:t/>
            </a:r>
            <a:br>
              <a:rPr lang="en-US" dirty="0"/>
            </a:br>
            <a:endParaRPr lang="en-US" dirty="0"/>
          </a:p>
        </p:txBody>
      </p:sp>
      <p:sp>
        <p:nvSpPr>
          <p:cNvPr id="3" name="Content Placeholder 2"/>
          <p:cNvSpPr>
            <a:spLocks noGrp="1"/>
          </p:cNvSpPr>
          <p:nvPr>
            <p:ph idx="1"/>
          </p:nvPr>
        </p:nvSpPr>
        <p:spPr>
          <a:xfrm>
            <a:off x="155975" y="891192"/>
            <a:ext cx="8879400" cy="5491970"/>
          </a:xfrm>
        </p:spPr>
        <p:txBody>
          <a:bodyPr>
            <a:normAutofit fontScale="85000" lnSpcReduction="10000"/>
          </a:bodyPr>
          <a:lstStyle/>
          <a:p>
            <a:r>
              <a:rPr lang="tr-TR" dirty="0" smtClean="0"/>
              <a:t>Ordu </a:t>
            </a:r>
            <a:r>
              <a:rPr lang="tr-TR" dirty="0"/>
              <a:t>ve askerin durumundan, silahlarından ve maaşlar ve iaşelerinden haberdar ol. Ordu listesi (Geride-i 'Arz)  «Kul </a:t>
            </a:r>
            <a:r>
              <a:rPr lang="tr-TR" dirty="0" err="1"/>
              <a:t>huvallahu</a:t>
            </a:r>
            <a:r>
              <a:rPr lang="tr-TR" dirty="0"/>
              <a:t>» gibi mutlaka senin ezberinde olmalı, kendi ordunun insanlarının hepsini tanımalı ve ismini bilmelisin. Her asker durumu, soy ve şekil ile senin yanında olmalı. Her kavim huy ve yaratılışını öğrenmelisin. </a:t>
            </a:r>
            <a:endParaRPr lang="en-US" dirty="0"/>
          </a:p>
          <a:p>
            <a:r>
              <a:rPr lang="tr-TR" dirty="0"/>
              <a:t>Yiğit kimselere iyi davran ve okşa ki, sana karşı müşfik olsunlar. Böyle davranırsan bir işin düştüğü vakit eğer sabah </a:t>
            </a:r>
            <a:r>
              <a:rPr lang="tr-TR" dirty="0" err="1"/>
              <a:t>emr</a:t>
            </a:r>
            <a:r>
              <a:rPr lang="tr-TR" dirty="0"/>
              <a:t> edersen ordunun hepsi bütün silah ve teçhizatı ile kuşluk vakti ata binmiş olur. </a:t>
            </a:r>
            <a:endParaRPr lang="en-US" dirty="0"/>
          </a:p>
          <a:p>
            <a:r>
              <a:rPr lang="tr-TR" dirty="0"/>
              <a:t>Beceriksiz ve kahramanca hareketler için cesaretten yoksun olan insanları huzurunda tutma ve filan filanın oğludur deme ve babası hatırı için Allah'ın malını (halkının parasını)israf etme.</a:t>
            </a:r>
            <a:endParaRPr lang="en-US" dirty="0"/>
          </a:p>
          <a:p>
            <a:endParaRPr lang="en-US" dirty="0"/>
          </a:p>
        </p:txBody>
      </p:sp>
    </p:spTree>
    <p:extLst>
      <p:ext uri="{BB962C8B-B14F-4D97-AF65-F5344CB8AC3E}">
        <p14:creationId xmlns:p14="http://schemas.microsoft.com/office/powerpoint/2010/main" val="11408625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8316"/>
          </a:xfrm>
        </p:spPr>
        <p:txBody>
          <a:bodyPr>
            <a:noAutofit/>
          </a:bodyPr>
          <a:lstStyle/>
          <a:p>
            <a:r>
              <a:rPr lang="tr-TR" sz="3200" b="1" dirty="0" err="1" smtClean="0"/>
              <a:t>İktâ</a:t>
            </a:r>
            <a:r>
              <a:rPr lang="tr-TR" sz="3200" b="1" dirty="0" smtClean="0"/>
              <a:t> ve Ekonomik emniyet Tedbirleri</a:t>
            </a:r>
            <a:endParaRPr lang="en-US" sz="3200" dirty="0"/>
          </a:p>
        </p:txBody>
      </p:sp>
      <p:sp>
        <p:nvSpPr>
          <p:cNvPr id="3" name="Content Placeholder 2"/>
          <p:cNvSpPr>
            <a:spLocks noGrp="1"/>
          </p:cNvSpPr>
          <p:nvPr>
            <p:ph idx="1"/>
          </p:nvPr>
        </p:nvSpPr>
        <p:spPr>
          <a:xfrm>
            <a:off x="111411" y="712954"/>
            <a:ext cx="8879400" cy="5937565"/>
          </a:xfrm>
        </p:spPr>
        <p:txBody>
          <a:bodyPr>
            <a:normAutofit fontScale="62500" lnSpcReduction="20000"/>
          </a:bodyPr>
          <a:lstStyle/>
          <a:p>
            <a:endParaRPr lang="tr-TR" b="1" dirty="0" smtClean="0"/>
          </a:p>
          <a:p>
            <a:r>
              <a:rPr lang="tr-TR" b="1" dirty="0" err="1" smtClean="0"/>
              <a:t>İktâ</a:t>
            </a:r>
            <a:endParaRPr lang="en-US" dirty="0"/>
          </a:p>
          <a:p>
            <a:r>
              <a:rPr lang="tr-TR" dirty="0"/>
              <a:t>Müstahak olanın hakkını ver. Söz gelişi bir kimsenin bir </a:t>
            </a:r>
            <a:r>
              <a:rPr lang="tr-TR" dirty="0" err="1"/>
              <a:t>iktâı</a:t>
            </a:r>
            <a:r>
              <a:rPr lang="tr-TR" dirty="0"/>
              <a:t> varsa ve hayırsız bir </a:t>
            </a:r>
            <a:r>
              <a:rPr lang="tr-TR" dirty="0" err="1"/>
              <a:t>evlad</a:t>
            </a:r>
            <a:r>
              <a:rPr lang="tr-TR" dirty="0"/>
              <a:t> bırakarak ölür veya kendisi zenginse, Sultan'ın </a:t>
            </a:r>
            <a:r>
              <a:rPr lang="tr-TR" dirty="0" err="1"/>
              <a:t>iktâ'ına</a:t>
            </a:r>
            <a:r>
              <a:rPr lang="tr-TR" dirty="0"/>
              <a:t> muhtaç değildir. Bu </a:t>
            </a:r>
            <a:r>
              <a:rPr lang="tr-TR" dirty="0" err="1"/>
              <a:t>iktâya</a:t>
            </a:r>
            <a:r>
              <a:rPr lang="tr-TR" dirty="0"/>
              <a:t> </a:t>
            </a:r>
            <a:r>
              <a:rPr lang="tr-TR" dirty="0" err="1"/>
              <a:t>ihtiyaçı</a:t>
            </a:r>
            <a:r>
              <a:rPr lang="tr-TR" dirty="0"/>
              <a:t> olanlar varken sen o </a:t>
            </a:r>
            <a:r>
              <a:rPr lang="tr-TR" dirty="0" err="1"/>
              <a:t>iktâ'ı</a:t>
            </a:r>
            <a:r>
              <a:rPr lang="tr-TR" dirty="0"/>
              <a:t> babasının </a:t>
            </a:r>
            <a:r>
              <a:rPr lang="tr-TR" dirty="0" err="1"/>
              <a:t>şahsiyetî</a:t>
            </a:r>
            <a:r>
              <a:rPr lang="tr-TR" dirty="0"/>
              <a:t> uğruna hayırsız evlada verirsen Tanrı'nın malını israf etmiş olursun.. Malı, senin ülkenin menfaati için iş görene bağışla.</a:t>
            </a:r>
            <a:endParaRPr lang="en-US" dirty="0"/>
          </a:p>
          <a:p>
            <a:r>
              <a:rPr lang="tr-TR" b="1" dirty="0"/>
              <a:t>Yol Emniyeti ve Ticaret</a:t>
            </a:r>
            <a:endParaRPr lang="en-US" dirty="0"/>
          </a:p>
          <a:p>
            <a:r>
              <a:rPr lang="tr-TR" dirty="0"/>
              <a:t>Yolları emin tut, zira bu çok önemli bir iştir ve çölde tüccardan çalınan her malın senin hazinenden götürülmüş olduğunu bil. Hırsızı öldürüp malı hak sahibine iade edinceye kadar uyuma. Aksi halde Allah'ın sana kıyamet  bundan dolayı </a:t>
            </a:r>
            <a:r>
              <a:rPr lang="tr-TR" dirty="0" err="1"/>
              <a:t>hesab</a:t>
            </a:r>
            <a:r>
              <a:rPr lang="tr-TR" dirty="0"/>
              <a:t> soracağını bilesin</a:t>
            </a:r>
            <a:r>
              <a:rPr lang="tr-TR" dirty="0" smtClean="0"/>
              <a:t>.</a:t>
            </a:r>
          </a:p>
          <a:p>
            <a:r>
              <a:rPr lang="tr-TR" b="1" dirty="0"/>
              <a:t>Pazar Yerlerinin Emniyeti</a:t>
            </a:r>
            <a:endParaRPr lang="en-US" dirty="0"/>
          </a:p>
          <a:p>
            <a:r>
              <a:rPr lang="tr-TR" dirty="0" err="1"/>
              <a:t>Muâmelâttan</a:t>
            </a:r>
            <a:r>
              <a:rPr lang="tr-TR" dirty="0"/>
              <a:t>, pazar, narhlar ve alış-verişten haberdar ol ve pazarda doğru adam  kazanmış güvenilir adamları tayin et. Bugün elinin altındakiler ne yaparlarsa hemen senin önüne gelir; onun sorgusunu yapasın. Sen dahi </a:t>
            </a:r>
            <a:r>
              <a:rPr lang="tr-TR" dirty="0" err="1"/>
              <a:t>Kıyâmette</a:t>
            </a:r>
            <a:r>
              <a:rPr lang="tr-TR" dirty="0"/>
              <a:t> her hâl </a:t>
            </a:r>
            <a:r>
              <a:rPr lang="tr-TR" dirty="0" err="1"/>
              <a:t>ükârda</a:t>
            </a:r>
            <a:r>
              <a:rPr lang="tr-TR" dirty="0"/>
              <a:t> Tanrı önünde duracaksın ve o senden hesap soracak. Eğer gece yarısı senin memleketinde bir canlı aç uyursa Tanrı senin cezam verir. </a:t>
            </a:r>
            <a:endParaRPr lang="en-US" dirty="0"/>
          </a:p>
          <a:p>
            <a:r>
              <a:rPr lang="tr-TR" dirty="0"/>
              <a:t>Günah işleme, eğer sen </a:t>
            </a:r>
            <a:r>
              <a:rPr lang="tr-TR" dirty="0" err="1"/>
              <a:t>günâhkâr</a:t>
            </a:r>
            <a:r>
              <a:rPr lang="tr-TR" dirty="0"/>
              <a:t> olursan halkı ahlaksızlık ve günahkarlığı için cezalandıramazsın. Hiçbir zaman </a:t>
            </a:r>
            <a:r>
              <a:rPr lang="tr-TR" dirty="0" err="1"/>
              <a:t>zulmu</a:t>
            </a:r>
            <a:r>
              <a:rPr lang="tr-TR" dirty="0"/>
              <a:t> uygun görme. </a:t>
            </a:r>
            <a:endParaRPr lang="en-US" dirty="0"/>
          </a:p>
          <a:p>
            <a:r>
              <a:rPr lang="tr-TR" dirty="0" smtClean="0"/>
              <a:t> </a:t>
            </a:r>
            <a:endParaRPr lang="en-US" dirty="0"/>
          </a:p>
          <a:p>
            <a:endParaRPr lang="en-US" dirty="0"/>
          </a:p>
        </p:txBody>
      </p:sp>
    </p:spTree>
    <p:extLst>
      <p:ext uri="{BB962C8B-B14F-4D97-AF65-F5344CB8AC3E}">
        <p14:creationId xmlns:p14="http://schemas.microsoft.com/office/powerpoint/2010/main" val="4135504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Divan-ı Mezalim</a:t>
            </a:r>
            <a:r>
              <a:rPr lang="en-US" dirty="0"/>
              <a:t/>
            </a:r>
            <a:br>
              <a:rPr lang="en-US" dirty="0"/>
            </a:br>
            <a:endParaRPr lang="en-US" dirty="0"/>
          </a:p>
        </p:txBody>
      </p:sp>
      <p:sp>
        <p:nvSpPr>
          <p:cNvPr id="3" name="Content Placeholder 2"/>
          <p:cNvSpPr>
            <a:spLocks noGrp="1"/>
          </p:cNvSpPr>
          <p:nvPr>
            <p:ph idx="1"/>
          </p:nvPr>
        </p:nvSpPr>
        <p:spPr>
          <a:xfrm>
            <a:off x="457200" y="991452"/>
            <a:ext cx="8229600" cy="5134712"/>
          </a:xfrm>
        </p:spPr>
        <p:txBody>
          <a:bodyPr/>
          <a:lstStyle/>
          <a:p>
            <a:endParaRPr lang="tr-TR" dirty="0" smtClean="0"/>
          </a:p>
          <a:p>
            <a:r>
              <a:rPr lang="tr-TR" dirty="0" smtClean="0"/>
              <a:t>Kendi </a:t>
            </a:r>
            <a:r>
              <a:rPr lang="tr-TR" dirty="0"/>
              <a:t>Divan-ı </a:t>
            </a:r>
            <a:r>
              <a:rPr lang="tr-TR" dirty="0" err="1"/>
              <a:t>Mezâlimi'ne</a:t>
            </a:r>
            <a:r>
              <a:rPr lang="tr-TR" dirty="0"/>
              <a:t> otur ve bu </a:t>
            </a:r>
            <a:r>
              <a:rPr lang="tr-TR" dirty="0" err="1"/>
              <a:t>işde</a:t>
            </a:r>
            <a:r>
              <a:rPr lang="tr-TR" dirty="0"/>
              <a:t> ihtiyatlı bulun. </a:t>
            </a:r>
            <a:r>
              <a:rPr lang="tr-TR" dirty="0" err="1"/>
              <a:t>Çünki</a:t>
            </a:r>
            <a:r>
              <a:rPr lang="tr-TR" dirty="0"/>
              <a:t>, zulüm yapmış olan çok kimse vardır ve senin huzurunda öyle görünürler ki, ondan daha mazlumu yoktur; Elbette yanıp yakılmaları derinliğine incele ki, bir yanlışlık olmasın, </a:t>
            </a:r>
            <a:r>
              <a:rPr lang="tr-TR" dirty="0" err="1"/>
              <a:t>Kıyâmette</a:t>
            </a:r>
            <a:r>
              <a:rPr lang="tr-TR" dirty="0"/>
              <a:t> suçlu olursun. </a:t>
            </a:r>
            <a:endParaRPr lang="en-US" dirty="0"/>
          </a:p>
          <a:p>
            <a:endParaRPr lang="en-US" dirty="0"/>
          </a:p>
        </p:txBody>
      </p:sp>
    </p:spTree>
    <p:extLst>
      <p:ext uri="{BB962C8B-B14F-4D97-AF65-F5344CB8AC3E}">
        <p14:creationId xmlns:p14="http://schemas.microsoft.com/office/powerpoint/2010/main" val="3930357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8834"/>
          </a:xfrm>
        </p:spPr>
        <p:txBody>
          <a:bodyPr>
            <a:normAutofit fontScale="90000"/>
          </a:bodyPr>
          <a:lstStyle/>
          <a:p>
            <a:r>
              <a:rPr lang="tr-TR" b="1" dirty="0" smtClean="0"/>
              <a:t>Rüşvet</a:t>
            </a:r>
            <a:r>
              <a:rPr lang="en-US" b="1" dirty="0" smtClean="0"/>
              <a:t>-</a:t>
            </a:r>
            <a:r>
              <a:rPr lang="en-US" b="1" dirty="0" err="1" smtClean="0"/>
              <a:t>Hediye</a:t>
            </a:r>
            <a:endParaRPr lang="en-US" b="1" dirty="0"/>
          </a:p>
        </p:txBody>
      </p:sp>
      <p:sp>
        <p:nvSpPr>
          <p:cNvPr id="3" name="Content Placeholder 2"/>
          <p:cNvSpPr>
            <a:spLocks noGrp="1"/>
          </p:cNvSpPr>
          <p:nvPr>
            <p:ph idx="1"/>
          </p:nvPr>
        </p:nvSpPr>
        <p:spPr>
          <a:xfrm>
            <a:off x="457200" y="1091710"/>
            <a:ext cx="8229600" cy="5034453"/>
          </a:xfrm>
        </p:spPr>
        <p:txBody>
          <a:bodyPr>
            <a:normAutofit lnSpcReduction="10000"/>
          </a:bodyPr>
          <a:lstStyle/>
          <a:p>
            <a:r>
              <a:rPr lang="tr-TR" dirty="0" smtClean="0"/>
              <a:t>Eğer </a:t>
            </a:r>
            <a:r>
              <a:rPr lang="tr-TR" dirty="0"/>
              <a:t>bir kimse bir makam elde etmek için bir meblağ getirir ve bunun hazine menfaatine olduğunu söylerse buna asla cevaz verme, çünkü bu mal onun evinden değildir. Eğer kendisinin olsaydı bu işi yapmazdı. Sonra bil ki, bunu </a:t>
            </a:r>
            <a:r>
              <a:rPr lang="tr-TR" dirty="0" err="1"/>
              <a:t>halkdan</a:t>
            </a:r>
            <a:r>
              <a:rPr lang="tr-TR" dirty="0"/>
              <a:t> alacaktır, halk fakir olduğu zaman vilayet </a:t>
            </a:r>
            <a:r>
              <a:rPr lang="tr-TR" dirty="0" err="1"/>
              <a:t>harab</a:t>
            </a:r>
            <a:r>
              <a:rPr lang="tr-TR" dirty="0"/>
              <a:t> olur ve kötü isim senin üstünde, servet ise </a:t>
            </a:r>
            <a:r>
              <a:rPr lang="tr-TR" dirty="0" err="1"/>
              <a:t>gâsıbın</a:t>
            </a:r>
            <a:r>
              <a:rPr lang="tr-TR" dirty="0"/>
              <a:t> elinde kalır. Cömert ve merhametli olmalısın ve senin affın öfkenden 'fazla olmalı ki, insanlar sana rağbet etsinler. </a:t>
            </a:r>
            <a:endParaRPr lang="en-US" dirty="0"/>
          </a:p>
          <a:p>
            <a:endParaRPr lang="en-US" dirty="0"/>
          </a:p>
        </p:txBody>
      </p:sp>
    </p:spTree>
    <p:extLst>
      <p:ext uri="{BB962C8B-B14F-4D97-AF65-F5344CB8AC3E}">
        <p14:creationId xmlns:p14="http://schemas.microsoft.com/office/powerpoint/2010/main" val="7879680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Affedicilik</a:t>
            </a:r>
            <a:endParaRPr lang="en-US" b="1" dirty="0"/>
          </a:p>
        </p:txBody>
      </p:sp>
      <p:sp>
        <p:nvSpPr>
          <p:cNvPr id="3" name="Content Placeholder 2"/>
          <p:cNvSpPr>
            <a:spLocks noGrp="1"/>
          </p:cNvSpPr>
          <p:nvPr>
            <p:ph idx="1"/>
          </p:nvPr>
        </p:nvSpPr>
        <p:spPr/>
        <p:txBody>
          <a:bodyPr>
            <a:normAutofit fontScale="92500" lnSpcReduction="10000"/>
          </a:bodyPr>
          <a:lstStyle/>
          <a:p>
            <a:r>
              <a:rPr lang="tr-TR" dirty="0"/>
              <a:t>İki </a:t>
            </a:r>
            <a:r>
              <a:rPr lang="tr-TR" dirty="0" err="1"/>
              <a:t>günâhkârı</a:t>
            </a:r>
            <a:r>
              <a:rPr lang="tr-TR" dirty="0"/>
              <a:t> asla affetmemelisin. </a:t>
            </a:r>
            <a:endParaRPr lang="en-US" dirty="0"/>
          </a:p>
          <a:p>
            <a:pPr lvl="0"/>
            <a:r>
              <a:rPr lang="tr-TR" dirty="0"/>
              <a:t>Biri, senin hükümdarlığında gözü olan ve seni hükümdarlıktan bıktırmaya </a:t>
            </a:r>
            <a:r>
              <a:rPr lang="tr-TR" dirty="0" err="1"/>
              <a:t>kasd</a:t>
            </a:r>
            <a:r>
              <a:rPr lang="tr-TR" dirty="0"/>
              <a:t> eden kimseler, senin oğlun dahi olsa böylelerinin kökünü kurut. </a:t>
            </a:r>
            <a:endParaRPr lang="en-US" dirty="0"/>
          </a:p>
          <a:p>
            <a:pPr lvl="0"/>
            <a:r>
              <a:rPr lang="tr-TR" dirty="0"/>
              <a:t>Diğeri halkın malına el </a:t>
            </a:r>
            <a:r>
              <a:rPr lang="tr-TR" dirty="0" err="1"/>
              <a:t>uza'anlardır</a:t>
            </a:r>
            <a:r>
              <a:rPr lang="tr-TR" dirty="0"/>
              <a:t>. Onları öldür ve malı tekrar sahibine ulaştır.</a:t>
            </a:r>
            <a:endParaRPr lang="en-US" dirty="0"/>
          </a:p>
          <a:p>
            <a:r>
              <a:rPr lang="tr-TR" dirty="0"/>
              <a:t>Geri kalan </a:t>
            </a:r>
            <a:r>
              <a:rPr lang="tr-TR" dirty="0" err="1"/>
              <a:t>günâhkârları</a:t>
            </a:r>
            <a:r>
              <a:rPr lang="tr-TR" dirty="0"/>
              <a:t> </a:t>
            </a:r>
            <a:r>
              <a:rPr lang="tr-TR" dirty="0" err="1"/>
              <a:t>günâhlarına</a:t>
            </a:r>
            <a:r>
              <a:rPr lang="tr-TR" dirty="0"/>
              <a:t> göre cezalandır. </a:t>
            </a:r>
            <a:r>
              <a:rPr lang="tr-TR" dirty="0" err="1"/>
              <a:t>Afv</a:t>
            </a:r>
            <a:r>
              <a:rPr lang="tr-TR" dirty="0"/>
              <a:t> her şeyin </a:t>
            </a:r>
            <a:r>
              <a:rPr lang="tr-TR" dirty="0" smtClean="0"/>
              <a:t>üstündedir </a:t>
            </a:r>
            <a:r>
              <a:rPr lang="tr-TR" dirty="0"/>
              <a:t>ve </a:t>
            </a:r>
            <a:r>
              <a:rPr lang="tr-TR" dirty="0" err="1"/>
              <a:t>Allâhın</a:t>
            </a:r>
            <a:r>
              <a:rPr lang="tr-TR" dirty="0"/>
              <a:t> sıfatlarından bir sıfattır. Eğer bir suçluyu </a:t>
            </a:r>
            <a:r>
              <a:rPr lang="tr-TR" dirty="0" err="1"/>
              <a:t>afv</a:t>
            </a:r>
            <a:r>
              <a:rPr lang="tr-TR" dirty="0"/>
              <a:t> edersen </a:t>
            </a:r>
            <a:r>
              <a:rPr lang="tr-TR" dirty="0" err="1"/>
              <a:t>Allâh</a:t>
            </a:r>
            <a:r>
              <a:rPr lang="tr-TR" dirty="0"/>
              <a:t> da sana bir iyilik bahşeder. </a:t>
            </a:r>
            <a:endParaRPr lang="en-US" dirty="0"/>
          </a:p>
          <a:p>
            <a:endParaRPr lang="en-US" dirty="0"/>
          </a:p>
        </p:txBody>
      </p:sp>
    </p:spTree>
    <p:extLst>
      <p:ext uri="{BB962C8B-B14F-4D97-AF65-F5344CB8AC3E}">
        <p14:creationId xmlns:p14="http://schemas.microsoft.com/office/powerpoint/2010/main" val="19800929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6296"/>
          </a:xfrm>
        </p:spPr>
        <p:txBody>
          <a:bodyPr>
            <a:normAutofit fontScale="90000"/>
          </a:bodyPr>
          <a:lstStyle/>
          <a:p>
            <a:r>
              <a:rPr lang="tr-TR" b="1" dirty="0" smtClean="0"/>
              <a:t/>
            </a:r>
            <a:br>
              <a:rPr lang="tr-TR" b="1" dirty="0" smtClean="0"/>
            </a:br>
            <a:r>
              <a:rPr lang="tr-TR" b="1" dirty="0" smtClean="0"/>
              <a:t>Ahlaki </a:t>
            </a:r>
            <a:r>
              <a:rPr lang="tr-TR" b="1" dirty="0"/>
              <a:t>özellikler</a:t>
            </a:r>
            <a:r>
              <a:rPr lang="en-US" dirty="0"/>
              <a:t/>
            </a:r>
            <a:br>
              <a:rPr lang="en-US" dirty="0"/>
            </a:br>
            <a:endParaRPr lang="en-US" dirty="0"/>
          </a:p>
        </p:txBody>
      </p:sp>
      <p:sp>
        <p:nvSpPr>
          <p:cNvPr id="3" name="Content Placeholder 2"/>
          <p:cNvSpPr>
            <a:spLocks noGrp="1"/>
          </p:cNvSpPr>
          <p:nvPr>
            <p:ph idx="1"/>
          </p:nvPr>
        </p:nvSpPr>
        <p:spPr>
          <a:xfrm>
            <a:off x="323090" y="790934"/>
            <a:ext cx="8567452" cy="6067066"/>
          </a:xfrm>
        </p:spPr>
        <p:txBody>
          <a:bodyPr>
            <a:normAutofit fontScale="85000" lnSpcReduction="10000"/>
          </a:bodyPr>
          <a:lstStyle/>
          <a:p>
            <a:endParaRPr lang="tr-TR" dirty="0" smtClean="0"/>
          </a:p>
          <a:p>
            <a:r>
              <a:rPr lang="tr-TR" dirty="0" smtClean="0"/>
              <a:t>Elbette </a:t>
            </a:r>
            <a:r>
              <a:rPr lang="tr-TR" dirty="0" err="1"/>
              <a:t>cömerdlik</a:t>
            </a:r>
            <a:r>
              <a:rPr lang="tr-TR" dirty="0"/>
              <a:t> ve </a:t>
            </a:r>
            <a:r>
              <a:rPr lang="tr-TR" dirty="0" err="1"/>
              <a:t>civanmerdliği</a:t>
            </a:r>
            <a:r>
              <a:rPr lang="tr-TR" dirty="0"/>
              <a:t> alışkanlık edinmelisin. Hasis bir hükümdar her hünerde </a:t>
            </a:r>
            <a:r>
              <a:rPr lang="tr-TR" dirty="0" err="1"/>
              <a:t>üstad</a:t>
            </a:r>
            <a:r>
              <a:rPr lang="tr-TR" dirty="0"/>
              <a:t> olsa, yine de hiç bir işe yaramaz. Cimri asla şöhret kazanamaz. İnsanlar şöhret ve cömertlikle elde ederler. Aynı zamanda israfı uygun görüp de bütün hazineyi boş yere savurma. Bahşişi hakkıyla ve vaktiyle ver ve hak kazanmış olana ulaştır. Bağış ve bahşişi lâyık olmayanlara verme. </a:t>
            </a:r>
            <a:r>
              <a:rPr lang="tr-TR" dirty="0" err="1"/>
              <a:t>Çünki</a:t>
            </a:r>
            <a:r>
              <a:rPr lang="tr-TR" dirty="0"/>
              <a:t> </a:t>
            </a:r>
            <a:r>
              <a:rPr lang="tr-TR" dirty="0" err="1"/>
              <a:t>cevâhiri</a:t>
            </a:r>
            <a:r>
              <a:rPr lang="tr-TR" dirty="0"/>
              <a:t> domuzun boynuna gerdanlık takmış olursun. </a:t>
            </a:r>
            <a:endParaRPr lang="en-US" dirty="0"/>
          </a:p>
          <a:p>
            <a:endParaRPr lang="tr-TR" dirty="0" smtClean="0"/>
          </a:p>
          <a:p>
            <a:r>
              <a:rPr lang="tr-TR" dirty="0" smtClean="0"/>
              <a:t>Geveze </a:t>
            </a:r>
            <a:r>
              <a:rPr lang="tr-TR" dirty="0"/>
              <a:t>ve gereksiz söz </a:t>
            </a:r>
            <a:r>
              <a:rPr lang="tr-TR" dirty="0" err="1"/>
              <a:t>söyliyenleri</a:t>
            </a:r>
            <a:r>
              <a:rPr lang="tr-TR" dirty="0"/>
              <a:t> huzurunda tutma; sakın onların sözlerine iltifat etme. Zira padişahın sırları daha çok şakacı ve geveze insanlar ile dışarıya sızar ve düşmanlar ülkenin sırlarına vakıf olurlar ve bundan çok kötülükler meydana gelir. </a:t>
            </a:r>
            <a:endParaRPr lang="en-US" dirty="0"/>
          </a:p>
          <a:p>
            <a:endParaRPr lang="en-US" dirty="0"/>
          </a:p>
        </p:txBody>
      </p:sp>
    </p:spTree>
    <p:extLst>
      <p:ext uri="{BB962C8B-B14F-4D97-AF65-F5344CB8AC3E}">
        <p14:creationId xmlns:p14="http://schemas.microsoft.com/office/powerpoint/2010/main" val="11478855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440"/>
          </a:xfrm>
        </p:spPr>
        <p:txBody>
          <a:bodyPr/>
          <a:lstStyle/>
          <a:p>
            <a:r>
              <a:rPr lang="en-US" dirty="0" err="1" smtClean="0"/>
              <a:t>Ghaznavid</a:t>
            </a:r>
            <a:r>
              <a:rPr lang="en-US" dirty="0" smtClean="0"/>
              <a:t> State</a:t>
            </a:r>
            <a:endParaRPr lang="en-US" dirty="0"/>
          </a:p>
        </p:txBody>
      </p:sp>
      <p:pic>
        <p:nvPicPr>
          <p:cNvPr id="4" name="Content Placeholder 3"/>
          <p:cNvPicPr>
            <a:picLocks noGrp="1" noChangeAspect="1"/>
          </p:cNvPicPr>
          <p:nvPr>
            <p:ph idx="1"/>
          </p:nvPr>
        </p:nvPicPr>
        <p:blipFill>
          <a:blip r:embed="rId2"/>
          <a:srcRect t="7848" b="7848"/>
          <a:stretch>
            <a:fillRect/>
          </a:stretch>
        </p:blipFill>
        <p:spPr>
          <a:xfrm>
            <a:off x="457200" y="1238560"/>
            <a:ext cx="8229600" cy="4887603"/>
          </a:xfrm>
        </p:spPr>
      </p:pic>
    </p:spTree>
    <p:extLst>
      <p:ext uri="{BB962C8B-B14F-4D97-AF65-F5344CB8AC3E}">
        <p14:creationId xmlns:p14="http://schemas.microsoft.com/office/powerpoint/2010/main" val="15090417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8834"/>
          </a:xfrm>
        </p:spPr>
        <p:txBody>
          <a:bodyPr>
            <a:normAutofit fontScale="90000"/>
          </a:bodyPr>
          <a:lstStyle/>
          <a:p>
            <a:r>
              <a:rPr lang="tr-TR" b="1" dirty="0" smtClean="0"/>
              <a:t/>
            </a:r>
            <a:br>
              <a:rPr lang="tr-TR" b="1" dirty="0" smtClean="0"/>
            </a:br>
            <a:r>
              <a:rPr lang="tr-TR" b="1" dirty="0" smtClean="0"/>
              <a:t>Liyakat </a:t>
            </a:r>
            <a:r>
              <a:rPr lang="tr-TR" b="1" dirty="0"/>
              <a:t>ve Ehliyet</a:t>
            </a:r>
            <a:r>
              <a:rPr lang="en-US" dirty="0"/>
              <a:t/>
            </a:r>
            <a:br>
              <a:rPr lang="en-US" dirty="0"/>
            </a:br>
            <a:endParaRPr lang="en-US" dirty="0"/>
          </a:p>
        </p:txBody>
      </p:sp>
      <p:sp>
        <p:nvSpPr>
          <p:cNvPr id="3" name="Content Placeholder 2"/>
          <p:cNvSpPr>
            <a:spLocks noGrp="1"/>
          </p:cNvSpPr>
          <p:nvPr>
            <p:ph idx="1"/>
          </p:nvPr>
        </p:nvSpPr>
        <p:spPr>
          <a:xfrm>
            <a:off x="111411" y="913472"/>
            <a:ext cx="8879400" cy="5436270"/>
          </a:xfrm>
        </p:spPr>
        <p:txBody>
          <a:bodyPr>
            <a:normAutofit fontScale="85000" lnSpcReduction="10000"/>
          </a:bodyPr>
          <a:lstStyle/>
          <a:p>
            <a:r>
              <a:rPr lang="tr-TR" dirty="0" smtClean="0"/>
              <a:t>Bir </a:t>
            </a:r>
            <a:r>
              <a:rPr lang="tr-TR" dirty="0"/>
              <a:t>işi lâyık olmayan bir kimseye buyurmamalısın. </a:t>
            </a:r>
            <a:r>
              <a:rPr lang="tr-TR" dirty="0" err="1"/>
              <a:t>Çünki</a:t>
            </a:r>
            <a:r>
              <a:rPr lang="tr-TR" dirty="0"/>
              <a:t> insanların kabiliyetleri çeşitlidir. Şöyle ki, vezirlik kabiliyeti olan bir kimseye </a:t>
            </a:r>
            <a:r>
              <a:rPr lang="tr-TR" dirty="0" err="1"/>
              <a:t>ferraşlık</a:t>
            </a:r>
            <a:r>
              <a:rPr lang="tr-TR" dirty="0"/>
              <a:t> buyurursan ona </a:t>
            </a:r>
            <a:r>
              <a:rPr lang="tr-TR" dirty="0" err="1"/>
              <a:t>zulm</a:t>
            </a:r>
            <a:r>
              <a:rPr lang="tr-TR" dirty="0"/>
              <a:t> yapmış olursun ve eğer </a:t>
            </a:r>
            <a:r>
              <a:rPr lang="tr-TR" dirty="0" err="1"/>
              <a:t>ferrâşa</a:t>
            </a:r>
            <a:r>
              <a:rPr lang="tr-TR" dirty="0"/>
              <a:t> da vezirlik verirsen yine </a:t>
            </a:r>
            <a:r>
              <a:rPr lang="tr-TR" dirty="0" err="1"/>
              <a:t>zulm</a:t>
            </a:r>
            <a:r>
              <a:rPr lang="tr-TR" dirty="0"/>
              <a:t> etmiş olursun. Herkesin kabiliyetini ölç, uygun olduğu işe tayin et ve işi de hüner ve istihkaka göre buyur. Söz gelişi birisi vezir oğlu olsa fakat onda vezir aklı olmasa, filanın oğlu vezirdir diye onu da tayin etme, bir eşekçi oğlunda vezir aklı dahi olsa vezirlik verme. Bak, soylu kişi hünerli olduğu zaman ona daha öncelik tanı. Çünkü onlarda hem soy ve hem de hüner olur. Eğer birisi hünerli ama asil değilse onu yetiştir ki, derece derece asil olsun. Ancak hüneri kadar iş buyur. İdarecilerin yetiştirilmesini sağlam yap.</a:t>
            </a:r>
            <a:endParaRPr lang="en-US" dirty="0"/>
          </a:p>
          <a:p>
            <a:endParaRPr lang="en-US" dirty="0"/>
          </a:p>
        </p:txBody>
      </p:sp>
    </p:spTree>
    <p:extLst>
      <p:ext uri="{BB962C8B-B14F-4D97-AF65-F5344CB8AC3E}">
        <p14:creationId xmlns:p14="http://schemas.microsoft.com/office/powerpoint/2010/main" val="970162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8834"/>
          </a:xfrm>
        </p:spPr>
        <p:txBody>
          <a:bodyPr>
            <a:normAutofit fontScale="90000"/>
          </a:bodyPr>
          <a:lstStyle/>
          <a:p>
            <a:r>
              <a:rPr lang="en-US" b="1" dirty="0" err="1" smtClean="0"/>
              <a:t>Çevreyi</a:t>
            </a:r>
            <a:r>
              <a:rPr lang="en-US" b="1" dirty="0" smtClean="0"/>
              <a:t> </a:t>
            </a:r>
            <a:r>
              <a:rPr lang="en-US" b="1" dirty="0" err="1" smtClean="0"/>
              <a:t>İyi</a:t>
            </a:r>
            <a:r>
              <a:rPr lang="en-US" b="1" dirty="0" smtClean="0"/>
              <a:t> </a:t>
            </a:r>
            <a:r>
              <a:rPr lang="en-US" b="1" dirty="0" err="1" smtClean="0"/>
              <a:t>Tanımak</a:t>
            </a:r>
            <a:endParaRPr lang="en-US" b="1" dirty="0"/>
          </a:p>
        </p:txBody>
      </p:sp>
      <p:sp>
        <p:nvSpPr>
          <p:cNvPr id="3" name="Content Placeholder 2"/>
          <p:cNvSpPr>
            <a:spLocks noGrp="1"/>
          </p:cNvSpPr>
          <p:nvPr>
            <p:ph idx="1"/>
          </p:nvPr>
        </p:nvSpPr>
        <p:spPr>
          <a:xfrm>
            <a:off x="256243" y="1013731"/>
            <a:ext cx="8779131" cy="5681347"/>
          </a:xfrm>
        </p:spPr>
        <p:txBody>
          <a:bodyPr>
            <a:normAutofit fontScale="85000" lnSpcReduction="20000"/>
          </a:bodyPr>
          <a:lstStyle/>
          <a:p>
            <a:r>
              <a:rPr lang="tr-TR" dirty="0"/>
              <a:t>Kendi dostunu ve düşmanım tanımalısın, insan tabiatına vakıf olmak için tam bir </a:t>
            </a:r>
            <a:r>
              <a:rPr lang="tr-TR" dirty="0" err="1"/>
              <a:t>kıyâset</a:t>
            </a:r>
            <a:r>
              <a:rPr lang="tr-TR" dirty="0"/>
              <a:t> (uyanıklık) ve mükemmel bilgi ister. Bu husus deneme ile elde edilebilir, böylece onlara </a:t>
            </a:r>
            <a:r>
              <a:rPr lang="tr-TR" dirty="0" err="1"/>
              <a:t>cezâ</a:t>
            </a:r>
            <a:r>
              <a:rPr lang="tr-TR" dirty="0"/>
              <a:t> ve mükâfat verdiğin zaman herkesin karakterini anlayabilirsin. </a:t>
            </a:r>
            <a:endParaRPr lang="en-US" dirty="0"/>
          </a:p>
          <a:p>
            <a:r>
              <a:rPr lang="tr-TR" dirty="0"/>
              <a:t>Padişahın en büyük düşmanının kendini beğenmişlik ve istibdat olduğunu bil. Her </a:t>
            </a:r>
            <a:r>
              <a:rPr lang="tr-TR" dirty="0" err="1"/>
              <a:t>işde</a:t>
            </a:r>
            <a:r>
              <a:rPr lang="tr-TR" dirty="0"/>
              <a:t> dostluğu denenmiş sadık insanların tavsiyesini al ve o </a:t>
            </a:r>
            <a:r>
              <a:rPr lang="tr-TR" dirty="0" err="1"/>
              <a:t>hususda</a:t>
            </a:r>
            <a:r>
              <a:rPr lang="tr-TR" dirty="0"/>
              <a:t> kendi aklınla karar ver. Seninle aynı derecedeki düşmanlarına lütufkâr olmalı ve onlarla hoş geçinmelisin. Fakat onlar senden üstün ise o </a:t>
            </a:r>
            <a:r>
              <a:rPr lang="tr-TR" dirty="0" err="1"/>
              <a:t>kılıça</a:t>
            </a:r>
            <a:r>
              <a:rPr lang="tr-TR" dirty="0"/>
              <a:t> başvurmaktan başka çare yoktur. </a:t>
            </a:r>
            <a:r>
              <a:rPr lang="tr-TR" dirty="0" err="1"/>
              <a:t>Harbler</a:t>
            </a:r>
            <a:r>
              <a:rPr lang="tr-TR" dirty="0"/>
              <a:t> ve savaşlarda uzun düşünmek gereğindesin, </a:t>
            </a:r>
            <a:r>
              <a:rPr lang="tr-TR" dirty="0" err="1"/>
              <a:t>çünki</a:t>
            </a:r>
            <a:r>
              <a:rPr lang="tr-TR" dirty="0"/>
              <a:t> savaş ticaret gibidir ya muvaffak olunur </a:t>
            </a:r>
            <a:r>
              <a:rPr lang="tr-TR" dirty="0" err="1"/>
              <a:t>yahutta</a:t>
            </a:r>
            <a:r>
              <a:rPr lang="tr-TR" dirty="0"/>
              <a:t> olunmaz. Bu bakımdan önce meseleyi dikkatlice düşünmek ve eğer dostça anlaşma mümkün-</a:t>
            </a:r>
            <a:endParaRPr lang="en-US" dirty="0"/>
          </a:p>
          <a:p>
            <a:endParaRPr lang="en-US" dirty="0"/>
          </a:p>
        </p:txBody>
      </p:sp>
    </p:spTree>
    <p:extLst>
      <p:ext uri="{BB962C8B-B14F-4D97-AF65-F5344CB8AC3E}">
        <p14:creationId xmlns:p14="http://schemas.microsoft.com/office/powerpoint/2010/main" val="39079910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120"/>
            <a:ext cx="8229600" cy="501296"/>
          </a:xfrm>
        </p:spPr>
        <p:txBody>
          <a:bodyPr>
            <a:normAutofit fontScale="90000"/>
          </a:bodyPr>
          <a:lstStyle/>
          <a:p>
            <a:r>
              <a:rPr lang="en-US" dirty="0" err="1" smtClean="0"/>
              <a:t>İtaat</a:t>
            </a:r>
            <a:r>
              <a:rPr lang="en-US" dirty="0"/>
              <a:t> </a:t>
            </a:r>
            <a:r>
              <a:rPr lang="en-US" dirty="0" err="1" smtClean="0"/>
              <a:t>İlkesi</a:t>
            </a:r>
            <a:endParaRPr lang="en-US" dirty="0"/>
          </a:p>
        </p:txBody>
      </p:sp>
      <p:sp>
        <p:nvSpPr>
          <p:cNvPr id="3" name="Content Placeholder 2"/>
          <p:cNvSpPr>
            <a:spLocks noGrp="1"/>
          </p:cNvSpPr>
          <p:nvPr>
            <p:ph idx="1"/>
          </p:nvPr>
        </p:nvSpPr>
        <p:spPr>
          <a:xfrm>
            <a:off x="178257" y="590417"/>
            <a:ext cx="8790272" cy="5915284"/>
          </a:xfrm>
        </p:spPr>
        <p:txBody>
          <a:bodyPr>
            <a:noAutofit/>
          </a:bodyPr>
          <a:lstStyle/>
          <a:p>
            <a:r>
              <a:rPr lang="tr-TR" sz="2000" dirty="0"/>
              <a:t>Devleti sana intikal etmiş kimseleri itaat altında bulundur. Onlar felâket sebebinin sen olmadığını bilseler bile kıskançlıktan uzak durmazlar. Onlarla hazır ve uyanık olmalısın, daima onları meyus tutmalısın ve kendi sırrını bunlardan saklamalısın. Bil ki, vakit gelir dost düşman olur, ancak düşman asla dost olmaz. Kendi akraba ve kardeşlerinden dahi gafil olma, </a:t>
            </a:r>
            <a:r>
              <a:rPr lang="tr-TR" sz="2000" dirty="0" err="1"/>
              <a:t>çünki</a:t>
            </a:r>
            <a:r>
              <a:rPr lang="tr-TR" sz="2000" dirty="0"/>
              <a:t>, </a:t>
            </a:r>
            <a:r>
              <a:rPr lang="tr-TR" sz="2000" dirty="0" err="1"/>
              <a:t>müfsid</a:t>
            </a:r>
            <a:r>
              <a:rPr lang="tr-TR" sz="2000" dirty="0"/>
              <a:t> insanlar her vakit onları senin hükümdarlığını elde etmek için kışkırtırlar. </a:t>
            </a:r>
            <a:endParaRPr lang="tr-TR" sz="2000" dirty="0" smtClean="0"/>
          </a:p>
          <a:p>
            <a:r>
              <a:rPr lang="tr-TR" sz="2000" dirty="0" smtClean="0"/>
              <a:t>Yakınlarını </a:t>
            </a:r>
            <a:r>
              <a:rPr lang="tr-TR" sz="2000" dirty="0"/>
              <a:t>ve </a:t>
            </a:r>
            <a:r>
              <a:rPr lang="tr-TR" sz="2000" dirty="0" err="1"/>
              <a:t>akrabânı</a:t>
            </a:r>
            <a:r>
              <a:rPr lang="tr-TR" sz="2000" dirty="0"/>
              <a:t> sevmelisin ve küçüklere şefkatli davranmalı büyüklere hürmetle muamele etmelisin. </a:t>
            </a:r>
            <a:endParaRPr lang="tr-TR" sz="2000" dirty="0" smtClean="0"/>
          </a:p>
          <a:p>
            <a:r>
              <a:rPr lang="tr-TR" sz="2000" dirty="0" smtClean="0"/>
              <a:t>Ancak </a:t>
            </a:r>
            <a:r>
              <a:rPr lang="tr-TR" sz="2000" dirty="0"/>
              <a:t>senin hükümdarlığına tama eden bir kimseye sevgi göstermemelisin ve onu meyus ve mağdur tutmalısın. </a:t>
            </a:r>
            <a:endParaRPr lang="tr-TR" sz="2000" dirty="0" smtClean="0"/>
          </a:p>
          <a:p>
            <a:r>
              <a:rPr lang="tr-TR" sz="2000" dirty="0" err="1" smtClean="0"/>
              <a:t>Nezâret</a:t>
            </a:r>
            <a:r>
              <a:rPr lang="tr-TR" sz="2000" dirty="0" smtClean="0"/>
              <a:t> </a:t>
            </a:r>
            <a:r>
              <a:rPr lang="tr-TR" sz="2000" dirty="0"/>
              <a:t>ve hapishane onlara kifayet ettiği müddetçe-kılıç kullanmamalısın. Eğer hapis etmenin bir fayda sağlamadığını anlarsan o vakit 'mazur olursun. </a:t>
            </a:r>
            <a:endParaRPr lang="tr-TR" sz="2000" dirty="0" smtClean="0"/>
          </a:p>
          <a:p>
            <a:r>
              <a:rPr lang="tr-TR" sz="2000" dirty="0" smtClean="0"/>
              <a:t>Memleketinin </a:t>
            </a:r>
            <a:r>
              <a:rPr lang="tr-TR" sz="2000" dirty="0"/>
              <a:t>her tarafına casuslar ve haberciler tayin etmelisin, </a:t>
            </a:r>
            <a:r>
              <a:rPr lang="tr-TR" sz="2000" dirty="0" err="1"/>
              <a:t>tâ</a:t>
            </a:r>
            <a:r>
              <a:rPr lang="tr-TR" sz="2000" dirty="0"/>
              <a:t> ki, gece ve gündüz durumdan seni haberdar etsinler. Zira padişahların başına gelen her bozukluk gaflet ve ihmalden gelir. </a:t>
            </a:r>
            <a:endParaRPr lang="tr-TR" sz="2000" dirty="0" smtClean="0"/>
          </a:p>
          <a:p>
            <a:r>
              <a:rPr lang="tr-TR" sz="2000" dirty="0"/>
              <a:t>Ülkenin gelir ve giderine vakıf olmalısın. Kâtipler ve vezirlerin durumundan gafil olma. </a:t>
            </a:r>
            <a:r>
              <a:rPr lang="tr-TR" sz="2000" dirty="0" err="1"/>
              <a:t>Çünki</a:t>
            </a:r>
            <a:r>
              <a:rPr lang="tr-TR" sz="2000" dirty="0"/>
              <a:t> zaman gelir; katipler hain olurlar ve </a:t>
            </a:r>
            <a:r>
              <a:rPr lang="tr-TR" sz="2000" dirty="0" err="1"/>
              <a:t>âmil</a:t>
            </a:r>
            <a:r>
              <a:rPr lang="tr-TR" sz="2000" dirty="0"/>
              <a:t> ile işbirliği ederler ve mal çalarlar, vakit vakit onları kontrol etmelisin</a:t>
            </a:r>
            <a:r>
              <a:rPr lang="tr-TR" sz="2000" dirty="0" smtClean="0"/>
              <a:t>.</a:t>
            </a:r>
            <a:endParaRPr lang="en-US" sz="2000" dirty="0"/>
          </a:p>
          <a:p>
            <a:endParaRPr lang="en-US" sz="2000" dirty="0"/>
          </a:p>
        </p:txBody>
      </p:sp>
    </p:spTree>
    <p:extLst>
      <p:ext uri="{BB962C8B-B14F-4D97-AF65-F5344CB8AC3E}">
        <p14:creationId xmlns:p14="http://schemas.microsoft.com/office/powerpoint/2010/main" val="1132964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0233"/>
          </a:xfrm>
        </p:spPr>
        <p:txBody>
          <a:bodyPr>
            <a:normAutofit fontScale="90000"/>
          </a:bodyPr>
          <a:lstStyle/>
          <a:p>
            <a:r>
              <a:rPr lang="en-US" b="1" dirty="0" smtClean="0"/>
              <a:t>Son </a:t>
            </a:r>
            <a:r>
              <a:rPr lang="en-US" b="1" dirty="0" err="1" smtClean="0"/>
              <a:t>Söz</a:t>
            </a:r>
            <a:endParaRPr lang="en-US" b="1" dirty="0"/>
          </a:p>
        </p:txBody>
      </p:sp>
      <p:sp>
        <p:nvSpPr>
          <p:cNvPr id="3" name="Content Placeholder 2"/>
          <p:cNvSpPr>
            <a:spLocks noGrp="1"/>
          </p:cNvSpPr>
          <p:nvPr>
            <p:ph idx="1"/>
          </p:nvPr>
        </p:nvSpPr>
        <p:spPr>
          <a:xfrm>
            <a:off x="378795" y="1102850"/>
            <a:ext cx="8308005" cy="5480830"/>
          </a:xfrm>
        </p:spPr>
        <p:txBody>
          <a:bodyPr/>
          <a:lstStyle/>
          <a:p>
            <a:endParaRPr lang="tr-TR" dirty="0" smtClean="0"/>
          </a:p>
          <a:p>
            <a:r>
              <a:rPr lang="tr-TR" dirty="0" smtClean="0"/>
              <a:t>Benim </a:t>
            </a:r>
            <a:r>
              <a:rPr lang="tr-TR" dirty="0"/>
              <a:t>sana söylediğim bu sözlerin hepsini. ezberlemek, ve kalbine </a:t>
            </a:r>
            <a:r>
              <a:rPr lang="tr-TR" dirty="0" err="1"/>
              <a:t>nakş</a:t>
            </a:r>
            <a:r>
              <a:rPr lang="tr-TR" dirty="0"/>
              <a:t> etmelisin ve bundan yüz çevirmemelisin </a:t>
            </a:r>
            <a:r>
              <a:rPr lang="tr-TR" dirty="0" err="1"/>
              <a:t>tâ</a:t>
            </a:r>
            <a:r>
              <a:rPr lang="tr-TR" dirty="0"/>
              <a:t> ki, </a:t>
            </a:r>
            <a:r>
              <a:rPr lang="tr-TR" dirty="0" err="1"/>
              <a:t>Allâh</a:t>
            </a:r>
            <a:r>
              <a:rPr lang="tr-TR" dirty="0"/>
              <a:t> seni iki cihanda talihli kılsın, </a:t>
            </a:r>
            <a:r>
              <a:rPr lang="tr-TR" dirty="0" err="1"/>
              <a:t>inşâllâhu</a:t>
            </a:r>
            <a:r>
              <a:rPr lang="tr-TR" dirty="0"/>
              <a:t> </a:t>
            </a:r>
            <a:r>
              <a:rPr lang="tr-TR" dirty="0" err="1"/>
              <a:t>taala</a:t>
            </a:r>
            <a:r>
              <a:rPr lang="tr-TR" dirty="0"/>
              <a:t>. Bu benim sana nasihat ve vasiyetimdir ve ben bu mesuliyeti kendi üzerimden attım. </a:t>
            </a:r>
            <a:r>
              <a:rPr lang="tr-TR" dirty="0" err="1"/>
              <a:t>Allâh</a:t>
            </a:r>
            <a:r>
              <a:rPr lang="tr-TR" dirty="0"/>
              <a:t> bilir ve </a:t>
            </a:r>
            <a:r>
              <a:rPr lang="tr-TR" dirty="0" err="1"/>
              <a:t>hükm</a:t>
            </a:r>
            <a:r>
              <a:rPr lang="tr-TR" dirty="0"/>
              <a:t> eder.</a:t>
            </a:r>
            <a:endParaRPr lang="en-US" dirty="0"/>
          </a:p>
          <a:p>
            <a:endParaRPr lang="en-US" dirty="0"/>
          </a:p>
        </p:txBody>
      </p:sp>
    </p:spTree>
    <p:extLst>
      <p:ext uri="{BB962C8B-B14F-4D97-AF65-F5344CB8AC3E}">
        <p14:creationId xmlns:p14="http://schemas.microsoft.com/office/powerpoint/2010/main" val="16234550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of </a:t>
            </a:r>
            <a:r>
              <a:rPr lang="en-US" dirty="0" err="1" smtClean="0"/>
              <a:t>Dandanakan</a:t>
            </a:r>
            <a:endParaRPr lang="en-US" dirty="0"/>
          </a:p>
        </p:txBody>
      </p:sp>
      <p:pic>
        <p:nvPicPr>
          <p:cNvPr id="4" name="Content Placeholder 3"/>
          <p:cNvPicPr>
            <a:picLocks noGrp="1" noChangeAspect="1"/>
          </p:cNvPicPr>
          <p:nvPr>
            <p:ph idx="1"/>
          </p:nvPr>
        </p:nvPicPr>
        <p:blipFill>
          <a:blip r:embed="rId2"/>
          <a:srcRect t="27284" b="27284"/>
          <a:stretch>
            <a:fillRect/>
          </a:stretch>
        </p:blipFill>
        <p:spPr/>
      </p:pic>
    </p:spTree>
    <p:extLst>
      <p:ext uri="{BB962C8B-B14F-4D97-AF65-F5344CB8AC3E}">
        <p14:creationId xmlns:p14="http://schemas.microsoft.com/office/powerpoint/2010/main" val="18847844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75508"/>
          </a:xfrm>
        </p:spPr>
        <p:txBody>
          <a:bodyPr>
            <a:normAutofit/>
          </a:bodyPr>
          <a:lstStyle/>
          <a:p>
            <a:pPr algn="ctr"/>
            <a:r>
              <a:rPr lang="en-US" sz="2800" dirty="0" smtClean="0"/>
              <a:t>The tomb of Mahmud </a:t>
            </a:r>
            <a:r>
              <a:rPr lang="en-US" sz="2800" dirty="0" err="1" smtClean="0"/>
              <a:t>Ghaznavi</a:t>
            </a:r>
            <a:endParaRPr lang="en-US" sz="2800" dirty="0"/>
          </a:p>
        </p:txBody>
      </p:sp>
      <p:pic>
        <p:nvPicPr>
          <p:cNvPr id="4" name="Content Placeholder 3"/>
          <p:cNvPicPr>
            <a:picLocks noGrp="1" noChangeAspect="1"/>
          </p:cNvPicPr>
          <p:nvPr>
            <p:ph idx="1"/>
          </p:nvPr>
        </p:nvPicPr>
        <p:blipFill>
          <a:blip r:embed="rId2"/>
          <a:srcRect t="6080" b="6080"/>
          <a:stretch>
            <a:fillRect/>
          </a:stretch>
        </p:blipFill>
        <p:spPr>
          <a:xfrm>
            <a:off x="1435608" y="1362323"/>
            <a:ext cx="7498080" cy="4800600"/>
          </a:xfrm>
        </p:spPr>
      </p:pic>
    </p:spTree>
    <p:extLst>
      <p:ext uri="{BB962C8B-B14F-4D97-AF65-F5344CB8AC3E}">
        <p14:creationId xmlns:p14="http://schemas.microsoft.com/office/powerpoint/2010/main" val="9242210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70233"/>
          </a:xfrm>
        </p:spPr>
        <p:txBody>
          <a:bodyPr>
            <a:normAutofit/>
          </a:bodyPr>
          <a:lstStyle/>
          <a:p>
            <a:pPr algn="ctr"/>
            <a:r>
              <a:rPr lang="en-US" sz="2400" b="1" dirty="0" smtClean="0"/>
              <a:t>The Robe </a:t>
            </a:r>
            <a:r>
              <a:rPr lang="en-US" sz="2400" b="1" dirty="0"/>
              <a:t>of honor from the caliph</a:t>
            </a:r>
          </a:p>
        </p:txBody>
      </p:sp>
      <p:sp>
        <p:nvSpPr>
          <p:cNvPr id="3" name="Content Placeholder 2"/>
          <p:cNvSpPr>
            <a:spLocks noGrp="1"/>
          </p:cNvSpPr>
          <p:nvPr>
            <p:ph idx="1"/>
          </p:nvPr>
        </p:nvSpPr>
        <p:spPr>
          <a:xfrm>
            <a:off x="1435608" y="1118104"/>
            <a:ext cx="7498080" cy="4800600"/>
          </a:xfrm>
        </p:spPr>
        <p:txBody>
          <a:bodyPr>
            <a:normAutofit fontScale="47500" lnSpcReduction="20000"/>
          </a:bodyPr>
          <a:lstStyle/>
          <a:p>
            <a:endParaRPr lang="en-US" dirty="0" smtClean="0"/>
          </a:p>
          <a:p>
            <a:endParaRPr lang="en-US" dirty="0"/>
          </a:p>
          <a:p>
            <a:r>
              <a:rPr lang="en-US" dirty="0" smtClean="0"/>
              <a:t>EDINBURGH </a:t>
            </a:r>
            <a:r>
              <a:rPr lang="en-US" dirty="0"/>
              <a:t>UNIVERSITY LIBRARY /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pPr marL="82296" indent="0">
              <a:buNone/>
            </a:pPr>
            <a:endParaRPr lang="en-US" sz="3400" dirty="0" smtClean="0"/>
          </a:p>
          <a:p>
            <a:pPr marL="82296" indent="0">
              <a:buNone/>
            </a:pPr>
            <a:endParaRPr lang="en-US" sz="3400" dirty="0" smtClean="0"/>
          </a:p>
          <a:p>
            <a:pPr marL="82296" indent="0">
              <a:buNone/>
            </a:pPr>
            <a:endParaRPr lang="en-US" sz="3400" dirty="0"/>
          </a:p>
          <a:p>
            <a:pPr marL="82296" indent="0">
              <a:buNone/>
            </a:pPr>
            <a:r>
              <a:rPr lang="en-US" sz="3400" dirty="0" smtClean="0"/>
              <a:t>An </a:t>
            </a:r>
            <a:r>
              <a:rPr lang="en-US" sz="3400" dirty="0"/>
              <a:t>illustration from Rashid al-Din’s 14th-century </a:t>
            </a:r>
            <a:r>
              <a:rPr lang="en-US" sz="3400" i="1" dirty="0"/>
              <a:t>Jami‘ al-</a:t>
            </a:r>
            <a:r>
              <a:rPr lang="en-US" sz="3400" i="1" dirty="0" err="1"/>
              <a:t>Tawarikh</a:t>
            </a:r>
            <a:r>
              <a:rPr lang="en-US" sz="3400" i="1" dirty="0"/>
              <a:t> (Universal History)</a:t>
            </a:r>
            <a:r>
              <a:rPr lang="en-US" sz="3400" dirty="0"/>
              <a:t> shows </a:t>
            </a:r>
            <a:r>
              <a:rPr lang="en-US" sz="3400" dirty="0" smtClean="0"/>
              <a:t>Mahmud </a:t>
            </a:r>
            <a:r>
              <a:rPr lang="en-US" sz="3400" dirty="0" err="1" smtClean="0"/>
              <a:t>Ghaznavi</a:t>
            </a:r>
            <a:r>
              <a:rPr lang="en-US" sz="3400" dirty="0" smtClean="0"/>
              <a:t>, </a:t>
            </a:r>
            <a:r>
              <a:rPr lang="en-US" sz="3400" dirty="0"/>
              <a:t>receiving a richly decorated robe of honor from the caliph. </a:t>
            </a:r>
          </a:p>
          <a:p>
            <a:endParaRPr lang="en-US" dirty="0"/>
          </a:p>
        </p:txBody>
      </p:sp>
      <p:pic>
        <p:nvPicPr>
          <p:cNvPr id="4" name="Picture 3"/>
          <p:cNvPicPr>
            <a:picLocks noChangeAspect="1"/>
          </p:cNvPicPr>
          <p:nvPr/>
        </p:nvPicPr>
        <p:blipFill>
          <a:blip r:embed="rId2"/>
          <a:stretch>
            <a:fillRect/>
          </a:stretch>
        </p:blipFill>
        <p:spPr>
          <a:xfrm>
            <a:off x="1631982" y="989091"/>
            <a:ext cx="6832600" cy="4151738"/>
          </a:xfrm>
          <a:prstGeom prst="rect">
            <a:avLst/>
          </a:prstGeom>
        </p:spPr>
      </p:pic>
    </p:spTree>
    <p:extLst>
      <p:ext uri="{BB962C8B-B14F-4D97-AF65-F5344CB8AC3E}">
        <p14:creationId xmlns:p14="http://schemas.microsoft.com/office/powerpoint/2010/main" val="1372258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Mahmud </a:t>
            </a:r>
            <a:r>
              <a:rPr lang="en-US" dirty="0" err="1" smtClean="0"/>
              <a:t>Ghaznavi’s</a:t>
            </a:r>
            <a:r>
              <a:rPr lang="en-US" dirty="0" smtClean="0"/>
              <a:t> Mosque</a:t>
            </a:r>
            <a:endParaRPr lang="en-US" dirty="0"/>
          </a:p>
        </p:txBody>
      </p:sp>
      <p:pic>
        <p:nvPicPr>
          <p:cNvPr id="4" name="Content Placeholder 3"/>
          <p:cNvPicPr>
            <a:picLocks noGrp="1" noChangeAspect="1"/>
          </p:cNvPicPr>
          <p:nvPr>
            <p:ph idx="1"/>
          </p:nvPr>
        </p:nvPicPr>
        <p:blipFill>
          <a:blip r:embed="rId2"/>
          <a:srcRect l="-18258" r="-18258"/>
          <a:stretch>
            <a:fillRect/>
          </a:stretch>
        </p:blipFill>
        <p:spPr/>
      </p:pic>
    </p:spTree>
    <p:extLst>
      <p:ext uri="{BB962C8B-B14F-4D97-AF65-F5344CB8AC3E}">
        <p14:creationId xmlns:p14="http://schemas.microsoft.com/office/powerpoint/2010/main" val="15988641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3374" b="13374"/>
          <a:stretch>
            <a:fillRect/>
          </a:stretch>
        </p:blipFill>
        <p:spPr/>
      </p:pic>
    </p:spTree>
    <p:extLst>
      <p:ext uri="{BB962C8B-B14F-4D97-AF65-F5344CB8AC3E}">
        <p14:creationId xmlns:p14="http://schemas.microsoft.com/office/powerpoint/2010/main" val="27972217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3374" b="13374"/>
          <a:stretch>
            <a:fillRect/>
          </a:stretch>
        </p:blipFill>
        <p:spPr/>
      </p:pic>
    </p:spTree>
    <p:extLst>
      <p:ext uri="{BB962C8B-B14F-4D97-AF65-F5344CB8AC3E}">
        <p14:creationId xmlns:p14="http://schemas.microsoft.com/office/powerpoint/2010/main" val="24953588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308" y="274639"/>
            <a:ext cx="7380380" cy="321284"/>
          </a:xfrm>
        </p:spPr>
        <p:txBody>
          <a:bodyPr>
            <a:normAutofit fontScale="90000"/>
          </a:bodyPr>
          <a:lstStyle/>
          <a:p>
            <a:r>
              <a:rPr lang="en-US" sz="2800" b="1" dirty="0" smtClean="0"/>
              <a:t/>
            </a:r>
            <a:br>
              <a:rPr lang="en-US" sz="2800" b="1" dirty="0" smtClean="0"/>
            </a:br>
            <a:r>
              <a:rPr lang="en-US" sz="2800" b="1" dirty="0" smtClean="0"/>
              <a:t>Origin</a:t>
            </a:r>
            <a:br>
              <a:rPr lang="en-US" sz="2800" b="1" dirty="0" smtClean="0"/>
            </a:br>
            <a:endParaRPr lang="en-US" sz="3200" b="1" dirty="0"/>
          </a:p>
        </p:txBody>
      </p:sp>
      <p:sp>
        <p:nvSpPr>
          <p:cNvPr id="3" name="Content Placeholder 2"/>
          <p:cNvSpPr>
            <a:spLocks noGrp="1"/>
          </p:cNvSpPr>
          <p:nvPr>
            <p:ph idx="1"/>
          </p:nvPr>
        </p:nvSpPr>
        <p:spPr>
          <a:xfrm>
            <a:off x="482782" y="808214"/>
            <a:ext cx="8450906" cy="5910674"/>
          </a:xfrm>
        </p:spPr>
        <p:style>
          <a:lnRef idx="2">
            <a:schemeClr val="accent1"/>
          </a:lnRef>
          <a:fillRef idx="1">
            <a:schemeClr val="lt1"/>
          </a:fillRef>
          <a:effectRef idx="0">
            <a:schemeClr val="accent1"/>
          </a:effectRef>
          <a:fontRef idx="minor">
            <a:schemeClr val="dk1"/>
          </a:fontRef>
        </p:style>
        <p:txBody>
          <a:bodyPr>
            <a:noAutofit/>
          </a:bodyPr>
          <a:lstStyle/>
          <a:p>
            <a:r>
              <a:rPr lang="en-US" sz="2400" dirty="0" smtClean="0"/>
              <a:t>A Turkish Muslim dynasty of Turkic slave/</a:t>
            </a:r>
            <a:r>
              <a:rPr lang="en-US" sz="2400" dirty="0" err="1" smtClean="0"/>
              <a:t>mamluk</a:t>
            </a:r>
            <a:r>
              <a:rPr lang="en-US" sz="2400" dirty="0" smtClean="0"/>
              <a:t> origin </a:t>
            </a:r>
          </a:p>
          <a:p>
            <a:r>
              <a:rPr lang="en-US" sz="2400" b="1" dirty="0" err="1" smtClean="0"/>
              <a:t>Sebuk</a:t>
            </a:r>
            <a:r>
              <a:rPr lang="en-US" sz="2400" b="1" dirty="0" smtClean="0"/>
              <a:t> </a:t>
            </a:r>
            <a:r>
              <a:rPr lang="en-US" sz="2400" b="1" dirty="0" err="1" smtClean="0"/>
              <a:t>Tigin</a:t>
            </a:r>
            <a:r>
              <a:rPr lang="en-US" sz="2400" dirty="0" smtClean="0"/>
              <a:t> founded the dynasty upon his succession to rule of </a:t>
            </a:r>
            <a:r>
              <a:rPr lang="en-US" sz="2400" dirty="0" err="1" smtClean="0"/>
              <a:t>Ghazna</a:t>
            </a:r>
            <a:r>
              <a:rPr lang="en-US" sz="2400" dirty="0" smtClean="0"/>
              <a:t> (modern-day </a:t>
            </a:r>
            <a:r>
              <a:rPr lang="en-US" sz="2400" dirty="0" err="1" smtClean="0"/>
              <a:t>Ghazni</a:t>
            </a:r>
            <a:r>
              <a:rPr lang="en-US" sz="2400" dirty="0" smtClean="0"/>
              <a:t> Province in Afghanistan) after the death of his father-in-law, </a:t>
            </a:r>
            <a:r>
              <a:rPr lang="en-US" sz="2400" b="1" dirty="0" smtClean="0"/>
              <a:t>Alp </a:t>
            </a:r>
            <a:r>
              <a:rPr lang="en-US" sz="2400" b="1" dirty="0" err="1" smtClean="0"/>
              <a:t>Tigin</a:t>
            </a:r>
            <a:r>
              <a:rPr lang="en-US" sz="2400" dirty="0" smtClean="0"/>
              <a:t>, who was a break-away ex-general of the </a:t>
            </a:r>
            <a:r>
              <a:rPr lang="en-US" sz="2400" dirty="0" err="1" smtClean="0"/>
              <a:t>Samanids</a:t>
            </a:r>
            <a:r>
              <a:rPr lang="en-US" sz="2400" dirty="0" smtClean="0"/>
              <a:t> from Balkh, north of the Hindu </a:t>
            </a:r>
            <a:r>
              <a:rPr lang="en-US" sz="2400" dirty="0" err="1" smtClean="0"/>
              <a:t>Kushin</a:t>
            </a:r>
            <a:r>
              <a:rPr lang="en-US" sz="2400" dirty="0" smtClean="0"/>
              <a:t> </a:t>
            </a:r>
            <a:r>
              <a:rPr lang="en-US" sz="2400" dirty="0" err="1" smtClean="0"/>
              <a:t>Khorasan</a:t>
            </a:r>
            <a:r>
              <a:rPr lang="en-US" sz="2400" dirty="0" smtClean="0"/>
              <a:t>.</a:t>
            </a:r>
          </a:p>
          <a:p>
            <a:r>
              <a:rPr lang="en-US" sz="2400" dirty="0" smtClean="0"/>
              <a:t>The 16</a:t>
            </a:r>
            <a:r>
              <a:rPr lang="en-US" sz="2400" baseline="30000" dirty="0" smtClean="0"/>
              <a:t>th</a:t>
            </a:r>
            <a:r>
              <a:rPr lang="en-US" sz="2400" dirty="0" smtClean="0"/>
              <a:t> century Persian historian,</a:t>
            </a:r>
            <a:r>
              <a:rPr lang="en-US" sz="2400" b="1" dirty="0" smtClean="0"/>
              <a:t> </a:t>
            </a:r>
            <a:r>
              <a:rPr lang="en-US" sz="2400" b="1" dirty="0" err="1" smtClean="0"/>
              <a:t>Ferishta</a:t>
            </a:r>
            <a:r>
              <a:rPr lang="en-US" sz="2400" dirty="0" smtClean="0"/>
              <a:t>, records </a:t>
            </a:r>
            <a:r>
              <a:rPr lang="en-US" sz="2400" dirty="0" err="1" smtClean="0"/>
              <a:t>Sebuk</a:t>
            </a:r>
            <a:r>
              <a:rPr lang="en-US" sz="2400" dirty="0" smtClean="0"/>
              <a:t> </a:t>
            </a:r>
            <a:r>
              <a:rPr lang="en-US" sz="2400" dirty="0" err="1" smtClean="0"/>
              <a:t>Tigin's</a:t>
            </a:r>
            <a:r>
              <a:rPr lang="en-US" sz="2400" dirty="0" smtClean="0"/>
              <a:t> genealogy as descended from the Sassanid emperors: </a:t>
            </a:r>
            <a:r>
              <a:rPr lang="en-US" sz="2400" i="1" dirty="0" smtClean="0"/>
              <a:t>"</a:t>
            </a:r>
            <a:r>
              <a:rPr lang="en-US" sz="2400" i="1" dirty="0" err="1" smtClean="0"/>
              <a:t>Subooktu-geen</a:t>
            </a:r>
            <a:r>
              <a:rPr lang="en-US" sz="2400" i="1" dirty="0" smtClean="0"/>
              <a:t>, the son of </a:t>
            </a:r>
            <a:r>
              <a:rPr lang="en-US" sz="2400" i="1" dirty="0" err="1" smtClean="0"/>
              <a:t>Jookan</a:t>
            </a:r>
            <a:r>
              <a:rPr lang="en-US" sz="2400" i="1" dirty="0" smtClean="0"/>
              <a:t>, the son of </a:t>
            </a:r>
            <a:r>
              <a:rPr lang="en-US" sz="2400" i="1" dirty="0" err="1" smtClean="0"/>
              <a:t>Kuzil-Hukum</a:t>
            </a:r>
            <a:r>
              <a:rPr lang="en-US" sz="2400" i="1" dirty="0" smtClean="0"/>
              <a:t>, the son of </a:t>
            </a:r>
            <a:r>
              <a:rPr lang="en-US" sz="2400" i="1" dirty="0" err="1" smtClean="0"/>
              <a:t>Kuzil-Arslan</a:t>
            </a:r>
            <a:r>
              <a:rPr lang="en-US" sz="2400" i="1" dirty="0" smtClean="0"/>
              <a:t>, the son of </a:t>
            </a:r>
            <a:r>
              <a:rPr lang="en-US" sz="2400" i="1" dirty="0" err="1" smtClean="0"/>
              <a:t>Ferooz</a:t>
            </a:r>
            <a:r>
              <a:rPr lang="en-US" sz="2400" i="1" dirty="0" smtClean="0"/>
              <a:t>, the son of </a:t>
            </a:r>
            <a:r>
              <a:rPr lang="en-US" sz="2400" i="1" dirty="0" err="1" smtClean="0"/>
              <a:t>Yezdijird</a:t>
            </a:r>
            <a:r>
              <a:rPr lang="en-US" sz="2400" i="1" dirty="0" smtClean="0"/>
              <a:t>, king of Persia."</a:t>
            </a:r>
            <a:r>
              <a:rPr lang="en-US" sz="2400" dirty="0" smtClean="0"/>
              <a:t> </a:t>
            </a:r>
          </a:p>
          <a:p>
            <a:r>
              <a:rPr lang="en-US" sz="2400" dirty="0" smtClean="0"/>
              <a:t>However, modern historians believe this was an attempt to connect himself with the history of old Persia</a:t>
            </a:r>
            <a:endParaRPr lang="en-US" sz="2400" dirty="0"/>
          </a:p>
        </p:txBody>
      </p:sp>
    </p:spTree>
    <p:extLst>
      <p:ext uri="{BB962C8B-B14F-4D97-AF65-F5344CB8AC3E}">
        <p14:creationId xmlns:p14="http://schemas.microsoft.com/office/powerpoint/2010/main" val="20000247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3374" b="13374"/>
          <a:stretch>
            <a:fillRect/>
          </a:stretch>
        </p:blipFill>
        <p:spPr/>
      </p:pic>
    </p:spTree>
    <p:extLst>
      <p:ext uri="{BB962C8B-B14F-4D97-AF65-F5344CB8AC3E}">
        <p14:creationId xmlns:p14="http://schemas.microsoft.com/office/powerpoint/2010/main" val="11358712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3374" b="13374"/>
          <a:stretch>
            <a:fillRect/>
          </a:stretch>
        </p:blipFill>
        <p:spPr/>
      </p:pic>
    </p:spTree>
    <p:extLst>
      <p:ext uri="{BB962C8B-B14F-4D97-AF65-F5344CB8AC3E}">
        <p14:creationId xmlns:p14="http://schemas.microsoft.com/office/powerpoint/2010/main" val="11518671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Ghazni</a:t>
            </a:r>
            <a:r>
              <a:rPr lang="en-US" dirty="0" smtClean="0"/>
              <a:t> tower</a:t>
            </a:r>
            <a:endParaRPr lang="en-US" dirty="0"/>
          </a:p>
        </p:txBody>
      </p:sp>
      <p:pic>
        <p:nvPicPr>
          <p:cNvPr id="4" name="Content Placeholder 3"/>
          <p:cNvPicPr>
            <a:picLocks noGrp="1" noChangeAspect="1"/>
          </p:cNvPicPr>
          <p:nvPr>
            <p:ph idx="1"/>
          </p:nvPr>
        </p:nvPicPr>
        <p:blipFill>
          <a:blip r:embed="rId2"/>
          <a:srcRect l="-76676" r="-76676"/>
          <a:stretch>
            <a:fillRect/>
          </a:stretch>
        </p:blipFill>
        <p:spPr/>
      </p:pic>
    </p:spTree>
    <p:extLst>
      <p:ext uri="{BB962C8B-B14F-4D97-AF65-F5344CB8AC3E}">
        <p14:creationId xmlns:p14="http://schemas.microsoft.com/office/powerpoint/2010/main" val="32331083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coins of </a:t>
            </a:r>
            <a:r>
              <a:rPr lang="en-US" dirty="0" err="1" smtClean="0"/>
              <a:t>Ghaznavids</a:t>
            </a:r>
            <a:endParaRPr lang="en-US" dirty="0"/>
          </a:p>
        </p:txBody>
      </p:sp>
      <p:pic>
        <p:nvPicPr>
          <p:cNvPr id="4" name="Content Placeholder 3"/>
          <p:cNvPicPr>
            <a:picLocks noGrp="1" noChangeAspect="1"/>
          </p:cNvPicPr>
          <p:nvPr>
            <p:ph idx="1"/>
          </p:nvPr>
        </p:nvPicPr>
        <p:blipFill>
          <a:blip r:embed="rId2"/>
          <a:srcRect l="2063" r="2063"/>
          <a:stretch>
            <a:fillRect/>
          </a:stretch>
        </p:blipFill>
        <p:spPr/>
      </p:pic>
    </p:spTree>
    <p:extLst>
      <p:ext uri="{BB962C8B-B14F-4D97-AF65-F5344CB8AC3E}">
        <p14:creationId xmlns:p14="http://schemas.microsoft.com/office/powerpoint/2010/main" val="11627662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97618"/>
          </a:xfrm>
        </p:spPr>
        <p:txBody>
          <a:bodyPr>
            <a:normAutofit/>
          </a:bodyPr>
          <a:lstStyle/>
          <a:p>
            <a:pPr algn="ctr"/>
            <a:r>
              <a:rPr lang="en-US" sz="3200" b="1" dirty="0" smtClean="0"/>
              <a:t>Mahmud </a:t>
            </a:r>
            <a:r>
              <a:rPr lang="en-US" sz="3200" b="1" dirty="0" err="1" smtClean="0"/>
              <a:t>Ghaznavi</a:t>
            </a:r>
            <a:r>
              <a:rPr lang="en-US" sz="3200" b="1" dirty="0" smtClean="0"/>
              <a:t> </a:t>
            </a:r>
            <a:r>
              <a:rPr lang="en-US" sz="3200" dirty="0"/>
              <a:t>(997–1030)</a:t>
            </a:r>
          </a:p>
        </p:txBody>
      </p:sp>
      <p:sp>
        <p:nvSpPr>
          <p:cNvPr id="3" name="Content Placeholder 2"/>
          <p:cNvSpPr>
            <a:spLocks noGrp="1"/>
          </p:cNvSpPr>
          <p:nvPr>
            <p:ph idx="1"/>
          </p:nvPr>
        </p:nvSpPr>
        <p:spPr>
          <a:xfrm>
            <a:off x="388325" y="1172256"/>
            <a:ext cx="8545363" cy="5076144"/>
          </a:xfrm>
        </p:spPr>
        <p:txBody>
          <a:bodyPr>
            <a:normAutofit fontScale="92500" lnSpcReduction="10000"/>
          </a:bodyPr>
          <a:lstStyle/>
          <a:p>
            <a:r>
              <a:rPr lang="en-US" dirty="0" smtClean="0"/>
              <a:t>The rule of Mahmud (son of </a:t>
            </a:r>
            <a:r>
              <a:rPr lang="en-US" dirty="0" err="1" smtClean="0"/>
              <a:t>Sebuk</a:t>
            </a:r>
            <a:r>
              <a:rPr lang="en-US" dirty="0" smtClean="0"/>
              <a:t> </a:t>
            </a:r>
            <a:r>
              <a:rPr lang="en-US" dirty="0" err="1" smtClean="0"/>
              <a:t>Tigin</a:t>
            </a:r>
            <a:r>
              <a:rPr lang="en-US" dirty="0"/>
              <a:t>)</a:t>
            </a:r>
            <a:r>
              <a:rPr lang="en-US" dirty="0" smtClean="0"/>
              <a:t> was the golden age of the </a:t>
            </a:r>
            <a:r>
              <a:rPr lang="en-US" dirty="0" err="1" smtClean="0"/>
              <a:t>Ghaznavid</a:t>
            </a:r>
            <a:r>
              <a:rPr lang="en-US" dirty="0" smtClean="0"/>
              <a:t> Empire. </a:t>
            </a:r>
          </a:p>
          <a:p>
            <a:r>
              <a:rPr lang="en-US" dirty="0" smtClean="0"/>
              <a:t>He established his authority from the borders of Ray to Samarkand, from the Caspian Sea to the Yamuna. He completed the conquest of the </a:t>
            </a:r>
            <a:r>
              <a:rPr lang="en-US" dirty="0" err="1" smtClean="0"/>
              <a:t>Samanid</a:t>
            </a:r>
            <a:r>
              <a:rPr lang="en-US" dirty="0" smtClean="0"/>
              <a:t> and </a:t>
            </a:r>
            <a:r>
              <a:rPr lang="en-US" dirty="0" err="1" smtClean="0"/>
              <a:t>Shahi</a:t>
            </a:r>
            <a:r>
              <a:rPr lang="en-US" dirty="0" smtClean="0"/>
              <a:t> territories, including Multan, Sindh, as well as some </a:t>
            </a:r>
            <a:r>
              <a:rPr lang="en-US" dirty="0" err="1" smtClean="0"/>
              <a:t>Buwayhid</a:t>
            </a:r>
            <a:r>
              <a:rPr lang="en-US" dirty="0" smtClean="0"/>
              <a:t> territory. </a:t>
            </a:r>
          </a:p>
          <a:p>
            <a:r>
              <a:rPr lang="en-US" dirty="0" smtClean="0"/>
              <a:t>Mahmud </a:t>
            </a:r>
            <a:r>
              <a:rPr lang="en-US" dirty="0"/>
              <a:t>carried out </a:t>
            </a:r>
            <a:r>
              <a:rPr lang="en-US" dirty="0" smtClean="0"/>
              <a:t>17 </a:t>
            </a:r>
            <a:r>
              <a:rPr lang="en-US" dirty="0"/>
              <a:t>expeditions through northern India to establish his </a:t>
            </a:r>
            <a:r>
              <a:rPr lang="en-US" dirty="0" smtClean="0"/>
              <a:t>control, </a:t>
            </a:r>
            <a:r>
              <a:rPr lang="en-US" dirty="0"/>
              <a:t>and his raids also </a:t>
            </a:r>
            <a:r>
              <a:rPr lang="en-US" dirty="0" smtClean="0"/>
              <a:t>resulted a </a:t>
            </a:r>
            <a:r>
              <a:rPr lang="en-US" dirty="0"/>
              <a:t>great deal of plunder. </a:t>
            </a:r>
            <a:r>
              <a:rPr lang="en-US" dirty="0" smtClean="0"/>
              <a:t> </a:t>
            </a:r>
          </a:p>
          <a:p>
            <a:r>
              <a:rPr lang="en-US" dirty="0"/>
              <a:t>D</a:t>
            </a:r>
            <a:r>
              <a:rPr lang="en-US" dirty="0" smtClean="0"/>
              <a:t>ied </a:t>
            </a:r>
            <a:r>
              <a:rPr lang="en-US" dirty="0"/>
              <a:t>in 1030.</a:t>
            </a:r>
          </a:p>
          <a:p>
            <a:endParaRPr lang="en-US" dirty="0"/>
          </a:p>
        </p:txBody>
      </p:sp>
    </p:spTree>
    <p:extLst>
      <p:ext uri="{BB962C8B-B14F-4D97-AF65-F5344CB8AC3E}">
        <p14:creationId xmlns:p14="http://schemas.microsoft.com/office/powerpoint/2010/main" val="16384706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445"/>
            <a:ext cx="8229600" cy="535310"/>
          </a:xfrm>
        </p:spPr>
        <p:txBody>
          <a:bodyPr>
            <a:noAutofit/>
          </a:bodyPr>
          <a:lstStyle/>
          <a:p>
            <a:r>
              <a:rPr lang="en-US" sz="3600" b="1" dirty="0" smtClean="0">
                <a:solidFill>
                  <a:srgbClr val="FF0000"/>
                </a:solidFill>
              </a:rPr>
              <a:t>Why Mahmud went to India</a:t>
            </a:r>
            <a:endParaRPr lang="en-US" sz="3600" b="1" dirty="0">
              <a:solidFill>
                <a:srgbClr val="FF0000"/>
              </a:solidFill>
            </a:endParaRPr>
          </a:p>
        </p:txBody>
      </p:sp>
      <p:sp>
        <p:nvSpPr>
          <p:cNvPr id="3" name="Content Placeholder 2"/>
          <p:cNvSpPr>
            <a:spLocks noGrp="1"/>
          </p:cNvSpPr>
          <p:nvPr>
            <p:ph idx="1"/>
          </p:nvPr>
        </p:nvSpPr>
        <p:spPr>
          <a:xfrm>
            <a:off x="188915" y="692756"/>
            <a:ext cx="8742556" cy="6056346"/>
          </a:xfrm>
        </p:spPr>
        <p:txBody>
          <a:bodyPr>
            <a:normAutofit fontScale="85000" lnSpcReduction="20000"/>
          </a:bodyPr>
          <a:lstStyle/>
          <a:p>
            <a:pPr algn="just"/>
            <a:r>
              <a:rPr lang="en-US" dirty="0"/>
              <a:t>Some historians </a:t>
            </a:r>
            <a:r>
              <a:rPr lang="en-US" dirty="0" smtClean="0"/>
              <a:t>called </a:t>
            </a:r>
            <a:r>
              <a:rPr lang="en-US" dirty="0"/>
              <a:t>Mahmud an idol </a:t>
            </a:r>
            <a:r>
              <a:rPr lang="en-US" dirty="0" smtClean="0"/>
              <a:t>breaker (</a:t>
            </a:r>
            <a:r>
              <a:rPr lang="en-US" dirty="0" err="1" smtClean="0"/>
              <a:t>pur-shikan</a:t>
            </a:r>
            <a:r>
              <a:rPr lang="en-US" dirty="0" smtClean="0"/>
              <a:t>), </a:t>
            </a:r>
            <a:r>
              <a:rPr lang="en-US" dirty="0"/>
              <a:t>or worse yet, a symbol of intolerant Islam towards other religions. The historical facts do not substantiate this charge. Mahmud’s raids must be examined in the context of the political </a:t>
            </a:r>
            <a:r>
              <a:rPr lang="en-US" dirty="0" smtClean="0"/>
              <a:t>and economic situation.</a:t>
            </a:r>
          </a:p>
          <a:p>
            <a:pPr marL="0" indent="0" algn="just">
              <a:buNone/>
            </a:pPr>
            <a:r>
              <a:rPr lang="en-US" dirty="0" smtClean="0"/>
              <a:t>Political situation in Muslim world was one main reason. By the year 1000 the Sunni Abbasids and </a:t>
            </a:r>
            <a:r>
              <a:rPr lang="en-US" dirty="0"/>
              <a:t>the </a:t>
            </a:r>
            <a:r>
              <a:rPr lang="en-US" dirty="0" err="1" smtClean="0"/>
              <a:t>Shii</a:t>
            </a:r>
            <a:r>
              <a:rPr lang="en-US" dirty="0" smtClean="0"/>
              <a:t> </a:t>
            </a:r>
            <a:r>
              <a:rPr lang="en-US" dirty="0" err="1" smtClean="0"/>
              <a:t>Fatimids</a:t>
            </a:r>
            <a:r>
              <a:rPr lang="en-US" dirty="0" smtClean="0"/>
              <a:t> </a:t>
            </a:r>
            <a:r>
              <a:rPr lang="en-US" dirty="0"/>
              <a:t>were competing for primacy. </a:t>
            </a:r>
            <a:r>
              <a:rPr lang="en-US" dirty="0" smtClean="0"/>
              <a:t>For </a:t>
            </a:r>
            <a:r>
              <a:rPr lang="en-US" dirty="0"/>
              <a:t>almost a century, neither side had the offensive power to completely overwhelm the other. Both sides needed money to finance their mutually hostile campaigns. </a:t>
            </a:r>
            <a:endParaRPr lang="en-US" dirty="0" smtClean="0"/>
          </a:p>
          <a:p>
            <a:pPr algn="just"/>
            <a:r>
              <a:rPr lang="en-US" dirty="0" smtClean="0"/>
              <a:t>The </a:t>
            </a:r>
            <a:r>
              <a:rPr lang="en-US" dirty="0" err="1"/>
              <a:t>Fatimids</a:t>
            </a:r>
            <a:r>
              <a:rPr lang="en-US" dirty="0"/>
              <a:t> raided the coastal cities of Muslim Spain and Roman Catholic Italy in pursuit </a:t>
            </a:r>
            <a:r>
              <a:rPr lang="en-US" dirty="0" smtClean="0"/>
              <a:t>of  </a:t>
            </a:r>
            <a:r>
              <a:rPr lang="en-US" dirty="0"/>
              <a:t>gold. </a:t>
            </a:r>
            <a:endParaRPr lang="en-US" dirty="0" smtClean="0"/>
          </a:p>
          <a:p>
            <a:pPr algn="just"/>
            <a:r>
              <a:rPr lang="en-US" dirty="0" smtClean="0"/>
              <a:t>The </a:t>
            </a:r>
            <a:r>
              <a:rPr lang="en-US" dirty="0"/>
              <a:t>sultans who supported the Abbasids not only needed cash to finance their operations against the </a:t>
            </a:r>
            <a:r>
              <a:rPr lang="en-US" dirty="0" err="1"/>
              <a:t>Fatimids</a:t>
            </a:r>
            <a:r>
              <a:rPr lang="en-US" dirty="0"/>
              <a:t>, </a:t>
            </a:r>
            <a:r>
              <a:rPr lang="en-US" dirty="0" smtClean="0"/>
              <a:t>turned </a:t>
            </a:r>
            <a:r>
              <a:rPr lang="en-US" dirty="0"/>
              <a:t>east</a:t>
            </a:r>
            <a:r>
              <a:rPr lang="en-US" dirty="0" smtClean="0"/>
              <a:t>.</a:t>
            </a:r>
            <a:endParaRPr lang="en-US" dirty="0"/>
          </a:p>
        </p:txBody>
      </p:sp>
    </p:spTree>
    <p:extLst>
      <p:ext uri="{BB962C8B-B14F-4D97-AF65-F5344CB8AC3E}">
        <p14:creationId xmlns:p14="http://schemas.microsoft.com/office/powerpoint/2010/main" val="32201297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948"/>
            <a:ext cx="8229600" cy="598287"/>
          </a:xfrm>
        </p:spPr>
        <p:txBody>
          <a:bodyPr>
            <a:normAutofit fontScale="90000"/>
          </a:bodyPr>
          <a:lstStyle/>
          <a:p>
            <a:r>
              <a:rPr lang="en-US" b="1" dirty="0" smtClean="0">
                <a:solidFill>
                  <a:srgbClr val="FF0000"/>
                </a:solidFill>
              </a:rPr>
              <a:t>Why Mahmud went to India?</a:t>
            </a:r>
            <a:endParaRPr lang="en-US" b="1" dirty="0">
              <a:solidFill>
                <a:srgbClr val="FF0000"/>
              </a:solidFill>
            </a:endParaRPr>
          </a:p>
        </p:txBody>
      </p:sp>
      <p:sp>
        <p:nvSpPr>
          <p:cNvPr id="3" name="Content Placeholder 2"/>
          <p:cNvSpPr>
            <a:spLocks noGrp="1"/>
          </p:cNvSpPr>
          <p:nvPr>
            <p:ph idx="1"/>
          </p:nvPr>
        </p:nvSpPr>
        <p:spPr>
          <a:xfrm>
            <a:off x="96056" y="745235"/>
            <a:ext cx="8898386" cy="6020720"/>
          </a:xfrm>
        </p:spPr>
        <p:txBody>
          <a:bodyPr>
            <a:normAutofit fontScale="62500" lnSpcReduction="20000"/>
          </a:bodyPr>
          <a:lstStyle/>
          <a:p>
            <a:pPr marL="0" indent="0" algn="just">
              <a:buNone/>
            </a:pPr>
            <a:r>
              <a:rPr lang="en-US" sz="3800" dirty="0" smtClean="0"/>
              <a:t>Mahmud’s </a:t>
            </a:r>
            <a:r>
              <a:rPr lang="en-US" sz="3800" dirty="0"/>
              <a:t>raids must be examined in the context of the political situation in western </a:t>
            </a:r>
            <a:r>
              <a:rPr lang="en-US" sz="3800" dirty="0" smtClean="0"/>
              <a:t>India as well. </a:t>
            </a:r>
            <a:r>
              <a:rPr lang="en-US" sz="3800" dirty="0"/>
              <a:t>The area was politically fossilized, with several rajas </a:t>
            </a:r>
            <a:r>
              <a:rPr lang="en-US" sz="3800" dirty="0" smtClean="0"/>
              <a:t>dynasties </a:t>
            </a:r>
            <a:r>
              <a:rPr lang="en-US" sz="3800" dirty="0"/>
              <a:t>competing for territory. Jain and Hindu temples dominated the religious landscape. Some of these, such as the Shiva temple at </a:t>
            </a:r>
            <a:r>
              <a:rPr lang="en-US" sz="3800" dirty="0" err="1"/>
              <a:t>Somanath</a:t>
            </a:r>
            <a:r>
              <a:rPr lang="en-US" sz="3800" dirty="0"/>
              <a:t> were well endowed. The area was rich due to its trade with West Asia. Local rajas often raided the temples in each other’s </a:t>
            </a:r>
            <a:r>
              <a:rPr lang="en-US" sz="3800" dirty="0" smtClean="0"/>
              <a:t>territory</a:t>
            </a:r>
            <a:r>
              <a:rPr lang="en-US" sz="3800" dirty="0"/>
              <a:t>, or way laid the pilgrims on their way to the temples, in search of loot</a:t>
            </a:r>
            <a:r>
              <a:rPr lang="en-US" sz="3800" dirty="0" smtClean="0"/>
              <a:t>.</a:t>
            </a:r>
          </a:p>
          <a:p>
            <a:pPr algn="just"/>
            <a:r>
              <a:rPr lang="en-US" sz="3800" dirty="0" smtClean="0"/>
              <a:t>The </a:t>
            </a:r>
            <a:r>
              <a:rPr lang="en-US" sz="3800" dirty="0"/>
              <a:t>coloring of Mahmud’s raids in religious tones was the work of British historians in the 19</a:t>
            </a:r>
            <a:r>
              <a:rPr lang="en-US" sz="3800" baseline="30000" dirty="0"/>
              <a:t>th</a:t>
            </a:r>
            <a:r>
              <a:rPr lang="en-US" sz="3800" dirty="0"/>
              <a:t> century. Specifically, it was the British politicians who rewrote Indian history. In 1843, </a:t>
            </a:r>
            <a:r>
              <a:rPr lang="en-US" sz="3800" dirty="0" smtClean="0"/>
              <a:t>a </a:t>
            </a:r>
            <a:r>
              <a:rPr lang="en-US" sz="3800" dirty="0"/>
              <a:t>debate in the House of Commons on a proposed invasion of Afghanistan by the British, Lord </a:t>
            </a:r>
            <a:r>
              <a:rPr lang="en-US" sz="3800" dirty="0" err="1"/>
              <a:t>Ellenborough</a:t>
            </a:r>
            <a:r>
              <a:rPr lang="en-US" sz="3800" dirty="0"/>
              <a:t> referred to Mahmud’s raids having caused “Hindu trauma”. The British, during their invasion, briefly occupied </a:t>
            </a:r>
            <a:r>
              <a:rPr lang="en-US" sz="3800" dirty="0" err="1"/>
              <a:t>Ghazna</a:t>
            </a:r>
            <a:r>
              <a:rPr lang="en-US" sz="3800" dirty="0"/>
              <a:t>, tore off the doorway to Mahmud’s tomb claiming it was taken from </a:t>
            </a:r>
            <a:r>
              <a:rPr lang="en-US" sz="3800" dirty="0" err="1"/>
              <a:t>Somanath</a:t>
            </a:r>
            <a:r>
              <a:rPr lang="en-US" sz="3800" dirty="0"/>
              <a:t> and brought it back to Delhi. It was discovered later that the doorway was of </a:t>
            </a:r>
            <a:r>
              <a:rPr lang="en-US" sz="3800" dirty="0" err="1"/>
              <a:t>Mamluke</a:t>
            </a:r>
            <a:r>
              <a:rPr lang="en-US" sz="3800" dirty="0"/>
              <a:t> Egyptian design and had nothing to do with India</a:t>
            </a:r>
            <a:r>
              <a:rPr lang="en-US" sz="3800" dirty="0" smtClean="0"/>
              <a:t>.</a:t>
            </a:r>
            <a:endParaRPr lang="en-US" sz="3800" dirty="0"/>
          </a:p>
        </p:txBody>
      </p:sp>
    </p:spTree>
    <p:extLst>
      <p:ext uri="{BB962C8B-B14F-4D97-AF65-F5344CB8AC3E}">
        <p14:creationId xmlns:p14="http://schemas.microsoft.com/office/powerpoint/2010/main" val="29966182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38"/>
            <a:ext cx="8229600" cy="787220"/>
          </a:xfrm>
        </p:spPr>
        <p:txBody>
          <a:bodyPr>
            <a:normAutofit fontScale="90000"/>
          </a:bodyPr>
          <a:lstStyle/>
          <a:p>
            <a:r>
              <a:rPr lang="en-US" sz="3200" dirty="0" smtClean="0">
                <a:solidFill>
                  <a:srgbClr val="FF0000"/>
                </a:solidFill>
              </a:rPr>
              <a:t>Mahmud </a:t>
            </a:r>
            <a:r>
              <a:rPr lang="en-US" sz="3200" dirty="0" err="1" smtClean="0">
                <a:solidFill>
                  <a:srgbClr val="FF0000"/>
                </a:solidFill>
              </a:rPr>
              <a:t>Ghaznavi</a:t>
            </a:r>
            <a:r>
              <a:rPr lang="en-US" sz="3200" dirty="0" smtClean="0">
                <a:solidFill>
                  <a:srgbClr val="FF0000"/>
                </a:solidFill>
              </a:rPr>
              <a:t> and Malik </a:t>
            </a:r>
            <a:r>
              <a:rPr lang="en-US" sz="3200" dirty="0" err="1" smtClean="0">
                <a:solidFill>
                  <a:srgbClr val="FF0000"/>
                </a:solidFill>
              </a:rPr>
              <a:t>Ayaz</a:t>
            </a:r>
            <a:r>
              <a:rPr lang="en-US" sz="3200" dirty="0" smtClean="0">
                <a:solidFill>
                  <a:srgbClr val="FF0000"/>
                </a:solidFill>
              </a:rPr>
              <a:t> </a:t>
            </a:r>
            <a:r>
              <a:rPr lang="en-US" sz="2000" dirty="0" smtClean="0">
                <a:solidFill>
                  <a:srgbClr val="FF0000"/>
                </a:solidFill>
              </a:rPr>
              <a:t>(</a:t>
            </a:r>
            <a:r>
              <a:rPr lang="en-US" sz="2000" dirty="0" err="1" smtClean="0">
                <a:solidFill>
                  <a:srgbClr val="FF0000"/>
                </a:solidFill>
              </a:rPr>
              <a:t>Fariduddin</a:t>
            </a:r>
            <a:r>
              <a:rPr lang="en-US" sz="2000" dirty="0" smtClean="0">
                <a:solidFill>
                  <a:srgbClr val="FF0000"/>
                </a:solidFill>
              </a:rPr>
              <a:t> Attar)</a:t>
            </a:r>
            <a:endParaRPr lang="en-US" sz="2000" dirty="0">
              <a:solidFill>
                <a:srgbClr val="FF0000"/>
              </a:solidFill>
            </a:endParaRPr>
          </a:p>
        </p:txBody>
      </p:sp>
      <p:pic>
        <p:nvPicPr>
          <p:cNvPr id="4" name="Content Placeholder 3"/>
          <p:cNvPicPr>
            <a:picLocks noGrp="1" noChangeAspect="1"/>
          </p:cNvPicPr>
          <p:nvPr>
            <p:ph idx="1"/>
          </p:nvPr>
        </p:nvPicPr>
        <p:blipFill>
          <a:blip r:embed="rId2"/>
          <a:srcRect t="22442" b="22442"/>
          <a:stretch>
            <a:fillRect/>
          </a:stretch>
        </p:blipFill>
        <p:spPr/>
      </p:pic>
    </p:spTree>
    <p:extLst>
      <p:ext uri="{BB962C8B-B14F-4D97-AF65-F5344CB8AC3E}">
        <p14:creationId xmlns:p14="http://schemas.microsoft.com/office/powerpoint/2010/main" val="32963939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Modern view of Mahmud</a:t>
            </a:r>
            <a:endParaRPr lang="en-US" b="1" dirty="0">
              <a:solidFill>
                <a:srgbClr val="FF0000"/>
              </a:solidFill>
            </a:endParaRPr>
          </a:p>
        </p:txBody>
      </p:sp>
      <p:sp>
        <p:nvSpPr>
          <p:cNvPr id="4" name="Rectangle 3"/>
          <p:cNvSpPr/>
          <p:nvPr/>
        </p:nvSpPr>
        <p:spPr>
          <a:xfrm>
            <a:off x="457200" y="1417638"/>
            <a:ext cx="8229600" cy="4031873"/>
          </a:xfrm>
          <a:prstGeom prst="rect">
            <a:avLst/>
          </a:prstGeom>
        </p:spPr>
        <p:txBody>
          <a:bodyPr wrap="square">
            <a:spAutoFit/>
          </a:bodyPr>
          <a:lstStyle/>
          <a:p>
            <a:r>
              <a:rPr lang="en-US" sz="3200" dirty="0"/>
              <a:t>The military of Pakistan has named its short-range ballistic missile in the </a:t>
            </a:r>
            <a:r>
              <a:rPr lang="en-US" sz="3200" dirty="0" err="1"/>
              <a:t>honour</a:t>
            </a:r>
            <a:r>
              <a:rPr lang="en-US" sz="3200" dirty="0"/>
              <a:t> of </a:t>
            </a:r>
            <a:r>
              <a:rPr lang="en-US" sz="3200" dirty="0" smtClean="0"/>
              <a:t>Mahmud of </a:t>
            </a:r>
            <a:r>
              <a:rPr lang="en-US" sz="3200" dirty="0" err="1" smtClean="0"/>
              <a:t>Ghazni</a:t>
            </a:r>
            <a:r>
              <a:rPr lang="en-US" sz="3200" dirty="0" smtClean="0"/>
              <a:t>, the </a:t>
            </a:r>
            <a:r>
              <a:rPr lang="en-US" sz="3200" dirty="0" err="1" smtClean="0"/>
              <a:t>Ghaznavi</a:t>
            </a:r>
            <a:r>
              <a:rPr lang="en-US" sz="3200" dirty="0" smtClean="0"/>
              <a:t> </a:t>
            </a:r>
            <a:r>
              <a:rPr lang="en-US" sz="3200" dirty="0"/>
              <a:t>Missile</a:t>
            </a:r>
            <a:r>
              <a:rPr lang="en-US" sz="3200" dirty="0" smtClean="0"/>
              <a:t>. In </a:t>
            </a:r>
            <a:r>
              <a:rPr lang="en-US" sz="3200" dirty="0"/>
              <a:t>addition to this, the Pakistan Military Academy, where cadets are trained for becoming </a:t>
            </a:r>
            <a:r>
              <a:rPr lang="en-US" sz="3200" dirty="0" smtClean="0"/>
              <a:t>officers </a:t>
            </a:r>
            <a:r>
              <a:rPr lang="en-US" sz="3200" dirty="0"/>
              <a:t>of the Pakistan Army also gives tribute the Mahmud of </a:t>
            </a:r>
            <a:r>
              <a:rPr lang="en-US" sz="3200" dirty="0" err="1"/>
              <a:t>Ghazni</a:t>
            </a:r>
            <a:r>
              <a:rPr lang="en-US" sz="3200" dirty="0"/>
              <a:t> by naming one of its twelve companies; </a:t>
            </a:r>
            <a:r>
              <a:rPr lang="en-US" sz="3200" dirty="0" err="1"/>
              <a:t>Ghaznavi</a:t>
            </a:r>
            <a:r>
              <a:rPr lang="en-US" sz="3200" dirty="0"/>
              <a:t> Company.</a:t>
            </a:r>
          </a:p>
        </p:txBody>
      </p:sp>
    </p:spTree>
    <p:extLst>
      <p:ext uri="{BB962C8B-B14F-4D97-AF65-F5344CB8AC3E}">
        <p14:creationId xmlns:p14="http://schemas.microsoft.com/office/powerpoint/2010/main" val="7050082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575</TotalTime>
  <Words>2335</Words>
  <Application>Microsoft Office PowerPoint</Application>
  <PresentationFormat>Ekran Gösterisi (4:3)</PresentationFormat>
  <Paragraphs>169</Paragraphs>
  <Slides>43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43</vt:i4>
      </vt:variant>
    </vt:vector>
  </HeadingPairs>
  <TitlesOfParts>
    <vt:vector size="47" baseType="lpstr">
      <vt:lpstr>Arial</vt:lpstr>
      <vt:lpstr>Calibri</vt:lpstr>
      <vt:lpstr>Times New Roman</vt:lpstr>
      <vt:lpstr>Office Theme</vt:lpstr>
      <vt:lpstr>Ghaznavid Dynasty 962-1186  General information</vt:lpstr>
      <vt:lpstr>Ghaznavid Flag</vt:lpstr>
      <vt:lpstr>Ghaznavid State</vt:lpstr>
      <vt:lpstr> Origin </vt:lpstr>
      <vt:lpstr>Mahmud Ghaznavi (997–1030)</vt:lpstr>
      <vt:lpstr>Why Mahmud went to India</vt:lpstr>
      <vt:lpstr>Why Mahmud went to India?</vt:lpstr>
      <vt:lpstr>Mahmud Ghaznavi and Malik Ayaz (Fariduddin Attar)</vt:lpstr>
      <vt:lpstr>Modern view of Mahmud</vt:lpstr>
      <vt:lpstr>Approach of local nationalists to Mahmud</vt:lpstr>
      <vt:lpstr>PowerPoint Sunusu</vt:lpstr>
      <vt:lpstr>PowerPoint Sunusu</vt:lpstr>
      <vt:lpstr>Decline I</vt:lpstr>
      <vt:lpstr>Decline II </vt:lpstr>
      <vt:lpstr>Military </vt:lpstr>
      <vt:lpstr>Religious Policy of the Ghaznavids</vt:lpstr>
      <vt:lpstr>State and culture: Turkish or Persian?</vt:lpstr>
      <vt:lpstr>Culture Perasian or Turkish</vt:lpstr>
      <vt:lpstr>Legacy</vt:lpstr>
      <vt:lpstr>Sebüktekin’nin Pendnamesi</vt:lpstr>
      <vt:lpstr>SEBÜKTEKİN'İN (977-997) PENDNÄMESİ </vt:lpstr>
      <vt:lpstr> Hazine ve Siyaset </vt:lpstr>
      <vt:lpstr> Amiller </vt:lpstr>
      <vt:lpstr> Ordu </vt:lpstr>
      <vt:lpstr>İktâ ve Ekonomik emniyet Tedbirleri</vt:lpstr>
      <vt:lpstr>Divan-ı Mezalim </vt:lpstr>
      <vt:lpstr>Rüşvet-Hediye</vt:lpstr>
      <vt:lpstr>Affedicilik</vt:lpstr>
      <vt:lpstr> Ahlaki özellikler </vt:lpstr>
      <vt:lpstr> Liyakat ve Ehliyet </vt:lpstr>
      <vt:lpstr>Çevreyi İyi Tanımak</vt:lpstr>
      <vt:lpstr>İtaat İlkesi</vt:lpstr>
      <vt:lpstr>Son Söz</vt:lpstr>
      <vt:lpstr>The Battle of Dandanakan</vt:lpstr>
      <vt:lpstr>The tomb of Mahmud Ghaznavi</vt:lpstr>
      <vt:lpstr>The Robe of honor from the caliph</vt:lpstr>
      <vt:lpstr>Mahmud Ghaznavi’s Mosque</vt:lpstr>
      <vt:lpstr>PowerPoint Sunusu</vt:lpstr>
      <vt:lpstr>PowerPoint Sunusu</vt:lpstr>
      <vt:lpstr>PowerPoint Sunusu</vt:lpstr>
      <vt:lpstr>PowerPoint Sunusu</vt:lpstr>
      <vt:lpstr>Ghazni tower</vt:lpstr>
      <vt:lpstr>Silver coins of Ghaznavids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Ghaznavids 962-1186</dc:title>
  <dc:creator>Seyfettin Ersahin</dc:creator>
  <cp:lastModifiedBy>user</cp:lastModifiedBy>
  <cp:revision>56</cp:revision>
  <dcterms:created xsi:type="dcterms:W3CDTF">2013-10-21T13:35:01Z</dcterms:created>
  <dcterms:modified xsi:type="dcterms:W3CDTF">2017-11-06T09:29:05Z</dcterms:modified>
</cp:coreProperties>
</file>