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71669AA-0F15-48E3-AD38-F3EBD983C3F5}"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5D6404-959D-431B-8C17-2F374E5B15D2}" type="slidenum">
              <a:rPr lang="tr-TR" smtClean="0"/>
              <a:t>‹#›</a:t>
            </a:fld>
            <a:endParaRPr lang="tr-TR"/>
          </a:p>
        </p:txBody>
      </p:sp>
    </p:spTree>
    <p:extLst>
      <p:ext uri="{BB962C8B-B14F-4D97-AF65-F5344CB8AC3E}">
        <p14:creationId xmlns:p14="http://schemas.microsoft.com/office/powerpoint/2010/main" val="3524331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71669AA-0F15-48E3-AD38-F3EBD983C3F5}"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5D6404-959D-431B-8C17-2F374E5B15D2}" type="slidenum">
              <a:rPr lang="tr-TR" smtClean="0"/>
              <a:t>‹#›</a:t>
            </a:fld>
            <a:endParaRPr lang="tr-TR"/>
          </a:p>
        </p:txBody>
      </p:sp>
    </p:spTree>
    <p:extLst>
      <p:ext uri="{BB962C8B-B14F-4D97-AF65-F5344CB8AC3E}">
        <p14:creationId xmlns:p14="http://schemas.microsoft.com/office/powerpoint/2010/main" val="1634305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71669AA-0F15-48E3-AD38-F3EBD983C3F5}"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5D6404-959D-431B-8C17-2F374E5B15D2}" type="slidenum">
              <a:rPr lang="tr-TR" smtClean="0"/>
              <a:t>‹#›</a:t>
            </a:fld>
            <a:endParaRPr lang="tr-TR"/>
          </a:p>
        </p:txBody>
      </p:sp>
    </p:spTree>
    <p:extLst>
      <p:ext uri="{BB962C8B-B14F-4D97-AF65-F5344CB8AC3E}">
        <p14:creationId xmlns:p14="http://schemas.microsoft.com/office/powerpoint/2010/main" val="145030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71669AA-0F15-48E3-AD38-F3EBD983C3F5}"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5D6404-959D-431B-8C17-2F374E5B15D2}" type="slidenum">
              <a:rPr lang="tr-TR" smtClean="0"/>
              <a:t>‹#›</a:t>
            </a:fld>
            <a:endParaRPr lang="tr-TR"/>
          </a:p>
        </p:txBody>
      </p:sp>
    </p:spTree>
    <p:extLst>
      <p:ext uri="{BB962C8B-B14F-4D97-AF65-F5344CB8AC3E}">
        <p14:creationId xmlns:p14="http://schemas.microsoft.com/office/powerpoint/2010/main" val="383207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71669AA-0F15-48E3-AD38-F3EBD983C3F5}"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5D6404-959D-431B-8C17-2F374E5B15D2}" type="slidenum">
              <a:rPr lang="tr-TR" smtClean="0"/>
              <a:t>‹#›</a:t>
            </a:fld>
            <a:endParaRPr lang="tr-TR"/>
          </a:p>
        </p:txBody>
      </p:sp>
    </p:spTree>
    <p:extLst>
      <p:ext uri="{BB962C8B-B14F-4D97-AF65-F5344CB8AC3E}">
        <p14:creationId xmlns:p14="http://schemas.microsoft.com/office/powerpoint/2010/main" val="2823328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71669AA-0F15-48E3-AD38-F3EBD983C3F5}"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95D6404-959D-431B-8C17-2F374E5B15D2}" type="slidenum">
              <a:rPr lang="tr-TR" smtClean="0"/>
              <a:t>‹#›</a:t>
            </a:fld>
            <a:endParaRPr lang="tr-TR"/>
          </a:p>
        </p:txBody>
      </p:sp>
    </p:spTree>
    <p:extLst>
      <p:ext uri="{BB962C8B-B14F-4D97-AF65-F5344CB8AC3E}">
        <p14:creationId xmlns:p14="http://schemas.microsoft.com/office/powerpoint/2010/main" val="2633970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71669AA-0F15-48E3-AD38-F3EBD983C3F5}" type="datetimeFigureOut">
              <a:rPr lang="tr-TR" smtClean="0"/>
              <a:t>24.05.2019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95D6404-959D-431B-8C17-2F374E5B15D2}" type="slidenum">
              <a:rPr lang="tr-TR" smtClean="0"/>
              <a:t>‹#›</a:t>
            </a:fld>
            <a:endParaRPr lang="tr-TR"/>
          </a:p>
        </p:txBody>
      </p:sp>
    </p:spTree>
    <p:extLst>
      <p:ext uri="{BB962C8B-B14F-4D97-AF65-F5344CB8AC3E}">
        <p14:creationId xmlns:p14="http://schemas.microsoft.com/office/powerpoint/2010/main" val="466027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71669AA-0F15-48E3-AD38-F3EBD983C3F5}" type="datetimeFigureOut">
              <a:rPr lang="tr-TR" smtClean="0"/>
              <a:t>24.05.2019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95D6404-959D-431B-8C17-2F374E5B15D2}" type="slidenum">
              <a:rPr lang="tr-TR" smtClean="0"/>
              <a:t>‹#›</a:t>
            </a:fld>
            <a:endParaRPr lang="tr-TR"/>
          </a:p>
        </p:txBody>
      </p:sp>
    </p:spTree>
    <p:extLst>
      <p:ext uri="{BB962C8B-B14F-4D97-AF65-F5344CB8AC3E}">
        <p14:creationId xmlns:p14="http://schemas.microsoft.com/office/powerpoint/2010/main" val="2452356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71669AA-0F15-48E3-AD38-F3EBD983C3F5}" type="datetimeFigureOut">
              <a:rPr lang="tr-TR" smtClean="0"/>
              <a:t>24.05.2019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95D6404-959D-431B-8C17-2F374E5B15D2}" type="slidenum">
              <a:rPr lang="tr-TR" smtClean="0"/>
              <a:t>‹#›</a:t>
            </a:fld>
            <a:endParaRPr lang="tr-TR"/>
          </a:p>
        </p:txBody>
      </p:sp>
    </p:spTree>
    <p:extLst>
      <p:ext uri="{BB962C8B-B14F-4D97-AF65-F5344CB8AC3E}">
        <p14:creationId xmlns:p14="http://schemas.microsoft.com/office/powerpoint/2010/main" val="3138231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71669AA-0F15-48E3-AD38-F3EBD983C3F5}"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95D6404-959D-431B-8C17-2F374E5B15D2}" type="slidenum">
              <a:rPr lang="tr-TR" smtClean="0"/>
              <a:t>‹#›</a:t>
            </a:fld>
            <a:endParaRPr lang="tr-TR"/>
          </a:p>
        </p:txBody>
      </p:sp>
    </p:spTree>
    <p:extLst>
      <p:ext uri="{BB962C8B-B14F-4D97-AF65-F5344CB8AC3E}">
        <p14:creationId xmlns:p14="http://schemas.microsoft.com/office/powerpoint/2010/main" val="2536162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71669AA-0F15-48E3-AD38-F3EBD983C3F5}"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95D6404-959D-431B-8C17-2F374E5B15D2}" type="slidenum">
              <a:rPr lang="tr-TR" smtClean="0"/>
              <a:t>‹#›</a:t>
            </a:fld>
            <a:endParaRPr lang="tr-TR"/>
          </a:p>
        </p:txBody>
      </p:sp>
    </p:spTree>
    <p:extLst>
      <p:ext uri="{BB962C8B-B14F-4D97-AF65-F5344CB8AC3E}">
        <p14:creationId xmlns:p14="http://schemas.microsoft.com/office/powerpoint/2010/main" val="218720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1669AA-0F15-48E3-AD38-F3EBD983C3F5}" type="datetimeFigureOut">
              <a:rPr lang="tr-TR" smtClean="0"/>
              <a:t>24.05.2019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5D6404-959D-431B-8C17-2F374E5B15D2}" type="slidenum">
              <a:rPr lang="tr-TR" smtClean="0"/>
              <a:t>‹#›</a:t>
            </a:fld>
            <a:endParaRPr lang="tr-TR"/>
          </a:p>
        </p:txBody>
      </p:sp>
    </p:spTree>
    <p:extLst>
      <p:ext uri="{BB962C8B-B14F-4D97-AF65-F5344CB8AC3E}">
        <p14:creationId xmlns:p14="http://schemas.microsoft.com/office/powerpoint/2010/main" val="739017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7577" y="911225"/>
            <a:ext cx="10515600" cy="4351338"/>
          </a:xfrm>
        </p:spPr>
        <p:txBody>
          <a:bodyPr>
            <a:normAutofit fontScale="85000" lnSpcReduction="20000"/>
          </a:bodyPr>
          <a:lstStyle/>
          <a:p>
            <a:pPr marL="0" indent="0" algn="just">
              <a:lnSpc>
                <a:spcPct val="150000"/>
              </a:lnSpc>
              <a:buNone/>
            </a:pPr>
            <a:r>
              <a:rPr lang="tr-TR" sz="3200" dirty="0" smtClean="0"/>
              <a:t>Türk-İslâm </a:t>
            </a:r>
            <a:r>
              <a:rPr lang="tr-TR" sz="3200" dirty="0" smtClean="0"/>
              <a:t>Devletlerinde Saray Kültürü </a:t>
            </a:r>
          </a:p>
          <a:p>
            <a:pPr algn="just">
              <a:lnSpc>
                <a:spcPct val="150000"/>
              </a:lnSpc>
            </a:pPr>
            <a:r>
              <a:rPr lang="tr-TR" dirty="0" smtClean="0"/>
              <a:t> </a:t>
            </a:r>
            <a:r>
              <a:rPr lang="tr-TR" dirty="0" smtClean="0"/>
              <a:t>İlk </a:t>
            </a:r>
            <a:r>
              <a:rPr lang="tr-TR" dirty="0"/>
              <a:t>M</a:t>
            </a:r>
            <a:r>
              <a:rPr lang="tr-TR" dirty="0" smtClean="0"/>
              <a:t>üslüman </a:t>
            </a:r>
            <a:r>
              <a:rPr lang="tr-TR" dirty="0" smtClean="0"/>
              <a:t>Türk devletlerinden olan </a:t>
            </a:r>
            <a:r>
              <a:rPr lang="tr-TR" dirty="0" err="1" smtClean="0"/>
              <a:t>Karahanlılar’ın</a:t>
            </a:r>
            <a:r>
              <a:rPr lang="tr-TR" dirty="0" smtClean="0"/>
              <a:t> saray teşkilâtı, gerek sıkı teşrifat usul ve kuralları gerekse doğrudan sarayın kurumlarıyla oldukça karışık bir manzara </a:t>
            </a:r>
            <a:r>
              <a:rPr lang="tr-TR" dirty="0" smtClean="0"/>
              <a:t>arz ediyordu</a:t>
            </a:r>
            <a:r>
              <a:rPr lang="tr-TR" dirty="0" smtClean="0"/>
              <a:t>. </a:t>
            </a:r>
          </a:p>
          <a:p>
            <a:pPr algn="just">
              <a:lnSpc>
                <a:spcPct val="150000"/>
              </a:lnSpc>
            </a:pPr>
            <a:r>
              <a:rPr lang="tr-TR" dirty="0" err="1"/>
              <a:t>Tirmiz</a:t>
            </a:r>
            <a:r>
              <a:rPr lang="tr-TR" dirty="0"/>
              <a:t> şehrinde yer alan </a:t>
            </a:r>
            <a:r>
              <a:rPr lang="tr-TR" dirty="0" err="1"/>
              <a:t>Karahanlı</a:t>
            </a:r>
            <a:r>
              <a:rPr lang="tr-TR" dirty="0"/>
              <a:t> Sarayı (XI. yüzyıl) yaklaşık 7000 m</a:t>
            </a:r>
            <a:r>
              <a:rPr lang="tr-TR" baseline="30000" dirty="0"/>
              <a:t>2</a:t>
            </a:r>
            <a:r>
              <a:rPr lang="tr-TR" dirty="0"/>
              <a:t>’lik bir alanı kaplıyordu</a:t>
            </a:r>
            <a:r>
              <a:rPr lang="tr-TR" dirty="0" smtClean="0"/>
              <a:t>. Daha </a:t>
            </a:r>
            <a:r>
              <a:rPr lang="tr-TR" dirty="0"/>
              <a:t>sonra </a:t>
            </a:r>
            <a:r>
              <a:rPr lang="tr-TR" dirty="0" err="1"/>
              <a:t>Gazneli</a:t>
            </a:r>
            <a:r>
              <a:rPr lang="tr-TR" dirty="0"/>
              <a:t>, </a:t>
            </a:r>
            <a:r>
              <a:rPr lang="tr-TR" dirty="0" err="1"/>
              <a:t>Gurlu</a:t>
            </a:r>
            <a:r>
              <a:rPr lang="tr-TR" dirty="0"/>
              <a:t> ve Büyük Selçuklular tarafından kullanılmış olan yapıda özellikle 524 (1130) tarihli tamir </a:t>
            </a:r>
            <a:r>
              <a:rPr lang="tr-TR" dirty="0" err="1"/>
              <a:t>kitâbesiyle</a:t>
            </a:r>
            <a:r>
              <a:rPr lang="tr-TR" dirty="0"/>
              <a:t> </a:t>
            </a:r>
            <a:r>
              <a:rPr lang="tr-TR" dirty="0" err="1"/>
              <a:t>Gazneli</a:t>
            </a:r>
            <a:r>
              <a:rPr lang="tr-TR" dirty="0"/>
              <a:t> izleri belli olmaktadır. Yapı 1220’de Moğollar tarafından yağmalanmış ve terkedilmiştir.</a:t>
            </a:r>
          </a:p>
        </p:txBody>
      </p:sp>
    </p:spTree>
    <p:extLst>
      <p:ext uri="{BB962C8B-B14F-4D97-AF65-F5344CB8AC3E}">
        <p14:creationId xmlns:p14="http://schemas.microsoft.com/office/powerpoint/2010/main" val="146898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6948" y="1065605"/>
            <a:ext cx="10515600" cy="4351338"/>
          </a:xfrm>
        </p:spPr>
        <p:txBody>
          <a:bodyPr>
            <a:normAutofit fontScale="92500"/>
          </a:bodyPr>
          <a:lstStyle/>
          <a:p>
            <a:pPr algn="just">
              <a:lnSpc>
                <a:spcPct val="150000"/>
              </a:lnSpc>
            </a:pPr>
            <a:r>
              <a:rPr lang="tr-TR" dirty="0" smtClean="0"/>
              <a:t>Büyük Selçuklu Devleti saray teşkilâtı, İslâm öncesi Türk devlet yapısı ve ilk İslâm devletleri olarak iki kaynaktan beslenmiş ve kendisinden sonraki Türk-İslâm devletlerinin saray teşkilâtlarına tesir etmiştir. Sarayda en üst mevki </a:t>
            </a:r>
            <a:r>
              <a:rPr lang="tr-TR" dirty="0" err="1" smtClean="0"/>
              <a:t>Abbâsîler’de</a:t>
            </a:r>
            <a:r>
              <a:rPr lang="tr-TR" dirty="0" smtClean="0"/>
              <a:t> de görülen </a:t>
            </a:r>
            <a:r>
              <a:rPr lang="tr-TR" dirty="0" err="1" smtClean="0"/>
              <a:t>hâciblik</a:t>
            </a:r>
            <a:r>
              <a:rPr lang="tr-TR" dirty="0" smtClean="0"/>
              <a:t> olup </a:t>
            </a:r>
            <a:r>
              <a:rPr lang="tr-TR" dirty="0" err="1" smtClean="0"/>
              <a:t>hâcibü’l-hüccâb</a:t>
            </a:r>
            <a:r>
              <a:rPr lang="tr-TR" dirty="0" smtClean="0"/>
              <a:t>, </a:t>
            </a:r>
            <a:r>
              <a:rPr lang="tr-TR" dirty="0" err="1" smtClean="0"/>
              <a:t>emîr</a:t>
            </a:r>
            <a:r>
              <a:rPr lang="tr-TR" dirty="0" smtClean="0"/>
              <a:t>-i </a:t>
            </a:r>
            <a:r>
              <a:rPr lang="tr-TR" dirty="0" err="1" smtClean="0"/>
              <a:t>hâcib</a:t>
            </a:r>
            <a:r>
              <a:rPr lang="tr-TR" dirty="0" smtClean="0"/>
              <a:t>, </a:t>
            </a:r>
            <a:r>
              <a:rPr lang="tr-TR" dirty="0" err="1" smtClean="0"/>
              <a:t>hâcib</a:t>
            </a:r>
            <a:r>
              <a:rPr lang="tr-TR" dirty="0" smtClean="0"/>
              <a:t>-i </a:t>
            </a:r>
            <a:r>
              <a:rPr lang="tr-TR" dirty="0" err="1" smtClean="0"/>
              <a:t>büzürg</a:t>
            </a:r>
            <a:r>
              <a:rPr lang="tr-TR" dirty="0" smtClean="0"/>
              <a:t> (</a:t>
            </a:r>
            <a:r>
              <a:rPr lang="tr-TR" dirty="0" err="1" smtClean="0"/>
              <a:t>âgācî</a:t>
            </a:r>
            <a:r>
              <a:rPr lang="tr-TR" dirty="0" smtClean="0"/>
              <a:t>) şeklinde anılmıştır. Hükümdarın görüşmelerini ve saraydaki görevlilerin işlerini düzenleyen </a:t>
            </a:r>
            <a:r>
              <a:rPr lang="tr-TR" dirty="0" err="1" smtClean="0"/>
              <a:t>hâcibü’l-hüccâb</a:t>
            </a:r>
            <a:r>
              <a:rPr lang="tr-TR" dirty="0" smtClean="0"/>
              <a:t> </a:t>
            </a:r>
            <a:r>
              <a:rPr lang="tr-TR" dirty="0" err="1" smtClean="0"/>
              <a:t>Selçuklular’da</a:t>
            </a:r>
            <a:r>
              <a:rPr lang="tr-TR" dirty="0" smtClean="0"/>
              <a:t> daha farklı ve geniş vazifeler üstlenmiştir.</a:t>
            </a:r>
            <a:endParaRPr lang="tr-TR" dirty="0"/>
          </a:p>
        </p:txBody>
      </p:sp>
    </p:spTree>
    <p:extLst>
      <p:ext uri="{BB962C8B-B14F-4D97-AF65-F5344CB8AC3E}">
        <p14:creationId xmlns:p14="http://schemas.microsoft.com/office/powerpoint/2010/main" val="2346419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1322" y="578716"/>
            <a:ext cx="10515600" cy="5370822"/>
          </a:xfrm>
        </p:spPr>
        <p:txBody>
          <a:bodyPr>
            <a:normAutofit/>
          </a:bodyPr>
          <a:lstStyle/>
          <a:p>
            <a:pPr algn="just">
              <a:lnSpc>
                <a:spcPct val="170000"/>
              </a:lnSpc>
            </a:pPr>
            <a:r>
              <a:rPr lang="tr-TR" dirty="0" smtClean="0"/>
              <a:t>Osmanlı </a:t>
            </a:r>
            <a:r>
              <a:rPr lang="tr-TR" dirty="0" smtClean="0"/>
              <a:t>tarihinde bilinen ilk saray Bursa Sarayı’dır. Burası kale dibinde yapılmış olup terkedildikten sonra uzun yıllar askerî ve idarî işler için kullanılmıştır. İlk saraylardan bir diğeri Edirne Eski Sarayı’dır. Edirne’nin </a:t>
            </a:r>
            <a:r>
              <a:rPr lang="tr-TR" dirty="0" err="1" smtClean="0"/>
              <a:t>Bizanslılar’dan</a:t>
            </a:r>
            <a:r>
              <a:rPr lang="tr-TR" dirty="0" smtClean="0"/>
              <a:t> alınmasından sonra I. Murad tarafından yaptırılan saray Selimiye Camii civarında idi. I. Murad’dan II. Murad’a kadar bu iki saray birlikte kullanılmıştır. Bu gelenek daha sonra da sürmüş, yeni bir saray yapıldığında eski saray tamamıyla terkedilmemiştir. </a:t>
            </a:r>
            <a:endParaRPr lang="tr-TR" dirty="0"/>
          </a:p>
        </p:txBody>
      </p:sp>
    </p:spTree>
    <p:extLst>
      <p:ext uri="{BB962C8B-B14F-4D97-AF65-F5344CB8AC3E}">
        <p14:creationId xmlns:p14="http://schemas.microsoft.com/office/powerpoint/2010/main" val="3919256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6325" y="1113106"/>
            <a:ext cx="10515600" cy="4351338"/>
          </a:xfrm>
        </p:spPr>
        <p:txBody>
          <a:bodyPr>
            <a:normAutofit lnSpcReduction="10000"/>
          </a:bodyPr>
          <a:lstStyle/>
          <a:p>
            <a:pPr algn="just">
              <a:lnSpc>
                <a:spcPct val="150000"/>
              </a:lnSpc>
            </a:pPr>
            <a:r>
              <a:rPr lang="tr-TR" dirty="0"/>
              <a:t>Edirne’deki ikinci saray kısa bir süre sonra Tunca kenarına II. Murad zamanında inşa edilmiş, 861’deki (1457) yangının ardından Fâtih Sultan </a:t>
            </a:r>
            <a:r>
              <a:rPr lang="tr-TR" dirty="0" err="1"/>
              <a:t>Mehmed</a:t>
            </a:r>
            <a:r>
              <a:rPr lang="tr-TR" dirty="0"/>
              <a:t> şehri yeniden onarttığı zaman bu saraya da ilâveler yapılmıştır. Bu yıllarda İstanbul Eski Sarayı inşa edilmiş olduğu halde Edirne Sarayı padişah tarafından hâlâ kullanılıyordu. İstanbul’un alınmasından sonra burada yapılan sünnet düğünü de Edirne Sarayı’nın bir süre daha kullanıldığının işaretlerinden biridir </a:t>
            </a:r>
          </a:p>
          <a:p>
            <a:pPr algn="just">
              <a:lnSpc>
                <a:spcPct val="150000"/>
              </a:lnSpc>
            </a:pPr>
            <a:endParaRPr lang="tr-TR" dirty="0"/>
          </a:p>
        </p:txBody>
      </p:sp>
    </p:spTree>
    <p:extLst>
      <p:ext uri="{BB962C8B-B14F-4D97-AF65-F5344CB8AC3E}">
        <p14:creationId xmlns:p14="http://schemas.microsoft.com/office/powerpoint/2010/main" val="3607040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4450" y="1089355"/>
            <a:ext cx="10515600" cy="4351338"/>
          </a:xfrm>
        </p:spPr>
        <p:txBody>
          <a:bodyPr/>
          <a:lstStyle/>
          <a:p>
            <a:pPr algn="just">
              <a:lnSpc>
                <a:spcPct val="150000"/>
              </a:lnSpc>
            </a:pPr>
            <a:r>
              <a:rPr lang="tr-TR" dirty="0" smtClean="0"/>
              <a:t>İstanbul Eski Sarayı fethin ardından şehrin merkezinde yaptırılmıştır. Mimari olarak sade, fakat geniş olan bu sarayla ilgili görsel ve yazılı kaynaklardan etrafının sur gibi duvarlarla çevrili olduğu, içinde yatay biçimde genişleyen birimler bulunduğu anlaşılır. Bütün saray yapılanmalarında olduğu gibi burada da zaman içinde ilâveler ve onarımlar gerçekleştirilmiştir</a:t>
            </a:r>
            <a:endParaRPr lang="tr-TR" dirty="0"/>
          </a:p>
        </p:txBody>
      </p:sp>
    </p:spTree>
    <p:extLst>
      <p:ext uri="{BB962C8B-B14F-4D97-AF65-F5344CB8AC3E}">
        <p14:creationId xmlns:p14="http://schemas.microsoft.com/office/powerpoint/2010/main" val="3013767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303111"/>
            <a:ext cx="10515600" cy="4351338"/>
          </a:xfrm>
        </p:spPr>
        <p:txBody>
          <a:bodyPr>
            <a:normAutofit fontScale="77500" lnSpcReduction="20000"/>
          </a:bodyPr>
          <a:lstStyle/>
          <a:p>
            <a:pPr algn="just">
              <a:lnSpc>
                <a:spcPct val="160000"/>
              </a:lnSpc>
            </a:pPr>
            <a:r>
              <a:rPr lang="tr-TR" dirty="0" smtClean="0"/>
              <a:t>Topkapı Sarayı (</a:t>
            </a:r>
            <a:r>
              <a:rPr lang="tr-TR" dirty="0" err="1" smtClean="0"/>
              <a:t>Sarây</a:t>
            </a:r>
            <a:r>
              <a:rPr lang="tr-TR" dirty="0" smtClean="0"/>
              <a:t>-ı </a:t>
            </a:r>
            <a:r>
              <a:rPr lang="tr-TR" dirty="0" err="1" smtClean="0"/>
              <a:t>Cedîd</a:t>
            </a:r>
            <a:r>
              <a:rPr lang="tr-TR" dirty="0" smtClean="0"/>
              <a:t>), en uzun süreli kullanılan devlet merkezi olarak bugünkü Sarayburnu denilen mevkide Marmara denizine ve şehrin karşı kıyılarına hâkim bir tepede 70 dönümlük bir alana 1465’te Fâtih Sultan </a:t>
            </a:r>
            <a:r>
              <a:rPr lang="tr-TR" dirty="0" err="1" smtClean="0"/>
              <a:t>Mehmed</a:t>
            </a:r>
            <a:r>
              <a:rPr lang="tr-TR" dirty="0" smtClean="0"/>
              <a:t> tarafından yaptırılmaya başlanmıştır. Sarayın surları ve anıtsal kapıları ile birlikte ilk inşa edilen kısımlarından olan Çinili Köşk hem mimari hem süsleme açısından Orta ve Batı Asya sarayları etkilerini yansıtır. 883’te (1478) ana yapısının tamamlandığı kabul edilen Topkapı Sarayı’na XIX. yüzyılın başına kadar her dönemde çeşitli bölümler eklenmiştir. Devlet teşkilâtına ve kullanıma göre şekillenen sarayda birçok mimari ve süsleme özelliğine rastlanır. </a:t>
            </a:r>
            <a:endParaRPr lang="tr-TR" dirty="0"/>
          </a:p>
        </p:txBody>
      </p:sp>
    </p:spTree>
    <p:extLst>
      <p:ext uri="{BB962C8B-B14F-4D97-AF65-F5344CB8AC3E}">
        <p14:creationId xmlns:p14="http://schemas.microsoft.com/office/powerpoint/2010/main" val="15297588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444</Words>
  <Application>Microsoft Office PowerPoint</Application>
  <PresentationFormat>Geniş ekran</PresentationFormat>
  <Paragraphs>8</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ferda</dc:creator>
  <cp:lastModifiedBy>ferda</cp:lastModifiedBy>
  <cp:revision>1</cp:revision>
  <dcterms:created xsi:type="dcterms:W3CDTF">2019-05-24T13:37:14Z</dcterms:created>
  <dcterms:modified xsi:type="dcterms:W3CDTF">2019-05-24T13:40:29Z</dcterms:modified>
</cp:coreProperties>
</file>