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81" r:id="rId3"/>
    <p:sldId id="283" r:id="rId4"/>
    <p:sldId id="284" r:id="rId5"/>
    <p:sldId id="285" r:id="rId6"/>
    <p:sldId id="286" r:id="rId7"/>
    <p:sldId id="287" r:id="rId8"/>
    <p:sldId id="288" r:id="rId9"/>
    <p:sldId id="289" r:id="rId10"/>
    <p:sldId id="290" r:id="rId11"/>
    <p:sldId id="291" r:id="rId12"/>
    <p:sldId id="292" r:id="rId13"/>
    <p:sldId id="294" r:id="rId14"/>
    <p:sldId id="293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79" autoAdjust="0"/>
    <p:restoredTop sz="94660"/>
  </p:normalViewPr>
  <p:slideViewPr>
    <p:cSldViewPr>
      <p:cViewPr varScale="1">
        <p:scale>
          <a:sx n="76" d="100"/>
          <a:sy n="76" d="100"/>
        </p:scale>
        <p:origin x="-108" y="-6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23C565-F6BB-4F42-8E95-4790F5B9E375}" type="datetimeFigureOut">
              <a:rPr lang="tr-TR" smtClean="0"/>
              <a:pPr/>
              <a:t>04.12.2019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9ED1EF-6818-4705-9CDF-60C5D763D88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979904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889683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21869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1591842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554970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485338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469199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178048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319783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8288222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4372855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7896298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500165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03CE3403-E2B5-4E8A-89D8-A2C3643C3380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FD9AE-622D-4D6E-B1FA-FF86DCF8EC81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E7825-6EB5-4069-AE4D-CD6FFECBD5A8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59553-24D1-43E6-A105-C5B7D4915F5D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EF120-8076-4A7A-B793-2274FBA28191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4B68B-BF11-44FC-994F-5C1FD159CE2B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CC4FA-4925-4400-B613-A21B29FA01B5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1596D-A42C-4123-A2C9-1AA75A8A164E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B0925-351C-415F-AE54-F89DB471B483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71209-091D-4FEB-A8CD-380AAC3CD9EC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B83C6-5B46-4D44-83C2-F3FA9C4C41C5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A77C9E0A-1FB2-4327-A4E0-FE2C9CA9BF1A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3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5.emf"/><Relationship Id="rId4" Type="http://schemas.openxmlformats.org/officeDocument/2006/relationships/oleObject" Target="../embeddings/oleObject4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1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smtClean="0"/>
              <a:t>EEE0115</a:t>
            </a:r>
            <a:endParaRPr lang="tr-T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522520"/>
          </a:xfrm>
        </p:spPr>
        <p:txBody>
          <a:bodyPr>
            <a:normAutofit/>
          </a:bodyPr>
          <a:lstStyle/>
          <a:p>
            <a:r>
              <a:rPr lang="en-US" dirty="0" smtClean="0"/>
              <a:t>Chapter </a:t>
            </a:r>
            <a:r>
              <a:rPr lang="tr-TR" dirty="0"/>
              <a:t>5</a:t>
            </a:r>
            <a:r>
              <a:rPr lang="tr-TR" dirty="0" smtClean="0"/>
              <a:t>: C Arrays</a:t>
            </a:r>
            <a:endParaRPr lang="en-US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5303520" y="5638800"/>
            <a:ext cx="2831592" cy="446291"/>
          </a:xfrm>
        </p:spPr>
        <p:txBody>
          <a:bodyPr>
            <a:normAutofit lnSpcReduction="10000"/>
          </a:bodyPr>
          <a:lstStyle/>
          <a:p>
            <a:r>
              <a:rPr lang="tr-TR" b="1" dirty="0" smtClean="0">
                <a:solidFill>
                  <a:schemeClr val="tx1"/>
                </a:solidFill>
              </a:rPr>
              <a:t>C How to Program</a:t>
            </a:r>
          </a:p>
          <a:p>
            <a:r>
              <a:rPr lang="tr-TR" b="1" dirty="0" smtClean="0">
                <a:solidFill>
                  <a:schemeClr val="tx1"/>
                </a:solidFill>
              </a:rPr>
              <a:t>Deitel &amp; Deitel</a:t>
            </a:r>
            <a:endParaRPr lang="en-US" dirty="0" smtClean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3531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Passing Arrays to Functions</a:t>
            </a:r>
            <a:endParaRPr lang="tr-TR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2 İçerik Yer Tutucusu"/>
          <p:cNvSpPr txBox="1">
            <a:spLocks/>
          </p:cNvSpPr>
          <p:nvPr/>
        </p:nvSpPr>
        <p:spPr>
          <a:xfrm>
            <a:off x="751774" y="1143001"/>
            <a:ext cx="7477825" cy="48767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b="1" dirty="0" smtClean="0">
              <a:solidFill>
                <a:srgbClr val="3E3D2D"/>
              </a:solidFill>
            </a:endParaRPr>
          </a:p>
          <a:p>
            <a:pPr marL="68580" indent="0">
              <a:buNone/>
            </a:pPr>
            <a:endParaRPr lang="tr-TR" b="1" dirty="0" smtClean="0">
              <a:solidFill>
                <a:srgbClr val="3E3D2D"/>
              </a:solidFill>
            </a:endParaRPr>
          </a:p>
        </p:txBody>
      </p:sp>
      <p:sp>
        <p:nvSpPr>
          <p:cNvPr id="6" name="2 İçerik Yer Tutucusu"/>
          <p:cNvSpPr txBox="1">
            <a:spLocks/>
          </p:cNvSpPr>
          <p:nvPr/>
        </p:nvSpPr>
        <p:spPr>
          <a:xfrm>
            <a:off x="904174" y="1295401"/>
            <a:ext cx="7477825" cy="487679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b="1" dirty="0" smtClean="0">
                <a:solidFill>
                  <a:srgbClr val="3E3D2D"/>
                </a:solidFill>
              </a:rPr>
              <a:t>You just need to provide array name without square brackets</a:t>
            </a:r>
          </a:p>
          <a:p>
            <a:pPr marL="68580" indent="0">
              <a:buNone/>
            </a:pPr>
            <a:r>
              <a:rPr lang="tr-TR" b="1" dirty="0">
                <a:solidFill>
                  <a:srgbClr val="3E3D2D"/>
                </a:solidFill>
              </a:rPr>
              <a:t>	</a:t>
            </a:r>
            <a:r>
              <a:rPr lang="tr-TR" b="1" dirty="0" smtClean="0">
                <a:solidFill>
                  <a:srgbClr val="3E3D2D"/>
                </a:solidFill>
              </a:rPr>
              <a:t>int ar[5];</a:t>
            </a:r>
          </a:p>
          <a:p>
            <a:pPr marL="68580" indent="0">
              <a:buNone/>
            </a:pPr>
            <a:r>
              <a:rPr lang="tr-TR" b="1" dirty="0">
                <a:solidFill>
                  <a:srgbClr val="3E3D2D"/>
                </a:solidFill>
              </a:rPr>
              <a:t>	</a:t>
            </a:r>
            <a:r>
              <a:rPr lang="tr-TR" b="1" dirty="0" smtClean="0">
                <a:solidFill>
                  <a:srgbClr val="3E3D2D"/>
                </a:solidFill>
              </a:rPr>
              <a:t>function1(ar,5);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You may pass array size.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Arrays are passed call-by-reference inherently.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Actually array names shows the address of first element in the array.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Function prototype example:</a:t>
            </a:r>
          </a:p>
          <a:p>
            <a:pPr marL="365760" lvl="1" indent="0">
              <a:buNone/>
            </a:pPr>
            <a:r>
              <a:rPr lang="tr-TR" b="1" dirty="0">
                <a:solidFill>
                  <a:srgbClr val="3E3D2D"/>
                </a:solidFill>
              </a:rPr>
              <a:t>v</a:t>
            </a:r>
            <a:r>
              <a:rPr lang="tr-TR" b="1" dirty="0" smtClean="0">
                <a:solidFill>
                  <a:srgbClr val="3E3D2D"/>
                </a:solidFill>
              </a:rPr>
              <a:t>oid function1(int b[], int sizeOfArray);</a:t>
            </a:r>
          </a:p>
          <a:p>
            <a:r>
              <a:rPr lang="tr-TR" b="1" dirty="0">
                <a:solidFill>
                  <a:srgbClr val="3E3D2D"/>
                </a:solidFill>
              </a:rPr>
              <a:t>Individual array elements are passed call-by value.</a:t>
            </a:r>
          </a:p>
          <a:p>
            <a:endParaRPr lang="tr-TR" b="1" dirty="0" smtClean="0">
              <a:solidFill>
                <a:srgbClr val="3E3D2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4722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Sorting Arrays</a:t>
            </a:r>
            <a:endParaRPr lang="tr-TR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2 İçerik Yer Tutucusu"/>
          <p:cNvSpPr txBox="1">
            <a:spLocks/>
          </p:cNvSpPr>
          <p:nvPr/>
        </p:nvSpPr>
        <p:spPr>
          <a:xfrm>
            <a:off x="751774" y="1143001"/>
            <a:ext cx="7477825" cy="48767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b="1" dirty="0" smtClean="0">
              <a:solidFill>
                <a:srgbClr val="3E3D2D"/>
              </a:solidFill>
            </a:endParaRPr>
          </a:p>
          <a:p>
            <a:pPr marL="68580" indent="0">
              <a:buNone/>
            </a:pPr>
            <a:endParaRPr lang="tr-TR" b="1" dirty="0" smtClean="0">
              <a:solidFill>
                <a:srgbClr val="3E3D2D"/>
              </a:solidFill>
            </a:endParaRPr>
          </a:p>
        </p:txBody>
      </p:sp>
      <p:sp>
        <p:nvSpPr>
          <p:cNvPr id="6" name="2 İçerik Yer Tutucusu"/>
          <p:cNvSpPr txBox="1">
            <a:spLocks/>
          </p:cNvSpPr>
          <p:nvPr/>
        </p:nvSpPr>
        <p:spPr>
          <a:xfrm>
            <a:off x="904174" y="1295401"/>
            <a:ext cx="7477825" cy="48767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8580" indent="0">
              <a:buNone/>
            </a:pPr>
            <a:endParaRPr lang="tr-TR" b="1" dirty="0" smtClean="0">
              <a:solidFill>
                <a:srgbClr val="3E3D2D"/>
              </a:solidFill>
            </a:endParaRPr>
          </a:p>
        </p:txBody>
      </p:sp>
      <p:sp>
        <p:nvSpPr>
          <p:cNvPr id="9" name="2 İçerik Yer Tutucusu"/>
          <p:cNvSpPr txBox="1">
            <a:spLocks/>
          </p:cNvSpPr>
          <p:nvPr/>
        </p:nvSpPr>
        <p:spPr>
          <a:xfrm>
            <a:off x="838200" y="1219200"/>
            <a:ext cx="7477825" cy="48767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b="1" dirty="0" smtClean="0">
                <a:solidFill>
                  <a:srgbClr val="3E3D2D"/>
                </a:solidFill>
              </a:rPr>
              <a:t>Sorting is an important concept in Computer Science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Example: Bubble sort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You need several passes on the array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You compare successive pairs</a:t>
            </a:r>
          </a:p>
          <a:p>
            <a:pPr lvl="2"/>
            <a:r>
              <a:rPr lang="tr-TR" b="1" dirty="0">
                <a:solidFill>
                  <a:srgbClr val="3E3D2D"/>
                </a:solidFill>
              </a:rPr>
              <a:t>I</a:t>
            </a:r>
            <a:r>
              <a:rPr lang="tr-TR" b="1" dirty="0" smtClean="0">
                <a:solidFill>
                  <a:srgbClr val="3E3D2D"/>
                </a:solidFill>
              </a:rPr>
              <a:t>f increasing order, no change</a:t>
            </a:r>
          </a:p>
          <a:p>
            <a:pPr lvl="2"/>
            <a:r>
              <a:rPr lang="tr-TR" b="1" dirty="0" smtClean="0">
                <a:solidFill>
                  <a:srgbClr val="3E3D2D"/>
                </a:solidFill>
              </a:rPr>
              <a:t>If decreasing order, elements swapped.</a:t>
            </a:r>
          </a:p>
          <a:p>
            <a:pPr marL="754380" lvl="1" indent="-342900"/>
            <a:r>
              <a:rPr lang="tr-TR" b="1" dirty="0" smtClean="0">
                <a:solidFill>
                  <a:srgbClr val="3E3D2D"/>
                </a:solidFill>
              </a:rPr>
              <a:t>Repeat</a:t>
            </a:r>
          </a:p>
          <a:p>
            <a:pPr lvl="2"/>
            <a:endParaRPr lang="tr-TR" b="1" dirty="0" smtClean="0">
              <a:solidFill>
                <a:srgbClr val="3E3D2D"/>
              </a:solidFill>
            </a:endParaRPr>
          </a:p>
          <a:p>
            <a:pPr marL="68580" indent="0">
              <a:buNone/>
            </a:pPr>
            <a:r>
              <a:rPr lang="tr-TR" b="1" dirty="0">
                <a:solidFill>
                  <a:srgbClr val="3E3D2D"/>
                </a:solidFill>
              </a:rPr>
              <a:t>	</a:t>
            </a:r>
            <a:endParaRPr lang="tr-TR" b="1" dirty="0" smtClean="0">
              <a:solidFill>
                <a:srgbClr val="3E3D2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5981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Multiple Subscripted Arrays</a:t>
            </a:r>
            <a:endParaRPr lang="tr-TR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2 İçerik Yer Tutucusu"/>
          <p:cNvSpPr txBox="1">
            <a:spLocks/>
          </p:cNvSpPr>
          <p:nvPr/>
        </p:nvSpPr>
        <p:spPr>
          <a:xfrm>
            <a:off x="751774" y="1143001"/>
            <a:ext cx="7477825" cy="48767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b="1" dirty="0" smtClean="0">
              <a:solidFill>
                <a:srgbClr val="3E3D2D"/>
              </a:solidFill>
            </a:endParaRPr>
          </a:p>
          <a:p>
            <a:pPr marL="68580" indent="0">
              <a:buNone/>
            </a:pPr>
            <a:endParaRPr lang="tr-TR" b="1" dirty="0" smtClean="0">
              <a:solidFill>
                <a:srgbClr val="3E3D2D"/>
              </a:solidFill>
            </a:endParaRPr>
          </a:p>
        </p:txBody>
      </p:sp>
      <p:sp>
        <p:nvSpPr>
          <p:cNvPr id="6" name="2 İçerik Yer Tutucusu"/>
          <p:cNvSpPr txBox="1">
            <a:spLocks/>
          </p:cNvSpPr>
          <p:nvPr/>
        </p:nvSpPr>
        <p:spPr>
          <a:xfrm>
            <a:off x="904174" y="1295401"/>
            <a:ext cx="7477825" cy="48767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8580" indent="0">
              <a:buNone/>
            </a:pPr>
            <a:endParaRPr lang="tr-TR" b="1" dirty="0" smtClean="0">
              <a:solidFill>
                <a:srgbClr val="3E3D2D"/>
              </a:solidFill>
            </a:endParaRPr>
          </a:p>
        </p:txBody>
      </p:sp>
      <p:sp>
        <p:nvSpPr>
          <p:cNvPr id="9" name="2 İçerik Yer Tutucusu"/>
          <p:cNvSpPr txBox="1">
            <a:spLocks/>
          </p:cNvSpPr>
          <p:nvPr/>
        </p:nvSpPr>
        <p:spPr>
          <a:xfrm>
            <a:off x="838200" y="1219200"/>
            <a:ext cx="7477825" cy="48767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b="1" dirty="0" smtClean="0">
                <a:solidFill>
                  <a:srgbClr val="3E3D2D"/>
                </a:solidFill>
              </a:rPr>
              <a:t>Multiple subscripted arrays can be considered as tables like matrices with rows and columns.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int ar[3][2] = { {3,5}, {4,-1}, {7,4} };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int ar[3][2] = {3, 5, 4, -1, 7, 4};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Uninitialized elements set to zero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To access an element of array, you need to specify row and column subscripts.</a:t>
            </a:r>
          </a:p>
          <a:p>
            <a:pPr marL="68580" indent="0">
              <a:buNone/>
            </a:pPr>
            <a:r>
              <a:rPr lang="tr-TR" b="1" dirty="0">
                <a:solidFill>
                  <a:srgbClr val="3E3D2D"/>
                </a:solidFill>
              </a:rPr>
              <a:t>	</a:t>
            </a:r>
            <a:r>
              <a:rPr lang="tr-TR" b="1" dirty="0" smtClean="0">
                <a:solidFill>
                  <a:srgbClr val="3E3D2D"/>
                </a:solidFill>
              </a:rPr>
              <a:t>printf(</a:t>
            </a:r>
            <a:r>
              <a:rPr lang="en-US" altLang="tr-TR" b="1" dirty="0">
                <a:solidFill>
                  <a:srgbClr val="3E3D2D"/>
                </a:solidFill>
              </a:rPr>
              <a:t>"%d", </a:t>
            </a:r>
            <a:r>
              <a:rPr lang="tr-TR" altLang="tr-TR" b="1" dirty="0" smtClean="0">
                <a:solidFill>
                  <a:srgbClr val="3E3D2D"/>
                </a:solidFill>
              </a:rPr>
              <a:t>ar</a:t>
            </a:r>
            <a:r>
              <a:rPr lang="en-US" altLang="tr-TR" b="1" dirty="0" smtClean="0">
                <a:solidFill>
                  <a:srgbClr val="3E3D2D"/>
                </a:solidFill>
              </a:rPr>
              <a:t>[ </a:t>
            </a:r>
            <a:r>
              <a:rPr lang="tr-TR" altLang="tr-TR" b="1" dirty="0" smtClean="0">
                <a:solidFill>
                  <a:srgbClr val="3E3D2D"/>
                </a:solidFill>
              </a:rPr>
              <a:t>2 </a:t>
            </a:r>
            <a:r>
              <a:rPr lang="en-US" altLang="tr-TR" b="1" dirty="0" smtClean="0">
                <a:solidFill>
                  <a:srgbClr val="3E3D2D"/>
                </a:solidFill>
              </a:rPr>
              <a:t>][ </a:t>
            </a:r>
            <a:r>
              <a:rPr lang="en-US" altLang="tr-TR" b="1" dirty="0">
                <a:solidFill>
                  <a:srgbClr val="3E3D2D"/>
                </a:solidFill>
              </a:rPr>
              <a:t>1 ] </a:t>
            </a:r>
            <a:r>
              <a:rPr lang="en-US" altLang="tr-TR" b="1" dirty="0" smtClean="0">
                <a:solidFill>
                  <a:srgbClr val="3E3D2D"/>
                </a:solidFill>
              </a:rPr>
              <a:t>);</a:t>
            </a:r>
            <a:endParaRPr lang="tr-TR" b="1" dirty="0" smtClean="0">
              <a:solidFill>
                <a:srgbClr val="3E3D2D"/>
              </a:solidFill>
            </a:endParaRPr>
          </a:p>
          <a:p>
            <a:pPr marL="68580" indent="0">
              <a:buNone/>
            </a:pPr>
            <a:r>
              <a:rPr lang="tr-TR" b="1" dirty="0">
                <a:solidFill>
                  <a:srgbClr val="3E3D2D"/>
                </a:solidFill>
              </a:rPr>
              <a:t>	</a:t>
            </a:r>
            <a:endParaRPr lang="tr-TR" b="1" dirty="0" smtClean="0">
              <a:solidFill>
                <a:srgbClr val="3E3D2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2233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Multiple Subscripted Arrays</a:t>
            </a:r>
            <a:endParaRPr lang="tr-TR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2 İçerik Yer Tutucusu"/>
          <p:cNvSpPr txBox="1">
            <a:spLocks/>
          </p:cNvSpPr>
          <p:nvPr/>
        </p:nvSpPr>
        <p:spPr>
          <a:xfrm>
            <a:off x="751774" y="1143001"/>
            <a:ext cx="7477825" cy="48767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b="1" dirty="0" smtClean="0">
              <a:solidFill>
                <a:srgbClr val="3E3D2D"/>
              </a:solidFill>
            </a:endParaRPr>
          </a:p>
          <a:p>
            <a:pPr marL="68580" indent="0">
              <a:buNone/>
            </a:pPr>
            <a:endParaRPr lang="tr-TR" b="1" dirty="0" smtClean="0">
              <a:solidFill>
                <a:srgbClr val="3E3D2D"/>
              </a:solidFill>
            </a:endParaRPr>
          </a:p>
        </p:txBody>
      </p:sp>
      <p:sp>
        <p:nvSpPr>
          <p:cNvPr id="6" name="2 İçerik Yer Tutucusu"/>
          <p:cNvSpPr txBox="1">
            <a:spLocks/>
          </p:cNvSpPr>
          <p:nvPr/>
        </p:nvSpPr>
        <p:spPr>
          <a:xfrm>
            <a:off x="904174" y="1295401"/>
            <a:ext cx="7477825" cy="48767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8580" indent="0">
              <a:buNone/>
            </a:pPr>
            <a:endParaRPr lang="tr-TR" b="1" dirty="0" smtClean="0">
              <a:solidFill>
                <a:srgbClr val="3E3D2D"/>
              </a:solidFill>
            </a:endParaRPr>
          </a:p>
        </p:txBody>
      </p:sp>
      <p:graphicFrame>
        <p:nvGraphicFramePr>
          <p:cNvPr id="1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64968453"/>
              </p:ext>
            </p:extLst>
          </p:nvPr>
        </p:nvGraphicFramePr>
        <p:xfrm>
          <a:off x="1239072" y="1229012"/>
          <a:ext cx="6152328" cy="5095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49" name="Document" r:id="rId4" imgW="7062810" imgH="5850025" progId="Word.Document.8">
                  <p:embed/>
                </p:oleObj>
              </mc:Choice>
              <mc:Fallback>
                <p:oleObj name="Document" r:id="rId4" imgW="7062810" imgH="5850025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39072" y="1229012"/>
                        <a:ext cx="6152328" cy="5095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79436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Multiple Subscripted Arrays</a:t>
            </a:r>
            <a:endParaRPr lang="tr-TR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2 İçerik Yer Tutucusu"/>
          <p:cNvSpPr txBox="1">
            <a:spLocks/>
          </p:cNvSpPr>
          <p:nvPr/>
        </p:nvSpPr>
        <p:spPr>
          <a:xfrm>
            <a:off x="751774" y="1143001"/>
            <a:ext cx="7477825" cy="48767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b="1" dirty="0" smtClean="0">
              <a:solidFill>
                <a:srgbClr val="3E3D2D"/>
              </a:solidFill>
            </a:endParaRPr>
          </a:p>
          <a:p>
            <a:pPr marL="68580" indent="0">
              <a:buNone/>
            </a:pPr>
            <a:endParaRPr lang="tr-TR" b="1" dirty="0" smtClean="0">
              <a:solidFill>
                <a:srgbClr val="3E3D2D"/>
              </a:solidFill>
            </a:endParaRPr>
          </a:p>
        </p:txBody>
      </p:sp>
      <p:sp>
        <p:nvSpPr>
          <p:cNvPr id="6" name="2 İçerik Yer Tutucusu"/>
          <p:cNvSpPr txBox="1">
            <a:spLocks/>
          </p:cNvSpPr>
          <p:nvPr/>
        </p:nvSpPr>
        <p:spPr>
          <a:xfrm>
            <a:off x="904174" y="1295401"/>
            <a:ext cx="7477825" cy="48767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8580" indent="0">
              <a:buNone/>
            </a:pPr>
            <a:endParaRPr lang="tr-TR" b="1" dirty="0" smtClean="0">
              <a:solidFill>
                <a:srgbClr val="3E3D2D"/>
              </a:solidFill>
            </a:endParaRPr>
          </a:p>
        </p:txBody>
      </p:sp>
      <p:graphicFrame>
        <p:nvGraphicFramePr>
          <p:cNvPr id="1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24279475"/>
              </p:ext>
            </p:extLst>
          </p:nvPr>
        </p:nvGraphicFramePr>
        <p:xfrm>
          <a:off x="1208974" y="1219199"/>
          <a:ext cx="5725226" cy="49465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73" name="Document" r:id="rId4" imgW="7062810" imgH="6101980" progId="Word.Document.8">
                  <p:embed/>
                </p:oleObj>
              </mc:Choice>
              <mc:Fallback>
                <p:oleObj name="Document" r:id="rId4" imgW="7062810" imgH="610198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08974" y="1219199"/>
                        <a:ext cx="5725226" cy="494650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62959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762000" y="1143001"/>
            <a:ext cx="7543800" cy="5105399"/>
          </a:xfrm>
        </p:spPr>
        <p:txBody>
          <a:bodyPr/>
          <a:lstStyle/>
          <a:p>
            <a:r>
              <a:rPr lang="tr-TR" sz="1900" b="1" dirty="0" smtClean="0">
                <a:solidFill>
                  <a:srgbClr val="3E3D2D"/>
                </a:solidFill>
              </a:rPr>
              <a:t>Arrays</a:t>
            </a:r>
          </a:p>
          <a:p>
            <a:r>
              <a:rPr lang="tr-TR" sz="1900" b="1" dirty="0" smtClean="0">
                <a:solidFill>
                  <a:srgbClr val="3E3D2D"/>
                </a:solidFill>
              </a:rPr>
              <a:t>Defining Arrays</a:t>
            </a:r>
          </a:p>
          <a:p>
            <a:r>
              <a:rPr lang="tr-TR" sz="1900" b="1" dirty="0" smtClean="0">
                <a:solidFill>
                  <a:srgbClr val="3E3D2D"/>
                </a:solidFill>
              </a:rPr>
              <a:t>Initializing Arrays</a:t>
            </a:r>
          </a:p>
          <a:p>
            <a:r>
              <a:rPr lang="tr-TR" sz="1900" b="1" dirty="0" smtClean="0">
                <a:solidFill>
                  <a:srgbClr val="3E3D2D"/>
                </a:solidFill>
              </a:rPr>
              <a:t>Array Examples</a:t>
            </a:r>
          </a:p>
          <a:p>
            <a:r>
              <a:rPr lang="tr-TR" sz="1900" b="1" dirty="0" smtClean="0">
                <a:solidFill>
                  <a:srgbClr val="3E3D2D"/>
                </a:solidFill>
              </a:rPr>
              <a:t>Passing Arrays to Functions</a:t>
            </a:r>
          </a:p>
          <a:p>
            <a:r>
              <a:rPr lang="tr-TR" sz="1900" b="1" dirty="0" smtClean="0">
                <a:solidFill>
                  <a:srgbClr val="3E3D2D"/>
                </a:solidFill>
              </a:rPr>
              <a:t>Sorting Arrays</a:t>
            </a:r>
          </a:p>
          <a:p>
            <a:r>
              <a:rPr lang="tr-TR" sz="1900" b="1" dirty="0" smtClean="0">
                <a:solidFill>
                  <a:srgbClr val="3E3D2D"/>
                </a:solidFill>
              </a:rPr>
              <a:t>Multiple Subscripted Arrays</a:t>
            </a:r>
            <a:endParaRPr lang="en-US" sz="20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4641448" y="5715000"/>
            <a:ext cx="3502152" cy="50228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7476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Outline</a:t>
            </a:r>
            <a:endParaRPr lang="en-US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Arrays</a:t>
            </a:r>
            <a:endParaRPr lang="tr-TR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143000"/>
            <a:ext cx="7477825" cy="5105399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3E3D2D"/>
                </a:solidFill>
              </a:rPr>
              <a:t>Arrays store related data.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The size of the array is not changed during the execution of the program.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An array can be defined as a group of consecutive memory locations.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To access an element of array, array name and the position number is provided.</a:t>
            </a:r>
          </a:p>
          <a:p>
            <a:pPr marL="68580" indent="0">
              <a:buNone/>
            </a:pPr>
            <a:r>
              <a:rPr lang="tr-TR" b="1" dirty="0">
                <a:solidFill>
                  <a:srgbClr val="3E3D2D"/>
                </a:solidFill>
              </a:rPr>
              <a:t>	</a:t>
            </a:r>
            <a:r>
              <a:rPr lang="tr-TR" b="1" dirty="0" smtClean="0">
                <a:solidFill>
                  <a:srgbClr val="3E3D2D"/>
                </a:solidFill>
              </a:rPr>
              <a:t>arrayname[position number]</a:t>
            </a:r>
          </a:p>
        </p:txBody>
      </p:sp>
    </p:spTree>
    <p:extLst>
      <p:ext uri="{BB962C8B-B14F-4D97-AF65-F5344CB8AC3E}">
        <p14:creationId xmlns:p14="http://schemas.microsoft.com/office/powerpoint/2010/main" val="309051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Arrays</a:t>
            </a:r>
            <a:endParaRPr lang="tr-TR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3908727"/>
              </p:ext>
            </p:extLst>
          </p:nvPr>
        </p:nvGraphicFramePr>
        <p:xfrm>
          <a:off x="1524000" y="2362200"/>
          <a:ext cx="3810000" cy="2194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5000"/>
                <a:gridCol w="1905000"/>
              </a:tblGrid>
              <a:tr h="355600"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</a:tr>
              <a:tr h="355600"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ar[0]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12</a:t>
                      </a:r>
                      <a:endParaRPr lang="tr-TR" b="1" dirty="0"/>
                    </a:p>
                  </a:txBody>
                  <a:tcPr/>
                </a:tc>
              </a:tr>
              <a:tr h="355600"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ar[1]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-3</a:t>
                      </a:r>
                      <a:endParaRPr lang="tr-TR" b="1" dirty="0"/>
                    </a:p>
                  </a:txBody>
                  <a:tcPr/>
                </a:tc>
              </a:tr>
              <a:tr h="355600"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ar[2]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8</a:t>
                      </a:r>
                      <a:endParaRPr lang="tr-TR" b="1" dirty="0"/>
                    </a:p>
                  </a:txBody>
                  <a:tcPr/>
                </a:tc>
              </a:tr>
              <a:tr h="355600"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ar[3]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0</a:t>
                      </a:r>
                      <a:endParaRPr lang="tr-TR" b="1" dirty="0"/>
                    </a:p>
                  </a:txBody>
                  <a:tcPr/>
                </a:tc>
              </a:tr>
              <a:tr h="355600"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ar[4]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64</a:t>
                      </a:r>
                      <a:endParaRPr lang="tr-TR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2 İçerik Yer Tutucusu"/>
          <p:cNvSpPr txBox="1">
            <a:spLocks/>
          </p:cNvSpPr>
          <p:nvPr/>
        </p:nvSpPr>
        <p:spPr>
          <a:xfrm>
            <a:off x="751774" y="1143001"/>
            <a:ext cx="7477825" cy="761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b="1" dirty="0" smtClean="0">
                <a:solidFill>
                  <a:srgbClr val="3E3D2D"/>
                </a:solidFill>
              </a:rPr>
              <a:t>Example: 5 element ar array.</a:t>
            </a:r>
          </a:p>
        </p:txBody>
      </p:sp>
    </p:spTree>
    <p:extLst>
      <p:ext uri="{BB962C8B-B14F-4D97-AF65-F5344CB8AC3E}">
        <p14:creationId xmlns:p14="http://schemas.microsoft.com/office/powerpoint/2010/main" val="3571288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Arrays</a:t>
            </a:r>
            <a:endParaRPr lang="tr-TR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2 İçerik Yer Tutucusu"/>
          <p:cNvSpPr txBox="1">
            <a:spLocks/>
          </p:cNvSpPr>
          <p:nvPr/>
        </p:nvSpPr>
        <p:spPr>
          <a:xfrm>
            <a:off x="751774" y="1143001"/>
            <a:ext cx="7477825" cy="48767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b="1" dirty="0" smtClean="0">
                <a:solidFill>
                  <a:srgbClr val="3E3D2D"/>
                </a:solidFill>
              </a:rPr>
              <a:t>Array elements can be used like other ordinary variables.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Examples:</a:t>
            </a:r>
          </a:p>
          <a:p>
            <a:pPr marL="68580" indent="0">
              <a:buNone/>
            </a:pPr>
            <a:r>
              <a:rPr lang="tr-TR" b="1" dirty="0">
                <a:solidFill>
                  <a:srgbClr val="3E3D2D"/>
                </a:solidFill>
              </a:rPr>
              <a:t>	</a:t>
            </a:r>
            <a:r>
              <a:rPr lang="tr-TR" b="1" dirty="0" smtClean="0">
                <a:solidFill>
                  <a:srgbClr val="3E3D2D"/>
                </a:solidFill>
              </a:rPr>
              <a:t>ar[2]=18;</a:t>
            </a:r>
          </a:p>
          <a:p>
            <a:pPr marL="68580" indent="0">
              <a:buNone/>
            </a:pPr>
            <a:r>
              <a:rPr lang="tr-TR" b="1" dirty="0">
                <a:solidFill>
                  <a:srgbClr val="3E3D2D"/>
                </a:solidFill>
              </a:rPr>
              <a:t>	</a:t>
            </a:r>
            <a:r>
              <a:rPr lang="tr-TR" b="1" dirty="0" smtClean="0">
                <a:solidFill>
                  <a:srgbClr val="3E3D2D"/>
                </a:solidFill>
              </a:rPr>
              <a:t>printf</a:t>
            </a:r>
            <a:r>
              <a:rPr lang="tr-TR" b="1" dirty="0">
                <a:solidFill>
                  <a:srgbClr val="3E3D2D"/>
                </a:solidFill>
              </a:rPr>
              <a:t>(</a:t>
            </a:r>
            <a:r>
              <a:rPr lang="en-US" altLang="tr-TR" b="1" dirty="0">
                <a:solidFill>
                  <a:srgbClr val="3E3D2D"/>
                </a:solidFill>
              </a:rPr>
              <a:t>"%d", </a:t>
            </a:r>
            <a:r>
              <a:rPr lang="tr-TR" altLang="tr-TR" b="1" dirty="0" smtClean="0">
                <a:solidFill>
                  <a:srgbClr val="3E3D2D"/>
                </a:solidFill>
              </a:rPr>
              <a:t>ar</a:t>
            </a:r>
            <a:r>
              <a:rPr lang="en-US" altLang="tr-TR" b="1" dirty="0" smtClean="0">
                <a:solidFill>
                  <a:srgbClr val="3E3D2D"/>
                </a:solidFill>
              </a:rPr>
              <a:t>[ </a:t>
            </a:r>
            <a:r>
              <a:rPr lang="tr-TR" altLang="tr-TR" b="1" dirty="0">
                <a:solidFill>
                  <a:srgbClr val="3E3D2D"/>
                </a:solidFill>
              </a:rPr>
              <a:t>1</a:t>
            </a:r>
            <a:r>
              <a:rPr lang="en-US" altLang="tr-TR" b="1" dirty="0" smtClean="0">
                <a:solidFill>
                  <a:srgbClr val="3E3D2D"/>
                </a:solidFill>
              </a:rPr>
              <a:t> </a:t>
            </a:r>
            <a:r>
              <a:rPr lang="en-US" altLang="tr-TR" b="1" dirty="0">
                <a:solidFill>
                  <a:srgbClr val="3E3D2D"/>
                </a:solidFill>
              </a:rPr>
              <a:t>] </a:t>
            </a:r>
            <a:r>
              <a:rPr lang="en-US" altLang="tr-TR" b="1" dirty="0" smtClean="0">
                <a:solidFill>
                  <a:srgbClr val="3E3D2D"/>
                </a:solidFill>
              </a:rPr>
              <a:t>);</a:t>
            </a:r>
            <a:endParaRPr lang="tr-TR" altLang="tr-TR" b="1" dirty="0" smtClean="0">
              <a:solidFill>
                <a:srgbClr val="3E3D2D"/>
              </a:solidFill>
            </a:endParaRPr>
          </a:p>
          <a:p>
            <a:r>
              <a:rPr lang="tr-TR" altLang="tr-TR" b="1" dirty="0" smtClean="0">
                <a:solidFill>
                  <a:srgbClr val="3E3D2D"/>
                </a:solidFill>
              </a:rPr>
              <a:t>Array subscript may be an operation, variable or constant.</a:t>
            </a:r>
          </a:p>
          <a:p>
            <a:pPr marL="68580" indent="0">
              <a:buNone/>
            </a:pPr>
            <a:r>
              <a:rPr lang="tr-TR" altLang="tr-TR" b="1" dirty="0">
                <a:solidFill>
                  <a:srgbClr val="3E3D2D"/>
                </a:solidFill>
              </a:rPr>
              <a:t>	</a:t>
            </a:r>
            <a:r>
              <a:rPr lang="tr-TR" altLang="tr-TR" b="1" dirty="0" smtClean="0">
                <a:solidFill>
                  <a:srgbClr val="3E3D2D"/>
                </a:solidFill>
              </a:rPr>
              <a:t>ar[7-4], ar[i], ar[3]</a:t>
            </a:r>
            <a:endParaRPr lang="en-US" altLang="tr-TR" b="1" dirty="0">
              <a:solidFill>
                <a:srgbClr val="3E3D2D"/>
              </a:solidFill>
            </a:endParaRPr>
          </a:p>
          <a:p>
            <a:pPr marL="68580" indent="0">
              <a:buNone/>
            </a:pPr>
            <a:endParaRPr lang="tr-TR" b="1" dirty="0" smtClean="0">
              <a:solidFill>
                <a:srgbClr val="3E3D2D"/>
              </a:solidFill>
            </a:endParaRPr>
          </a:p>
          <a:p>
            <a:pPr marL="68580" indent="0">
              <a:buNone/>
            </a:pPr>
            <a:endParaRPr lang="tr-TR" b="1" dirty="0" smtClean="0">
              <a:solidFill>
                <a:srgbClr val="3E3D2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8690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Defining Arrays</a:t>
            </a:r>
            <a:endParaRPr lang="tr-TR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2 İçerik Yer Tutucusu"/>
          <p:cNvSpPr txBox="1">
            <a:spLocks/>
          </p:cNvSpPr>
          <p:nvPr/>
        </p:nvSpPr>
        <p:spPr>
          <a:xfrm>
            <a:off x="751774" y="1143001"/>
            <a:ext cx="7477825" cy="48767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b="1" dirty="0" smtClean="0">
                <a:solidFill>
                  <a:srgbClr val="3E3D2D"/>
                </a:solidFill>
              </a:rPr>
              <a:t>To define arrays, you need to provide name, type of array, and the number of elements.</a:t>
            </a:r>
          </a:p>
          <a:p>
            <a:pPr marL="68580" indent="0">
              <a:buNone/>
            </a:pPr>
            <a:r>
              <a:rPr lang="tr-TR" altLang="tr-TR" b="1" dirty="0">
                <a:solidFill>
                  <a:srgbClr val="3E3D2D"/>
                </a:solidFill>
              </a:rPr>
              <a:t>	</a:t>
            </a:r>
            <a:r>
              <a:rPr lang="tr-TR" altLang="tr-TR" b="1" dirty="0" smtClean="0">
                <a:solidFill>
                  <a:srgbClr val="3E3D2D"/>
                </a:solidFill>
              </a:rPr>
              <a:t>arType arName[numberofElements]</a:t>
            </a:r>
          </a:p>
          <a:p>
            <a:r>
              <a:rPr lang="tr-TR" altLang="tr-TR" b="1" dirty="0" smtClean="0">
                <a:solidFill>
                  <a:srgbClr val="3E3D2D"/>
                </a:solidFill>
              </a:rPr>
              <a:t>Examples:</a:t>
            </a:r>
          </a:p>
          <a:p>
            <a:pPr marL="68580" indent="0">
              <a:buNone/>
            </a:pPr>
            <a:r>
              <a:rPr lang="tr-TR" altLang="tr-TR" b="1" dirty="0">
                <a:solidFill>
                  <a:srgbClr val="3E3D2D"/>
                </a:solidFill>
              </a:rPr>
              <a:t>	</a:t>
            </a:r>
            <a:r>
              <a:rPr lang="tr-TR" altLang="tr-TR" b="1" dirty="0" smtClean="0">
                <a:solidFill>
                  <a:srgbClr val="3E3D2D"/>
                </a:solidFill>
              </a:rPr>
              <a:t>int ar[5];</a:t>
            </a:r>
          </a:p>
          <a:p>
            <a:pPr marL="68580" indent="0">
              <a:buNone/>
            </a:pPr>
            <a:r>
              <a:rPr lang="tr-TR" altLang="tr-TR" b="1" dirty="0">
                <a:solidFill>
                  <a:srgbClr val="3E3D2D"/>
                </a:solidFill>
              </a:rPr>
              <a:t>	</a:t>
            </a:r>
            <a:r>
              <a:rPr lang="tr-TR" altLang="tr-TR" b="1" dirty="0" smtClean="0">
                <a:solidFill>
                  <a:srgbClr val="3E3D2D"/>
                </a:solidFill>
              </a:rPr>
              <a:t>float x[10];</a:t>
            </a:r>
            <a:endParaRPr lang="en-US" altLang="tr-TR" b="1" dirty="0">
              <a:solidFill>
                <a:srgbClr val="3E3D2D"/>
              </a:solidFill>
            </a:endParaRPr>
          </a:p>
          <a:p>
            <a:pPr marL="68580" indent="0">
              <a:buNone/>
            </a:pPr>
            <a:endParaRPr lang="tr-TR" b="1" dirty="0" smtClean="0">
              <a:solidFill>
                <a:srgbClr val="3E3D2D"/>
              </a:solidFill>
            </a:endParaRPr>
          </a:p>
          <a:p>
            <a:pPr marL="68580" indent="0">
              <a:buNone/>
            </a:pPr>
            <a:endParaRPr lang="tr-TR" b="1" dirty="0" smtClean="0">
              <a:solidFill>
                <a:srgbClr val="3E3D2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996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Initializing Arrays</a:t>
            </a:r>
            <a:endParaRPr lang="tr-TR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2 İçerik Yer Tutucusu"/>
          <p:cNvSpPr txBox="1">
            <a:spLocks/>
          </p:cNvSpPr>
          <p:nvPr/>
        </p:nvSpPr>
        <p:spPr>
          <a:xfrm>
            <a:off x="751774" y="1143001"/>
            <a:ext cx="7477825" cy="48767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b="1" dirty="0" smtClean="0">
              <a:solidFill>
                <a:srgbClr val="3E3D2D"/>
              </a:solidFill>
            </a:endParaRPr>
          </a:p>
          <a:p>
            <a:pPr marL="68580" indent="0">
              <a:buNone/>
            </a:pPr>
            <a:endParaRPr lang="tr-TR" b="1" dirty="0" smtClean="0">
              <a:solidFill>
                <a:srgbClr val="3E3D2D"/>
              </a:solidFill>
            </a:endParaRPr>
          </a:p>
        </p:txBody>
      </p:sp>
      <p:sp>
        <p:nvSpPr>
          <p:cNvPr id="6" name="2 İçerik Yer Tutucusu"/>
          <p:cNvSpPr txBox="1">
            <a:spLocks/>
          </p:cNvSpPr>
          <p:nvPr/>
        </p:nvSpPr>
        <p:spPr>
          <a:xfrm>
            <a:off x="904174" y="1295401"/>
            <a:ext cx="7477825" cy="48767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b="1" dirty="0">
                <a:solidFill>
                  <a:srgbClr val="3E3D2D"/>
                </a:solidFill>
              </a:rPr>
              <a:t>i</a:t>
            </a:r>
            <a:r>
              <a:rPr lang="tr-TR" b="1" dirty="0" smtClean="0">
                <a:solidFill>
                  <a:srgbClr val="3E3D2D"/>
                </a:solidFill>
              </a:rPr>
              <a:t>nt ar[5]={-2,0,45,-13,20};</a:t>
            </a:r>
          </a:p>
          <a:p>
            <a:r>
              <a:rPr lang="tr-TR" altLang="tr-TR" b="1" dirty="0" smtClean="0">
                <a:solidFill>
                  <a:srgbClr val="3E3D2D"/>
                </a:solidFill>
              </a:rPr>
              <a:t>If you do not provide enough initializers, rightmost elements are initialized to 0.</a:t>
            </a:r>
          </a:p>
          <a:p>
            <a:r>
              <a:rPr lang="tr-TR" altLang="tr-TR" b="1" dirty="0">
                <a:solidFill>
                  <a:srgbClr val="3E3D2D"/>
                </a:solidFill>
              </a:rPr>
              <a:t>i</a:t>
            </a:r>
            <a:r>
              <a:rPr lang="tr-TR" altLang="tr-TR" b="1" dirty="0" smtClean="0">
                <a:solidFill>
                  <a:srgbClr val="3E3D2D"/>
                </a:solidFill>
              </a:rPr>
              <a:t>nt ar[5]={0} initialize all elements to 0.</a:t>
            </a:r>
          </a:p>
          <a:p>
            <a:r>
              <a:rPr lang="tr-TR" altLang="tr-TR" b="1" dirty="0" smtClean="0">
                <a:solidFill>
                  <a:srgbClr val="3E3D2D"/>
                </a:solidFill>
              </a:rPr>
              <a:t>If you provide more than required elements, you get syntax error.</a:t>
            </a:r>
          </a:p>
          <a:p>
            <a:r>
              <a:rPr lang="tr-TR" altLang="tr-TR" b="1" dirty="0" smtClean="0">
                <a:solidFill>
                  <a:srgbClr val="3E3D2D"/>
                </a:solidFill>
              </a:rPr>
              <a:t>If you do not provide size, the number of elements in initializer list become size.</a:t>
            </a:r>
            <a:endParaRPr lang="en-US" altLang="tr-TR" b="1" dirty="0">
              <a:solidFill>
                <a:srgbClr val="3E3D2D"/>
              </a:solidFill>
            </a:endParaRPr>
          </a:p>
          <a:p>
            <a:pPr marL="68580" indent="0">
              <a:buNone/>
            </a:pPr>
            <a:r>
              <a:rPr lang="tr-TR" b="1" dirty="0" smtClean="0">
                <a:solidFill>
                  <a:srgbClr val="3E3D2D"/>
                </a:solidFill>
              </a:rPr>
              <a:t>	</a:t>
            </a:r>
            <a:r>
              <a:rPr lang="tr-TR" b="1" dirty="0">
                <a:solidFill>
                  <a:srgbClr val="3E3D2D"/>
                </a:solidFill>
              </a:rPr>
              <a:t>int ar</a:t>
            </a:r>
            <a:r>
              <a:rPr lang="tr-TR" b="1" dirty="0" smtClean="0">
                <a:solidFill>
                  <a:srgbClr val="3E3D2D"/>
                </a:solidFill>
              </a:rPr>
              <a:t>[ ]={-2,0,45};</a:t>
            </a:r>
            <a:endParaRPr lang="tr-TR" b="1" dirty="0">
              <a:solidFill>
                <a:srgbClr val="3E3D2D"/>
              </a:solidFill>
            </a:endParaRPr>
          </a:p>
          <a:p>
            <a:pPr marL="68580" indent="0">
              <a:buNone/>
            </a:pPr>
            <a:r>
              <a:rPr lang="tr-TR" b="1" dirty="0" smtClean="0">
                <a:solidFill>
                  <a:srgbClr val="3E3D2D"/>
                </a:solidFill>
              </a:rPr>
              <a:t>	The size of our array is 3.</a:t>
            </a:r>
          </a:p>
          <a:p>
            <a:pPr marL="68580" indent="0">
              <a:buNone/>
            </a:pPr>
            <a:endParaRPr lang="tr-TR" b="1" dirty="0" smtClean="0">
              <a:solidFill>
                <a:srgbClr val="3E3D2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5025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Array Examples</a:t>
            </a:r>
            <a:endParaRPr lang="tr-TR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2 İçerik Yer Tutucusu"/>
          <p:cNvSpPr txBox="1">
            <a:spLocks/>
          </p:cNvSpPr>
          <p:nvPr/>
        </p:nvSpPr>
        <p:spPr>
          <a:xfrm>
            <a:off x="751774" y="1143001"/>
            <a:ext cx="7477825" cy="48767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b="1" dirty="0" smtClean="0">
              <a:solidFill>
                <a:srgbClr val="3E3D2D"/>
              </a:solidFill>
            </a:endParaRPr>
          </a:p>
          <a:p>
            <a:pPr marL="68580" indent="0">
              <a:buNone/>
            </a:pPr>
            <a:endParaRPr lang="tr-TR" b="1" dirty="0" smtClean="0">
              <a:solidFill>
                <a:srgbClr val="3E3D2D"/>
              </a:solidFill>
            </a:endParaRPr>
          </a:p>
        </p:txBody>
      </p:sp>
      <p:graphicFrame>
        <p:nvGraphicFramePr>
          <p:cNvPr id="9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92883190"/>
              </p:ext>
            </p:extLst>
          </p:nvPr>
        </p:nvGraphicFramePr>
        <p:xfrm>
          <a:off x="1293876" y="1329302"/>
          <a:ext cx="5638800" cy="45041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03" name="Document" r:id="rId4" imgW="7062810" imgH="5642343" progId="Word.Document.8">
                  <p:embed/>
                </p:oleObj>
              </mc:Choice>
              <mc:Fallback>
                <p:oleObj name="Document" r:id="rId4" imgW="7062810" imgH="5642343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3876" y="1329302"/>
                        <a:ext cx="5638800" cy="450419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29455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Array Examples</a:t>
            </a:r>
            <a:endParaRPr lang="tr-TR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2 İçerik Yer Tutucusu"/>
          <p:cNvSpPr txBox="1">
            <a:spLocks/>
          </p:cNvSpPr>
          <p:nvPr/>
        </p:nvSpPr>
        <p:spPr>
          <a:xfrm>
            <a:off x="751774" y="1143001"/>
            <a:ext cx="7477825" cy="48767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b="1" dirty="0" smtClean="0">
              <a:solidFill>
                <a:srgbClr val="3E3D2D"/>
              </a:solidFill>
            </a:endParaRPr>
          </a:p>
          <a:p>
            <a:pPr marL="68580" indent="0">
              <a:buNone/>
            </a:pPr>
            <a:endParaRPr lang="tr-TR" b="1" dirty="0" smtClean="0">
              <a:solidFill>
                <a:srgbClr val="3E3D2D"/>
              </a:solidFill>
            </a:endParaRPr>
          </a:p>
        </p:txBody>
      </p:sp>
      <p:graphicFrame>
        <p:nvGraphicFramePr>
          <p:cNvPr id="9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90477692"/>
              </p:ext>
            </p:extLst>
          </p:nvPr>
        </p:nvGraphicFramePr>
        <p:xfrm>
          <a:off x="1123258" y="1600200"/>
          <a:ext cx="7051675" cy="2724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27" name="Document" r:id="rId4" imgW="7053456" imgH="2725788" progId="Word.Document.8">
                  <p:embed/>
                </p:oleObj>
              </mc:Choice>
              <mc:Fallback>
                <p:oleObj name="Document" r:id="rId4" imgW="7053456" imgH="2725788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23258" y="1600200"/>
                        <a:ext cx="7051675" cy="2724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19396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10388</TotalTime>
  <Words>371</Words>
  <Application>Microsoft Office PowerPoint</Application>
  <PresentationFormat>On-screen Show (4:3)</PresentationFormat>
  <Paragraphs>109</Paragraphs>
  <Slides>14</Slides>
  <Notes>12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Austin</vt:lpstr>
      <vt:lpstr>Document</vt:lpstr>
      <vt:lpstr>EEE0115</vt:lpstr>
      <vt:lpstr>Outline</vt:lpstr>
      <vt:lpstr>Arrays</vt:lpstr>
      <vt:lpstr>Arrays</vt:lpstr>
      <vt:lpstr>Arrays</vt:lpstr>
      <vt:lpstr>Defining Arrays</vt:lpstr>
      <vt:lpstr>Initializing Arrays</vt:lpstr>
      <vt:lpstr>Array Examples</vt:lpstr>
      <vt:lpstr>Array Examples</vt:lpstr>
      <vt:lpstr>Passing Arrays to Functions</vt:lpstr>
      <vt:lpstr>Sorting Arrays</vt:lpstr>
      <vt:lpstr>Multiple Subscripted Arrays</vt:lpstr>
      <vt:lpstr>Multiple Subscripted Arrays</vt:lpstr>
      <vt:lpstr>Multiple Subscripted Arrays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COM267</dc:title>
  <dc:creator>AR</dc:creator>
  <cp:lastModifiedBy>AR</cp:lastModifiedBy>
  <cp:revision>519</cp:revision>
  <dcterms:created xsi:type="dcterms:W3CDTF">2006-08-16T00:00:00Z</dcterms:created>
  <dcterms:modified xsi:type="dcterms:W3CDTF">2019-12-04T06:23:43Z</dcterms:modified>
</cp:coreProperties>
</file>