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4" r:id="rId14"/>
    <p:sldId id="293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76" d="100"/>
          <a:sy n="76" d="100"/>
        </p:scale>
        <p:origin x="-108" y="-6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04.12.2019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186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59184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54970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85338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69199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78048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19783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28822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37285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89629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0016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EEE0115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/>
              <a:t>5</a:t>
            </a:r>
            <a:r>
              <a:rPr lang="tr-TR" dirty="0" smtClean="0"/>
              <a:t>: C Arrays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Passing Arrays to Functions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751774" y="11430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04174" y="12954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rgbClr val="3E3D2D"/>
                </a:solidFill>
              </a:rPr>
              <a:t>You just need to provide array name without square brackets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int ar[5];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function1(ar,5);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You may pass array size.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Arrays are passed call-by-reference inherently.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Actually array names shows the address of first element in the array.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Function prototype example:</a:t>
            </a:r>
          </a:p>
          <a:p>
            <a:pPr marL="365760" lvl="1" indent="0">
              <a:buNone/>
            </a:pPr>
            <a:r>
              <a:rPr lang="tr-TR" b="1" dirty="0">
                <a:solidFill>
                  <a:srgbClr val="3E3D2D"/>
                </a:solidFill>
              </a:rPr>
              <a:t>v</a:t>
            </a:r>
            <a:r>
              <a:rPr lang="tr-TR" b="1" dirty="0" smtClean="0">
                <a:solidFill>
                  <a:srgbClr val="3E3D2D"/>
                </a:solidFill>
              </a:rPr>
              <a:t>oid function1(int b[], int sizeOfArray);</a:t>
            </a:r>
          </a:p>
          <a:p>
            <a:r>
              <a:rPr lang="tr-TR" b="1" dirty="0">
                <a:solidFill>
                  <a:srgbClr val="3E3D2D"/>
                </a:solidFill>
              </a:rPr>
              <a:t>Individual array elements are passed call-by value.</a:t>
            </a:r>
          </a:p>
          <a:p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72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Sorting Arrays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751774" y="11430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04174" y="12954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9" name="2 İçerik Yer Tutucusu"/>
          <p:cNvSpPr txBox="1">
            <a:spLocks/>
          </p:cNvSpPr>
          <p:nvPr/>
        </p:nvSpPr>
        <p:spPr>
          <a:xfrm>
            <a:off x="838200" y="1219200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rgbClr val="3E3D2D"/>
                </a:solidFill>
              </a:rPr>
              <a:t>Sorting is an important concept in Computer Science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Example: Bubble sort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You need several passes on the array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You compare successive pairs</a:t>
            </a:r>
          </a:p>
          <a:p>
            <a:pPr lvl="2"/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f increasing order, no change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If decreasing order, elements swapped.</a:t>
            </a:r>
          </a:p>
          <a:p>
            <a:pPr marL="754380" lvl="1" indent="-342900"/>
            <a:r>
              <a:rPr lang="tr-TR" b="1" dirty="0" smtClean="0">
                <a:solidFill>
                  <a:srgbClr val="3E3D2D"/>
                </a:solidFill>
              </a:rPr>
              <a:t>Repeat</a:t>
            </a:r>
          </a:p>
          <a:p>
            <a:pPr lvl="2"/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981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Multiple Subscripted Arrays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751774" y="11430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04174" y="12954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9" name="2 İçerik Yer Tutucusu"/>
          <p:cNvSpPr txBox="1">
            <a:spLocks/>
          </p:cNvSpPr>
          <p:nvPr/>
        </p:nvSpPr>
        <p:spPr>
          <a:xfrm>
            <a:off x="838200" y="1219200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rgbClr val="3E3D2D"/>
                </a:solidFill>
              </a:rPr>
              <a:t>Multiple subscripted arrays can be considered as tables like matrices with rows and columns.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int ar[3][2] = { {3,5}, {4,-1}, {7,4} };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int ar[3][2] = {3, 5, 4, -1, 7, 4};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Uninitialized elements set to zero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To access an element of array, you need to specify row and column subscripts.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printf(</a:t>
            </a:r>
            <a:r>
              <a:rPr lang="en-US" altLang="tr-TR" b="1" dirty="0">
                <a:solidFill>
                  <a:srgbClr val="3E3D2D"/>
                </a:solidFill>
              </a:rPr>
              <a:t>"%d", </a:t>
            </a:r>
            <a:r>
              <a:rPr lang="tr-TR" altLang="tr-TR" b="1" dirty="0" smtClean="0">
                <a:solidFill>
                  <a:srgbClr val="3E3D2D"/>
                </a:solidFill>
              </a:rPr>
              <a:t>ar</a:t>
            </a:r>
            <a:r>
              <a:rPr lang="en-US" altLang="tr-TR" b="1" dirty="0" smtClean="0">
                <a:solidFill>
                  <a:srgbClr val="3E3D2D"/>
                </a:solidFill>
              </a:rPr>
              <a:t>[ </a:t>
            </a:r>
            <a:r>
              <a:rPr lang="tr-TR" altLang="tr-TR" b="1" dirty="0" smtClean="0">
                <a:solidFill>
                  <a:srgbClr val="3E3D2D"/>
                </a:solidFill>
              </a:rPr>
              <a:t>2 </a:t>
            </a:r>
            <a:r>
              <a:rPr lang="en-US" altLang="tr-TR" b="1" dirty="0" smtClean="0">
                <a:solidFill>
                  <a:srgbClr val="3E3D2D"/>
                </a:solidFill>
              </a:rPr>
              <a:t>][ </a:t>
            </a:r>
            <a:r>
              <a:rPr lang="en-US" altLang="tr-TR" b="1" dirty="0">
                <a:solidFill>
                  <a:srgbClr val="3E3D2D"/>
                </a:solidFill>
              </a:rPr>
              <a:t>1 ] </a:t>
            </a:r>
            <a:r>
              <a:rPr lang="en-US" altLang="tr-TR" b="1" dirty="0" smtClean="0">
                <a:solidFill>
                  <a:srgbClr val="3E3D2D"/>
                </a:solidFill>
              </a:rPr>
              <a:t>);</a:t>
            </a:r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2233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Multiple Subscripted Arrays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751774" y="11430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04174" y="12954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4968453"/>
              </p:ext>
            </p:extLst>
          </p:nvPr>
        </p:nvGraphicFramePr>
        <p:xfrm>
          <a:off x="1239072" y="1229012"/>
          <a:ext cx="6152328" cy="5095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49" name="Document" r:id="rId4" imgW="7062810" imgH="5850025" progId="Word.Document.8">
                  <p:embed/>
                </p:oleObj>
              </mc:Choice>
              <mc:Fallback>
                <p:oleObj name="Document" r:id="rId4" imgW="7062810" imgH="5850025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9072" y="1229012"/>
                        <a:ext cx="6152328" cy="5095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7943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Multiple Subscripted Arrays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751774" y="11430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04174" y="12954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4279475"/>
              </p:ext>
            </p:extLst>
          </p:nvPr>
        </p:nvGraphicFramePr>
        <p:xfrm>
          <a:off x="1208974" y="1219199"/>
          <a:ext cx="5725226" cy="49465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3" name="Document" r:id="rId4" imgW="7062810" imgH="6101980" progId="Word.Document.8">
                  <p:embed/>
                </p:oleObj>
              </mc:Choice>
              <mc:Fallback>
                <p:oleObj name="Document" r:id="rId4" imgW="7062810" imgH="610198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8974" y="1219199"/>
                        <a:ext cx="5725226" cy="494650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6295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62000" y="1143001"/>
            <a:ext cx="7543800" cy="5105399"/>
          </a:xfrm>
        </p:spPr>
        <p:txBody>
          <a:bodyPr/>
          <a:lstStyle/>
          <a:p>
            <a:r>
              <a:rPr lang="tr-TR" sz="1900" b="1" dirty="0" smtClean="0">
                <a:solidFill>
                  <a:srgbClr val="3E3D2D"/>
                </a:solidFill>
              </a:rPr>
              <a:t>Arrays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Defining Arrays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Initializing Arrays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Array Examples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Passing Arrays to Functions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Sorting Arrays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Multiple Subscripted Arrays</a:t>
            </a:r>
            <a:endParaRPr lang="en-US" sz="20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Arrays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Arrays store related data.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 size of the array is not changed during the execution of the program.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An array can be defined as a group of consecutive memory locations.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To access an element of array, array name and the position number is provided.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arrayname[position number]</a:t>
            </a: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Arrays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908727"/>
              </p:ext>
            </p:extLst>
          </p:nvPr>
        </p:nvGraphicFramePr>
        <p:xfrm>
          <a:off x="1524000" y="2362200"/>
          <a:ext cx="381000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/>
                <a:gridCol w="1905000"/>
              </a:tblGrid>
              <a:tr h="35560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355600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ar[0]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12</a:t>
                      </a:r>
                      <a:endParaRPr lang="tr-TR" b="1" dirty="0"/>
                    </a:p>
                  </a:txBody>
                  <a:tcPr/>
                </a:tc>
              </a:tr>
              <a:tr h="355600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ar[1]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-3</a:t>
                      </a:r>
                      <a:endParaRPr lang="tr-TR" b="1" dirty="0"/>
                    </a:p>
                  </a:txBody>
                  <a:tcPr/>
                </a:tc>
              </a:tr>
              <a:tr h="355600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ar[2]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8</a:t>
                      </a:r>
                      <a:endParaRPr lang="tr-TR" b="1" dirty="0"/>
                    </a:p>
                  </a:txBody>
                  <a:tcPr/>
                </a:tc>
              </a:tr>
              <a:tr h="355600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ar[3]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0</a:t>
                      </a:r>
                      <a:endParaRPr lang="tr-TR" b="1" dirty="0"/>
                    </a:p>
                  </a:txBody>
                  <a:tcPr/>
                </a:tc>
              </a:tr>
              <a:tr h="355600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ar[4]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64</a:t>
                      </a:r>
                      <a:endParaRPr lang="tr-TR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2 İçerik Yer Tutucusu"/>
          <p:cNvSpPr txBox="1">
            <a:spLocks/>
          </p:cNvSpPr>
          <p:nvPr/>
        </p:nvSpPr>
        <p:spPr>
          <a:xfrm>
            <a:off x="751774" y="1143001"/>
            <a:ext cx="7477825" cy="761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rgbClr val="3E3D2D"/>
                </a:solidFill>
              </a:rPr>
              <a:t>Example: 5 element ar array.</a:t>
            </a:r>
          </a:p>
        </p:txBody>
      </p:sp>
    </p:spTree>
    <p:extLst>
      <p:ext uri="{BB962C8B-B14F-4D97-AF65-F5344CB8AC3E}">
        <p14:creationId xmlns:p14="http://schemas.microsoft.com/office/powerpoint/2010/main" val="3571288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Arrays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751774" y="11430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rgbClr val="3E3D2D"/>
                </a:solidFill>
              </a:rPr>
              <a:t>Array elements can be used like other ordinary variables.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Examples: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ar[2]=18;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printf</a:t>
            </a:r>
            <a:r>
              <a:rPr lang="tr-TR" b="1" dirty="0">
                <a:solidFill>
                  <a:srgbClr val="3E3D2D"/>
                </a:solidFill>
              </a:rPr>
              <a:t>(</a:t>
            </a:r>
            <a:r>
              <a:rPr lang="en-US" altLang="tr-TR" b="1" dirty="0">
                <a:solidFill>
                  <a:srgbClr val="3E3D2D"/>
                </a:solidFill>
              </a:rPr>
              <a:t>"%d", </a:t>
            </a:r>
            <a:r>
              <a:rPr lang="tr-TR" altLang="tr-TR" b="1" dirty="0" smtClean="0">
                <a:solidFill>
                  <a:srgbClr val="3E3D2D"/>
                </a:solidFill>
              </a:rPr>
              <a:t>ar</a:t>
            </a:r>
            <a:r>
              <a:rPr lang="en-US" altLang="tr-TR" b="1" dirty="0" smtClean="0">
                <a:solidFill>
                  <a:srgbClr val="3E3D2D"/>
                </a:solidFill>
              </a:rPr>
              <a:t>[ </a:t>
            </a:r>
            <a:r>
              <a:rPr lang="tr-TR" altLang="tr-TR" b="1" dirty="0">
                <a:solidFill>
                  <a:srgbClr val="3E3D2D"/>
                </a:solidFill>
              </a:rPr>
              <a:t>1</a:t>
            </a:r>
            <a:r>
              <a:rPr lang="en-US" altLang="tr-TR" b="1" dirty="0" smtClean="0">
                <a:solidFill>
                  <a:srgbClr val="3E3D2D"/>
                </a:solidFill>
              </a:rPr>
              <a:t> </a:t>
            </a:r>
            <a:r>
              <a:rPr lang="en-US" altLang="tr-TR" b="1" dirty="0">
                <a:solidFill>
                  <a:srgbClr val="3E3D2D"/>
                </a:solidFill>
              </a:rPr>
              <a:t>] </a:t>
            </a:r>
            <a:r>
              <a:rPr lang="en-US" altLang="tr-TR" b="1" dirty="0" smtClean="0">
                <a:solidFill>
                  <a:srgbClr val="3E3D2D"/>
                </a:solidFill>
              </a:rPr>
              <a:t>);</a:t>
            </a:r>
            <a:endParaRPr lang="tr-TR" altLang="tr-TR" b="1" dirty="0" smtClean="0">
              <a:solidFill>
                <a:srgbClr val="3E3D2D"/>
              </a:solidFill>
            </a:endParaRPr>
          </a:p>
          <a:p>
            <a:r>
              <a:rPr lang="tr-TR" altLang="tr-TR" b="1" dirty="0" smtClean="0">
                <a:solidFill>
                  <a:srgbClr val="3E3D2D"/>
                </a:solidFill>
              </a:rPr>
              <a:t>Array subscript may be an operation, variable or constant.</a:t>
            </a:r>
          </a:p>
          <a:p>
            <a:pPr marL="68580" indent="0">
              <a:buNone/>
            </a:pPr>
            <a:r>
              <a:rPr lang="tr-TR" altLang="tr-TR" b="1" dirty="0">
                <a:solidFill>
                  <a:srgbClr val="3E3D2D"/>
                </a:solidFill>
              </a:rPr>
              <a:t>	</a:t>
            </a:r>
            <a:r>
              <a:rPr lang="tr-TR" altLang="tr-TR" b="1" dirty="0" smtClean="0">
                <a:solidFill>
                  <a:srgbClr val="3E3D2D"/>
                </a:solidFill>
              </a:rPr>
              <a:t>ar[7-4], ar[i], ar[3]</a:t>
            </a:r>
            <a:endParaRPr lang="en-US" altLang="tr-TR" b="1" dirty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8690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Defining Arrays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751774" y="11430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rgbClr val="3E3D2D"/>
                </a:solidFill>
              </a:rPr>
              <a:t>To define arrays, you need to provide name, type of array, and the number of elements.</a:t>
            </a:r>
          </a:p>
          <a:p>
            <a:pPr marL="68580" indent="0">
              <a:buNone/>
            </a:pPr>
            <a:r>
              <a:rPr lang="tr-TR" altLang="tr-TR" b="1" dirty="0">
                <a:solidFill>
                  <a:srgbClr val="3E3D2D"/>
                </a:solidFill>
              </a:rPr>
              <a:t>	</a:t>
            </a:r>
            <a:r>
              <a:rPr lang="tr-TR" altLang="tr-TR" b="1" dirty="0" smtClean="0">
                <a:solidFill>
                  <a:srgbClr val="3E3D2D"/>
                </a:solidFill>
              </a:rPr>
              <a:t>arType arName[numberofElements]</a:t>
            </a:r>
          </a:p>
          <a:p>
            <a:r>
              <a:rPr lang="tr-TR" altLang="tr-TR" b="1" dirty="0" smtClean="0">
                <a:solidFill>
                  <a:srgbClr val="3E3D2D"/>
                </a:solidFill>
              </a:rPr>
              <a:t>Examples:</a:t>
            </a:r>
          </a:p>
          <a:p>
            <a:pPr marL="68580" indent="0">
              <a:buNone/>
            </a:pPr>
            <a:r>
              <a:rPr lang="tr-TR" altLang="tr-TR" b="1" dirty="0">
                <a:solidFill>
                  <a:srgbClr val="3E3D2D"/>
                </a:solidFill>
              </a:rPr>
              <a:t>	</a:t>
            </a:r>
            <a:r>
              <a:rPr lang="tr-TR" altLang="tr-TR" b="1" dirty="0" smtClean="0">
                <a:solidFill>
                  <a:srgbClr val="3E3D2D"/>
                </a:solidFill>
              </a:rPr>
              <a:t>int ar[5];</a:t>
            </a:r>
          </a:p>
          <a:p>
            <a:pPr marL="68580" indent="0">
              <a:buNone/>
            </a:pPr>
            <a:r>
              <a:rPr lang="tr-TR" altLang="tr-TR" b="1" dirty="0">
                <a:solidFill>
                  <a:srgbClr val="3E3D2D"/>
                </a:solidFill>
              </a:rPr>
              <a:t>	</a:t>
            </a:r>
            <a:r>
              <a:rPr lang="tr-TR" altLang="tr-TR" b="1" dirty="0" smtClean="0">
                <a:solidFill>
                  <a:srgbClr val="3E3D2D"/>
                </a:solidFill>
              </a:rPr>
              <a:t>float x[10];</a:t>
            </a:r>
            <a:endParaRPr lang="en-US" altLang="tr-TR" b="1" dirty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96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Initializing Arrays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751774" y="11430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04174" y="12954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nt ar[5]={-2,0,45,-13,20};</a:t>
            </a:r>
          </a:p>
          <a:p>
            <a:r>
              <a:rPr lang="tr-TR" altLang="tr-TR" b="1" dirty="0" smtClean="0">
                <a:solidFill>
                  <a:srgbClr val="3E3D2D"/>
                </a:solidFill>
              </a:rPr>
              <a:t>If you do not provide enough initializers, rightmost elements are initialized to 0.</a:t>
            </a:r>
          </a:p>
          <a:p>
            <a:r>
              <a:rPr lang="tr-TR" altLang="tr-TR" b="1" dirty="0">
                <a:solidFill>
                  <a:srgbClr val="3E3D2D"/>
                </a:solidFill>
              </a:rPr>
              <a:t>i</a:t>
            </a:r>
            <a:r>
              <a:rPr lang="tr-TR" altLang="tr-TR" b="1" dirty="0" smtClean="0">
                <a:solidFill>
                  <a:srgbClr val="3E3D2D"/>
                </a:solidFill>
              </a:rPr>
              <a:t>nt ar[5]={0} initialize all elements to 0.</a:t>
            </a:r>
          </a:p>
          <a:p>
            <a:r>
              <a:rPr lang="tr-TR" altLang="tr-TR" b="1" dirty="0" smtClean="0">
                <a:solidFill>
                  <a:srgbClr val="3E3D2D"/>
                </a:solidFill>
              </a:rPr>
              <a:t>If you provide more than required elements, you get syntax error.</a:t>
            </a:r>
          </a:p>
          <a:p>
            <a:r>
              <a:rPr lang="tr-TR" altLang="tr-TR" b="1" dirty="0" smtClean="0">
                <a:solidFill>
                  <a:srgbClr val="3E3D2D"/>
                </a:solidFill>
              </a:rPr>
              <a:t>If you do not provide size, the number of elements in initializer list become size.</a:t>
            </a:r>
            <a:endParaRPr lang="en-US" altLang="tr-TR" b="1" dirty="0">
              <a:solidFill>
                <a:srgbClr val="3E3D2D"/>
              </a:solidFill>
            </a:endParaRP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	</a:t>
            </a:r>
            <a:r>
              <a:rPr lang="tr-TR" b="1" dirty="0">
                <a:solidFill>
                  <a:srgbClr val="3E3D2D"/>
                </a:solidFill>
              </a:rPr>
              <a:t>int ar</a:t>
            </a:r>
            <a:r>
              <a:rPr lang="tr-TR" b="1" dirty="0" smtClean="0">
                <a:solidFill>
                  <a:srgbClr val="3E3D2D"/>
                </a:solidFill>
              </a:rPr>
              <a:t>[ ]={-2,0,45};</a:t>
            </a:r>
            <a:endParaRPr lang="tr-TR" b="1" dirty="0">
              <a:solidFill>
                <a:srgbClr val="3E3D2D"/>
              </a:solidFill>
            </a:endParaRP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	The size of our array is 3.</a:t>
            </a: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025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Array Examples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751774" y="11430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graphicFrame>
        <p:nvGraphicFramePr>
          <p:cNvPr id="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2883190"/>
              </p:ext>
            </p:extLst>
          </p:nvPr>
        </p:nvGraphicFramePr>
        <p:xfrm>
          <a:off x="1293876" y="1329302"/>
          <a:ext cx="5638800" cy="45041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3" name="Document" r:id="rId4" imgW="7062810" imgH="5642343" progId="Word.Document.8">
                  <p:embed/>
                </p:oleObj>
              </mc:Choice>
              <mc:Fallback>
                <p:oleObj name="Document" r:id="rId4" imgW="7062810" imgH="5642343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3876" y="1329302"/>
                        <a:ext cx="5638800" cy="450419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29455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Array Examples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751774" y="11430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graphicFrame>
        <p:nvGraphicFramePr>
          <p:cNvPr id="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0477692"/>
              </p:ext>
            </p:extLst>
          </p:nvPr>
        </p:nvGraphicFramePr>
        <p:xfrm>
          <a:off x="1123258" y="1600200"/>
          <a:ext cx="7051675" cy="2724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7" name="Document" r:id="rId4" imgW="7053456" imgH="2725788" progId="Word.Document.8">
                  <p:embed/>
                </p:oleObj>
              </mc:Choice>
              <mc:Fallback>
                <p:oleObj name="Document" r:id="rId4" imgW="7053456" imgH="2725788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3258" y="1600200"/>
                        <a:ext cx="7051675" cy="2724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19396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10388</TotalTime>
  <Words>371</Words>
  <Application>Microsoft Office PowerPoint</Application>
  <PresentationFormat>On-screen Show (4:3)</PresentationFormat>
  <Paragraphs>109</Paragraphs>
  <Slides>14</Slides>
  <Notes>12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Austin</vt:lpstr>
      <vt:lpstr>Document</vt:lpstr>
      <vt:lpstr>EEE0115</vt:lpstr>
      <vt:lpstr>Outline</vt:lpstr>
      <vt:lpstr>Arrays</vt:lpstr>
      <vt:lpstr>Arrays</vt:lpstr>
      <vt:lpstr>Arrays</vt:lpstr>
      <vt:lpstr>Defining Arrays</vt:lpstr>
      <vt:lpstr>Initializing Arrays</vt:lpstr>
      <vt:lpstr>Array Examples</vt:lpstr>
      <vt:lpstr>Array Examples</vt:lpstr>
      <vt:lpstr>Passing Arrays to Functions</vt:lpstr>
      <vt:lpstr>Sorting Arrays</vt:lpstr>
      <vt:lpstr>Multiple Subscripted Arrays</vt:lpstr>
      <vt:lpstr>Multiple Subscripted Arrays</vt:lpstr>
      <vt:lpstr>Multiple Subscripted Arrays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AR</cp:lastModifiedBy>
  <cp:revision>519</cp:revision>
  <dcterms:created xsi:type="dcterms:W3CDTF">2006-08-16T00:00:00Z</dcterms:created>
  <dcterms:modified xsi:type="dcterms:W3CDTF">2019-12-04T06:23:43Z</dcterms:modified>
</cp:coreProperties>
</file>