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5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6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3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8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8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5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6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5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8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6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1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F. </a:t>
            </a:r>
            <a:r>
              <a:rPr lang="tr-TR" b="1" u="sng" dirty="0" smtClean="0">
                <a:solidFill>
                  <a:prstClr val="black"/>
                </a:solidFill>
              </a:rPr>
              <a:t>MASLAHAT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/>
              <a:t>Maslahat: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Maslahat’ın Çeşitleri</a:t>
            </a:r>
            <a:endParaRPr lang="en-US" dirty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r>
              <a:rPr lang="tr-TR" dirty="0" smtClean="0"/>
              <a:t>Maslahat’ın Hukuki Otoritesi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88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F. </a:t>
            </a:r>
            <a:r>
              <a:rPr lang="tr-TR" b="1" u="sng" dirty="0" smtClean="0">
                <a:solidFill>
                  <a:prstClr val="black"/>
                </a:solidFill>
              </a:rPr>
              <a:t>MASLAHAT </a:t>
            </a:r>
            <a:endParaRPr lang="tr-TR" b="1" u="sng" dirty="0" smtClean="0"/>
          </a:p>
          <a:p>
            <a:pPr marL="0" indent="0">
              <a:buNone/>
            </a:pPr>
            <a:r>
              <a:rPr lang="tr-TR" dirty="0" smtClean="0"/>
              <a:t>«Maslahat</a:t>
            </a:r>
            <a:r>
              <a:rPr lang="tr-TR" dirty="0" smtClean="0"/>
              <a:t>: Tanım ve </a:t>
            </a:r>
            <a:r>
              <a:rPr lang="tr-TR" dirty="0" smtClean="0"/>
              <a:t>Kavram</a:t>
            </a:r>
          </a:p>
          <a:p>
            <a:pPr marL="0" indent="0">
              <a:buNone/>
            </a:pPr>
            <a:r>
              <a:rPr lang="tr-TR" dirty="0"/>
              <a:t>Mutlak yararlık (Maslahatı mursele) Usulcülerin terminolojisine göre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smtClean="0"/>
              <a:t>Şari'in, gerçekleşmesi için bir hüküm koymamış, şer'ii bir delilin de onun muteber</a:t>
            </a:r>
          </a:p>
          <a:p>
            <a:pPr marL="0" indent="0">
              <a:buNone/>
            </a:pPr>
            <a:r>
              <a:rPr lang="tr-TR" dirty="0" smtClean="0"/>
              <a:t>sayıhp sayılmamasmı göstermemiş olduğu nesnedir. Mutlak denmesis</a:t>
            </a:r>
          </a:p>
          <a:p>
            <a:pPr marL="0" indent="0">
              <a:buNone/>
            </a:pPr>
            <a:r>
              <a:rPr lang="tr-TR" dirty="0" smtClean="0"/>
              <a:t>nin </a:t>
            </a:r>
            <a:r>
              <a:rPr lang="tr-TR" dirty="0"/>
              <a:t>manası, itibare alınması veya lağvedilmesini bildiren bir delile bağlan</a:t>
            </a:r>
            <a:r>
              <a:rPr lang="tr-TR" dirty="0" smtClean="0"/>
              <a:t>.-</a:t>
            </a:r>
          </a:p>
          <a:p>
            <a:pPr marL="0" indent="0">
              <a:buNone/>
            </a:pPr>
            <a:r>
              <a:rPr lang="tr-TR" dirty="0" smtClean="0"/>
              <a:t>mamasıdır. Bunun örnekleri, kamu yararına sahabenin hapishaneler</a:t>
            </a:r>
          </a:p>
          <a:p>
            <a:pPr marL="0" indent="0">
              <a:buNone/>
            </a:pPr>
            <a:r>
              <a:rPr lang="tr-TR" dirty="0" smtClean="0"/>
              <a:t>yapılmasını</a:t>
            </a:r>
            <a:r>
              <a:rPr lang="tr-TR" dirty="0"/>
              <a:t>, para basılmasını, fethettikleri ekili yerleri eski sahiplerinin</a:t>
            </a:r>
          </a:p>
          <a:p>
            <a:pPr marL="0" indent="0">
              <a:buNone/>
            </a:pPr>
            <a:r>
              <a:rPr lang="tr-TR" dirty="0"/>
              <a:t>elinde bırakıp onlara haraç konması ve bunun gibi zaruretlerin, ihtiyaçlarm</a:t>
            </a:r>
          </a:p>
          <a:p>
            <a:pPr marL="0" indent="0">
              <a:buNone/>
            </a:pPr>
            <a:r>
              <a:rPr lang="tr-TR" dirty="0"/>
              <a:t>veya güzelleştirmelerin gerektirdi ği yararlıklar. Bunların meşru</a:t>
            </a:r>
          </a:p>
          <a:p>
            <a:pPr marL="0" indent="0">
              <a:buNone/>
            </a:pPr>
            <a:r>
              <a:rPr lang="tr-TR" dirty="0"/>
              <a:t>sayıhp sayılmadığına da şer'i bir şahit yoktur</a:t>
            </a:r>
            <a:r>
              <a:rPr lang="tr-TR" dirty="0" smtClean="0"/>
              <a:t>.»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Hallaf, 231.</a:t>
            </a:r>
          </a:p>
        </p:txBody>
      </p:sp>
    </p:spTree>
    <p:extLst>
      <p:ext uri="{BB962C8B-B14F-4D97-AF65-F5344CB8AC3E}">
        <p14:creationId xmlns:p14="http://schemas.microsoft.com/office/powerpoint/2010/main" val="1447652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F. </a:t>
            </a:r>
            <a:r>
              <a:rPr lang="tr-TR" b="1" u="sng" dirty="0" smtClean="0">
                <a:solidFill>
                  <a:prstClr val="black"/>
                </a:solidFill>
              </a:rPr>
              <a:t>MASLAHAT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/>
              <a:t>Maslahat: Tanım ve </a:t>
            </a:r>
            <a:r>
              <a:rPr lang="tr-TR" dirty="0" smtClean="0"/>
              <a:t>Kavram</a:t>
            </a:r>
          </a:p>
          <a:p>
            <a:pPr marL="0" indent="0">
              <a:buNone/>
            </a:pPr>
            <a:r>
              <a:rPr lang="tr-TR" dirty="0" smtClean="0"/>
              <a:t>«Bu </a:t>
            </a:r>
            <a:r>
              <a:rPr lang="tr-TR" dirty="0"/>
              <a:t>tarifin açıklanması şöyledir. Hükümlerin konmas ından maksat</a:t>
            </a:r>
          </a:p>
          <a:p>
            <a:pPr marL="0" indent="0">
              <a:buNone/>
            </a:pPr>
            <a:r>
              <a:rPr lang="tr-TR" dirty="0"/>
              <a:t>insanlara yararl ı olan nesnele, ri temin etmek yani menfaatlar ını celbetmek</a:t>
            </a:r>
          </a:p>
          <a:p>
            <a:pPr marL="0" indent="0">
              <a:buNone/>
            </a:pPr>
            <a:r>
              <a:rPr lang="tr-TR" dirty="0"/>
              <a:t>veya zararlar ını saymak ve sıkıntılarını kaldırmaktır. İnsanların</a:t>
            </a:r>
          </a:p>
          <a:p>
            <a:pPr marL="0" indent="0">
              <a:buNone/>
            </a:pPr>
            <a:r>
              <a:rPr lang="tr-TR" dirty="0"/>
              <a:t>yararına olacak şeyler sınırh değildir ve sayıları sonla da değildir. İnsanların</a:t>
            </a:r>
          </a:p>
          <a:p>
            <a:pPr marL="0" indent="0">
              <a:buNone/>
            </a:pPr>
            <a:r>
              <a:rPr lang="tr-TR" dirty="0"/>
              <a:t>durumlarının yenileşmesi ile yenileşir ve çevrelerinin değişmesi ile</a:t>
            </a:r>
          </a:p>
          <a:p>
            <a:pPr marL="0" indent="0">
              <a:buNone/>
            </a:pPr>
            <a:r>
              <a:rPr lang="tr-TR" dirty="0"/>
              <a:t>gelişir ve ilerler. Hüküm koymak bir vakit faydal ı ise başka bir vakitte</a:t>
            </a:r>
          </a:p>
          <a:p>
            <a:pPr marL="0" indent="0">
              <a:buNone/>
            </a:pPr>
            <a:r>
              <a:rPr lang="tr-TR" dirty="0"/>
              <a:t>zararlı olabilir. Bir anda bir çevrede fayda sa ğlar ve başka bir çevrede</a:t>
            </a:r>
          </a:p>
          <a:p>
            <a:pPr marL="0" indent="0">
              <a:buNone/>
            </a:pPr>
            <a:r>
              <a:rPr lang="tr-TR" dirty="0"/>
              <a:t>zarar meydana getirebilir</a:t>
            </a:r>
            <a:r>
              <a:rPr lang="tr-TR" dirty="0" smtClean="0"/>
              <a:t>.» </a:t>
            </a:r>
            <a:r>
              <a:rPr lang="tr-TR" dirty="0"/>
              <a:t>Hallaf, 231.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733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F. </a:t>
            </a:r>
            <a:r>
              <a:rPr lang="tr-TR" b="1" u="sng" dirty="0" smtClean="0">
                <a:solidFill>
                  <a:prstClr val="black"/>
                </a:solidFill>
              </a:rPr>
              <a:t>MASLAHAT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/>
              <a:t>Maslahat: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Maslahat’ın </a:t>
            </a:r>
            <a:r>
              <a:rPr lang="tr-TR" dirty="0" smtClean="0">
                <a:solidFill>
                  <a:prstClr val="black"/>
                </a:solidFill>
              </a:rPr>
              <a:t>Çeşitleri</a:t>
            </a: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«</a:t>
            </a:r>
            <a:r>
              <a:rPr lang="en-US" dirty="0" err="1" smtClean="0">
                <a:solidFill>
                  <a:prstClr val="black"/>
                </a:solidFill>
              </a:rPr>
              <a:t>Yarar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(</a:t>
            </a:r>
            <a:r>
              <a:rPr lang="en-US" dirty="0" err="1">
                <a:solidFill>
                  <a:prstClr val="black"/>
                </a:solidFill>
              </a:rPr>
              <a:t>maslahat</a:t>
            </a:r>
            <a:r>
              <a:rPr lang="en-US" dirty="0">
                <a:solidFill>
                  <a:prstClr val="black"/>
                </a:solidFill>
              </a:rPr>
              <a:t>) </a:t>
            </a:r>
            <a:r>
              <a:rPr lang="en-US" dirty="0" err="1" smtClean="0">
                <a:solidFill>
                  <a:prstClr val="black"/>
                </a:solidFill>
              </a:rPr>
              <a:t>diğer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deyişle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uygun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nitelik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şer'i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delil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onun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dikkate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alınan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tür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niteliklerden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oldu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ğunu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gösteriyor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ise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bu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şâri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tarafından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dikkate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alınmış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niteliklerden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olur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Bu da </a:t>
            </a:r>
            <a:r>
              <a:rPr lang="en-US" dirty="0" err="1">
                <a:solidFill>
                  <a:prstClr val="black"/>
                </a:solidFill>
              </a:rPr>
              <a:t>ikiye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ayrılır</a:t>
            </a:r>
            <a:r>
              <a:rPr lang="en-US" dirty="0">
                <a:solidFill>
                  <a:prstClr val="black"/>
                </a:solidFill>
              </a:rPr>
              <a:t>. </a:t>
            </a:r>
            <a:r>
              <a:rPr lang="en-US" dirty="0" err="1">
                <a:solidFill>
                  <a:prstClr val="black"/>
                </a:solidFill>
              </a:rPr>
              <a:t>Ya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uygun</a:t>
            </a:r>
            <a:r>
              <a:rPr lang="en-US" dirty="0">
                <a:solidFill>
                  <a:prstClr val="black"/>
                </a:solidFill>
              </a:rPr>
              <a:t> (</a:t>
            </a:r>
            <a:r>
              <a:rPr lang="en-US" dirty="0" err="1">
                <a:solidFill>
                  <a:prstClr val="black"/>
                </a:solidFill>
              </a:rPr>
              <a:t>münasib</a:t>
            </a:r>
            <a:r>
              <a:rPr lang="en-US" dirty="0">
                <a:solidFill>
                  <a:prstClr val="black"/>
                </a:solidFill>
              </a:rPr>
              <a:t>) </a:t>
            </a: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nitelik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veya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elveri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şli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uygun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nitelik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olur</a:t>
            </a:r>
            <a:r>
              <a:rPr lang="en-US" dirty="0">
                <a:solidFill>
                  <a:prstClr val="black"/>
                </a:solidFill>
              </a:rPr>
              <a:t>. </a:t>
            </a:r>
            <a:r>
              <a:rPr lang="en-US" dirty="0" err="1">
                <a:solidFill>
                  <a:prstClr val="black"/>
                </a:solidFill>
              </a:rPr>
              <a:t>Şer'i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delil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dikkate</a:t>
            </a:r>
            <a:r>
              <a:rPr lang="en-US" dirty="0">
                <a:solidFill>
                  <a:prstClr val="black"/>
                </a:solidFill>
              </a:rPr>
              <a:t> al </a:t>
            </a:r>
            <a:r>
              <a:rPr lang="en-US" dirty="0" err="1">
                <a:solidFill>
                  <a:prstClr val="black"/>
                </a:solidFill>
              </a:rPr>
              <a:t>ınmasını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ilga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etmişse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lağvedilmiş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uygunluk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olur</a:t>
            </a:r>
            <a:r>
              <a:rPr lang="en-US" dirty="0">
                <a:solidFill>
                  <a:prstClr val="black"/>
                </a:solidFill>
              </a:rPr>
              <a:t>. E </a:t>
            </a:r>
            <a:r>
              <a:rPr lang="en-US" dirty="0" err="1">
                <a:solidFill>
                  <a:prstClr val="black"/>
                </a:solidFill>
              </a:rPr>
              <a:t>ğer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sayılmasına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veya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lağvedilmesine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şer'i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belirti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yoksa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bu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mutlak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uygun</a:t>
            </a:r>
            <a:r>
              <a:rPr lang="en-US" dirty="0">
                <a:solidFill>
                  <a:prstClr val="black"/>
                </a:solidFill>
              </a:rPr>
              <a:t> (</a:t>
            </a:r>
            <a:r>
              <a:rPr lang="en-US" dirty="0" err="1">
                <a:solidFill>
                  <a:prstClr val="black"/>
                </a:solidFill>
              </a:rPr>
              <a:t>münasib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mursel</a:t>
            </a:r>
            <a:r>
              <a:rPr lang="en-US" dirty="0">
                <a:solidFill>
                  <a:prstClr val="black"/>
                </a:solidFill>
              </a:rPr>
              <a:t>) </a:t>
            </a:r>
            <a:r>
              <a:rPr lang="en-US" dirty="0" err="1" smtClean="0">
                <a:solidFill>
                  <a:prstClr val="black"/>
                </a:solidFill>
              </a:rPr>
              <a:t>diğer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deyişle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mutlak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yarar</a:t>
            </a:r>
            <a:r>
              <a:rPr lang="en-US" dirty="0">
                <a:solidFill>
                  <a:prstClr val="black"/>
                </a:solidFill>
              </a:rPr>
              <a:t> (</a:t>
            </a:r>
            <a:r>
              <a:rPr lang="en-US" dirty="0" err="1">
                <a:solidFill>
                  <a:prstClr val="black"/>
                </a:solidFill>
              </a:rPr>
              <a:t>maslahat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mursele</a:t>
            </a:r>
            <a:r>
              <a:rPr lang="en-US" dirty="0">
                <a:solidFill>
                  <a:prstClr val="black"/>
                </a:solidFill>
              </a:rPr>
              <a:t>) </a:t>
            </a:r>
            <a:r>
              <a:rPr lang="en-US" dirty="0" err="1">
                <a:solidFill>
                  <a:prstClr val="black"/>
                </a:solidFill>
              </a:rPr>
              <a:t>olur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r>
              <a:rPr lang="tr-TR" dirty="0" smtClean="0">
                <a:solidFill>
                  <a:prstClr val="black"/>
                </a:solidFill>
              </a:rPr>
              <a:t>» Hallaf, 234.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900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F. </a:t>
            </a:r>
            <a:r>
              <a:rPr lang="tr-TR" b="1" u="sng" dirty="0" smtClean="0">
                <a:solidFill>
                  <a:prstClr val="black"/>
                </a:solidFill>
              </a:rPr>
              <a:t>MASLAHAT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/>
              <a:t>Maslahat: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Maslahat’ın Çeşitleri</a:t>
            </a:r>
            <a:endParaRPr lang="en-US" dirty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r>
              <a:rPr lang="tr-TR" dirty="0" smtClean="0"/>
              <a:t>Maslahat’ın Hukuki </a:t>
            </a:r>
            <a:r>
              <a:rPr lang="tr-TR" dirty="0" smtClean="0"/>
              <a:t>Otoritesi:</a:t>
            </a:r>
          </a:p>
          <a:p>
            <a:pPr marL="0" indent="0">
              <a:buNone/>
            </a:pPr>
            <a:r>
              <a:rPr lang="tr-TR" dirty="0" smtClean="0"/>
              <a:t>«</a:t>
            </a:r>
            <a:r>
              <a:rPr lang="en-US" dirty="0" smtClean="0"/>
              <a:t>İslam </a:t>
            </a:r>
            <a:r>
              <a:rPr lang="en-US" dirty="0" err="1"/>
              <a:t>alimlerinin</a:t>
            </a:r>
            <a:r>
              <a:rPr lang="en-US" dirty="0"/>
              <a:t> </a:t>
            </a:r>
            <a:r>
              <a:rPr lang="en-US" dirty="0" err="1"/>
              <a:t>çoğunluğu</a:t>
            </a:r>
            <a:r>
              <a:rPr lang="en-US" dirty="0"/>
              <a:t>, "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yaran</a:t>
            </a:r>
            <a:r>
              <a:rPr lang="en-US" dirty="0"/>
              <a:t>''</a:t>
            </a:r>
            <a:r>
              <a:rPr lang="en-US" dirty="0" err="1"/>
              <a:t>mn</a:t>
            </a:r>
            <a:r>
              <a:rPr lang="en-US" dirty="0"/>
              <a:t>, </a:t>
            </a:r>
            <a:r>
              <a:rPr lang="en-US" dirty="0" err="1"/>
              <a:t>hükümlerin</a:t>
            </a:r>
            <a:r>
              <a:rPr lang="en-US" dirty="0"/>
              <a:t> </a:t>
            </a:r>
            <a:r>
              <a:rPr lang="en-US" dirty="0" err="1"/>
              <a:t>üzerine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kurulduğu</a:t>
            </a:r>
            <a:r>
              <a:rPr lang="en-US" dirty="0"/>
              <a:t> </a:t>
            </a:r>
            <a:r>
              <a:rPr lang="en-US" dirty="0" err="1"/>
              <a:t>şer'i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delil</a:t>
            </a:r>
            <a:r>
              <a:rPr lang="en-US" dirty="0"/>
              <a:t> </a:t>
            </a:r>
            <a:r>
              <a:rPr lang="en-US" dirty="0" err="1"/>
              <a:t>olduğuna</a:t>
            </a:r>
            <a:r>
              <a:rPr lang="en-US" dirty="0"/>
              <a:t>, </a:t>
            </a:r>
            <a:r>
              <a:rPr lang="en-US" dirty="0" err="1"/>
              <a:t>nass</a:t>
            </a:r>
            <a:r>
              <a:rPr lang="en-US" dirty="0"/>
              <a:t>, </a:t>
            </a:r>
            <a:r>
              <a:rPr lang="en-US" dirty="0" err="1"/>
              <a:t>icma</a:t>
            </a:r>
            <a:r>
              <a:rPr lang="en-US" dirty="0"/>
              <a:t>, </a:t>
            </a:r>
            <a:r>
              <a:rPr lang="en-US" dirty="0" err="1"/>
              <a:t>kıyas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istihsan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yolu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bulunmadığına</a:t>
            </a:r>
            <a:r>
              <a:rPr lang="en-US" dirty="0"/>
              <a:t>, "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yaran"n</a:t>
            </a:r>
            <a:r>
              <a:rPr lang="en-US" dirty="0"/>
              <a:t> ın </a:t>
            </a:r>
            <a:r>
              <a:rPr lang="en-US" dirty="0" err="1"/>
              <a:t>gere</a:t>
            </a:r>
            <a:r>
              <a:rPr lang="en-US" dirty="0"/>
              <a:t> </a:t>
            </a:r>
            <a:r>
              <a:rPr lang="en-US" dirty="0" err="1"/>
              <a:t>ğine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olay</a:t>
            </a:r>
            <a:r>
              <a:rPr lang="en-US" dirty="0"/>
              <a:t> </a:t>
            </a:r>
            <a:r>
              <a:rPr lang="en-US" dirty="0" err="1"/>
              <a:t>oldu</a:t>
            </a:r>
            <a:r>
              <a:rPr lang="en-US" dirty="0"/>
              <a:t> </a:t>
            </a:r>
            <a:r>
              <a:rPr lang="en-US" dirty="0" err="1"/>
              <a:t>ğuna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 smtClean="0"/>
              <a:t>yararı</a:t>
            </a:r>
            <a:r>
              <a:rPr lang="en-US" dirty="0" smtClean="0"/>
              <a:t> </a:t>
            </a:r>
            <a:r>
              <a:rPr lang="en-US" dirty="0" err="1"/>
              <a:t>dikkate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ahndığma</a:t>
            </a:r>
            <a:r>
              <a:rPr lang="en-US" dirty="0"/>
              <a:t> </a:t>
            </a:r>
            <a:r>
              <a:rPr lang="en-US" dirty="0" err="1"/>
              <a:t>şeriattan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şahit</a:t>
            </a:r>
            <a:r>
              <a:rPr lang="en-US" dirty="0"/>
              <a:t> </a:t>
            </a:r>
            <a:r>
              <a:rPr lang="en-US" dirty="0" err="1"/>
              <a:t>bulunmasının</a:t>
            </a:r>
            <a:r>
              <a:rPr lang="en-US" dirty="0"/>
              <a:t> </a:t>
            </a:r>
            <a:r>
              <a:rPr lang="en-US" dirty="0" err="1"/>
              <a:t>şart</a:t>
            </a:r>
            <a:r>
              <a:rPr lang="en-US" dirty="0"/>
              <a:t> </a:t>
            </a:r>
            <a:r>
              <a:rPr lang="en-US" dirty="0" err="1"/>
              <a:t>olmadığına</a:t>
            </a:r>
            <a:r>
              <a:rPr lang="en-US" dirty="0"/>
              <a:t> </a:t>
            </a:r>
            <a:r>
              <a:rPr lang="en-US" dirty="0" err="1" smtClean="0"/>
              <a:t>gitmişlerdir</a:t>
            </a:r>
            <a:r>
              <a:rPr lang="tr-TR" dirty="0" smtClean="0"/>
              <a:t>.» Hallaf, 232.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049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F. </a:t>
            </a:r>
            <a:r>
              <a:rPr lang="tr-TR" b="1" u="sng" dirty="0" smtClean="0">
                <a:solidFill>
                  <a:prstClr val="black"/>
                </a:solidFill>
              </a:rPr>
              <a:t>MASLAHAT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/>
              <a:t>Maslahat: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Maslahat’ın Çeşitleri</a:t>
            </a:r>
            <a:endParaRPr lang="en-US" dirty="0" smtClean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r>
              <a:rPr lang="tr-TR" dirty="0" smtClean="0"/>
              <a:t>Maslahat’ın Hukuki Otoritesi</a:t>
            </a:r>
          </a:p>
          <a:p>
            <a:pPr marL="0" indent="0">
              <a:buNone/>
            </a:pPr>
            <a:r>
              <a:rPr lang="tr-TR" dirty="0" smtClean="0"/>
              <a:t>«İslam 'âlimlerinin bir kısmı, şer'i bir belirtinin muteber say ılmasını</a:t>
            </a:r>
          </a:p>
          <a:p>
            <a:pPr marL="0" indent="0">
              <a:buNone/>
            </a:pPr>
            <a:r>
              <a:rPr lang="tr-TR" dirty="0" smtClean="0"/>
              <a:t>ve lağvedilmesini belirtmedi ği "kamu yararı" (maslahat mursele) üzerine,</a:t>
            </a:r>
          </a:p>
          <a:p>
            <a:pPr marL="0" indent="0">
              <a:buNone/>
            </a:pPr>
            <a:r>
              <a:rPr lang="tr-TR" dirty="0" smtClean="0"/>
              <a:t>hüküm bina edilemez, der.</a:t>
            </a:r>
          </a:p>
          <a:p>
            <a:pPr marL="0" indent="0">
              <a:buNone/>
            </a:pPr>
            <a:r>
              <a:rPr lang="tr-TR" dirty="0"/>
              <a:t>İki delilleri vardır.</a:t>
            </a:r>
          </a:p>
          <a:p>
            <a:pPr marL="0" indent="0">
              <a:buNone/>
            </a:pPr>
            <a:r>
              <a:rPr lang="tr-TR" dirty="0"/>
              <a:t>Birincisi, şeriat, insanların bütün yararlannı nass'larla ve yol verdiği</a:t>
            </a:r>
          </a:p>
          <a:p>
            <a:pPr marL="0" indent="0">
              <a:buNone/>
            </a:pPr>
            <a:r>
              <a:rPr lang="tr-TR" dirty="0"/>
              <a:t>kıyas ile gözetlemi ştir. İkincisi, mutlak yarar üzerine hüküm koymakta, valiler, kumandanlar</a:t>
            </a:r>
          </a:p>
          <a:p>
            <a:pPr marL="0" indent="0">
              <a:buNone/>
            </a:pPr>
            <a:r>
              <a:rPr lang="tr-TR" dirty="0"/>
              <a:t>ve fetva adamları içinde heva ve hevese uyanlara heves kap ısını</a:t>
            </a:r>
          </a:p>
          <a:p>
            <a:pPr marL="0" indent="0">
              <a:buNone/>
            </a:pPr>
            <a:r>
              <a:rPr lang="tr-TR" dirty="0"/>
              <a:t>açmak </a:t>
            </a:r>
            <a:r>
              <a:rPr lang="tr-TR"/>
              <a:t>vardır</a:t>
            </a:r>
            <a:r>
              <a:rPr lang="tr-TR" smtClean="0"/>
              <a:t>.» </a:t>
            </a:r>
            <a:r>
              <a:rPr lang="tr-TR" dirty="0" smtClean="0"/>
              <a:t>Hallaf, 234-235.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005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641</Words>
  <Application>Microsoft Office PowerPoint</Application>
  <PresentationFormat>Widescreen</PresentationFormat>
  <Paragraphs>70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İSLAM HUKUK USULÜ</vt:lpstr>
      <vt:lpstr>İSLAM HUKUK USULÜ</vt:lpstr>
      <vt:lpstr>İSLAM HUKUK USULÜ</vt:lpstr>
      <vt:lpstr>İSLAM HUKUK USULÜ</vt:lpstr>
      <vt:lpstr>İSLAM HUKUK USULÜ</vt:lpstr>
      <vt:lpstr>İSLAM HUKUK USULÜ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 USULÜ</dc:title>
  <dc:creator>Osman Taştan</dc:creator>
  <cp:lastModifiedBy>Osman Taştan</cp:lastModifiedBy>
  <cp:revision>13</cp:revision>
  <dcterms:created xsi:type="dcterms:W3CDTF">2018-01-20T13:04:21Z</dcterms:created>
  <dcterms:modified xsi:type="dcterms:W3CDTF">2018-03-12T18:55:48Z</dcterms:modified>
</cp:coreProperties>
</file>