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84" r:id="rId3"/>
    <p:sldId id="285" r:id="rId4"/>
    <p:sldId id="276" r:id="rId5"/>
    <p:sldId id="287" r:id="rId6"/>
    <p:sldId id="288" r:id="rId7"/>
    <p:sldId id="286" r:id="rId8"/>
    <p:sldId id="289" r:id="rId9"/>
    <p:sldId id="277" r:id="rId10"/>
    <p:sldId id="278" r:id="rId11"/>
    <p:sldId id="279" r:id="rId12"/>
    <p:sldId id="290" r:id="rId13"/>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FAFDD"/>
    <a:srgbClr val="AA3AAD"/>
    <a:srgbClr val="FFCC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2555776" y="188640"/>
            <a:ext cx="6275040" cy="780696"/>
          </a:xfrm>
        </p:spPr>
        <p:txBody>
          <a:bodyPr>
            <a:normAutofit/>
          </a:bodyPr>
          <a:lstStyle>
            <a:lvl1pPr algn="ctr">
              <a:defRPr sz="3600" baseline="0"/>
            </a:lvl1pPr>
          </a:lstStyle>
          <a:p>
            <a:r>
              <a:rPr kumimoji="0" lang="tr-TR" dirty="0" smtClean="0"/>
              <a:t>Kamu Yönetimi ve Sosyal Hizmet</a:t>
            </a:r>
            <a:endParaRPr kumimoji="0" lang="en-US" dirty="0"/>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pic>
        <p:nvPicPr>
          <p:cNvPr id="33798" name="Picture 6" descr="Related image"/>
          <p:cNvPicPr>
            <a:picLocks noChangeAspect="1" noChangeArrowheads="1"/>
          </p:cNvPicPr>
          <p:nvPr userDrawn="1"/>
        </p:nvPicPr>
        <p:blipFill>
          <a:blip r:embed="rId2" cstate="print"/>
          <a:srcRect/>
          <a:stretch>
            <a:fillRect/>
          </a:stretch>
        </p:blipFill>
        <p:spPr bwMode="auto">
          <a:xfrm>
            <a:off x="251520" y="188640"/>
            <a:ext cx="1919490" cy="1080120"/>
          </a:xfrm>
          <a:prstGeom prst="rect">
            <a:avLst/>
          </a:prstGeom>
          <a:noFill/>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hasCustomPrompt="1"/>
          </p:nvPr>
        </p:nvSpPr>
        <p:spPr>
          <a:xfrm>
            <a:off x="530352" y="1490480"/>
            <a:ext cx="7772400" cy="1362456"/>
          </a:xfrm>
          <a:noFill/>
          <a:ln>
            <a:noFill/>
          </a:ln>
        </p:spPr>
        <p:txBody>
          <a:bodyPr vert="horz" tIns="0" bIns="0" anchor="b">
            <a:noAutofit/>
            <a:scene3d>
              <a:camera prst="orthographicFront"/>
              <a:lightRig rig="freezing" dir="t">
                <a:rot lat="0" lon="0" rev="5640000"/>
              </a:lightRig>
            </a:scene3d>
            <a:sp3d prstMaterial="flat">
              <a:bevelT w="38100" h="38100"/>
            </a:sp3d>
          </a:bodyPr>
          <a:lstStyle>
            <a:lvl1pPr algn="ctr" rtl="0">
              <a:spcBef>
                <a:spcPct val="0"/>
              </a:spcBef>
              <a:buNone/>
              <a:defRPr lang="en-US" sz="4800" b="0" cap="none" baseline="0" dirty="0">
                <a:ln w="635">
                  <a:noFill/>
                </a:ln>
                <a:solidFill>
                  <a:srgbClr val="002060"/>
                </a:solidFill>
                <a:effectLst>
                  <a:outerShdw blurRad="38100" dist="25400" dir="5400000" algn="tl" rotWithShape="0">
                    <a:srgbClr val="000000">
                      <a:alpha val="43000"/>
                    </a:srgbClr>
                  </a:outerShdw>
                </a:effectLst>
                <a:latin typeface="+mj-lt"/>
                <a:ea typeface="+mj-ea"/>
                <a:cs typeface="+mj-cs"/>
              </a:defRPr>
            </a:lvl1pPr>
          </a:lstStyle>
          <a:p>
            <a:r>
              <a:rPr kumimoji="0" lang="tr-TR" dirty="0" smtClean="0"/>
              <a:t>Kamu Yönetimi ve Sosyal Hizmet</a:t>
            </a:r>
            <a:endParaRPr kumimoji="0" lang="en-US" dirty="0"/>
          </a:p>
        </p:txBody>
      </p:sp>
      <p:sp>
        <p:nvSpPr>
          <p:cNvPr id="3" name="2 Metin Yer Tutucusu"/>
          <p:cNvSpPr>
            <a:spLocks noGrp="1"/>
          </p:cNvSpPr>
          <p:nvPr>
            <p:ph type="body" idx="1" hasCustomPrompt="1"/>
          </p:nvPr>
        </p:nvSpPr>
        <p:spPr>
          <a:xfrm>
            <a:off x="530352" y="3719488"/>
            <a:ext cx="7772400" cy="1509712"/>
          </a:xfrm>
        </p:spPr>
        <p:txBody>
          <a:bodyPr lIns="45720" rIns="45720" anchor="t"/>
          <a:lstStyle>
            <a:lvl1pPr marL="0" indent="0" algn="ctr">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dirty="0" smtClean="0"/>
              <a:t>Dr. Özkan LEBLEBİCİ</a:t>
            </a:r>
          </a:p>
        </p:txBody>
      </p:sp>
      <p:sp>
        <p:nvSpPr>
          <p:cNvPr id="4" name="3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
        <p:nvSpPr>
          <p:cNvPr id="5" name="4 Başlık"/>
          <p:cNvSpPr>
            <a:spLocks noGrp="1"/>
          </p:cNvSpPr>
          <p:nvPr>
            <p:ph type="title" hasCustomPrompt="1"/>
          </p:nvPr>
        </p:nvSpPr>
        <p:spPr>
          <a:xfrm>
            <a:off x="1979712" y="476672"/>
            <a:ext cx="6537920" cy="648072"/>
          </a:xfrm>
        </p:spPr>
        <p:txBody>
          <a:bodyPr>
            <a:normAutofit/>
          </a:bodyPr>
          <a:lstStyle>
            <a:lvl1pPr algn="ctr">
              <a:defRPr sz="3200" b="1">
                <a:solidFill>
                  <a:srgbClr val="002060"/>
                </a:solidFill>
              </a:defRPr>
            </a:lvl1pPr>
          </a:lstStyle>
          <a:p>
            <a:r>
              <a:rPr lang="tr-TR" dirty="0" smtClean="0"/>
              <a:t>Sivil Toplum Örgütleri</a:t>
            </a:r>
            <a:endParaRPr lang="tr-TR" dirty="0"/>
          </a:p>
        </p:txBody>
      </p:sp>
      <p:pic>
        <p:nvPicPr>
          <p:cNvPr id="6" name="Picture 2" descr="Image result for ankara üniversitesi logo"/>
          <p:cNvPicPr>
            <a:picLocks noChangeAspect="1" noChangeArrowheads="1"/>
          </p:cNvPicPr>
          <p:nvPr userDrawn="1"/>
        </p:nvPicPr>
        <p:blipFill>
          <a:blip r:embed="rId2" cstate="print"/>
          <a:srcRect/>
          <a:stretch>
            <a:fillRect/>
          </a:stretch>
        </p:blipFill>
        <p:spPr bwMode="auto">
          <a:xfrm>
            <a:off x="179512" y="188640"/>
            <a:ext cx="1440159" cy="1078730"/>
          </a:xfrm>
          <a:prstGeom prst="rect">
            <a:avLst/>
          </a:prstGeom>
          <a:noFill/>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BE6839-661B-41A6-84D6-1AD33D387699}"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07EBCCC1-49AE-4BD0-A4E2-F066203A4D98}" type="datetimeFigureOut">
              <a:rPr lang="tr-TR" smtClean="0"/>
              <a:pPr/>
              <a:t>28.4.2020</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F3BE6839-661B-41A6-84D6-1AD33D387699}"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07EBCCC1-49AE-4BD0-A4E2-F066203A4D98}" type="datetimeFigureOut">
              <a:rPr lang="tr-TR" smtClean="0"/>
              <a:pPr/>
              <a:t>28.4.2020</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F3BE6839-661B-41A6-84D6-1AD33D387699}"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971600" y="2060848"/>
            <a:ext cx="7056784" cy="965969"/>
          </a:xfrm>
          <a:noFill/>
        </p:spPr>
        <p:txBody>
          <a:bodyPr>
            <a:noAutofit/>
          </a:bodyPr>
          <a:lstStyle/>
          <a:p>
            <a:pPr algn="ctr"/>
            <a:r>
              <a:rPr lang="tr-TR" sz="4400" b="1" dirty="0" smtClean="0">
                <a:solidFill>
                  <a:srgbClr val="00B050"/>
                </a:solidFill>
                <a:latin typeface="Arial Black" pitchFamily="34" charset="0"/>
              </a:rPr>
              <a:t>Sivil </a:t>
            </a:r>
            <a:r>
              <a:rPr lang="tr-TR" sz="4400" dirty="0" smtClean="0">
                <a:solidFill>
                  <a:srgbClr val="00B050"/>
                </a:solidFill>
                <a:latin typeface="Arial Black" pitchFamily="34" charset="0"/>
              </a:rPr>
              <a:t>Toplum Örgütleri</a:t>
            </a:r>
            <a:br>
              <a:rPr lang="tr-TR" sz="4400" dirty="0" smtClean="0">
                <a:solidFill>
                  <a:srgbClr val="00B050"/>
                </a:solidFill>
                <a:latin typeface="Arial Black" pitchFamily="34" charset="0"/>
              </a:rPr>
            </a:br>
            <a:r>
              <a:rPr lang="tr-TR" sz="4400" dirty="0" smtClean="0">
                <a:solidFill>
                  <a:srgbClr val="00B050"/>
                </a:solidFill>
                <a:latin typeface="Arial Black" pitchFamily="34" charset="0"/>
              </a:rPr>
              <a:t>8</a:t>
            </a:r>
            <a:endParaRPr lang="tr-TR" sz="4400" b="1" dirty="0">
              <a:solidFill>
                <a:srgbClr val="00B050"/>
              </a:solidFill>
              <a:latin typeface="Arial Black" pitchFamily="34" charset="0"/>
            </a:endParaRPr>
          </a:p>
        </p:txBody>
      </p:sp>
      <p:sp>
        <p:nvSpPr>
          <p:cNvPr id="3" name="2 Alt Başlık"/>
          <p:cNvSpPr>
            <a:spLocks noGrp="1"/>
          </p:cNvSpPr>
          <p:nvPr>
            <p:ph type="subTitle" idx="1"/>
          </p:nvPr>
        </p:nvSpPr>
        <p:spPr>
          <a:xfrm>
            <a:off x="1483568" y="2852936"/>
            <a:ext cx="6400800" cy="1752600"/>
          </a:xfrm>
        </p:spPr>
        <p:txBody>
          <a:bodyPr>
            <a:normAutofit/>
          </a:bodyPr>
          <a:lstStyle/>
          <a:p>
            <a:endParaRPr lang="tr-TR" b="1" i="1" dirty="0" smtClean="0">
              <a:solidFill>
                <a:schemeClr val="bg1"/>
              </a:solidFill>
            </a:endParaRPr>
          </a:p>
          <a:p>
            <a:endParaRPr lang="tr-TR" b="1" i="1" dirty="0" smtClean="0">
              <a:solidFill>
                <a:schemeClr val="bg1"/>
              </a:solidFill>
            </a:endParaRPr>
          </a:p>
          <a:p>
            <a:pPr algn="ctr"/>
            <a:r>
              <a:rPr lang="tr-TR" b="1" dirty="0" smtClean="0">
                <a:solidFill>
                  <a:srgbClr val="002060"/>
                </a:solidFill>
              </a:rPr>
              <a:t>Dr. Özkan LEBLEBİCİ</a:t>
            </a:r>
            <a:endParaRPr lang="tr-TR" b="1" dirty="0">
              <a:solidFill>
                <a:srgbClr val="002060"/>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pic>
        <p:nvPicPr>
          <p:cNvPr id="1026" name="Picture 2"/>
          <p:cNvPicPr>
            <a:picLocks noChangeAspect="1" noChangeArrowheads="1"/>
          </p:cNvPicPr>
          <p:nvPr/>
        </p:nvPicPr>
        <p:blipFill>
          <a:blip r:embed="rId2" cstate="print"/>
          <a:srcRect/>
          <a:stretch>
            <a:fillRect/>
          </a:stretch>
        </p:blipFill>
        <p:spPr bwMode="auto">
          <a:xfrm>
            <a:off x="323528" y="1916832"/>
            <a:ext cx="8604448" cy="3599385"/>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pic>
        <p:nvPicPr>
          <p:cNvPr id="2050" name="Picture 2"/>
          <p:cNvPicPr>
            <a:picLocks noChangeAspect="1" noChangeArrowheads="1"/>
          </p:cNvPicPr>
          <p:nvPr/>
        </p:nvPicPr>
        <p:blipFill>
          <a:blip r:embed="rId2" cstate="print"/>
          <a:srcRect/>
          <a:stretch>
            <a:fillRect/>
          </a:stretch>
        </p:blipFill>
        <p:spPr bwMode="auto">
          <a:xfrm>
            <a:off x="103956" y="1628800"/>
            <a:ext cx="8895106" cy="4032448"/>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Text Box 3"/>
          <p:cNvSpPr txBox="1">
            <a:spLocks noChangeArrowheads="1"/>
          </p:cNvSpPr>
          <p:nvPr/>
        </p:nvSpPr>
        <p:spPr bwMode="auto">
          <a:xfrm>
            <a:off x="395536" y="1700808"/>
            <a:ext cx="8496944" cy="4616648"/>
          </a:xfrm>
          <a:prstGeom prst="rect">
            <a:avLst/>
          </a:prstGeom>
          <a:noFill/>
          <a:ln w="9525">
            <a:noFill/>
            <a:miter lim="800000"/>
            <a:headEnd/>
            <a:tailEnd/>
          </a:ln>
        </p:spPr>
        <p:txBody>
          <a:bodyPr wrap="square">
            <a:spAutoFit/>
          </a:bodyPr>
          <a:lstStyle/>
          <a:p>
            <a:pPr>
              <a:lnSpc>
                <a:spcPct val="150000"/>
              </a:lnSpc>
            </a:pPr>
            <a:r>
              <a:rPr lang="tr-TR" sz="1400" dirty="0" smtClean="0">
                <a:latin typeface="Cambria" pitchFamily="18" charset="0"/>
              </a:rPr>
              <a:t>KAYNAKLAR:</a:t>
            </a:r>
          </a:p>
          <a:p>
            <a:pPr>
              <a:lnSpc>
                <a:spcPct val="150000"/>
              </a:lnSpc>
            </a:pPr>
            <a:r>
              <a:rPr lang="tr-TR" sz="1400" dirty="0" smtClean="0">
                <a:latin typeface="Cambria" pitchFamily="18" charset="0"/>
              </a:rPr>
              <a:t>Gökmen, Özgür (Ed.), Türkiye'de Hak Temelli Sivil Toplum Örgütleri-Sorunlar ve Çözüm Arayışları, STGM, Ankara, 2011.</a:t>
            </a:r>
          </a:p>
          <a:p>
            <a:pPr>
              <a:lnSpc>
                <a:spcPct val="150000"/>
              </a:lnSpc>
            </a:pPr>
            <a:r>
              <a:rPr lang="tr-TR" sz="1400" dirty="0" smtClean="0">
                <a:latin typeface="Cambria" pitchFamily="18" charset="0"/>
              </a:rPr>
              <a:t>Tekeli, İlhan, Türkiye'de </a:t>
            </a:r>
            <a:r>
              <a:rPr lang="tr-TR" sz="1400" dirty="0" err="1" smtClean="0">
                <a:latin typeface="Cambria" pitchFamily="18" charset="0"/>
              </a:rPr>
              <a:t>STK'lar</a:t>
            </a:r>
            <a:r>
              <a:rPr lang="tr-TR" sz="1400" dirty="0" smtClean="0">
                <a:latin typeface="Cambria" pitchFamily="18" charset="0"/>
              </a:rPr>
              <a:t> ve Katılımcı Demokrasi Yazıları, Tarih Vakfı Yurt Yayınları, İstanbul, 2012.</a:t>
            </a:r>
          </a:p>
          <a:p>
            <a:pPr>
              <a:lnSpc>
                <a:spcPct val="150000"/>
              </a:lnSpc>
            </a:pPr>
            <a:r>
              <a:rPr lang="tr-TR" sz="1400" dirty="0" smtClean="0">
                <a:latin typeface="Cambria" pitchFamily="18" charset="0"/>
              </a:rPr>
              <a:t>Sunar, Lütfi (Ed.), Sivil Toplum Kuruluşları İçin Yönetim Rehberi, </a:t>
            </a:r>
            <a:r>
              <a:rPr lang="tr-TR" sz="1400" dirty="0" err="1" smtClean="0">
                <a:latin typeface="Cambria" pitchFamily="18" charset="0"/>
              </a:rPr>
              <a:t>Kaknüs</a:t>
            </a:r>
            <a:r>
              <a:rPr lang="tr-TR" sz="1400" dirty="0" smtClean="0">
                <a:latin typeface="Cambria" pitchFamily="18" charset="0"/>
              </a:rPr>
              <a:t>, İstanbul, 2005.</a:t>
            </a:r>
          </a:p>
          <a:p>
            <a:pPr>
              <a:lnSpc>
                <a:spcPct val="150000"/>
              </a:lnSpc>
            </a:pPr>
            <a:r>
              <a:rPr lang="tr-TR" sz="1400" dirty="0" err="1" smtClean="0">
                <a:latin typeface="Cambria" pitchFamily="18" charset="0"/>
              </a:rPr>
              <a:t>Çalha</a:t>
            </a:r>
            <a:r>
              <a:rPr lang="tr-TR" sz="1400" dirty="0" smtClean="0">
                <a:latin typeface="Cambria" pitchFamily="18" charset="0"/>
              </a:rPr>
              <a:t>, Ömer, Aşkın Devletten Sivil Topluma, </a:t>
            </a:r>
            <a:r>
              <a:rPr lang="tr-TR" sz="1400" dirty="0" err="1" smtClean="0">
                <a:latin typeface="Cambria" pitchFamily="18" charset="0"/>
              </a:rPr>
              <a:t>Gendaş</a:t>
            </a:r>
            <a:r>
              <a:rPr lang="tr-TR" sz="1400" dirty="0" smtClean="0">
                <a:latin typeface="Cambria" pitchFamily="18" charset="0"/>
              </a:rPr>
              <a:t>, İstanbul, 2000.</a:t>
            </a:r>
          </a:p>
          <a:p>
            <a:pPr>
              <a:lnSpc>
                <a:spcPct val="150000"/>
              </a:lnSpc>
            </a:pPr>
            <a:r>
              <a:rPr lang="tr-TR" sz="1400" dirty="0" smtClean="0">
                <a:latin typeface="Cambria" pitchFamily="18" charset="0"/>
              </a:rPr>
              <a:t>Gözler, Kemal, İdare Hukukuna Giriş, Ekin </a:t>
            </a:r>
            <a:r>
              <a:rPr lang="tr-TR" sz="1400" dirty="0" err="1" smtClean="0">
                <a:latin typeface="Cambria" pitchFamily="18" charset="0"/>
              </a:rPr>
              <a:t>Kitabevi</a:t>
            </a:r>
            <a:r>
              <a:rPr lang="tr-TR" sz="1400" dirty="0" smtClean="0">
                <a:latin typeface="Cambria" pitchFamily="18" charset="0"/>
              </a:rPr>
              <a:t>, (7. Basım), Bursa, 2007.</a:t>
            </a:r>
          </a:p>
          <a:p>
            <a:pPr>
              <a:lnSpc>
                <a:spcPct val="150000"/>
              </a:lnSpc>
            </a:pPr>
            <a:r>
              <a:rPr lang="tr-TR" sz="1400" dirty="0" smtClean="0">
                <a:latin typeface="Cambria" pitchFamily="18" charset="0"/>
              </a:rPr>
              <a:t>Saylan, Türkan, 100 Soruda Sivil Toplum, Cumhuriyet Kitapları, İstanbul, 2008.</a:t>
            </a:r>
          </a:p>
          <a:p>
            <a:pPr>
              <a:lnSpc>
                <a:spcPct val="150000"/>
              </a:lnSpc>
            </a:pPr>
            <a:r>
              <a:rPr lang="tr-TR" sz="1400" dirty="0" smtClean="0">
                <a:latin typeface="Cambria" pitchFamily="18" charset="0"/>
              </a:rPr>
              <a:t>Doğan, İlyas, Sivil Toplum Anlayışı ve Siyasal Sistemler, (4. Basım), Astana Yayınları, Ankara, 2015.</a:t>
            </a:r>
          </a:p>
          <a:p>
            <a:pPr>
              <a:lnSpc>
                <a:spcPct val="150000"/>
              </a:lnSpc>
            </a:pPr>
            <a:r>
              <a:rPr lang="tr-TR" sz="1400" dirty="0" smtClean="0">
                <a:latin typeface="Cambria" pitchFamily="18" charset="0"/>
              </a:rPr>
              <a:t>Akbal, İsmail, Sivil Toplum, Çizgi Yayınları, Konya, 2017.</a:t>
            </a:r>
          </a:p>
          <a:p>
            <a:pPr>
              <a:lnSpc>
                <a:spcPct val="150000"/>
              </a:lnSpc>
            </a:pPr>
            <a:r>
              <a:rPr lang="tr-TR" sz="1400" dirty="0" smtClean="0">
                <a:latin typeface="Cambria" pitchFamily="18" charset="0"/>
              </a:rPr>
              <a:t>Türkiye Cumhuriyeti Anayasası</a:t>
            </a:r>
          </a:p>
          <a:p>
            <a:pPr>
              <a:lnSpc>
                <a:spcPct val="150000"/>
              </a:lnSpc>
            </a:pPr>
            <a:r>
              <a:rPr lang="tr-TR" sz="1400" dirty="0" smtClean="0">
                <a:latin typeface="Cambria" pitchFamily="18" charset="0"/>
              </a:rPr>
              <a:t>Dernekler Kanunu</a:t>
            </a:r>
          </a:p>
          <a:p>
            <a:pPr>
              <a:lnSpc>
                <a:spcPct val="150000"/>
              </a:lnSpc>
            </a:pPr>
            <a:r>
              <a:rPr lang="tr-TR" sz="1400" dirty="0" smtClean="0">
                <a:latin typeface="Cambria" pitchFamily="18" charset="0"/>
              </a:rPr>
              <a:t>Vakıflar kanunu</a:t>
            </a:r>
          </a:p>
          <a:p>
            <a:pPr>
              <a:lnSpc>
                <a:spcPct val="150000"/>
              </a:lnSpc>
            </a:pPr>
            <a:r>
              <a:rPr lang="tr-TR" sz="1400" dirty="0" smtClean="0">
                <a:latin typeface="Cambria" pitchFamily="18" charset="0"/>
              </a:rPr>
              <a:t>İlgili internet kaynakları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pic>
        <p:nvPicPr>
          <p:cNvPr id="1026" name="Picture 2"/>
          <p:cNvPicPr>
            <a:picLocks noChangeAspect="1" noChangeArrowheads="1"/>
          </p:cNvPicPr>
          <p:nvPr/>
        </p:nvPicPr>
        <p:blipFill>
          <a:blip r:embed="rId2" cstate="print"/>
          <a:srcRect/>
          <a:stretch>
            <a:fillRect/>
          </a:stretch>
        </p:blipFill>
        <p:spPr bwMode="auto">
          <a:xfrm>
            <a:off x="611560" y="1556792"/>
            <a:ext cx="8034784" cy="4896544"/>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4" name="3 Dikdörtgen"/>
          <p:cNvSpPr/>
          <p:nvPr/>
        </p:nvSpPr>
        <p:spPr>
          <a:xfrm>
            <a:off x="251520" y="1268760"/>
            <a:ext cx="8640960" cy="5632311"/>
          </a:xfrm>
          <a:prstGeom prst="rect">
            <a:avLst/>
          </a:prstGeom>
        </p:spPr>
        <p:txBody>
          <a:bodyPr wrap="square">
            <a:spAutoFit/>
          </a:bodyPr>
          <a:lstStyle/>
          <a:p>
            <a:pPr>
              <a:lnSpc>
                <a:spcPct val="150000"/>
              </a:lnSpc>
            </a:pPr>
            <a:r>
              <a:rPr lang="tr-TR" sz="2400" dirty="0" smtClean="0">
                <a:latin typeface="Cambria" pitchFamily="18" charset="0"/>
                <a:ea typeface="Cambria" pitchFamily="18" charset="0"/>
              </a:rPr>
              <a:t>*Çocuk derneklerine tüzel kişiler kurucu veya üye olamazlar, Ayrıca, çocuk derneklerinde kuruluş bildirimine, kurucu çocukların yasal temsilcilerinin izni eklenir.</a:t>
            </a:r>
          </a:p>
          <a:p>
            <a:pPr>
              <a:lnSpc>
                <a:spcPct val="150000"/>
              </a:lnSpc>
            </a:pPr>
            <a:r>
              <a:rPr lang="tr-TR" sz="2400" dirty="0" smtClean="0">
                <a:latin typeface="Cambria" pitchFamily="18" charset="0"/>
                <a:ea typeface="Cambria" pitchFamily="18" charset="0"/>
              </a:rPr>
              <a:t>*Dernekler, kuruluş bildirimi ve eklerini mülki idare amirliğine vermek suretiyle tüzel kişilik kazanırlar. (İl Dernekler Md.</a:t>
            </a:r>
            <a:r>
              <a:rPr lang="tr-TR" sz="2400" dirty="0" err="1" smtClean="0">
                <a:latin typeface="Cambria" pitchFamily="18" charset="0"/>
                <a:ea typeface="Cambria" pitchFamily="18" charset="0"/>
              </a:rPr>
              <a:t>lüğü</a:t>
            </a:r>
            <a:r>
              <a:rPr lang="tr-TR" sz="2400" dirty="0" smtClean="0">
                <a:latin typeface="Cambria" pitchFamily="18" charset="0"/>
                <a:ea typeface="Cambria" pitchFamily="18" charset="0"/>
              </a:rPr>
              <a:t>)</a:t>
            </a:r>
          </a:p>
          <a:p>
            <a:pPr>
              <a:lnSpc>
                <a:spcPct val="150000"/>
              </a:lnSpc>
            </a:pPr>
            <a:r>
              <a:rPr lang="tr-TR" sz="2400" dirty="0" smtClean="0">
                <a:latin typeface="Cambria" pitchFamily="18" charset="0"/>
                <a:ea typeface="Cambria" pitchFamily="18" charset="0"/>
              </a:rPr>
              <a:t>*Mülki idare amirliği tarafından dernek kuruluş bildirimi, gün ve saat belirtilmek suretiyle dernekler birimine havale edilir ve başvuru sahibine kuruluş bildirimi ve eklerinin alındığına dair (Dernekler Yönetmeliği Ek-1 de örneği bulunan) Alındı Belgesi verilir.</a:t>
            </a:r>
            <a:endParaRPr lang="tr-TR" sz="2400" dirty="0">
              <a:latin typeface="Cambria" pitchFamily="18" charset="0"/>
              <a:ea typeface="Cambria"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395536" y="1484784"/>
            <a:ext cx="8424168" cy="4524315"/>
          </a:xfrm>
          <a:prstGeom prst="rect">
            <a:avLst/>
          </a:prstGeom>
          <a:noFill/>
          <a:ln w="9525">
            <a:noFill/>
            <a:miter lim="800000"/>
            <a:headEnd/>
            <a:tailEnd/>
          </a:ln>
        </p:spPr>
        <p:txBody>
          <a:bodyPr wrap="square">
            <a:spAutoFit/>
          </a:bodyPr>
          <a:lstStyle/>
          <a:p>
            <a:pPr eaLnBrk="0" hangingPunct="0">
              <a:lnSpc>
                <a:spcPct val="150000"/>
              </a:lnSpc>
            </a:pPr>
            <a:r>
              <a:rPr lang="tr-TR" sz="2400" dirty="0" smtClean="0">
                <a:latin typeface="Cambria" pitchFamily="18" charset="0"/>
              </a:rPr>
              <a:t>Derneklerin Tutmak Zorunda Olduğu Defterler;</a:t>
            </a:r>
          </a:p>
          <a:p>
            <a:pPr eaLnBrk="0" hangingPunct="0">
              <a:lnSpc>
                <a:spcPct val="150000"/>
              </a:lnSpc>
            </a:pPr>
            <a:r>
              <a:rPr lang="tr-TR" sz="2400" dirty="0" smtClean="0">
                <a:latin typeface="Cambria" pitchFamily="18" charset="0"/>
              </a:rPr>
              <a:t>1)Karar Defteri: Yönetim kurulu kararları tarih ve numara sırasıyla bu deftere yazılır ve kararların altı toplantıya katılan üyelerce imzalanır.</a:t>
            </a:r>
          </a:p>
          <a:p>
            <a:pPr eaLnBrk="0" hangingPunct="0">
              <a:lnSpc>
                <a:spcPct val="150000"/>
              </a:lnSpc>
            </a:pPr>
            <a:r>
              <a:rPr lang="tr-TR" sz="2400" dirty="0" smtClean="0">
                <a:latin typeface="Cambria" pitchFamily="18" charset="0"/>
              </a:rPr>
              <a:t>2)Üye Kayıt Defteri: Derneğe üye olarak girenlerin kimlik bilgileri, derneğe giriş ve çıkış tarihleri bu deftere işlenir. Üyelerin ödedikleri giriş ve yıllık aidat miktarları bu deftere işlenebilir.</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395536" y="1484784"/>
            <a:ext cx="8424168" cy="5078313"/>
          </a:xfrm>
          <a:prstGeom prst="rect">
            <a:avLst/>
          </a:prstGeom>
          <a:noFill/>
          <a:ln w="9525">
            <a:noFill/>
            <a:miter lim="800000"/>
            <a:headEnd/>
            <a:tailEnd/>
          </a:ln>
        </p:spPr>
        <p:txBody>
          <a:bodyPr wrap="square">
            <a:spAutoFit/>
          </a:bodyPr>
          <a:lstStyle/>
          <a:p>
            <a:pPr eaLnBrk="0" hangingPunct="0">
              <a:lnSpc>
                <a:spcPct val="150000"/>
              </a:lnSpc>
            </a:pPr>
            <a:r>
              <a:rPr lang="tr-TR" sz="2400" dirty="0" smtClean="0">
                <a:latin typeface="Cambria" pitchFamily="18" charset="0"/>
              </a:rPr>
              <a:t>Derneklerin Tutmak Zorunda Olduğu Defterler;</a:t>
            </a:r>
          </a:p>
          <a:p>
            <a:pPr eaLnBrk="0" hangingPunct="0">
              <a:lnSpc>
                <a:spcPct val="150000"/>
              </a:lnSpc>
            </a:pPr>
            <a:r>
              <a:rPr lang="tr-TR" sz="2400" dirty="0" smtClean="0">
                <a:latin typeface="Cambria" pitchFamily="18" charset="0"/>
              </a:rPr>
              <a:t>3)Evrak Kayıt Defteri: Gelen ve  giden evraklar, tarih ve sıra numarası ile bu deftere kaydedilir. Gelen evrakın asılları ve giden evrakın kopyaları dosyalanır. Elektronik posta yoluyla gelen veya giden evraklar çıktısı alınmak suretiyle saklanır.</a:t>
            </a:r>
          </a:p>
          <a:p>
            <a:pPr eaLnBrk="0" hangingPunct="0">
              <a:lnSpc>
                <a:spcPct val="150000"/>
              </a:lnSpc>
            </a:pPr>
            <a:r>
              <a:rPr lang="tr-TR" sz="2400" dirty="0" smtClean="0">
                <a:latin typeface="Cambria" pitchFamily="18" charset="0"/>
              </a:rPr>
              <a:t>4)Demirbaş Defteri: Derneğe ait demirbaşların edinme tarihi ve şekli ile kullanıldıkları veya verildikleri yerler ve kullanım sürelerini dolduranların kayıttan düşürülmesi bu deftere işlenir.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395536" y="1690930"/>
            <a:ext cx="8424168" cy="3970318"/>
          </a:xfrm>
          <a:prstGeom prst="rect">
            <a:avLst/>
          </a:prstGeom>
          <a:noFill/>
          <a:ln w="9525">
            <a:noFill/>
            <a:miter lim="800000"/>
            <a:headEnd/>
            <a:tailEnd/>
          </a:ln>
        </p:spPr>
        <p:txBody>
          <a:bodyPr wrap="square">
            <a:spAutoFit/>
          </a:bodyPr>
          <a:lstStyle/>
          <a:p>
            <a:pPr eaLnBrk="0" hangingPunct="0">
              <a:lnSpc>
                <a:spcPct val="150000"/>
              </a:lnSpc>
            </a:pPr>
            <a:r>
              <a:rPr lang="tr-TR" sz="2400" dirty="0" smtClean="0">
                <a:latin typeface="Cambria" pitchFamily="18" charset="0"/>
              </a:rPr>
              <a:t>Derneklerin Tutmak Zorunda Olduğu Defterler;</a:t>
            </a:r>
          </a:p>
          <a:p>
            <a:pPr eaLnBrk="0" hangingPunct="0">
              <a:lnSpc>
                <a:spcPct val="150000"/>
              </a:lnSpc>
            </a:pPr>
            <a:r>
              <a:rPr lang="tr-TR" sz="2400" dirty="0" smtClean="0">
                <a:latin typeface="Cambria" pitchFamily="18" charset="0"/>
              </a:rPr>
              <a:t>5)İşletme Hesabı Defteri: Dernek adına alınan gelirler ve yapılan giderler açık ve düzenli olarak bu deftere işlenir.</a:t>
            </a:r>
          </a:p>
          <a:p>
            <a:pPr eaLnBrk="0" hangingPunct="0">
              <a:lnSpc>
                <a:spcPct val="150000"/>
              </a:lnSpc>
            </a:pPr>
            <a:r>
              <a:rPr lang="tr-TR" sz="2400" dirty="0" smtClean="0">
                <a:latin typeface="Cambria" pitchFamily="18" charset="0"/>
              </a:rPr>
              <a:t>6)Alındı Belgesi Kayıt Defteri (EK- 10): Alındı belgelerinin seri ve sıra numaraları, bu belgeleri alan ve iade edelerin adı, soyadı ve imzaları ile aldıkları ve iade ettikleri tarihler bu deftere işlenir.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251520" y="1556792"/>
            <a:ext cx="8712968" cy="5078313"/>
          </a:xfrm>
          <a:prstGeom prst="rect">
            <a:avLst/>
          </a:prstGeom>
          <a:noFill/>
          <a:ln w="9525">
            <a:noFill/>
            <a:miter lim="800000"/>
            <a:headEnd/>
            <a:tailEnd/>
          </a:ln>
        </p:spPr>
        <p:txBody>
          <a:bodyPr wrap="square">
            <a:spAutoFit/>
          </a:bodyPr>
          <a:lstStyle/>
          <a:p>
            <a:pPr eaLnBrk="0" hangingPunct="0">
              <a:lnSpc>
                <a:spcPct val="150000"/>
              </a:lnSpc>
            </a:pPr>
            <a:r>
              <a:rPr lang="tr-TR" sz="2400" dirty="0" smtClean="0">
                <a:latin typeface="Cambria" pitchFamily="18" charset="0"/>
              </a:rPr>
              <a:t>Derneklerce tutulması zorunlu olan defterlerin dernekler biriminden veya noterden onaylı olması zorunludur. </a:t>
            </a:r>
          </a:p>
          <a:p>
            <a:pPr eaLnBrk="0" hangingPunct="0">
              <a:lnSpc>
                <a:spcPct val="150000"/>
              </a:lnSpc>
            </a:pPr>
            <a:r>
              <a:rPr lang="tr-TR" sz="2400" dirty="0" smtClean="0">
                <a:latin typeface="Cambria" pitchFamily="18" charset="0"/>
              </a:rPr>
              <a:t>Tutulacak defter ve kayıtların Türkçe olması zorunludur. Defterler mürekkepli kalemle yazılır.</a:t>
            </a:r>
          </a:p>
          <a:p>
            <a:pPr eaLnBrk="0" hangingPunct="0">
              <a:lnSpc>
                <a:spcPct val="150000"/>
              </a:lnSpc>
            </a:pPr>
            <a:r>
              <a:rPr lang="tr-TR" sz="2400" dirty="0" smtClean="0">
                <a:latin typeface="Cambria" pitchFamily="18" charset="0"/>
              </a:rPr>
              <a:t>Defterler bilgisayar ortamında da tutulabilir. Ancak form veya sürekli form şeklinde tutulacak defterler, kullanılmaya başlanmadan önce her bir sayfasına numara verilerek ve onaylatılarak kullanılabilir. Onaylı sayfalar kullanıldıktan sonra defter haline getirilerek muhafaza edilir.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395536" y="1844824"/>
            <a:ext cx="8424168" cy="3416320"/>
          </a:xfrm>
          <a:prstGeom prst="rect">
            <a:avLst/>
          </a:prstGeom>
          <a:noFill/>
          <a:ln w="9525">
            <a:noFill/>
            <a:miter lim="800000"/>
            <a:headEnd/>
            <a:tailEnd/>
          </a:ln>
        </p:spPr>
        <p:txBody>
          <a:bodyPr wrap="square">
            <a:spAutoFit/>
          </a:bodyPr>
          <a:lstStyle/>
          <a:p>
            <a:pPr eaLnBrk="0" hangingPunct="0">
              <a:lnSpc>
                <a:spcPct val="150000"/>
              </a:lnSpc>
            </a:pPr>
            <a:r>
              <a:rPr lang="tr-TR" sz="2400" dirty="0" smtClean="0">
                <a:latin typeface="Cambria" pitchFamily="18" charset="0"/>
              </a:rPr>
              <a:t>İçişleri Bakanlığı Sivil Toplumla İlişkiler Genel Müdürlüğü ;</a:t>
            </a:r>
          </a:p>
          <a:p>
            <a:pPr eaLnBrk="0" hangingPunct="0">
              <a:lnSpc>
                <a:spcPct val="150000"/>
              </a:lnSpc>
            </a:pPr>
            <a:r>
              <a:rPr lang="tr-TR" sz="2400" dirty="0" smtClean="0">
                <a:latin typeface="Cambria" pitchFamily="18" charset="0"/>
              </a:rPr>
              <a:t>Misyonu</a:t>
            </a:r>
          </a:p>
          <a:p>
            <a:pPr eaLnBrk="0" hangingPunct="0">
              <a:lnSpc>
                <a:spcPct val="150000"/>
              </a:lnSpc>
            </a:pPr>
            <a:r>
              <a:rPr lang="tr-TR" sz="2400" dirty="0" smtClean="0">
                <a:latin typeface="Cambria" pitchFamily="18" charset="0"/>
              </a:rPr>
              <a:t>Çağdaş dünya ile bütünleşmiş güçlü bir sivil toplum oluşumuna katkıda bulunmak, Sivil topluma rehberlik ederek ortak akla ulaşmak, Değişen ve gelişen koşullara uyum sağlayarak, sürekli öğrenen ve paylaşan bir kuruluş haline gelmektir.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Başlık"/>
          <p:cNvSpPr txBox="1">
            <a:spLocks/>
          </p:cNvSpPr>
          <p:nvPr/>
        </p:nvSpPr>
        <p:spPr>
          <a:xfrm>
            <a:off x="2123728" y="404664"/>
            <a:ext cx="6192688" cy="576064"/>
          </a:xfrm>
          <a:prstGeom prst="rect">
            <a:avLst/>
          </a:prstGeom>
          <a:noFill/>
        </p:spPr>
        <p:txBody>
          <a:bodyPr>
            <a:normAutofit fontScale="92500" lnSpcReduction="10000"/>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tr-TR" sz="3600" b="1" i="0" u="none" strike="noStrike" kern="1200" cap="none" spc="0" normalizeH="0" baseline="0" noProof="0" dirty="0" smtClean="0">
                <a:ln>
                  <a:noFill/>
                </a:ln>
                <a:solidFill>
                  <a:srgbClr val="002060"/>
                </a:solidFill>
                <a:effectLst/>
                <a:uLnTx/>
                <a:uFillTx/>
                <a:latin typeface="Arial Black" pitchFamily="34" charset="0"/>
                <a:ea typeface="+mj-ea"/>
                <a:cs typeface="+mj-cs"/>
              </a:rPr>
              <a:t>Sivil Toplum</a:t>
            </a:r>
            <a:r>
              <a:rPr kumimoji="0" lang="tr-TR" sz="3600" b="1" i="0" u="none" strike="noStrike" kern="1200" cap="none" spc="0" normalizeH="0" noProof="0" dirty="0" smtClean="0">
                <a:ln>
                  <a:noFill/>
                </a:ln>
                <a:solidFill>
                  <a:srgbClr val="002060"/>
                </a:solidFill>
                <a:effectLst/>
                <a:uLnTx/>
                <a:uFillTx/>
                <a:latin typeface="Arial Black" pitchFamily="34" charset="0"/>
                <a:ea typeface="+mj-ea"/>
                <a:cs typeface="+mj-cs"/>
              </a:rPr>
              <a:t> Örgütleri</a:t>
            </a:r>
            <a:endParaRPr kumimoji="0" lang="tr-TR" sz="3600" b="1" i="0" u="none" strike="noStrike" kern="1200" cap="none" spc="0" normalizeH="0" baseline="0" noProof="0" dirty="0">
              <a:ln>
                <a:noFill/>
              </a:ln>
              <a:solidFill>
                <a:srgbClr val="002060"/>
              </a:solidFill>
              <a:effectLst/>
              <a:uLnTx/>
              <a:uFillTx/>
              <a:latin typeface="Arial Black" pitchFamily="34" charset="0"/>
              <a:ea typeface="+mj-ea"/>
              <a:cs typeface="+mj-cs"/>
            </a:endParaRPr>
          </a:p>
        </p:txBody>
      </p:sp>
      <p:sp>
        <p:nvSpPr>
          <p:cNvPr id="6" name="Text Box 3"/>
          <p:cNvSpPr txBox="1">
            <a:spLocks noChangeArrowheads="1"/>
          </p:cNvSpPr>
          <p:nvPr/>
        </p:nvSpPr>
        <p:spPr bwMode="auto">
          <a:xfrm>
            <a:off x="395536" y="2132856"/>
            <a:ext cx="8424168" cy="2862322"/>
          </a:xfrm>
          <a:prstGeom prst="rect">
            <a:avLst/>
          </a:prstGeom>
          <a:noFill/>
          <a:ln w="9525">
            <a:noFill/>
            <a:miter lim="800000"/>
            <a:headEnd/>
            <a:tailEnd/>
          </a:ln>
        </p:spPr>
        <p:txBody>
          <a:bodyPr wrap="square">
            <a:spAutoFit/>
          </a:bodyPr>
          <a:lstStyle/>
          <a:p>
            <a:pPr eaLnBrk="0" hangingPunct="0">
              <a:lnSpc>
                <a:spcPct val="150000"/>
              </a:lnSpc>
            </a:pPr>
            <a:r>
              <a:rPr lang="tr-TR" sz="2400" dirty="0" smtClean="0">
                <a:latin typeface="Cambria" pitchFamily="18" charset="0"/>
              </a:rPr>
              <a:t>İçişleri Bakanlığı Sivil Toplumla İlişkiler Genel Müdürlüğü ;</a:t>
            </a:r>
          </a:p>
          <a:p>
            <a:pPr eaLnBrk="0" hangingPunct="0">
              <a:lnSpc>
                <a:spcPct val="150000"/>
              </a:lnSpc>
            </a:pPr>
            <a:r>
              <a:rPr lang="tr-TR" sz="2400" dirty="0" smtClean="0">
                <a:latin typeface="Cambria" pitchFamily="18" charset="0"/>
              </a:rPr>
              <a:t>Vizyonu</a:t>
            </a:r>
          </a:p>
          <a:p>
            <a:pPr eaLnBrk="0" hangingPunct="0">
              <a:lnSpc>
                <a:spcPct val="150000"/>
              </a:lnSpc>
            </a:pPr>
            <a:r>
              <a:rPr lang="tr-TR" sz="2400" dirty="0" smtClean="0">
                <a:latin typeface="Cambria" pitchFamily="18" charset="0"/>
              </a:rPr>
              <a:t>Toplumsal örgütlenmeyi destekleyerek katılımcı demokrasinin kökleşmesine, Toplumun yaşam kalitesinin yükseltilmesine, katkıda bulunmaktır.</a:t>
            </a: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Flow</Template>
  <TotalTime>1034</TotalTime>
  <Words>606</Words>
  <Application>Microsoft Office PowerPoint</Application>
  <PresentationFormat>Ekran Gösterisi (4:3)</PresentationFormat>
  <Paragraphs>49</Paragraphs>
  <Slides>12</Slides>
  <Notes>0</Notes>
  <HiddenSlides>0</HiddenSlides>
  <MMClips>0</MMClips>
  <ScaleCrop>false</ScaleCrop>
  <HeadingPairs>
    <vt:vector size="4" baseType="variant">
      <vt:variant>
        <vt:lpstr>Tema</vt:lpstr>
      </vt:variant>
      <vt:variant>
        <vt:i4>1</vt:i4>
      </vt:variant>
      <vt:variant>
        <vt:lpstr>Slayt Başlıkları</vt:lpstr>
      </vt:variant>
      <vt:variant>
        <vt:i4>12</vt:i4>
      </vt:variant>
    </vt:vector>
  </HeadingPairs>
  <TitlesOfParts>
    <vt:vector size="13" baseType="lpstr">
      <vt:lpstr>Akış</vt:lpstr>
      <vt:lpstr>Sivil Toplum Örgütleri 8</vt:lpstr>
      <vt:lpstr>Slayt 2</vt:lpstr>
      <vt:lpstr>Slayt 3</vt:lpstr>
      <vt:lpstr>Slayt 4</vt:lpstr>
      <vt:lpstr>Slayt 5</vt:lpstr>
      <vt:lpstr>Slayt 6</vt:lpstr>
      <vt:lpstr>Slayt 7</vt:lpstr>
      <vt:lpstr>Slayt 8</vt:lpstr>
      <vt:lpstr>Slayt 9</vt:lpstr>
      <vt:lpstr>Slayt 10</vt:lpstr>
      <vt:lpstr>Slayt 11</vt:lpstr>
      <vt:lpstr>Slayt 12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KAYSEM 2015</dc:title>
  <dc:creator>Teknosa</dc:creator>
  <cp:lastModifiedBy>Teknosa</cp:lastModifiedBy>
  <cp:revision>139</cp:revision>
  <dcterms:created xsi:type="dcterms:W3CDTF">2015-05-04T08:30:58Z</dcterms:created>
  <dcterms:modified xsi:type="dcterms:W3CDTF">2020-04-28T09:54:12Z</dcterms:modified>
</cp:coreProperties>
</file>