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76" r:id="rId5"/>
    <p:sldId id="287" r:id="rId6"/>
    <p:sldId id="288" r:id="rId7"/>
    <p:sldId id="286" r:id="rId8"/>
    <p:sldId id="289" r:id="rId9"/>
    <p:sldId id="277" r:id="rId10"/>
    <p:sldId id="278" r:id="rId11"/>
    <p:sldId id="279" r:id="rId12"/>
    <p:sldId id="29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8</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323528" y="1916832"/>
            <a:ext cx="8604448" cy="359938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2050" name="Picture 2"/>
          <p:cNvPicPr>
            <a:picLocks noChangeAspect="1" noChangeArrowheads="1"/>
          </p:cNvPicPr>
          <p:nvPr/>
        </p:nvPicPr>
        <p:blipFill>
          <a:blip r:embed="rId2" cstate="print"/>
          <a:srcRect/>
          <a:stretch>
            <a:fillRect/>
          </a:stretch>
        </p:blipFill>
        <p:spPr bwMode="auto">
          <a:xfrm>
            <a:off x="103956" y="1628800"/>
            <a:ext cx="8895106" cy="403244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700808"/>
            <a:ext cx="8496944" cy="4616648"/>
          </a:xfrm>
          <a:prstGeom prst="rect">
            <a:avLst/>
          </a:prstGeom>
          <a:noFill/>
          <a:ln w="9525">
            <a:noFill/>
            <a:miter lim="800000"/>
            <a:headEnd/>
            <a:tailEnd/>
          </a:ln>
        </p:spPr>
        <p:txBody>
          <a:bodyPr wrap="square">
            <a:spAutoFit/>
          </a:body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611560" y="1556792"/>
            <a:ext cx="8034784" cy="489654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3 Dikdörtgen"/>
          <p:cNvSpPr/>
          <p:nvPr/>
        </p:nvSpPr>
        <p:spPr>
          <a:xfrm>
            <a:off x="251520" y="1268760"/>
            <a:ext cx="8640960" cy="5632311"/>
          </a:xfrm>
          <a:prstGeom prst="rect">
            <a:avLst/>
          </a:prstGeom>
        </p:spPr>
        <p:txBody>
          <a:bodyPr wrap="square">
            <a:spAutoFit/>
          </a:bodyPr>
          <a:lstStyle/>
          <a:p>
            <a:pPr>
              <a:lnSpc>
                <a:spcPct val="150000"/>
              </a:lnSpc>
            </a:pPr>
            <a:r>
              <a:rPr lang="tr-TR" sz="2400" dirty="0" smtClean="0">
                <a:latin typeface="Cambria" pitchFamily="18" charset="0"/>
                <a:ea typeface="Cambria" pitchFamily="18" charset="0"/>
              </a:rPr>
              <a:t>*Çocuk derneklerine tüzel kişiler kurucu veya üye olamazlar, Ayrıca, çocuk derneklerinde kuruluş bildirimine, kurucu çocukların yasal temsilcilerinin izni eklenir.</a:t>
            </a:r>
          </a:p>
          <a:p>
            <a:pPr>
              <a:lnSpc>
                <a:spcPct val="150000"/>
              </a:lnSpc>
            </a:pPr>
            <a:r>
              <a:rPr lang="tr-TR" sz="2400" dirty="0" smtClean="0">
                <a:latin typeface="Cambria" pitchFamily="18" charset="0"/>
                <a:ea typeface="Cambria" pitchFamily="18" charset="0"/>
              </a:rPr>
              <a:t>*Dernekler, kuruluş bildirimi ve eklerini mülki idare amirliğine vermek suretiyle tüzel kişilik kazanırlar. (İl Dernekler Md.</a:t>
            </a:r>
            <a:r>
              <a:rPr lang="tr-TR" sz="2400" dirty="0" err="1" smtClean="0">
                <a:latin typeface="Cambria" pitchFamily="18" charset="0"/>
                <a:ea typeface="Cambria" pitchFamily="18" charset="0"/>
              </a:rPr>
              <a:t>lüğü</a:t>
            </a:r>
            <a:r>
              <a:rPr lang="tr-TR" sz="2400" dirty="0" smtClean="0">
                <a:latin typeface="Cambria" pitchFamily="18" charset="0"/>
                <a:ea typeface="Cambria" pitchFamily="18" charset="0"/>
              </a:rPr>
              <a:t>)</a:t>
            </a:r>
          </a:p>
          <a:p>
            <a:pPr>
              <a:lnSpc>
                <a:spcPct val="150000"/>
              </a:lnSpc>
            </a:pPr>
            <a:r>
              <a:rPr lang="tr-TR" sz="2400" dirty="0" smtClean="0">
                <a:latin typeface="Cambria" pitchFamily="18" charset="0"/>
                <a:ea typeface="Cambria" pitchFamily="18" charset="0"/>
              </a:rPr>
              <a:t>*Mülki idare amirliği tarafından dernek kuruluş bildirimi, gün ve saat belirtilmek suretiyle dernekler birimine havale edilir ve başvuru sahibine kuruluş bildirimi ve eklerinin alındığına dair (Dernekler Yönetmeliği Ek-1 de örneği bulunan) Alındı Belgesi verilir.</a:t>
            </a:r>
            <a:endParaRPr lang="tr-TR" sz="2400" dirty="0">
              <a:latin typeface="Cambria" pitchFamily="18" charset="0"/>
              <a:ea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484784"/>
            <a:ext cx="8424168" cy="4524315"/>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Derneklerin Tutmak Zorunda Olduğu Defterler;</a:t>
            </a:r>
          </a:p>
          <a:p>
            <a:pPr eaLnBrk="0" hangingPunct="0">
              <a:lnSpc>
                <a:spcPct val="150000"/>
              </a:lnSpc>
            </a:pPr>
            <a:r>
              <a:rPr lang="tr-TR" sz="2400" dirty="0" smtClean="0">
                <a:latin typeface="Cambria" pitchFamily="18" charset="0"/>
              </a:rPr>
              <a:t>1)Karar Defteri: Yönetim kurulu kararları tarih ve numara sırasıyla bu deftere yazılır ve kararların altı toplantıya katılan üyelerce imzalanır.</a:t>
            </a:r>
          </a:p>
          <a:p>
            <a:pPr eaLnBrk="0" hangingPunct="0">
              <a:lnSpc>
                <a:spcPct val="150000"/>
              </a:lnSpc>
            </a:pPr>
            <a:r>
              <a:rPr lang="tr-TR" sz="2400" dirty="0" smtClean="0">
                <a:latin typeface="Cambria" pitchFamily="18" charset="0"/>
              </a:rPr>
              <a:t>2)Üye Kayıt Defteri: Derneğe üye olarak girenlerin kimlik bilgileri, derneğe giriş ve çıkış tarihleri bu deftere işlenir. Üyelerin ödedikleri giriş ve yıllık aidat miktarları bu deftere işlenebilir.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484784"/>
            <a:ext cx="8424168" cy="5078313"/>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Derneklerin Tutmak Zorunda Olduğu Defterler;</a:t>
            </a:r>
          </a:p>
          <a:p>
            <a:pPr eaLnBrk="0" hangingPunct="0">
              <a:lnSpc>
                <a:spcPct val="150000"/>
              </a:lnSpc>
            </a:pPr>
            <a:r>
              <a:rPr lang="tr-TR" sz="2400" dirty="0" smtClean="0">
                <a:latin typeface="Cambria" pitchFamily="18" charset="0"/>
              </a:rPr>
              <a:t>3)Evrak Kayıt Defteri: Gelen ve  giden evraklar, tarih ve sıra numarası ile bu deftere kaydedilir. Gelen evrakın asılları ve giden evrakın kopyaları dosyalanır. Elektronik posta yoluyla gelen veya giden evraklar çıktısı alınmak suretiyle saklanır.</a:t>
            </a:r>
          </a:p>
          <a:p>
            <a:pPr eaLnBrk="0" hangingPunct="0">
              <a:lnSpc>
                <a:spcPct val="150000"/>
              </a:lnSpc>
            </a:pPr>
            <a:r>
              <a:rPr lang="tr-TR" sz="2400" dirty="0" smtClean="0">
                <a:latin typeface="Cambria" pitchFamily="18" charset="0"/>
              </a:rPr>
              <a:t>4)Demirbaş Defteri: Derneğe ait demirbaşların edinme tarihi ve şekli ile kullanıldıkları veya verildikleri yerler ve kullanım sürelerini dolduranların kayıttan düşürülmesi bu deftere işlenir.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90930"/>
            <a:ext cx="8424168" cy="3970318"/>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Derneklerin Tutmak Zorunda Olduğu Defterler;</a:t>
            </a:r>
          </a:p>
          <a:p>
            <a:pPr eaLnBrk="0" hangingPunct="0">
              <a:lnSpc>
                <a:spcPct val="150000"/>
              </a:lnSpc>
            </a:pPr>
            <a:r>
              <a:rPr lang="tr-TR" sz="2400" dirty="0" smtClean="0">
                <a:latin typeface="Cambria" pitchFamily="18" charset="0"/>
              </a:rPr>
              <a:t>5)İşletme Hesabı Defteri: Dernek adına alınan gelirler ve yapılan giderler açık ve düzenli olarak bu deftere işlenir.</a:t>
            </a:r>
          </a:p>
          <a:p>
            <a:pPr eaLnBrk="0" hangingPunct="0">
              <a:lnSpc>
                <a:spcPct val="150000"/>
              </a:lnSpc>
            </a:pPr>
            <a:r>
              <a:rPr lang="tr-TR" sz="2400" dirty="0" smtClean="0">
                <a:latin typeface="Cambria" pitchFamily="18" charset="0"/>
              </a:rPr>
              <a:t>6)Alındı Belgesi Kayıt Defteri (EK- 10): Alındı belgelerinin seri ve sıra numaraları, bu belgeleri alan ve iade edelerin adı, soyadı ve imzaları ile aldıkları ve iade ettikleri tarihler bu deftere işlenir.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251520" y="1556792"/>
            <a:ext cx="8712968" cy="5078313"/>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Derneklerce tutulması zorunlu olan defterlerin dernekler biriminden veya noterden onaylı olması zorunludur. </a:t>
            </a:r>
          </a:p>
          <a:p>
            <a:pPr eaLnBrk="0" hangingPunct="0">
              <a:lnSpc>
                <a:spcPct val="150000"/>
              </a:lnSpc>
            </a:pPr>
            <a:r>
              <a:rPr lang="tr-TR" sz="2400" dirty="0" smtClean="0">
                <a:latin typeface="Cambria" pitchFamily="18" charset="0"/>
              </a:rPr>
              <a:t>Tutulacak defter ve kayıtların Türkçe olması zorunludur. Defterler mürekkepli kalemle yazılır.</a:t>
            </a:r>
          </a:p>
          <a:p>
            <a:pPr eaLnBrk="0" hangingPunct="0">
              <a:lnSpc>
                <a:spcPct val="150000"/>
              </a:lnSpc>
            </a:pPr>
            <a:r>
              <a:rPr lang="tr-TR" sz="2400" dirty="0" smtClean="0">
                <a:latin typeface="Cambria" pitchFamily="18" charset="0"/>
              </a:rPr>
              <a:t>Defterler bilgisayar ortamında da tutulabilir. Ancak form veya sürekli form şeklinde tutulacak defterler, kullanılmaya başlanmadan önce her bir sayfasına numara verilerek ve onaylatılarak kullanılabilir. Onaylı sayfalar kullanıldıktan sonra defter haline getirilerek muhafaza edilir.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844824"/>
            <a:ext cx="8424168" cy="3416320"/>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İçişleri Bakanlığı Sivil Toplumla İlişkiler Genel Müdürlüğü ;</a:t>
            </a:r>
          </a:p>
          <a:p>
            <a:pPr eaLnBrk="0" hangingPunct="0">
              <a:lnSpc>
                <a:spcPct val="150000"/>
              </a:lnSpc>
            </a:pPr>
            <a:r>
              <a:rPr lang="tr-TR" sz="2400" dirty="0" smtClean="0">
                <a:latin typeface="Cambria" pitchFamily="18" charset="0"/>
              </a:rPr>
              <a:t>Misyonu</a:t>
            </a:r>
          </a:p>
          <a:p>
            <a:pPr eaLnBrk="0" hangingPunct="0">
              <a:lnSpc>
                <a:spcPct val="150000"/>
              </a:lnSpc>
            </a:pPr>
            <a:r>
              <a:rPr lang="tr-TR" sz="2400" dirty="0" smtClean="0">
                <a:latin typeface="Cambria" pitchFamily="18" charset="0"/>
              </a:rPr>
              <a:t>Çağdaş dünya ile bütünleşmiş güçlü bir sivil toplum oluşumuna katkıda bulunmak, Sivil topluma rehberlik ederek ortak akla ulaşmak, Değişen ve gelişen koşullara uyum sağlayarak, sürekli öğrenen ve paylaşan bir kuruluş haline gelmektir.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2132856"/>
            <a:ext cx="8424168" cy="2862322"/>
          </a:xfrm>
          <a:prstGeom prst="rect">
            <a:avLst/>
          </a:prstGeom>
          <a:noFill/>
          <a:ln w="9525">
            <a:noFill/>
            <a:miter lim="800000"/>
            <a:headEnd/>
            <a:tailEnd/>
          </a:ln>
        </p:spPr>
        <p:txBody>
          <a:bodyPr wrap="square">
            <a:spAutoFit/>
          </a:bodyPr>
          <a:lstStyle/>
          <a:p>
            <a:pPr eaLnBrk="0" hangingPunct="0">
              <a:lnSpc>
                <a:spcPct val="150000"/>
              </a:lnSpc>
            </a:pPr>
            <a:r>
              <a:rPr lang="tr-TR" sz="2400" dirty="0" smtClean="0">
                <a:latin typeface="Cambria" pitchFamily="18" charset="0"/>
              </a:rPr>
              <a:t>İçişleri Bakanlığı Sivil Toplumla İlişkiler Genel Müdürlüğü ;</a:t>
            </a:r>
          </a:p>
          <a:p>
            <a:pPr eaLnBrk="0" hangingPunct="0">
              <a:lnSpc>
                <a:spcPct val="150000"/>
              </a:lnSpc>
            </a:pPr>
            <a:r>
              <a:rPr lang="tr-TR" sz="2400" dirty="0" smtClean="0">
                <a:latin typeface="Cambria" pitchFamily="18" charset="0"/>
              </a:rPr>
              <a:t>Vizyonu</a:t>
            </a:r>
          </a:p>
          <a:p>
            <a:pPr eaLnBrk="0" hangingPunct="0">
              <a:lnSpc>
                <a:spcPct val="150000"/>
              </a:lnSpc>
            </a:pPr>
            <a:r>
              <a:rPr lang="tr-TR" sz="2400" dirty="0" smtClean="0">
                <a:latin typeface="Cambria" pitchFamily="18" charset="0"/>
              </a:rPr>
              <a:t>Toplumsal örgütlenmeyi destekleyerek katılımcı demokrasinin kökleşmesine, Toplumun yaşam kalitesinin yükseltilmesine, katkıda bulunmaktır.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1034</TotalTime>
  <Words>606</Words>
  <Application>Microsoft Office PowerPoint</Application>
  <PresentationFormat>Ekran Gösterisi (4:3)</PresentationFormat>
  <Paragraphs>49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Sivil Toplum Örgütleri 8</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139</cp:revision>
  <dcterms:created xsi:type="dcterms:W3CDTF">2015-05-04T08:30:58Z</dcterms:created>
  <dcterms:modified xsi:type="dcterms:W3CDTF">2020-04-28T09:54:12Z</dcterms:modified>
</cp:coreProperties>
</file>