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3730" name="Rectangle 7"/>
          <p:cNvSpPr txBox="1">
            <a:spLocks noGrp="1"/>
          </p:cNvSpPr>
          <p:nvPr>
            <p:ph type="sldNum" sz="quarter"/>
          </p:nvPr>
        </p:nvSpPr>
        <p:spPr>
          <a:xfrm>
            <a:off x="3821113" y="9386888"/>
            <a:ext cx="2922587" cy="493712"/>
          </a:xfrm>
          <a:prstGeom prst="rect">
            <a:avLst/>
          </a:prstGeom>
          <a:noFill/>
          <a:ln w="9525">
            <a:noFill/>
          </a:ln>
        </p:spPr>
        <p:txBody>
          <a:bodyPr anchor="b"/>
          <a:p>
            <a:pPr lvl="0" algn="r" eaLnBrk="1" hangingPunct="1">
              <a:spcBef>
                <a:spcPct val="0"/>
              </a:spcBef>
            </a:pPr>
            <a:fld id="{9A0DB2DC-4C9A-4742-B13C-FB6460FD3503}" type="slidenum">
              <a:rPr lang="tr-TR" altLang="tr-TR" dirty="0">
                <a:latin typeface="Arial" panose="020B0604020202020204" pitchFamily="34" charset="0"/>
                <a:cs typeface="Arial" panose="020B0604020202020204" pitchFamily="34" charset="0"/>
              </a:rPr>
            </a:fld>
            <a:endParaRPr lang="tr-TR" altLang="tr-TR" dirty="0">
              <a:latin typeface="Arial" panose="020B0604020202020204" pitchFamily="34" charset="0"/>
              <a:ea typeface="Arial" panose="020B0604020202020204" pitchFamily="34" charset="0"/>
              <a:cs typeface="Arial" panose="020B0604020202020204" pitchFamily="34" charset="0"/>
            </a:endParaRPr>
          </a:p>
        </p:txBody>
      </p:sp>
      <p:sp>
        <p:nvSpPr>
          <p:cNvPr id="73731" name="Rectangle 2"/>
          <p:cNvSpPr>
            <a:spLocks noRot="1" noTextEdit="1"/>
          </p:cNvSpPr>
          <p:nvPr>
            <p:ph type="sldImg"/>
          </p:nvPr>
        </p:nvSpPr>
        <p:spPr>
          <a:xfrm>
            <a:off x="903288" y="741363"/>
            <a:ext cx="4938712" cy="3705225"/>
          </a:xfrm>
          <a:ln>
            <a:solidFill>
              <a:srgbClr val="000000">
                <a:alpha val="100000"/>
              </a:srgbClr>
            </a:solidFill>
            <a:miter lim="800000"/>
          </a:ln>
        </p:spPr>
      </p:sp>
      <p:sp>
        <p:nvSpPr>
          <p:cNvPr id="73732" name="Rectangle 3"/>
          <p:cNvSpPr>
            <a:spLocks noGrp="1"/>
          </p:cNvSpPr>
          <p:nvPr>
            <p:ph type="body" idx="1"/>
          </p:nvPr>
        </p:nvSpPr>
        <p:spPr>
          <a:xfrm>
            <a:off x="674688" y="4694238"/>
            <a:ext cx="5395912" cy="4446587"/>
          </a:xfrm>
          <a:noFill/>
          <a:ln>
            <a:noFill/>
          </a:ln>
        </p:spPr>
        <p:txBody>
          <a:bodyPr wrap="square" lIns="91440" tIns="45720" rIns="91440" bIns="45720" anchor="t"/>
          <a:p>
            <a:pPr lvl="0" eaLnBrk="1" hangingPunct="1">
              <a:spcBef>
                <a:spcPct val="0"/>
              </a:spcBef>
            </a:pPr>
            <a:endParaRPr lang="tr-TR" altLang="tr-T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Başlık"/>
          <p:cNvSpPr>
            <a:spLocks noGrp="1"/>
          </p:cNvSpPr>
          <p:nvPr>
            <p:ph type="title" hasCustomPrompt="1"/>
          </p:nvPr>
        </p:nvSpPr>
        <p:spPr>
          <a:noFill/>
          <a:ln>
            <a:noFill/>
          </a:ln>
          <a:effectLst/>
          <a:scene3d>
            <a:camera prst="orthographicFront"/>
            <a:lightRig rig="balanced" dir="t"/>
          </a:scene3d>
          <a:sp3d prstMaterial="plastic"/>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Türkiye’de Üçüncü Dönem: </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                                      </a:t>
            </a: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(1990 ve Sonrası)</a:t>
            </a: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sp>
        <p:nvSpPr>
          <p:cNvPr id="3" name="2 İçerik Yer Tutucusu"/>
          <p:cNvSpPr>
            <a:spLocks noGrp="1"/>
          </p:cNvSpPr>
          <p:nvPr>
            <p:ph idx="1" hasCustomPrompt="1"/>
          </p:nvPr>
        </p:nvSpPr>
        <p:spPr>
          <a:xfrm>
            <a:off x="1981200" y="1600200"/>
            <a:ext cx="8229600" cy="4924425"/>
          </a:xfrm>
        </p:spPr>
        <p:txBody>
          <a:bodyPr vert="horz" wrap="square" lIns="91440" tIns="45720" rIns="91440" bIns="45720" numCol="1" rtlCol="0" anchor="t" anchorCtr="0" compatLnSpc="1"/>
          <a:p>
            <a:pPr eaLnBrk="1" hangingPunct="1">
              <a:buFont typeface="Wingdings 3" pitchFamily="18" charset="2"/>
              <a:buChar char=""/>
            </a:pPr>
            <a:r>
              <a:rPr sz="2200" dirty="0"/>
              <a:t>1990 yılında Devlet Planlama Teşkilatı (DPT) tarafından, sağlık sektörü ile ilgili bir temel plan hazırlatılmıştır,  Sağlık Bakanlığı ve Devlet Planlama Teşkilatı tarafından yürütülen bu </a:t>
            </a:r>
            <a:r>
              <a:rPr sz="2200" dirty="0">
                <a:solidFill>
                  <a:srgbClr val="FF0000"/>
                </a:solidFill>
              </a:rPr>
              <a:t>“Sağlık Sektörü Master Plan Etüt Çalışması” </a:t>
            </a:r>
            <a:r>
              <a:rPr sz="2200" dirty="0"/>
              <a:t>bir anlamda </a:t>
            </a:r>
            <a:r>
              <a:rPr sz="2200" u="sng" dirty="0"/>
              <a:t>sağlık reformlarının </a:t>
            </a:r>
            <a:r>
              <a:rPr sz="2200" dirty="0"/>
              <a:t>ele alındığı bir sürecin başlangıcını oluşturmuştur.</a:t>
            </a:r>
            <a:endParaRPr sz="2200" dirty="0"/>
          </a:p>
          <a:p>
            <a:pPr eaLnBrk="1" hangingPunct="1">
              <a:buFont typeface="Wingdings 3" pitchFamily="18" charset="2"/>
              <a:buChar char=""/>
            </a:pPr>
            <a:r>
              <a:rPr sz="2200" dirty="0"/>
              <a:t>1992 ve 1993’de Birinci ve İkinci Ulusal Sağlık Kongreleri yapılarak, sağlık reformunun teorik çalışmalarına hız verilmiştir. 1992 yılında 3816 sayılı kanunla sosyal güvenlik kapsamında olmayan düşük gelirli vatandaşlar için yeşil kart uygulaması başlatılmıştır. </a:t>
            </a:r>
            <a:endParaRPr sz="2200" dirty="0"/>
          </a:p>
          <a:p>
            <a:pPr eaLnBrk="1" hangingPunct="1">
              <a:buFont typeface="Wingdings 3" pitchFamily="18" charset="2"/>
              <a:buNone/>
            </a:pPr>
            <a:r>
              <a:rPr sz="2200" dirty="0"/>
              <a:t>    Böylece sağlık hizmetlerine erişim konusunda ekonomik gücü zayıf insanların, sınırlı da olsa, sağlık sigortacılığı içine alınması sağlanmıştır.</a:t>
            </a:r>
            <a:endParaRPr sz="2200" dirty="0"/>
          </a:p>
          <a:p>
            <a:pPr eaLnBrk="1" hangingPunct="1">
              <a:buFont typeface="Wingdings 3" pitchFamily="18" charset="2"/>
              <a:buChar char=""/>
            </a:pPr>
            <a:endParaRPr sz="2200" dirty="0"/>
          </a:p>
          <a:p>
            <a:pPr eaLnBrk="1" hangingPunct="1">
              <a:buFont typeface="Wingdings 3" pitchFamily="18" charset="2"/>
              <a:buChar char=""/>
            </a:pPr>
            <a:endParaRPr sz="2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1 Başlık"/>
          <p:cNvSpPr>
            <a:spLocks noGrp="1"/>
          </p:cNvSpPr>
          <p:nvPr>
            <p:ph type="title" hasCustomPrompt="1"/>
          </p:nvPr>
        </p:nvSpPr>
        <p:spPr>
          <a:xfrm>
            <a:off x="1991544" y="0"/>
            <a:ext cx="8229600" cy="1143000"/>
          </a:xfrm>
          <a:noFill/>
          <a:ln>
            <a:noFill/>
          </a:ln>
          <a:effectLst/>
          <a:scene3d>
            <a:camera prst="orthographicFront"/>
            <a:lightRig rig="balanced" dir="t"/>
          </a:scene3d>
          <a:sp3d prstMaterial="plastic"/>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alt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‘Ulusal Sağlık Politikası’ </a:t>
            </a:r>
            <a:r>
              <a:rPr kumimoji="0" lang="tr-TR" altLang="tr-TR" sz="3600" b="1" i="0" u="none" strike="noStrike" kern="1200" cap="none" spc="50" normalizeH="0" baseline="0" noProof="0" dirty="0" err="1"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Dökümanı</a:t>
            </a:r>
            <a:endParaRPr kumimoji="0" lang="tr-TR" alt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endParaRPr>
          </a:p>
        </p:txBody>
      </p:sp>
      <p:sp>
        <p:nvSpPr>
          <p:cNvPr id="3" name="2 İçerik Yer Tutucusu"/>
          <p:cNvSpPr>
            <a:spLocks noGrp="1"/>
          </p:cNvSpPr>
          <p:nvPr>
            <p:ph idx="1" hasCustomPrompt="1"/>
          </p:nvPr>
        </p:nvSpPr>
        <p:spPr>
          <a:xfrm>
            <a:off x="1981200" y="1219200"/>
            <a:ext cx="8229600" cy="5378450"/>
          </a:xfrm>
        </p:spPr>
        <p:txBody>
          <a:bodyPr vert="horz" wrap="square" lIns="91440" tIns="45720" rIns="91440" bIns="45720" numCol="1" rtlCol="0" anchor="t" anchorCtr="0" compatLnSpc="1">
            <a:normAutofit lnSpcReduction="20000"/>
          </a:bodyPr>
          <a:p>
            <a:pPr eaLnBrk="1" hangingPunct="1">
              <a:lnSpc>
                <a:spcPct val="90000"/>
              </a:lnSpc>
              <a:buFont typeface="Wingdings 3" pitchFamily="18" charset="2"/>
              <a:buNone/>
            </a:pPr>
            <a:r>
              <a:rPr b="1" dirty="0"/>
              <a:t>Bu dokümanda ve daha sonra geliştirilen politikalarda genel sağlık politikaları açısından aşağıdakiler benimsenmiştir: </a:t>
            </a:r>
            <a:endParaRPr b="1" dirty="0"/>
          </a:p>
          <a:p>
            <a:pPr eaLnBrk="1" hangingPunct="1">
              <a:lnSpc>
                <a:spcPct val="90000"/>
              </a:lnSpc>
              <a:buFont typeface="Wingdings 3" pitchFamily="18" charset="2"/>
              <a:buNone/>
            </a:pPr>
            <a:r>
              <a:rPr dirty="0"/>
              <a:t>• Sağlık hizmetlerinin sunumu ile finansmanının birbirinden ayrılması. Bu çerçevede, hizmet sunucuları açısından rekabeti teşvik edecek bir ‘dahili piyasanın’ kurulması. </a:t>
            </a:r>
            <a:endParaRPr dirty="0"/>
          </a:p>
          <a:p>
            <a:pPr eaLnBrk="1" hangingPunct="1">
              <a:lnSpc>
                <a:spcPct val="90000"/>
              </a:lnSpc>
              <a:buFont typeface="Wingdings 3" pitchFamily="18" charset="2"/>
              <a:buNone/>
            </a:pPr>
            <a:r>
              <a:rPr dirty="0"/>
              <a:t>• Aile hekimliği ile güçlendirilmiş bir birinci basamak sağlık hizmetleri örgütlenmesi. </a:t>
            </a:r>
            <a:endParaRPr dirty="0"/>
          </a:p>
          <a:p>
            <a:pPr eaLnBrk="1" hangingPunct="1">
              <a:lnSpc>
                <a:spcPct val="90000"/>
              </a:lnSpc>
              <a:buFont typeface="Wingdings 3" pitchFamily="18" charset="2"/>
              <a:buNone/>
            </a:pPr>
            <a:r>
              <a:rPr dirty="0"/>
              <a:t>• Nüfusun tamamını güvence altına alacak bir genel sağlık sigortası sisteminin kurulması. </a:t>
            </a:r>
            <a:endParaRPr dirty="0"/>
          </a:p>
          <a:p>
            <a:pPr eaLnBrk="1" hangingPunct="1">
              <a:lnSpc>
                <a:spcPct val="90000"/>
              </a:lnSpc>
              <a:buFont typeface="Wingdings 3" pitchFamily="18" charset="2"/>
              <a:buNone/>
            </a:pPr>
            <a:r>
              <a:rPr dirty="0"/>
              <a:t>• Hastanelerin özerk sağlık işletmelerine dönüştürülerek kendi gelirleri ile giderlerini karşılayabilen kurumlar haline dönüştürülmesi. </a:t>
            </a:r>
            <a:endParaRPr dirty="0"/>
          </a:p>
          <a:p>
            <a:pPr eaLnBrk="1" hangingPunct="1">
              <a:lnSpc>
                <a:spcPct val="90000"/>
              </a:lnSpc>
              <a:buFont typeface="Wingdings 3" pitchFamily="18" charset="2"/>
              <a:buChar char=""/>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Rectangle 4"/>
          <p:cNvSpPr/>
          <p:nvPr/>
        </p:nvSpPr>
        <p:spPr>
          <a:xfrm>
            <a:off x="1774825" y="260350"/>
            <a:ext cx="8640763" cy="1223963"/>
          </a:xfrm>
          <a:prstGeom prst="rect">
            <a:avLst/>
          </a:prstGeom>
          <a:noFill/>
          <a:ln w="9525">
            <a:noFill/>
          </a:ln>
        </p:spPr>
        <p:txBody>
          <a:bodyPr anchor="ctr"/>
          <a:lstStyle>
            <a:lvl1pPr marL="273050" indent="-273050" algn="l" rtl="0" eaLnBrk="0" fontAlgn="base" hangingPunct="0">
              <a:spcBef>
                <a:spcPct val="20000"/>
              </a:spcBef>
              <a:spcAft>
                <a:spcPct val="0"/>
              </a:spcAft>
              <a:buClr>
                <a:srgbClr val="7EC3D4"/>
              </a:buClr>
              <a:buFont typeface="Arial" panose="020B0604020202020204" pitchFamily="34" charset="0"/>
              <a:buChar char="•"/>
              <a:defRPr sz="2400" kern="1200">
                <a:solidFill>
                  <a:schemeClr val="tx2"/>
                </a:solidFill>
                <a:latin typeface="+mn-lt"/>
                <a:ea typeface="+mn-ea"/>
                <a:cs typeface="+mn-cs"/>
              </a:defRPr>
            </a:lvl1pPr>
            <a:lvl2pPr marL="548005" indent="-182880" algn="l" rtl="0" eaLnBrk="0" fontAlgn="base" hangingPunct="0">
              <a:spcBef>
                <a:spcPct val="20000"/>
              </a:spcBef>
              <a:spcAft>
                <a:spcPct val="0"/>
              </a:spcAft>
              <a:buClr>
                <a:srgbClr val="7EC3D4"/>
              </a:buClr>
              <a:buFont typeface="Arial" panose="020B0604020202020204" pitchFamily="34"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C32D2E"/>
              </a:buClr>
              <a:buFont typeface="Arial" panose="020B0604020202020204" pitchFamily="34" charset="0"/>
              <a:buChar char="•"/>
              <a:defRPr kern="1200">
                <a:solidFill>
                  <a:schemeClr val="tx1"/>
                </a:solidFill>
                <a:latin typeface="+mn-lt"/>
                <a:ea typeface="+mn-ea"/>
                <a:cs typeface="+mn-cs"/>
              </a:defRPr>
            </a:lvl4pPr>
            <a:lvl5pPr marL="1462405" indent="-228600" algn="l" rtl="0" eaLnBrk="0" fontAlgn="base" hangingPunct="0">
              <a:spcBef>
                <a:spcPct val="20000"/>
              </a:spcBef>
              <a:spcAft>
                <a:spcPct val="0"/>
              </a:spcAft>
              <a:buClr>
                <a:srgbClr val="84AA33"/>
              </a:buClr>
              <a:buFont typeface="Arial" panose="020B0604020202020204" pitchFamily="34" charset="0"/>
              <a:buChar char="•"/>
              <a:defRPr sz="1600" kern="1200">
                <a:solidFill>
                  <a:schemeClr val="tx2"/>
                </a:solidFill>
                <a:latin typeface="+mn-lt"/>
                <a:ea typeface="+mn-ea"/>
                <a:cs typeface="+mn-cs"/>
              </a:defRPr>
            </a:lvl5pPr>
          </a:lstStyle>
          <a:p>
            <a:pPr marL="0" lvl="0" indent="0" eaLnBrk="1" hangingPunct="1">
              <a:spcBef>
                <a:spcPct val="0"/>
              </a:spcBef>
              <a:buClrTx/>
              <a:buFontTx/>
              <a:buNone/>
            </a:pPr>
            <a:r>
              <a:rPr lang="tr-TR" altLang="tr-TR" sz="2800" b="1" dirty="0">
                <a:solidFill>
                  <a:srgbClr val="FF0000"/>
                </a:solidFill>
                <a:latin typeface="Arial" panose="020B0604020202020204" pitchFamily="34" charset="0"/>
                <a:cs typeface="Arial" panose="020B0604020202020204" pitchFamily="34" charset="0"/>
              </a:rPr>
              <a:t>Tekrar;</a:t>
            </a:r>
            <a:endParaRPr lang="tr-TR" altLang="tr-TR" sz="2800" b="1" dirty="0">
              <a:solidFill>
                <a:srgbClr val="FF0000"/>
              </a:solidFill>
              <a:latin typeface="Arial" panose="020B0604020202020204" pitchFamily="34" charset="0"/>
              <a:cs typeface="Arial" panose="020B0604020202020204" pitchFamily="34" charset="0"/>
            </a:endParaRPr>
          </a:p>
          <a:p>
            <a:pPr marL="0" lvl="0" indent="0" eaLnBrk="1" hangingPunct="1">
              <a:spcBef>
                <a:spcPct val="0"/>
              </a:spcBef>
              <a:buClrTx/>
              <a:buFontTx/>
              <a:buNone/>
            </a:pPr>
            <a:r>
              <a:rPr lang="tr-TR" altLang="tr-TR" sz="2800" b="1" dirty="0">
                <a:solidFill>
                  <a:srgbClr val="003399"/>
                </a:solidFill>
                <a:latin typeface="Arial" panose="020B0604020202020204" pitchFamily="34" charset="0"/>
                <a:cs typeface="Arial" panose="020B0604020202020204" pitchFamily="34" charset="0"/>
              </a:rPr>
              <a:t>Türkiye’de Dönemler İtibariyle Sağlık Politikaları</a:t>
            </a:r>
            <a:endParaRPr lang="tr-TR" altLang="tr-TR" sz="2800" b="1" dirty="0">
              <a:solidFill>
                <a:srgbClr val="003399"/>
              </a:solidFill>
              <a:latin typeface="Arial" panose="020B0604020202020204" pitchFamily="34" charset="0"/>
              <a:ea typeface="Arial" panose="020B0604020202020204" pitchFamily="34" charset="0"/>
            </a:endParaRPr>
          </a:p>
        </p:txBody>
      </p:sp>
      <p:sp>
        <p:nvSpPr>
          <p:cNvPr id="44037" name="Rectangle 5"/>
          <p:cNvSpPr/>
          <p:nvPr/>
        </p:nvSpPr>
        <p:spPr>
          <a:xfrm>
            <a:off x="1847850" y="1585913"/>
            <a:ext cx="8569325" cy="5272087"/>
          </a:xfrm>
          <a:prstGeom prst="rect">
            <a:avLst/>
          </a:prstGeom>
          <a:noFill/>
          <a:ln w="9525">
            <a:noFill/>
          </a:ln>
        </p:spPr>
        <p:txBody>
          <a:bodyPr/>
          <a:lstStyle>
            <a:lvl1pPr marL="273050" indent="-273050" algn="l" rtl="0" eaLnBrk="0" fontAlgn="base" hangingPunct="0">
              <a:spcBef>
                <a:spcPct val="20000"/>
              </a:spcBef>
              <a:spcAft>
                <a:spcPct val="0"/>
              </a:spcAft>
              <a:buClr>
                <a:srgbClr val="7EC3D4"/>
              </a:buClr>
              <a:buFont typeface="Arial" panose="020B0604020202020204" pitchFamily="34" charset="0"/>
              <a:buChar char="•"/>
              <a:defRPr sz="2400" kern="1200">
                <a:solidFill>
                  <a:schemeClr val="tx2"/>
                </a:solidFill>
                <a:latin typeface="+mn-lt"/>
                <a:ea typeface="+mn-ea"/>
                <a:cs typeface="+mn-cs"/>
              </a:defRPr>
            </a:lvl1pPr>
            <a:lvl2pPr marL="548005" indent="-182880" algn="l" rtl="0" eaLnBrk="0" fontAlgn="base" hangingPunct="0">
              <a:spcBef>
                <a:spcPct val="20000"/>
              </a:spcBef>
              <a:spcAft>
                <a:spcPct val="0"/>
              </a:spcAft>
              <a:buClr>
                <a:srgbClr val="7EC3D4"/>
              </a:buClr>
              <a:buFont typeface="Arial" panose="020B0604020202020204" pitchFamily="34"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C32D2E"/>
              </a:buClr>
              <a:buFont typeface="Arial" panose="020B0604020202020204" pitchFamily="34" charset="0"/>
              <a:buChar char="•"/>
              <a:defRPr kern="1200">
                <a:solidFill>
                  <a:schemeClr val="tx1"/>
                </a:solidFill>
                <a:latin typeface="+mn-lt"/>
                <a:ea typeface="+mn-ea"/>
                <a:cs typeface="+mn-cs"/>
              </a:defRPr>
            </a:lvl4pPr>
            <a:lvl5pPr marL="1462405" indent="-228600" algn="l" rtl="0" eaLnBrk="0" fontAlgn="base" hangingPunct="0">
              <a:spcBef>
                <a:spcPct val="20000"/>
              </a:spcBef>
              <a:spcAft>
                <a:spcPct val="0"/>
              </a:spcAft>
              <a:buClr>
                <a:srgbClr val="84AA33"/>
              </a:buClr>
              <a:buFont typeface="Arial" panose="020B0604020202020204" pitchFamily="34" charset="0"/>
              <a:buChar char="•"/>
              <a:defRPr sz="1600" kern="1200">
                <a:solidFill>
                  <a:schemeClr val="tx2"/>
                </a:solidFill>
                <a:latin typeface="+mn-lt"/>
                <a:ea typeface="+mn-ea"/>
                <a:cs typeface="+mn-cs"/>
              </a:defRPr>
            </a:lvl5pPr>
          </a:lstStyle>
          <a:p>
            <a:pPr marL="342900" lvl="0" indent="-342900" eaLnBrk="1" hangingPunct="1">
              <a:buClr>
                <a:srgbClr val="003399"/>
              </a:buClr>
              <a:buFont typeface="Wingdings" panose="05000000000000000000" pitchFamily="2" charset="2"/>
              <a:buChar char="v"/>
            </a:pPr>
            <a:r>
              <a:rPr lang="tr-TR" altLang="tr-TR" sz="2900" dirty="0">
                <a:solidFill>
                  <a:schemeClr val="tx1"/>
                </a:solidFill>
                <a:latin typeface="Arial" panose="020B0604020202020204" pitchFamily="34" charset="0"/>
                <a:cs typeface="Arial" panose="020B0604020202020204" pitchFamily="34" charset="0"/>
              </a:rPr>
              <a:t>Birinci dönem</a:t>
            </a:r>
            <a:endParaRPr lang="tr-TR" altLang="tr-TR" sz="2900" dirty="0">
              <a:solidFill>
                <a:schemeClr val="tx1"/>
              </a:solidFill>
              <a:latin typeface="Arial" panose="020B0604020202020204" pitchFamily="34" charset="0"/>
              <a:cs typeface="Arial" panose="020B0604020202020204" pitchFamily="34" charset="0"/>
            </a:endParaRPr>
          </a:p>
          <a:p>
            <a:pPr marL="742950" lvl="1" indent="-285750" eaLnBrk="1" hangingPunct="1">
              <a:buClr>
                <a:srgbClr val="003399"/>
              </a:buClr>
              <a:buFont typeface="Wingdings" panose="05000000000000000000" pitchFamily="2" charset="2"/>
              <a:buChar char="v"/>
            </a:pPr>
            <a:r>
              <a:rPr lang="tr-TR" altLang="tr-TR" sz="2500" dirty="0">
                <a:latin typeface="Arial" panose="020B0604020202020204" pitchFamily="34" charset="0"/>
                <a:cs typeface="Arial" panose="020B0604020202020204" pitchFamily="34" charset="0"/>
              </a:rPr>
              <a:t>1920-1961</a:t>
            </a:r>
            <a:endParaRPr lang="tr-TR" altLang="tr-TR" sz="2500" dirty="0">
              <a:latin typeface="Arial" panose="020B0604020202020204" pitchFamily="34" charset="0"/>
              <a:cs typeface="Arial" panose="020B0604020202020204" pitchFamily="34" charset="0"/>
            </a:endParaRPr>
          </a:p>
          <a:p>
            <a:pPr marL="742950" lvl="1" indent="-285750" eaLnBrk="1" hangingPunct="1">
              <a:buClr>
                <a:srgbClr val="003399"/>
              </a:buClr>
              <a:buFont typeface="Wingdings" panose="05000000000000000000" pitchFamily="2" charset="2"/>
              <a:buNone/>
            </a:pPr>
            <a:endParaRPr lang="tr-TR" altLang="tr-TR" sz="2500" dirty="0">
              <a:latin typeface="Arial" panose="020B0604020202020204" pitchFamily="34" charset="0"/>
              <a:cs typeface="Arial" panose="020B0604020202020204" pitchFamily="34" charset="0"/>
            </a:endParaRPr>
          </a:p>
          <a:p>
            <a:pPr marL="342900" lvl="0" indent="-342900" eaLnBrk="1" hangingPunct="1">
              <a:buClr>
                <a:srgbClr val="003399"/>
              </a:buClr>
              <a:buFont typeface="Wingdings" panose="05000000000000000000" pitchFamily="2" charset="2"/>
              <a:buChar char="v"/>
            </a:pPr>
            <a:r>
              <a:rPr lang="tr-TR" altLang="tr-TR" sz="2900" dirty="0">
                <a:solidFill>
                  <a:schemeClr val="tx1"/>
                </a:solidFill>
                <a:latin typeface="Arial" panose="020B0604020202020204" pitchFamily="34" charset="0"/>
                <a:cs typeface="Arial" panose="020B0604020202020204" pitchFamily="34" charset="0"/>
              </a:rPr>
              <a:t>İkinci dönem</a:t>
            </a:r>
            <a:endParaRPr lang="tr-TR" altLang="tr-TR" sz="2900" dirty="0">
              <a:solidFill>
                <a:schemeClr val="tx1"/>
              </a:solidFill>
              <a:latin typeface="Arial" panose="020B0604020202020204" pitchFamily="34" charset="0"/>
              <a:cs typeface="Arial" panose="020B0604020202020204" pitchFamily="34" charset="0"/>
            </a:endParaRPr>
          </a:p>
          <a:p>
            <a:pPr marL="742950" lvl="1" indent="-285750" eaLnBrk="1" hangingPunct="1">
              <a:buClr>
                <a:srgbClr val="003399"/>
              </a:buClr>
              <a:buFont typeface="Wingdings" panose="05000000000000000000" pitchFamily="2" charset="2"/>
              <a:buChar char="v"/>
            </a:pPr>
            <a:r>
              <a:rPr lang="tr-TR" altLang="tr-TR" sz="2500" dirty="0">
                <a:latin typeface="Arial" panose="020B0604020202020204" pitchFamily="34" charset="0"/>
                <a:cs typeface="Arial" panose="020B0604020202020204" pitchFamily="34" charset="0"/>
              </a:rPr>
              <a:t>1961-1990</a:t>
            </a:r>
            <a:endParaRPr lang="tr-TR" altLang="tr-TR" sz="2500" dirty="0">
              <a:latin typeface="Arial" panose="020B0604020202020204" pitchFamily="34" charset="0"/>
              <a:cs typeface="Arial" panose="020B0604020202020204" pitchFamily="34" charset="0"/>
            </a:endParaRPr>
          </a:p>
          <a:p>
            <a:pPr marL="342900" lvl="0" indent="-342900" eaLnBrk="1" hangingPunct="1">
              <a:buClr>
                <a:srgbClr val="003399"/>
              </a:buClr>
              <a:buFont typeface="Wingdings" panose="05000000000000000000" pitchFamily="2" charset="2"/>
              <a:buChar char="v"/>
            </a:pPr>
            <a:endParaRPr lang="tr-TR" altLang="tr-TR" sz="2900" dirty="0">
              <a:solidFill>
                <a:schemeClr val="tx1"/>
              </a:solidFill>
              <a:latin typeface="Arial" panose="020B0604020202020204" pitchFamily="34" charset="0"/>
              <a:cs typeface="Arial" panose="020B0604020202020204" pitchFamily="34" charset="0"/>
            </a:endParaRPr>
          </a:p>
          <a:p>
            <a:pPr marL="342900" lvl="0" indent="-342900" eaLnBrk="1" hangingPunct="1">
              <a:buClr>
                <a:srgbClr val="003399"/>
              </a:buClr>
              <a:buFont typeface="Wingdings" panose="05000000000000000000" pitchFamily="2" charset="2"/>
              <a:buChar char="v"/>
            </a:pPr>
            <a:r>
              <a:rPr lang="tr-TR" altLang="tr-TR" sz="2900" dirty="0">
                <a:solidFill>
                  <a:schemeClr val="tx1"/>
                </a:solidFill>
                <a:latin typeface="Arial" panose="020B0604020202020204" pitchFamily="34" charset="0"/>
                <a:cs typeface="Arial" panose="020B0604020202020204" pitchFamily="34" charset="0"/>
              </a:rPr>
              <a:t>Üçüncü dönem</a:t>
            </a:r>
            <a:endParaRPr lang="tr-TR" altLang="tr-TR" sz="2900" dirty="0">
              <a:solidFill>
                <a:schemeClr val="tx1"/>
              </a:solidFill>
              <a:latin typeface="Arial" panose="020B0604020202020204" pitchFamily="34" charset="0"/>
              <a:cs typeface="Arial" panose="020B0604020202020204" pitchFamily="34" charset="0"/>
            </a:endParaRPr>
          </a:p>
          <a:p>
            <a:pPr marL="742950" lvl="1" indent="-285750" eaLnBrk="1" hangingPunct="1">
              <a:buClr>
                <a:srgbClr val="003399"/>
              </a:buClr>
              <a:buFont typeface="Wingdings" panose="05000000000000000000" pitchFamily="2" charset="2"/>
              <a:buChar char="v"/>
            </a:pPr>
            <a:r>
              <a:rPr lang="tr-TR" altLang="tr-TR" sz="2500" dirty="0">
                <a:latin typeface="Arial" panose="020B0604020202020204" pitchFamily="34" charset="0"/>
                <a:cs typeface="Arial" panose="020B0604020202020204" pitchFamily="34" charset="0"/>
              </a:rPr>
              <a:t>1990-günümüz</a:t>
            </a:r>
            <a:endParaRPr lang="tr-TR" altLang="tr-TR" sz="2500" dirty="0">
              <a:latin typeface="Arial" panose="020B0604020202020204" pitchFamily="34" charset="0"/>
              <a:ea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4037">
                                            <p:txEl>
                                              <p:charRg st="0" end="14"/>
                                            </p:txEl>
                                          </p:spTgt>
                                        </p:tgtEl>
                                        <p:attrNameLst>
                                          <p:attrName>style.visibility</p:attrName>
                                        </p:attrNameLst>
                                      </p:cBhvr>
                                      <p:to>
                                        <p:strVal val="visible"/>
                                      </p:to>
                                    </p:set>
                                    <p:animEffect transition="in" filter="checkerboard(across)">
                                      <p:cBhvr>
                                        <p:cTn id="7" dur="500"/>
                                        <p:tgtEl>
                                          <p:spTgt spid="44037">
                                            <p:txEl>
                                              <p:charRg st="0" end="14"/>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4037">
                                            <p:txEl>
                                              <p:charRg st="14" end="24"/>
                                            </p:txEl>
                                          </p:spTgt>
                                        </p:tgtEl>
                                        <p:attrNameLst>
                                          <p:attrName>style.visibility</p:attrName>
                                        </p:attrNameLst>
                                      </p:cBhvr>
                                      <p:to>
                                        <p:strVal val="visible"/>
                                      </p:to>
                                    </p:set>
                                    <p:animEffect transition="in" filter="checkerboard(across)">
                                      <p:cBhvr>
                                        <p:cTn id="10" dur="500"/>
                                        <p:tgtEl>
                                          <p:spTgt spid="44037">
                                            <p:txEl>
                                              <p:charRg st="14" end="2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44037">
                                            <p:txEl>
                                              <p:charRg st="25" end="38"/>
                                            </p:txEl>
                                          </p:spTgt>
                                        </p:tgtEl>
                                        <p:attrNameLst>
                                          <p:attrName>style.visibility</p:attrName>
                                        </p:attrNameLst>
                                      </p:cBhvr>
                                      <p:to>
                                        <p:strVal val="visible"/>
                                      </p:to>
                                    </p:set>
                                    <p:animEffect transition="in" filter="checkerboard(across)">
                                      <p:cBhvr>
                                        <p:cTn id="15" dur="500"/>
                                        <p:tgtEl>
                                          <p:spTgt spid="44037">
                                            <p:txEl>
                                              <p:charRg st="25" end="38"/>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44037">
                                            <p:txEl>
                                              <p:charRg st="38" end="48"/>
                                            </p:txEl>
                                          </p:spTgt>
                                        </p:tgtEl>
                                        <p:attrNameLst>
                                          <p:attrName>style.visibility</p:attrName>
                                        </p:attrNameLst>
                                      </p:cBhvr>
                                      <p:to>
                                        <p:strVal val="visible"/>
                                      </p:to>
                                    </p:set>
                                    <p:animEffect transition="in" filter="checkerboard(across)">
                                      <p:cBhvr>
                                        <p:cTn id="18" dur="500"/>
                                        <p:tgtEl>
                                          <p:spTgt spid="44037">
                                            <p:txEl>
                                              <p:charRg st="38" end="48"/>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44037">
                                            <p:txEl>
                                              <p:charRg st="49" end="62"/>
                                            </p:txEl>
                                          </p:spTgt>
                                        </p:tgtEl>
                                        <p:attrNameLst>
                                          <p:attrName>style.visibility</p:attrName>
                                        </p:attrNameLst>
                                      </p:cBhvr>
                                      <p:to>
                                        <p:strVal val="visible"/>
                                      </p:to>
                                    </p:set>
                                    <p:animEffect transition="in" filter="checkerboard(across)">
                                      <p:cBhvr>
                                        <p:cTn id="23" dur="500"/>
                                        <p:tgtEl>
                                          <p:spTgt spid="44037">
                                            <p:txEl>
                                              <p:charRg st="49" end="62"/>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44037">
                                            <p:txEl>
                                              <p:charRg st="62" end="75"/>
                                            </p:txEl>
                                          </p:spTgt>
                                        </p:tgtEl>
                                        <p:attrNameLst>
                                          <p:attrName>style.visibility</p:attrName>
                                        </p:attrNameLst>
                                      </p:cBhvr>
                                      <p:to>
                                        <p:strVal val="visible"/>
                                      </p:to>
                                    </p:set>
                                    <p:animEffect transition="in" filter="checkerboard(across)">
                                      <p:cBhvr>
                                        <p:cTn id="26" dur="500"/>
                                        <p:tgtEl>
                                          <p:spTgt spid="44037">
                                            <p:txEl>
                                              <p:charRg st="62" end="7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2 İçerik Yer Tutucusu"/>
          <p:cNvSpPr>
            <a:spLocks noGrp="1"/>
          </p:cNvSpPr>
          <p:nvPr>
            <p:ph idx="1" hasCustomPrompt="1"/>
          </p:nvPr>
        </p:nvSpPr>
        <p:spPr>
          <a:xfrm>
            <a:off x="1981200" y="1219200"/>
            <a:ext cx="8229600" cy="5449888"/>
          </a:xfrm>
        </p:spPr>
        <p:txBody>
          <a:bodyPr vert="horz" wrap="square" lIns="91440" tIns="45720" rIns="91440" bIns="45720" numCol="1" rtlCol="0" anchor="t" anchorCtr="0" compatLnSpc="1"/>
          <a:p>
            <a:pPr eaLnBrk="1" hangingPunct="1">
              <a:lnSpc>
                <a:spcPct val="80000"/>
              </a:lnSpc>
              <a:buFont typeface="Wingdings 3" pitchFamily="18" charset="2"/>
              <a:buNone/>
            </a:pPr>
            <a:endParaRPr sz="2900" dirty="0"/>
          </a:p>
          <a:p>
            <a:pPr eaLnBrk="1" hangingPunct="1">
              <a:lnSpc>
                <a:spcPct val="80000"/>
              </a:lnSpc>
              <a:buNone/>
            </a:pPr>
            <a:r>
              <a:rPr sz="2600" b="1" i="1" dirty="0"/>
              <a:t>1990’lı yıllarda yürütülen Sağlık Reformu çalışmalarının ana bileşenleri;</a:t>
            </a:r>
            <a:endParaRPr sz="2600" b="1" i="1" dirty="0"/>
          </a:p>
          <a:p>
            <a:pPr eaLnBrk="1" hangingPunct="1">
              <a:lnSpc>
                <a:spcPct val="80000"/>
              </a:lnSpc>
              <a:buNone/>
            </a:pPr>
            <a:endParaRPr sz="2600" dirty="0"/>
          </a:p>
          <a:p>
            <a:pPr eaLnBrk="1" hangingPunct="1">
              <a:lnSpc>
                <a:spcPct val="80000"/>
              </a:lnSpc>
              <a:buNone/>
            </a:pPr>
            <a:r>
              <a:rPr sz="2600" dirty="0"/>
              <a:t>1- Sosyal güvenlik kurumlarının tek çatı altında toplanarak Genel Sağlık Sigortasının kurulması,</a:t>
            </a:r>
            <a:endParaRPr sz="2600" dirty="0"/>
          </a:p>
          <a:p>
            <a:pPr eaLnBrk="1" hangingPunct="1">
              <a:lnSpc>
                <a:spcPct val="80000"/>
              </a:lnSpc>
              <a:buNone/>
            </a:pPr>
            <a:r>
              <a:rPr sz="2600" dirty="0"/>
              <a:t>2- Birinci basamak sağlık hizmetlerinin aile hekimliği çerçevesinde geliştirilmesi,</a:t>
            </a:r>
            <a:endParaRPr sz="2600" dirty="0"/>
          </a:p>
          <a:p>
            <a:pPr eaLnBrk="1" hangingPunct="1">
              <a:lnSpc>
                <a:spcPct val="80000"/>
              </a:lnSpc>
              <a:buNone/>
            </a:pPr>
            <a:r>
              <a:rPr sz="2600" dirty="0"/>
              <a:t>3- Hastanelerin özerk sağlık işletmelerine dönüştürülmesi,</a:t>
            </a:r>
            <a:endParaRPr sz="2600" dirty="0"/>
          </a:p>
          <a:p>
            <a:pPr eaLnBrk="1" hangingPunct="1">
              <a:lnSpc>
                <a:spcPct val="80000"/>
              </a:lnSpc>
              <a:buNone/>
            </a:pPr>
            <a:r>
              <a:rPr sz="2600" dirty="0"/>
              <a:t>4- Sağlık Bakanlığının koruyucu sağlık hizmetlerine öncelik veren sağlık hizmetlerini yapılandırması,</a:t>
            </a:r>
            <a:endParaRPr sz="2600" dirty="0"/>
          </a:p>
          <a:p>
            <a:pPr eaLnBrk="1" hangingPunct="1">
              <a:lnSpc>
                <a:spcPct val="80000"/>
              </a:lnSpc>
              <a:buNone/>
            </a:pPr>
            <a:r>
              <a:rPr sz="2600" dirty="0"/>
              <a:t>5- Sağlık Bakanlığın planlayıp denetleyen bir yapıya kavuşturulması.</a:t>
            </a:r>
            <a:endParaRPr sz="2600" dirty="0"/>
          </a:p>
          <a:p>
            <a:pPr eaLnBrk="1" hangingPunct="1">
              <a:lnSpc>
                <a:spcPct val="80000"/>
              </a:lnSpc>
              <a:buNone/>
            </a:pPr>
            <a:endParaRPr sz="2600" dirty="0"/>
          </a:p>
          <a:p>
            <a:pPr eaLnBrk="1" hangingPunct="1">
              <a:lnSpc>
                <a:spcPct val="80000"/>
              </a:lnSpc>
              <a:buFont typeface="Wingdings 3" pitchFamily="18" charset="2"/>
              <a:buNone/>
            </a:pPr>
            <a:endParaRPr sz="2200" dirty="0"/>
          </a:p>
          <a:p>
            <a:pPr eaLnBrk="1" hangingPunct="1">
              <a:lnSpc>
                <a:spcPct val="80000"/>
              </a:lnSpc>
              <a:buFont typeface="Wingdings 3" pitchFamily="18" charset="2"/>
              <a:buNone/>
            </a:pPr>
            <a:endParaRPr sz="2200" dirty="0"/>
          </a:p>
          <a:p>
            <a:pPr eaLnBrk="1" hangingPunct="1">
              <a:lnSpc>
                <a:spcPct val="80000"/>
              </a:lnSpc>
              <a:buFont typeface="Wingdings 3" pitchFamily="18" charset="2"/>
              <a:buChar char=""/>
            </a:pPr>
            <a:endParaRPr sz="2200" dirty="0"/>
          </a:p>
        </p:txBody>
      </p:sp>
      <p:sp>
        <p:nvSpPr>
          <p:cNvPr id="5" name="1 Başlık"/>
          <p:cNvSpPr>
            <a:spLocks noGrp="1"/>
          </p:cNvSpPr>
          <p:nvPr>
            <p:ph type="title" hasCustomPrompt="1"/>
          </p:nvPr>
        </p:nvSpPr>
        <p:spPr>
          <a:noFill/>
          <a:ln>
            <a:noFill/>
          </a:ln>
          <a:effectLst/>
          <a:scene3d>
            <a:camera prst="orthographicFront"/>
            <a:lightRig rig="balanced" dir="t"/>
          </a:scene3d>
          <a:sp3d prstMaterial="plastic"/>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Türkiye’de Üçüncü Dönem: </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                                      </a:t>
            </a: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(1990 ve Sonrası)</a:t>
            </a: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Başlık 3"/>
          <p:cNvSpPr>
            <a:spLocks noGrp="1"/>
          </p:cNvSpPr>
          <p:nvPr>
            <p:ph type="title" hasCustomPrompt="1"/>
          </p:nvPr>
        </p:nvSpPr>
        <p:spPr>
          <a:noFill/>
          <a:ln>
            <a:noFill/>
          </a:ln>
          <a:effectLst/>
          <a:scene3d>
            <a:camera prst="orthographicFront"/>
            <a:lightRig rig="balanced" dir="t"/>
          </a:scene3d>
          <a:sp3d prstMaterial="plastic"/>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100" b="0" i="0" u="none" strike="noStrike" kern="1200" cap="none" spc="0" normalizeH="0" baseline="0" noProof="0">
                <a:ln>
                  <a:noFill/>
                </a:ln>
                <a:solidFill>
                  <a:srgbClr val="FEB80A">
                    <a:lumMod val="50000"/>
                  </a:srgbClr>
                </a:solidFill>
                <a:effectLst/>
                <a:uLnTx/>
                <a:uFillTx/>
                <a:latin typeface="+mj-lt"/>
                <a:ea typeface="+mj-ea"/>
                <a:cs typeface="Arial" panose="020B0604020202020204" pitchFamily="34" charset="0"/>
              </a:rPr>
              <a:t>“Ulusal Sağlık Politikası”</a:t>
            </a:r>
            <a:endParaRPr kumimoji="0" lang="tr-TR" sz="2600" b="1" i="0" u="none" strike="noStrike" kern="1200" cap="none" spc="20" normalizeH="0" baseline="0" noProof="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uLnTx/>
              <a:uFillTx/>
              <a:latin typeface="+mj-lt"/>
              <a:ea typeface="+mj-ea"/>
              <a:cs typeface="+mj-cs"/>
            </a:endParaRPr>
          </a:p>
        </p:txBody>
      </p:sp>
      <p:sp>
        <p:nvSpPr>
          <p:cNvPr id="6" name="Metin Yer Tutucusu 5"/>
          <p:cNvSpPr>
            <a:spLocks noGrp="1"/>
          </p:cNvSpPr>
          <p:nvPr>
            <p:ph type="body" sz="half" idx="2" hasCustomPrompt="1"/>
          </p:nvPr>
        </p:nvSpPr>
        <p:spPr>
          <a:xfrm>
            <a:off x="1676400" y="3273425"/>
            <a:ext cx="2378075" cy="1371600"/>
          </a:xfrm>
        </p:spPr>
        <p:txBody>
          <a:bodyPr vert="horz" wrap="square" lIns="91440" tIns="45720" rIns="91440" bIns="45720" numCol="1" rtlCol="0" anchor="t" anchorCtr="0" compatLnSpc="1">
            <a:normAutofit fontScale="92500" lnSpcReduction="20000"/>
          </a:bodyPr>
          <a:lstStyle/>
          <a:p>
            <a:pPr marL="0" marR="0" lvl="0" indent="0" algn="ctr" defTabSz="914400" rtl="0" eaLnBrk="1" fontAlgn="auto" latinLnBrk="0" hangingPunct="1">
              <a:lnSpc>
                <a:spcPct val="100000"/>
              </a:lnSpc>
              <a:spcBef>
                <a:spcPct val="20000"/>
              </a:spcBef>
              <a:spcAft>
                <a:spcPts val="0"/>
              </a:spcAft>
              <a:buClr>
                <a:schemeClr val="accent1">
                  <a:lumMod val="60000"/>
                  <a:lumOff val="40000"/>
                </a:schemeClr>
              </a:buClr>
              <a:buSzTx/>
              <a:buFont typeface="Arial" panose="020B0604020202020204" pitchFamily="34" charset="0"/>
              <a:buNone/>
              <a:defRPr/>
            </a:pPr>
            <a:endParaRPr kumimoji="0" lang="tr-TR" sz="4400" b="0" i="0" u="none" strike="noStrike" kern="1200" cap="none" spc="0" normalizeH="0" baseline="0" noProof="0" dirty="0" smtClean="0">
              <a:ln>
                <a:noFill/>
              </a:ln>
              <a:solidFill>
                <a:srgbClr val="FFFFFF"/>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
                <a:schemeClr val="accent1">
                  <a:lumMod val="60000"/>
                  <a:lumOff val="40000"/>
                </a:schemeClr>
              </a:buClr>
              <a:buSzTx/>
              <a:buFont typeface="Arial" panose="020B0604020202020204" pitchFamily="34" charset="0"/>
              <a:buNone/>
              <a:defRPr/>
            </a:pPr>
            <a:r>
              <a:rPr kumimoji="0" lang="tr-TR" sz="4400" b="0" i="0" u="none" strike="noStrike" kern="1200" cap="none" spc="0" normalizeH="0" baseline="0" noProof="0" dirty="0">
                <a:ln>
                  <a:noFill/>
                </a:ln>
                <a:solidFill>
                  <a:srgbClr val="FFFFFF"/>
                </a:solidFill>
                <a:effectLst/>
                <a:uLnTx/>
                <a:uFillTx/>
                <a:latin typeface="+mn-lt"/>
                <a:ea typeface="+mn-ea"/>
                <a:cs typeface="+mn-cs"/>
              </a:rPr>
              <a:t> </a:t>
            </a:r>
            <a:r>
              <a:rPr kumimoji="0" lang="tr-TR" sz="4400" b="0" i="0" u="none" strike="noStrike" kern="1200" cap="none" spc="0" normalizeH="0" baseline="0" noProof="0" dirty="0" smtClean="0">
                <a:ln>
                  <a:noFill/>
                </a:ln>
                <a:solidFill>
                  <a:srgbClr val="FFFFFF"/>
                </a:solidFill>
                <a:effectLst/>
                <a:uLnTx/>
                <a:uFillTx/>
                <a:latin typeface="+mn-lt"/>
                <a:ea typeface="+mn-ea"/>
                <a:cs typeface="+mn-cs"/>
              </a:rPr>
              <a:t>    1993</a:t>
            </a:r>
            <a:endParaRPr kumimoji="0" lang="tr-TR" sz="4400" b="0" i="0" u="none" strike="noStrike" kern="1200" cap="none" spc="0" normalizeH="0" baseline="0" noProof="0" dirty="0">
              <a:ln>
                <a:noFill/>
              </a:ln>
              <a:solidFill>
                <a:srgbClr val="FFFFFF"/>
              </a:solidFill>
              <a:effectLst/>
              <a:uLnTx/>
              <a:uFillTx/>
              <a:latin typeface="+mn-lt"/>
              <a:ea typeface="+mn-ea"/>
              <a:cs typeface="+mn-cs"/>
            </a:endParaRPr>
          </a:p>
        </p:txBody>
      </p:sp>
      <p:sp>
        <p:nvSpPr>
          <p:cNvPr id="3" name="Dikdörtgen 2"/>
          <p:cNvSpPr/>
          <p:nvPr/>
        </p:nvSpPr>
        <p:spPr>
          <a:xfrm>
            <a:off x="4579505" y="764704"/>
            <a:ext cx="5688632" cy="5013960"/>
          </a:xfrm>
          <a:prstGeom prst="rect">
            <a:avLst/>
          </a:prstGeom>
          <a:blipFill>
            <a:blip r:embed="rId1" cstate="print"/>
            <a:tile tx="0" ty="0" sx="100000" sy="100000" flip="none" algn="tl"/>
          </a:blipFill>
          <a:effectLst>
            <a:glow rad="228600">
              <a:schemeClr val="accent5">
                <a:satMod val="175000"/>
                <a:alpha val="40000"/>
              </a:schemeClr>
            </a:glow>
          </a:effectLst>
        </p:spPr>
        <p:txBody>
          <a:bodyPr>
            <a:spAutoFit/>
          </a:bodyPr>
          <a:p>
            <a:pPr marL="457200" indent="-457200">
              <a:spcBef>
                <a:spcPct val="20000"/>
              </a:spcBef>
              <a:buClr>
                <a:srgbClr val="7EC3D4"/>
              </a:buClr>
              <a:buFont typeface="Wingdings" panose="05000000000000000000" pitchFamily="2" charset="2"/>
              <a:buChar char="§"/>
            </a:pPr>
            <a:r>
              <a:rPr sz="3200" dirty="0">
                <a:solidFill>
                  <a:srgbClr val="835E01"/>
                </a:solidFill>
                <a:latin typeface="Rockwell" pitchFamily="18" charset="0"/>
              </a:rPr>
              <a:t>Destek, </a:t>
            </a:r>
            <a:endParaRPr sz="3200" dirty="0">
              <a:solidFill>
                <a:srgbClr val="835E01"/>
              </a:solidFill>
              <a:latin typeface="Rockwell" pitchFamily="18" charset="0"/>
            </a:endParaRPr>
          </a:p>
          <a:p>
            <a:pPr marL="457200" indent="-457200">
              <a:spcBef>
                <a:spcPct val="20000"/>
              </a:spcBef>
              <a:buClr>
                <a:srgbClr val="7EC3D4"/>
              </a:buClr>
              <a:buFont typeface="Wingdings" panose="05000000000000000000" pitchFamily="2" charset="2"/>
              <a:buChar char="§"/>
            </a:pPr>
            <a:r>
              <a:rPr sz="3200" dirty="0">
                <a:solidFill>
                  <a:srgbClr val="835E01"/>
                </a:solidFill>
                <a:latin typeface="Rockwell" pitchFamily="18" charset="0"/>
              </a:rPr>
              <a:t>Çevre Sağlığı,</a:t>
            </a:r>
            <a:endParaRPr sz="3200" dirty="0">
              <a:solidFill>
                <a:srgbClr val="835E01"/>
              </a:solidFill>
              <a:latin typeface="Rockwell" pitchFamily="18" charset="0"/>
            </a:endParaRPr>
          </a:p>
          <a:p>
            <a:pPr marL="457200" indent="-457200">
              <a:spcBef>
                <a:spcPct val="20000"/>
              </a:spcBef>
              <a:buClr>
                <a:srgbClr val="7EC3D4"/>
              </a:buClr>
              <a:buFont typeface="Wingdings" panose="05000000000000000000" pitchFamily="2" charset="2"/>
              <a:buChar char="§"/>
            </a:pPr>
            <a:r>
              <a:rPr sz="3200" dirty="0">
                <a:solidFill>
                  <a:srgbClr val="835E01"/>
                </a:solidFill>
                <a:latin typeface="Rockwell" pitchFamily="18" charset="0"/>
              </a:rPr>
              <a:t>Yaşam Biçimi, </a:t>
            </a:r>
            <a:endParaRPr sz="3200" dirty="0">
              <a:solidFill>
                <a:srgbClr val="835E01"/>
              </a:solidFill>
              <a:latin typeface="Rockwell" pitchFamily="18" charset="0"/>
            </a:endParaRPr>
          </a:p>
          <a:p>
            <a:pPr marL="457200" indent="-457200">
              <a:spcBef>
                <a:spcPct val="20000"/>
              </a:spcBef>
              <a:buClr>
                <a:srgbClr val="7EC3D4"/>
              </a:buClr>
              <a:buFont typeface="Wingdings" panose="05000000000000000000" pitchFamily="2" charset="2"/>
              <a:buChar char="§"/>
            </a:pPr>
            <a:r>
              <a:rPr sz="3200" dirty="0">
                <a:solidFill>
                  <a:srgbClr val="835E01"/>
                </a:solidFill>
                <a:latin typeface="Rockwell" pitchFamily="18" charset="0"/>
              </a:rPr>
              <a:t>Sağlık Hizmetlerinin Sunumu, </a:t>
            </a:r>
            <a:endParaRPr sz="3200" dirty="0">
              <a:solidFill>
                <a:srgbClr val="835E01"/>
              </a:solidFill>
              <a:latin typeface="Rockwell" pitchFamily="18" charset="0"/>
            </a:endParaRPr>
          </a:p>
          <a:p>
            <a:pPr marL="457200" indent="-457200">
              <a:spcBef>
                <a:spcPct val="20000"/>
              </a:spcBef>
              <a:buClr>
                <a:srgbClr val="7EC3D4"/>
              </a:buClr>
              <a:buFont typeface="Wingdings" panose="05000000000000000000" pitchFamily="2" charset="2"/>
              <a:buChar char="§"/>
            </a:pPr>
            <a:r>
              <a:rPr sz="3200" dirty="0">
                <a:solidFill>
                  <a:srgbClr val="835E01"/>
                </a:solidFill>
                <a:latin typeface="Rockwell" pitchFamily="18" charset="0"/>
              </a:rPr>
              <a:t>Sağlıklı Türkiye, </a:t>
            </a:r>
            <a:endParaRPr sz="3200" dirty="0">
              <a:solidFill>
                <a:srgbClr val="835E01"/>
              </a:solidFill>
              <a:latin typeface="Rockwell" pitchFamily="18" charset="0"/>
            </a:endParaRPr>
          </a:p>
          <a:p>
            <a:pPr marL="457200" indent="-457200">
              <a:spcBef>
                <a:spcPct val="20000"/>
              </a:spcBef>
              <a:buClr>
                <a:srgbClr val="7EC3D4"/>
              </a:buClr>
            </a:pPr>
            <a:r>
              <a:rPr sz="3200" dirty="0">
                <a:solidFill>
                  <a:srgbClr val="835E01"/>
                </a:solidFill>
                <a:latin typeface="Rockwell" pitchFamily="18" charset="0"/>
              </a:rPr>
              <a:t>   hedefleri olmak üzere başlıca beş ana bölümü                    içermekteydi.</a:t>
            </a:r>
            <a:endParaRPr sz="3200" dirty="0">
              <a:solidFill>
                <a:srgbClr val="835E01"/>
              </a:solidFill>
              <a:latin typeface="Rockwell"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Başlık"/>
          <p:cNvSpPr>
            <a:spLocks noGrp="1"/>
          </p:cNvSpPr>
          <p:nvPr>
            <p:ph type="title" hasCustomPrompt="1"/>
          </p:nvPr>
        </p:nvSpPr>
        <p:spPr>
          <a:noFill/>
          <a:ln>
            <a:noFill/>
          </a:ln>
          <a:effectLst/>
          <a:scene3d>
            <a:camera prst="orthographicFront"/>
            <a:lightRig rig="balanced" dir="t"/>
          </a:scene3d>
          <a:sp3d prstMaterial="plastic"/>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1"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Türkiye Sağlıkta Dönüşüm Programı</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chemeClr val="accent6">
                  <a:tint val="1000"/>
                </a:schemeClr>
              </a:solidFill>
              <a:effectLst/>
              <a:uLnTx/>
              <a:uFillTx/>
              <a:latin typeface="+mj-lt"/>
              <a:ea typeface="+mj-ea"/>
              <a:cs typeface="+mj-cs"/>
            </a:endParaRPr>
          </a:p>
        </p:txBody>
      </p:sp>
      <p:sp>
        <p:nvSpPr>
          <p:cNvPr id="3" name="2 İçerik Yer Tutucusu"/>
          <p:cNvSpPr>
            <a:spLocks noGrp="1"/>
          </p:cNvSpPr>
          <p:nvPr>
            <p:ph idx="1" hasCustomPrompt="1"/>
          </p:nvPr>
        </p:nvSpPr>
        <p:spPr>
          <a:xfrm>
            <a:off x="1847850" y="1052513"/>
            <a:ext cx="8362950" cy="5616575"/>
          </a:xfrm>
        </p:spPr>
        <p:txBody>
          <a:bodyPr vert="horz" wrap="square" lIns="91440" tIns="45720" rIns="91440" bIns="45720" numCol="1" rtlCol="0" anchor="t" anchorCtr="0" compatLnSpc="1">
            <a:normAutofit lnSpcReduction="20000"/>
          </a:bodyPr>
          <a:p>
            <a:pPr eaLnBrk="1" hangingPunct="1">
              <a:lnSpc>
                <a:spcPct val="80000"/>
              </a:lnSpc>
              <a:buFont typeface="Wingdings 3" pitchFamily="18" charset="2"/>
              <a:buNone/>
            </a:pPr>
            <a:r>
              <a:rPr sz="1700" dirty="0"/>
              <a:t>     3 Kasım 2002 seçimlerinin hemen ardından 16 Kasım 2002 tarihinde açıklanan 58. Hükümetin Acil Eylem Planında “Herkese Sağlık” başlığı altında sağlık alanında yürütülmesi öngörülen temel hedefler belirtilmiştir.</a:t>
            </a:r>
            <a:endParaRPr sz="1700" dirty="0"/>
          </a:p>
          <a:p>
            <a:pPr eaLnBrk="1" hangingPunct="1">
              <a:lnSpc>
                <a:spcPct val="80000"/>
              </a:lnSpc>
              <a:buFont typeface="Wingdings 3" pitchFamily="18" charset="2"/>
              <a:buNone/>
            </a:pPr>
            <a:endParaRPr sz="1700" dirty="0"/>
          </a:p>
          <a:p>
            <a:pPr eaLnBrk="1" hangingPunct="1">
              <a:lnSpc>
                <a:spcPct val="80000"/>
              </a:lnSpc>
              <a:buFont typeface="Wingdings 3" pitchFamily="18" charset="2"/>
              <a:buNone/>
            </a:pPr>
            <a:r>
              <a:rPr sz="2000" b="1" dirty="0"/>
              <a:t>Bunların başlıcaları:</a:t>
            </a:r>
            <a:endParaRPr sz="2000" b="1" dirty="0"/>
          </a:p>
          <a:p>
            <a:pPr eaLnBrk="1" hangingPunct="1">
              <a:lnSpc>
                <a:spcPct val="80000"/>
              </a:lnSpc>
              <a:buFont typeface="Wingdings 3" pitchFamily="18" charset="2"/>
              <a:buNone/>
            </a:pPr>
            <a:endParaRPr sz="2000" dirty="0"/>
          </a:p>
          <a:p>
            <a:pPr eaLnBrk="1" hangingPunct="1">
              <a:lnSpc>
                <a:spcPct val="80000"/>
              </a:lnSpc>
              <a:buNone/>
            </a:pPr>
            <a:r>
              <a:rPr sz="2000" dirty="0"/>
              <a:t>1- Sağlık Bakanlığı’nın idari ve fonksiyonel açıdan yeniden yapılandırılması,</a:t>
            </a:r>
            <a:endParaRPr sz="2000" dirty="0"/>
          </a:p>
          <a:p>
            <a:pPr eaLnBrk="1" hangingPunct="1">
              <a:lnSpc>
                <a:spcPct val="80000"/>
              </a:lnSpc>
              <a:buNone/>
            </a:pPr>
            <a:r>
              <a:rPr sz="2000" dirty="0"/>
              <a:t>2- Tüm vatandaşların genel sağlık sigortası kapsamı altına alınması,</a:t>
            </a:r>
            <a:endParaRPr sz="2000" dirty="0"/>
          </a:p>
          <a:p>
            <a:pPr eaLnBrk="1" hangingPunct="1">
              <a:lnSpc>
                <a:spcPct val="80000"/>
              </a:lnSpc>
              <a:buNone/>
            </a:pPr>
            <a:r>
              <a:rPr sz="2000" dirty="0"/>
              <a:t>3- Sağlık kuruluşlarının tek çatı altında toplanması,</a:t>
            </a:r>
            <a:endParaRPr sz="2000" dirty="0"/>
          </a:p>
          <a:p>
            <a:pPr eaLnBrk="1" hangingPunct="1">
              <a:lnSpc>
                <a:spcPct val="80000"/>
              </a:lnSpc>
              <a:buNone/>
            </a:pPr>
            <a:r>
              <a:rPr sz="2000" dirty="0"/>
              <a:t>4- Hastanelerin idari ve mali açıdan özerk bir yapıya kavuşturulması,</a:t>
            </a:r>
            <a:endParaRPr sz="2000" dirty="0"/>
          </a:p>
          <a:p>
            <a:pPr eaLnBrk="1" hangingPunct="1">
              <a:lnSpc>
                <a:spcPct val="80000"/>
              </a:lnSpc>
              <a:buNone/>
            </a:pPr>
            <a:r>
              <a:rPr sz="2000" dirty="0"/>
              <a:t>5- Aile hekimliği uygulamasına geçilmesi,</a:t>
            </a:r>
            <a:endParaRPr sz="2000" dirty="0"/>
          </a:p>
          <a:p>
            <a:pPr eaLnBrk="1" hangingPunct="1">
              <a:lnSpc>
                <a:spcPct val="80000"/>
              </a:lnSpc>
              <a:buNone/>
            </a:pPr>
            <a:r>
              <a:rPr sz="2000" dirty="0"/>
              <a:t>6- Anne ve çocuk sağlığına özel önem verilmesi,</a:t>
            </a:r>
            <a:endParaRPr sz="2000" dirty="0"/>
          </a:p>
          <a:p>
            <a:pPr eaLnBrk="1" hangingPunct="1">
              <a:lnSpc>
                <a:spcPct val="80000"/>
              </a:lnSpc>
              <a:buNone/>
            </a:pPr>
            <a:r>
              <a:rPr sz="2000" dirty="0"/>
              <a:t>7- Koruyucu hekimliğin yaygınlaştırılması,</a:t>
            </a:r>
            <a:endParaRPr sz="2000" dirty="0"/>
          </a:p>
          <a:p>
            <a:pPr eaLnBrk="1" hangingPunct="1">
              <a:lnSpc>
                <a:spcPct val="80000"/>
              </a:lnSpc>
              <a:buNone/>
            </a:pPr>
            <a:r>
              <a:rPr sz="2000" dirty="0"/>
              <a:t>8- Özel sektörün sağlık alanına yatırım yapmasının özendirilmesi,</a:t>
            </a:r>
            <a:endParaRPr sz="2000" dirty="0"/>
          </a:p>
          <a:p>
            <a:pPr eaLnBrk="1" hangingPunct="1">
              <a:lnSpc>
                <a:spcPct val="80000"/>
              </a:lnSpc>
              <a:buNone/>
            </a:pPr>
            <a:r>
              <a:rPr sz="2000" dirty="0"/>
              <a:t>9- Tüm kamu kuruluşlarında alt kademelere yetki devri,</a:t>
            </a:r>
            <a:endParaRPr sz="2000" dirty="0"/>
          </a:p>
          <a:p>
            <a:pPr eaLnBrk="1" hangingPunct="1">
              <a:lnSpc>
                <a:spcPct val="80000"/>
              </a:lnSpc>
              <a:buNone/>
            </a:pPr>
            <a:r>
              <a:rPr sz="2000" dirty="0"/>
              <a:t>10- Kalkınmada öncelikli bölgelerde yaşanan sağlık personeli eksikliğinin giderilmesi,</a:t>
            </a:r>
            <a:endParaRPr sz="2000" dirty="0"/>
          </a:p>
          <a:p>
            <a:pPr eaLnBrk="1" hangingPunct="1">
              <a:lnSpc>
                <a:spcPct val="80000"/>
              </a:lnSpc>
              <a:buNone/>
            </a:pPr>
            <a:r>
              <a:rPr sz="2000" dirty="0"/>
              <a:t>11- Sağlık alanında e-dönüşüm projesinin hayata geçirilmesi.</a:t>
            </a:r>
            <a:endParaRPr sz="2000" dirty="0"/>
          </a:p>
          <a:p>
            <a:pPr eaLnBrk="1" hangingPunct="1">
              <a:lnSpc>
                <a:spcPct val="80000"/>
              </a:lnSpc>
              <a:buFont typeface="Wingdings 3" pitchFamily="18" charset="2"/>
              <a:buChar char=""/>
            </a:pPr>
            <a:endParaRPr sz="1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1 Başlık"/>
          <p:cNvSpPr>
            <a:spLocks noGrp="1"/>
          </p:cNvSpPr>
          <p:nvPr>
            <p:ph type="title" hasCustomPrompt="1"/>
          </p:nvPr>
        </p:nvSpPr>
        <p:spPr>
          <a:xfrm>
            <a:off x="1991544" y="116632"/>
            <a:ext cx="8229600" cy="1143000"/>
          </a:xfrm>
          <a:noFill/>
          <a:ln>
            <a:noFill/>
          </a:ln>
          <a:effectLst/>
          <a:scene3d>
            <a:camera prst="orthographicFront"/>
            <a:lightRig rig="balanced" dir="t"/>
          </a:scene3d>
          <a:sp3d prstMaterial="plastic"/>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altLang="tr-TR" sz="3600" b="1" i="1"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Türkiye Sağlıkta Dönüşüm Programı</a:t>
            </a:r>
            <a:endParaRPr kumimoji="0" lang="tr-TR" alt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endParaRPr>
          </a:p>
        </p:txBody>
      </p:sp>
      <p:sp>
        <p:nvSpPr>
          <p:cNvPr id="3" name="2 İçerik Yer Tutucusu"/>
          <p:cNvSpPr>
            <a:spLocks noGrp="1"/>
          </p:cNvSpPr>
          <p:nvPr>
            <p:ph idx="1" hasCustomPrompt="1"/>
          </p:nvPr>
        </p:nvSpPr>
        <p:spPr>
          <a:xfrm>
            <a:off x="1981200" y="1219200"/>
            <a:ext cx="8229600" cy="5305425"/>
          </a:xfrm>
        </p:spPr>
        <p:txBody>
          <a:bodyPr vert="horz" wrap="square" lIns="91440" tIns="45720" rIns="91440" bIns="45720" numCol="1" rtlCol="0" anchor="t" anchorCtr="0" compatLnSpc="1">
            <a:normAutofit lnSpcReduction="20000"/>
          </a:bodyPr>
          <a:p>
            <a:pPr eaLnBrk="1" hangingPunct="1">
              <a:lnSpc>
                <a:spcPct val="80000"/>
              </a:lnSpc>
              <a:buFont typeface="Wingdings 3" pitchFamily="18" charset="2"/>
              <a:buNone/>
            </a:pPr>
            <a:endParaRPr sz="2200" b="1" dirty="0"/>
          </a:p>
          <a:p>
            <a:pPr eaLnBrk="1" hangingPunct="1">
              <a:lnSpc>
                <a:spcPct val="80000"/>
              </a:lnSpc>
              <a:buFont typeface="Wingdings 3" pitchFamily="18" charset="2"/>
              <a:buNone/>
            </a:pPr>
            <a:r>
              <a:rPr sz="2200" b="1" dirty="0"/>
              <a:t>8 tema etrafında dönüşmeyi hedeflemiştir:</a:t>
            </a:r>
            <a:endParaRPr sz="2200" dirty="0"/>
          </a:p>
          <a:p>
            <a:pPr eaLnBrk="1" hangingPunct="1">
              <a:lnSpc>
                <a:spcPct val="80000"/>
              </a:lnSpc>
              <a:buFont typeface="Wingdings 3" pitchFamily="18" charset="2"/>
              <a:buNone/>
            </a:pPr>
            <a:endParaRPr sz="2200" dirty="0"/>
          </a:p>
          <a:p>
            <a:pPr eaLnBrk="1" hangingPunct="1">
              <a:lnSpc>
                <a:spcPct val="80000"/>
              </a:lnSpc>
              <a:buFont typeface="Wingdings 3" pitchFamily="18" charset="2"/>
              <a:buNone/>
            </a:pPr>
            <a:r>
              <a:rPr sz="2200" dirty="0"/>
              <a:t>1- Planlayıcı ve denetleyici Sağlık Bakanlığı,</a:t>
            </a:r>
            <a:endParaRPr sz="2200" dirty="0"/>
          </a:p>
          <a:p>
            <a:pPr eaLnBrk="1" hangingPunct="1">
              <a:lnSpc>
                <a:spcPct val="80000"/>
              </a:lnSpc>
              <a:buFont typeface="Wingdings 3" pitchFamily="18" charset="2"/>
              <a:buNone/>
            </a:pPr>
            <a:r>
              <a:rPr sz="2200" dirty="0"/>
              <a:t>2- Herkesi tek çatı altında toplayan genel sağlık sigortası,</a:t>
            </a:r>
            <a:endParaRPr sz="2200" dirty="0"/>
          </a:p>
          <a:p>
            <a:pPr eaLnBrk="1" hangingPunct="1">
              <a:lnSpc>
                <a:spcPct val="80000"/>
              </a:lnSpc>
              <a:buFont typeface="Wingdings 3" pitchFamily="18" charset="2"/>
              <a:buNone/>
            </a:pPr>
            <a:r>
              <a:rPr sz="2200" dirty="0"/>
              <a:t>3- Yaygın, erişimi kolay ve güler yüzlü sağlık hizmet sistemi,</a:t>
            </a:r>
            <a:endParaRPr sz="2200" dirty="0"/>
          </a:p>
          <a:p>
            <a:pPr eaLnBrk="1" hangingPunct="1">
              <a:lnSpc>
                <a:spcPct val="80000"/>
              </a:lnSpc>
              <a:buFont typeface="Wingdings 3" pitchFamily="18" charset="2"/>
              <a:buNone/>
            </a:pPr>
            <a:r>
              <a:rPr sz="2200" dirty="0"/>
              <a:t>       a) Güçlendirilmiş temel sağlık hizmetleri ve aile hekimliği,</a:t>
            </a:r>
            <a:endParaRPr sz="2200" dirty="0"/>
          </a:p>
          <a:p>
            <a:pPr eaLnBrk="1" hangingPunct="1">
              <a:lnSpc>
                <a:spcPct val="80000"/>
              </a:lnSpc>
              <a:buFont typeface="Wingdings 3" pitchFamily="18" charset="2"/>
              <a:buNone/>
            </a:pPr>
            <a:r>
              <a:rPr sz="2200" dirty="0"/>
              <a:t>       b) Etkili, kademeli sevk zinciri,</a:t>
            </a:r>
            <a:endParaRPr sz="2200" dirty="0"/>
          </a:p>
          <a:p>
            <a:pPr eaLnBrk="1" hangingPunct="1">
              <a:lnSpc>
                <a:spcPct val="80000"/>
              </a:lnSpc>
              <a:buFont typeface="Wingdings 3" pitchFamily="18" charset="2"/>
              <a:buNone/>
            </a:pPr>
            <a:r>
              <a:rPr sz="2200" dirty="0"/>
              <a:t>       c) İdari ve mali özerkliğe sahip sağlık işletmeleri,</a:t>
            </a:r>
            <a:endParaRPr sz="2200" dirty="0"/>
          </a:p>
          <a:p>
            <a:pPr eaLnBrk="1" hangingPunct="1">
              <a:lnSpc>
                <a:spcPct val="80000"/>
              </a:lnSpc>
              <a:buFont typeface="Wingdings 3" pitchFamily="18" charset="2"/>
              <a:buNone/>
            </a:pPr>
            <a:r>
              <a:rPr sz="2200" dirty="0"/>
              <a:t>4- Bilgi ve beceri ile donanmış, yüksek motivasyonla çalışan sağlık insan gücü,</a:t>
            </a:r>
            <a:endParaRPr sz="2200" dirty="0"/>
          </a:p>
          <a:p>
            <a:pPr eaLnBrk="1" hangingPunct="1">
              <a:lnSpc>
                <a:spcPct val="80000"/>
              </a:lnSpc>
              <a:buFont typeface="Wingdings 3" pitchFamily="18" charset="2"/>
              <a:buNone/>
            </a:pPr>
            <a:r>
              <a:rPr sz="2200" dirty="0"/>
              <a:t>5- Sistemi destekleyecek eğitim ve bilim kurumları,</a:t>
            </a:r>
            <a:endParaRPr sz="2200" dirty="0"/>
          </a:p>
          <a:p>
            <a:pPr eaLnBrk="1" hangingPunct="1">
              <a:lnSpc>
                <a:spcPct val="80000"/>
              </a:lnSpc>
              <a:buFont typeface="Wingdings 3" pitchFamily="18" charset="2"/>
              <a:buNone/>
            </a:pPr>
            <a:r>
              <a:rPr sz="2200" dirty="0"/>
              <a:t>6- Nitelikli ve etkili sağlık hizmetleri için kalite ve akreditasyon,</a:t>
            </a:r>
            <a:endParaRPr sz="2200" dirty="0"/>
          </a:p>
          <a:p>
            <a:pPr eaLnBrk="1" hangingPunct="1">
              <a:lnSpc>
                <a:spcPct val="80000"/>
              </a:lnSpc>
              <a:buFont typeface="Wingdings 3" pitchFamily="18" charset="2"/>
              <a:buNone/>
            </a:pPr>
            <a:r>
              <a:rPr sz="2200" dirty="0"/>
              <a:t>7- Akılcı ilaç ve malzeme yönetiminde kurumsal yapılanma,</a:t>
            </a:r>
            <a:endParaRPr sz="2200" dirty="0"/>
          </a:p>
          <a:p>
            <a:pPr eaLnBrk="1" hangingPunct="1">
              <a:lnSpc>
                <a:spcPct val="80000"/>
              </a:lnSpc>
              <a:buFont typeface="Wingdings 3" pitchFamily="18" charset="2"/>
              <a:buNone/>
            </a:pPr>
            <a:r>
              <a:rPr sz="2200" dirty="0"/>
              <a:t>8- Karar sürecinde etkili bilgiye erişim: Sağlık bilgi sistemi.</a:t>
            </a:r>
            <a:endParaRPr sz="2200" dirty="0"/>
          </a:p>
          <a:p>
            <a:pPr eaLnBrk="1" hangingPunct="1">
              <a:lnSpc>
                <a:spcPct val="80000"/>
              </a:lnSpc>
              <a:buFont typeface="Wingdings 3" pitchFamily="18" charset="2"/>
              <a:buChar char=""/>
            </a:pPr>
            <a:endParaRPr sz="2200" dirty="0"/>
          </a:p>
          <a:p>
            <a:pPr eaLnBrk="1" hangingPunct="1">
              <a:lnSpc>
                <a:spcPct val="80000"/>
              </a:lnSpc>
              <a:buFont typeface="Wingdings 3" pitchFamily="18" charset="2"/>
              <a:buChar char=""/>
            </a:pPr>
            <a:endParaRPr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1 Başlık"/>
          <p:cNvSpPr>
            <a:spLocks noGrp="1"/>
          </p:cNvSpPr>
          <p:nvPr>
            <p:ph type="title" hasCustomPrompt="1"/>
          </p:nvPr>
        </p:nvSpPr>
        <p:spPr>
          <a:noFill/>
          <a:ln>
            <a:noFill/>
          </a:ln>
          <a:effectLst/>
          <a:scene3d>
            <a:camera prst="orthographicFront"/>
            <a:lightRig rig="balanced" dir="t"/>
          </a:scene3d>
          <a:sp3d prstMaterial="plastic"/>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altLang="tr-TR" sz="3600" b="1" i="1" u="none" strike="noStrike" kern="1200" cap="none" spc="50" normalizeH="0" baseline="0" noProof="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Türkiye Sağlıkta Dönüşüm Programı</a:t>
            </a:r>
            <a:endParaRPr kumimoji="0" lang="tr-TR" altLang="tr-TR" sz="3600" b="1" i="0" u="none" strike="noStrike" kern="1200" cap="none" spc="50" normalizeH="0" baseline="0" noProof="0" smtClean="0">
              <a:ln w="13335" cmpd="sng">
                <a:solidFill>
                  <a:schemeClr val="accent1">
                    <a:lumMod val="50000"/>
                  </a:schemeClr>
                </a:solidFill>
                <a:prstDash val="solid"/>
              </a:ln>
              <a:solidFill>
                <a:schemeClr val="accent6">
                  <a:tint val="1000"/>
                </a:schemeClr>
              </a:solidFill>
              <a:effectLst/>
              <a:uLnTx/>
              <a:uFillTx/>
              <a:latin typeface="+mj-lt"/>
              <a:ea typeface="+mj-ea"/>
              <a:cs typeface="+mj-cs"/>
            </a:endParaRPr>
          </a:p>
        </p:txBody>
      </p:sp>
      <p:sp>
        <p:nvSpPr>
          <p:cNvPr id="44035" name="2 İçerik Yer Tutucusu"/>
          <p:cNvSpPr>
            <a:spLocks noGrp="1"/>
          </p:cNvSpPr>
          <p:nvPr>
            <p:ph idx="1" hasCustomPrompt="1"/>
          </p:nvPr>
        </p:nvSpPr>
        <p:spPr>
          <a:xfrm>
            <a:off x="1981200" y="1600200"/>
            <a:ext cx="8229600" cy="4924425"/>
          </a:xfrm>
        </p:spPr>
        <p:txBody>
          <a:bodyPr vert="horz" wrap="square" lIns="91440" tIns="45720" rIns="91440" bIns="45720" anchor="t"/>
          <a:p>
            <a:pPr eaLnBrk="1" hangingPunct="1">
              <a:buFont typeface="Wingdings 3" pitchFamily="18" charset="2"/>
              <a:buNone/>
            </a:pPr>
            <a:r>
              <a:rPr lang="tr-TR" altLang="tr-TR" dirty="0"/>
              <a:t>2007 yılında 60. Cumhuriyet Hükümeti’nin kurulmasını müteakip Sağlıkta Dönüşüm Programına, 3 yeni başlık ilave edilmiştir:</a:t>
            </a:r>
            <a:endParaRPr lang="tr-TR" altLang="tr-TR" dirty="0"/>
          </a:p>
          <a:p>
            <a:pPr eaLnBrk="1" hangingPunct="1">
              <a:buFont typeface="Wingdings 3" pitchFamily="18" charset="2"/>
              <a:buNone/>
            </a:pPr>
            <a:endParaRPr lang="tr-TR" altLang="tr-TR" dirty="0"/>
          </a:p>
          <a:p>
            <a:pPr eaLnBrk="1" hangingPunct="1">
              <a:buFont typeface="Wingdings 3" pitchFamily="18" charset="2"/>
              <a:buNone/>
            </a:pPr>
            <a:r>
              <a:rPr lang="tr-TR" altLang="tr-TR" dirty="0"/>
              <a:t>1- Daha iyi bir gelecek için sağlığın geliştirilmesi ve sağlıklı hayat programları,</a:t>
            </a:r>
            <a:endParaRPr lang="tr-TR" altLang="tr-TR" dirty="0"/>
          </a:p>
          <a:p>
            <a:pPr eaLnBrk="1" hangingPunct="1">
              <a:buFont typeface="Wingdings 3" pitchFamily="18" charset="2"/>
              <a:buNone/>
            </a:pPr>
            <a:r>
              <a:rPr lang="tr-TR" altLang="tr-TR" dirty="0"/>
              <a:t>2- Tarafların harekete geçirilmesi ve sektörler arası iş birliği için çok yönlü sağlık sorumluluğu,</a:t>
            </a:r>
            <a:endParaRPr lang="tr-TR" altLang="tr-TR" dirty="0"/>
          </a:p>
          <a:p>
            <a:pPr eaLnBrk="1" hangingPunct="1">
              <a:buFont typeface="Wingdings 3" pitchFamily="18" charset="2"/>
              <a:buNone/>
            </a:pPr>
            <a:r>
              <a:rPr lang="tr-TR" altLang="tr-TR" dirty="0"/>
              <a:t>3- Uluslararası alanda ülkenin gücünü artıracak sınır ötesi sağlık hizmetleri.</a:t>
            </a:r>
            <a:endParaRPr lang="tr-TR" altLang="tr-TR" dirty="0"/>
          </a:p>
          <a:p>
            <a:pPr eaLnBrk="1" hangingPunct="1">
              <a:buChar char="•"/>
            </a:pPr>
            <a:endParaRPr lang="tr-TR" altLang="tr-TR" dirty="0"/>
          </a:p>
          <a:p>
            <a:pPr eaLnBrk="1" hangingPunct="1">
              <a:buChar char="•"/>
            </a:pPr>
            <a:endParaRPr lang="tr-TR" alt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1"/>
          <p:cNvSpPr>
            <a:spLocks noChangeArrowheads="1"/>
          </p:cNvSpPr>
          <p:nvPr/>
        </p:nvSpPr>
        <p:spPr bwMode="auto">
          <a:xfrm>
            <a:off x="2063750" y="1022192"/>
            <a:ext cx="7993063" cy="341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73050" indent="-273050" algn="l" rtl="0" eaLnBrk="0" fontAlgn="base" hangingPunct="0">
              <a:spcBef>
                <a:spcPct val="20000"/>
              </a:spcBef>
              <a:spcAft>
                <a:spcPct val="0"/>
              </a:spcAft>
              <a:buClr>
                <a:srgbClr val="7EC3D4"/>
              </a:buClr>
              <a:buFont typeface="Arial" panose="020B0604020202020204" pitchFamily="34" charset="0"/>
              <a:buChar char="•"/>
              <a:defRPr sz="2400" kern="1200">
                <a:solidFill>
                  <a:schemeClr val="tx2"/>
                </a:solidFill>
                <a:latin typeface="+mn-lt"/>
                <a:ea typeface="+mn-ea"/>
                <a:cs typeface="+mn-cs"/>
              </a:defRPr>
            </a:lvl1pPr>
            <a:lvl2pPr marL="548005" indent="-182880" algn="l" rtl="0" eaLnBrk="0" fontAlgn="base" hangingPunct="0">
              <a:spcBef>
                <a:spcPct val="20000"/>
              </a:spcBef>
              <a:spcAft>
                <a:spcPct val="0"/>
              </a:spcAft>
              <a:buClr>
                <a:srgbClr val="7EC3D4"/>
              </a:buClr>
              <a:buFont typeface="Arial" panose="020B0604020202020204" pitchFamily="34"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C32D2E"/>
              </a:buClr>
              <a:buFont typeface="Arial" panose="020B0604020202020204" pitchFamily="34" charset="0"/>
              <a:buChar char="•"/>
              <a:defRPr kern="1200">
                <a:solidFill>
                  <a:schemeClr val="tx1"/>
                </a:solidFill>
                <a:latin typeface="+mn-lt"/>
                <a:ea typeface="+mn-ea"/>
                <a:cs typeface="+mn-cs"/>
              </a:defRPr>
            </a:lvl4pPr>
            <a:lvl5pPr marL="1462405" indent="-228600" algn="l" rtl="0" eaLnBrk="0" fontAlgn="base" hangingPunct="0">
              <a:spcBef>
                <a:spcPct val="20000"/>
              </a:spcBef>
              <a:spcAft>
                <a:spcPct val="0"/>
              </a:spcAft>
              <a:buClr>
                <a:srgbClr val="84AA33"/>
              </a:buClr>
              <a:buFont typeface="Arial" panose="020B0604020202020204" pitchFamily="34" charset="0"/>
              <a:buChar char="•"/>
              <a:defRPr sz="1600" kern="1200">
                <a:solidFill>
                  <a:schemeClr val="tx2"/>
                </a:solidFill>
                <a:latin typeface="+mn-lt"/>
                <a:ea typeface="+mn-ea"/>
                <a:cs typeface="+mn-cs"/>
              </a:defRPr>
            </a:lvl5pPr>
          </a:lstStyle>
          <a:p>
            <a:pPr marL="0" lvl="0" indent="0" algn="just">
              <a:spcBef>
                <a:spcPct val="0"/>
              </a:spcBef>
              <a:buClrTx/>
              <a:buFontTx/>
              <a:buNone/>
            </a:pPr>
            <a:r>
              <a:rPr lang="tr-TR" altLang="tr-TR" b="1" dirty="0">
                <a:solidFill>
                  <a:schemeClr val="tx1"/>
                </a:solidFill>
                <a:cs typeface="Arial" panose="020B0604020202020204" pitchFamily="34" charset="0"/>
              </a:rPr>
              <a:t>61 Hükümet yönetiminde;</a:t>
            </a:r>
            <a:endParaRPr lang="tr-TR" altLang="tr-TR" b="1" dirty="0">
              <a:solidFill>
                <a:schemeClr val="tx1"/>
              </a:solidFill>
              <a:cs typeface="Arial" panose="020B0604020202020204" pitchFamily="34" charset="0"/>
            </a:endParaRPr>
          </a:p>
          <a:p>
            <a:pPr marL="0" lvl="0" indent="0" algn="just">
              <a:spcBef>
                <a:spcPct val="0"/>
              </a:spcBef>
              <a:buClrTx/>
              <a:buFontTx/>
              <a:buNone/>
            </a:pPr>
            <a:endParaRPr lang="tr-TR" altLang="tr-TR" b="1" dirty="0">
              <a:solidFill>
                <a:schemeClr val="tx1"/>
              </a:solidFill>
              <a:cs typeface="Arial" panose="020B0604020202020204" pitchFamily="34" charset="0"/>
            </a:endParaRPr>
          </a:p>
          <a:p>
            <a:pPr marL="0" lvl="0" indent="0" algn="just">
              <a:spcBef>
                <a:spcPct val="0"/>
              </a:spcBef>
              <a:buClrTx/>
              <a:buFont typeface="Wingdings" panose="05000000000000000000" pitchFamily="2" charset="2"/>
              <a:buChar char="Ø"/>
            </a:pPr>
            <a:r>
              <a:rPr lang="tr-TR" altLang="tr-TR" dirty="0">
                <a:solidFill>
                  <a:schemeClr val="tx1"/>
                </a:solidFill>
                <a:cs typeface="Times New Roman" panose="02020603050405020304" pitchFamily="18" charset="0"/>
              </a:rPr>
              <a:t>2 Kasım 2011/ Sayı : 28103 (Mükerrer) </a:t>
            </a:r>
            <a:r>
              <a:rPr lang="tr-TR" altLang="tr-TR" u="sng" dirty="0">
                <a:solidFill>
                  <a:schemeClr val="tx1"/>
                </a:solidFill>
                <a:cs typeface="Times New Roman" panose="02020603050405020304" pitchFamily="18" charset="0"/>
              </a:rPr>
              <a:t>Karar Sayısı: KHK/663 </a:t>
            </a:r>
            <a:r>
              <a:rPr lang="tr-TR" altLang="tr-TR" dirty="0">
                <a:solidFill>
                  <a:schemeClr val="tx1"/>
                </a:solidFill>
                <a:cs typeface="Times New Roman" panose="02020603050405020304" pitchFamily="18" charset="0"/>
              </a:rPr>
              <a:t>Resmi Gazete’de yayınlanan  </a:t>
            </a:r>
            <a:r>
              <a:rPr lang="tr-TR" altLang="tr-TR" b="1" dirty="0">
                <a:solidFill>
                  <a:schemeClr val="tx1"/>
                </a:solidFill>
                <a:cs typeface="Times New Roman" panose="02020603050405020304" pitchFamily="18" charset="0"/>
              </a:rPr>
              <a:t>Sağlık Bakanlığı ve Bağlı Kuruluşlarının Teşkilat ve Görevleri Hakkında Kanun Hükmünde Kararname </a:t>
            </a:r>
            <a:r>
              <a:rPr lang="tr-TR" altLang="tr-TR" dirty="0">
                <a:solidFill>
                  <a:schemeClr val="tx1"/>
                </a:solidFill>
                <a:cs typeface="Times New Roman" panose="02020603050405020304" pitchFamily="18" charset="0"/>
              </a:rPr>
              <a:t>Sağlık Bakanlığının teşkilat yapısı, görev tanımları düzenlenmiştir. </a:t>
            </a:r>
            <a:endParaRPr lang="tr-TR" altLang="tr-TR" dirty="0">
              <a:solidFill>
                <a:schemeClr val="tx1"/>
              </a:solidFill>
              <a:cs typeface="Times New Roman" panose="02020603050405020304" pitchFamily="18" charset="0"/>
            </a:endParaRPr>
          </a:p>
          <a:p>
            <a:pPr marL="0" lvl="0" indent="0" algn="just">
              <a:spcBef>
                <a:spcPct val="0"/>
              </a:spcBef>
              <a:buClrTx/>
              <a:buFontTx/>
              <a:buNone/>
            </a:pPr>
            <a:endParaRPr lang="tr-TR" altLang="tr-TR" dirty="0">
              <a:solidFill>
                <a:schemeClr val="tx1"/>
              </a:solidFill>
              <a:cs typeface="Times New Roman" panose="02020603050405020304" pitchFamily="18" charset="0"/>
            </a:endParaRPr>
          </a:p>
          <a:p>
            <a:pPr marL="0" lvl="0" indent="0" algn="just">
              <a:spcBef>
                <a:spcPct val="0"/>
              </a:spcBef>
              <a:buClrTx/>
              <a:buFontTx/>
              <a:buNone/>
            </a:pPr>
            <a:endParaRPr lang="tr-TR" altLang="tr-TR" dirty="0">
              <a:solidFill>
                <a:schemeClr val="tx1"/>
              </a:solidFill>
              <a:ea typeface="Arial" panose="020B0604020202020204" pitchFamily="34" charset="0"/>
            </a:endParaRPr>
          </a:p>
        </p:txBody>
      </p:sp>
      <p:sp>
        <p:nvSpPr>
          <p:cNvPr id="3" name="Dikdörtgen 2"/>
          <p:cNvSpPr/>
          <p:nvPr/>
        </p:nvSpPr>
        <p:spPr>
          <a:xfrm>
            <a:off x="2171700" y="4538663"/>
            <a:ext cx="7777163" cy="1568450"/>
          </a:xfrm>
          <a:prstGeom prst="rect">
            <a:avLst/>
          </a:prstGeom>
        </p:spPr>
        <p:txBody>
          <a:bodyPr wrap="square">
            <a:spAutoFit/>
          </a:bodyPr>
          <a:p>
            <a:pPr marL="342900" indent="-342900">
              <a:buFont typeface="Wingdings" panose="05000000000000000000" pitchFamily="2" charset="2"/>
              <a:buChar char="Ø"/>
            </a:pPr>
            <a:r>
              <a:rPr sz="2400" dirty="0">
                <a:latin typeface="Rockwell" pitchFamily="18" charset="0"/>
              </a:rPr>
              <a:t>25.08.2017 tarihinde 694 Sayılı KHK ile Sağlık Bakanlığı Teşkilat Yapısı yeniden Değiştirilmiştir.</a:t>
            </a:r>
            <a:endParaRPr sz="2400" dirty="0">
              <a:latin typeface="Rockwell" pitchFamily="18" charset="0"/>
            </a:endParaRPr>
          </a:p>
          <a:p>
            <a:pPr marL="342900" indent="-342900"/>
            <a:endParaRPr sz="2400" dirty="0">
              <a:latin typeface="Rockwell"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1 Başlık"/>
          <p:cNvSpPr>
            <a:spLocks noGrp="1"/>
          </p:cNvSpPr>
          <p:nvPr>
            <p:ph type="title" hasCustomPrompt="1"/>
          </p:nvPr>
        </p:nvSpPr>
        <p:spPr>
          <a:noFill/>
          <a:ln>
            <a:noFill/>
          </a:ln>
          <a:effectLst/>
          <a:scene3d>
            <a:camera prst="orthographicFront"/>
            <a:lightRig rig="balanced" dir="t"/>
          </a:scene3d>
          <a:sp3d prstMaterial="plastic"/>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alt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Özetle;</a:t>
            </a:r>
            <a:endParaRPr kumimoji="0" lang="tr-TR" alt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endParaRPr>
          </a:p>
        </p:txBody>
      </p:sp>
      <p:sp>
        <p:nvSpPr>
          <p:cNvPr id="3" name="2 İçerik Yer Tutucusu"/>
          <p:cNvSpPr>
            <a:spLocks noGrp="1"/>
          </p:cNvSpPr>
          <p:nvPr>
            <p:ph idx="1" hasCustomPrompt="1"/>
          </p:nvPr>
        </p:nvSpPr>
        <p:spPr>
          <a:xfrm>
            <a:off x="1992313" y="1412875"/>
            <a:ext cx="8229600" cy="5089525"/>
          </a:xfrm>
        </p:spPr>
        <p:txBody>
          <a:bodyPr vert="horz" wrap="square" lIns="91440" tIns="45720" rIns="91440" bIns="45720" numCol="1" rtlCol="0" anchor="t" anchorCtr="0" compatLnSpc="1">
            <a:normAutofit lnSpcReduction="10000"/>
          </a:bodyPr>
          <a:p>
            <a:pPr eaLnBrk="1" hangingPunct="1">
              <a:buFont typeface="Wingdings 3" pitchFamily="18" charset="2"/>
              <a:buChar char=""/>
            </a:pPr>
            <a:r>
              <a:rPr dirty="0"/>
              <a:t>1987 yılında 3359 sayılı ‘Sağlık Hizmetleri Temel Kanunu’ herkese eşit etkili ve verimli hizmet sunulması ilkeleri açısından Sosyalleştirme Kanunundan çok büyük farklılık göstermemesine karşın özellikle politika yönünün değişiminin ilk sinyallerini vermesi açısından çok önemlidir. </a:t>
            </a:r>
            <a:endParaRPr dirty="0"/>
          </a:p>
          <a:p>
            <a:pPr eaLnBrk="1" hangingPunct="1">
              <a:buFont typeface="Wingdings 3" pitchFamily="18" charset="2"/>
              <a:buChar char=""/>
            </a:pPr>
            <a:r>
              <a:rPr dirty="0"/>
              <a:t>Bu Kanun ile Türk sağlık politikalarına getirilen en önemli değişiklik sağlık isletmeleri kavramı olmuştur.</a:t>
            </a:r>
            <a:endParaRPr dirty="0"/>
          </a:p>
          <a:p>
            <a:pPr eaLnBrk="1" hangingPunct="1">
              <a:buFont typeface="Wingdings 3" pitchFamily="18" charset="2"/>
              <a:buChar char=""/>
            </a:pPr>
            <a:r>
              <a:rPr dirty="0">
                <a:solidFill>
                  <a:schemeClr val="tx1"/>
                </a:solidFill>
              </a:rPr>
              <a:t>1990’lı yılların başlangıcında</a:t>
            </a:r>
            <a:r>
              <a:rPr dirty="0"/>
              <a:t>, sağlık politikası ile ilgili tartışmalar hem DPT’de yapılan bu çalışma hem de hükümet ile Dünya Bankası arasında imzalanan ikraz anlaşması gereğince başlatılan 1. Sağlık Projesi ile yepyeni bir görünüm almıştır.</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1 Başlık"/>
          <p:cNvSpPr>
            <a:spLocks noGrp="1"/>
          </p:cNvSpPr>
          <p:nvPr>
            <p:ph type="title" hasCustomPrompt="1"/>
          </p:nvPr>
        </p:nvSpPr>
        <p:spPr>
          <a:xfrm>
            <a:off x="1991544" y="-11495"/>
            <a:ext cx="8229600" cy="1143000"/>
          </a:xfrm>
          <a:noFill/>
          <a:ln>
            <a:noFill/>
          </a:ln>
          <a:effectLst/>
          <a:scene3d>
            <a:camera prst="orthographicFront"/>
            <a:lightRig rig="balanced" dir="t"/>
          </a:scene3d>
          <a:sp3d prstMaterial="plastic"/>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alt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Özetle;</a:t>
            </a:r>
            <a:endParaRPr kumimoji="0" lang="tr-TR" alt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endParaRPr>
          </a:p>
        </p:txBody>
      </p:sp>
      <p:sp>
        <p:nvSpPr>
          <p:cNvPr id="3" name="2 İçerik Yer Tutucusu"/>
          <p:cNvSpPr>
            <a:spLocks noGrp="1"/>
          </p:cNvSpPr>
          <p:nvPr>
            <p:ph idx="1" hasCustomPrompt="1"/>
          </p:nvPr>
        </p:nvSpPr>
        <p:spPr>
          <a:xfrm>
            <a:off x="1992313" y="1125538"/>
            <a:ext cx="8229600" cy="5449888"/>
          </a:xfrm>
        </p:spPr>
        <p:txBody>
          <a:bodyPr vert="horz" wrap="square" lIns="91440" tIns="45720" rIns="91440" bIns="45720" numCol="1" rtlCol="0" anchor="t" anchorCtr="0" compatLnSpc="1"/>
          <a:p>
            <a:pPr marL="0" indent="0" eaLnBrk="1" hangingPunct="1">
              <a:buNone/>
            </a:pPr>
            <a:r>
              <a:rPr sz="2200" dirty="0"/>
              <a:t>Çalışmaların ilk ürünü olarak 2000 Yılında Herkese Sağlık hedefleri ile </a:t>
            </a:r>
            <a:r>
              <a:rPr sz="2200" dirty="0">
                <a:solidFill>
                  <a:schemeClr val="tx1"/>
                </a:solidFill>
              </a:rPr>
              <a:t>uyumlu </a:t>
            </a:r>
            <a:r>
              <a:rPr sz="2200" u="sng" dirty="0">
                <a:solidFill>
                  <a:schemeClr val="tx1"/>
                </a:solidFill>
              </a:rPr>
              <a:t>‘Türk Milli Sağlık Politikası</a:t>
            </a:r>
            <a:r>
              <a:rPr sz="2200" dirty="0">
                <a:solidFill>
                  <a:schemeClr val="tx1"/>
                </a:solidFill>
              </a:rPr>
              <a:t>’ dokümanı </a:t>
            </a:r>
            <a:r>
              <a:rPr sz="2200" dirty="0"/>
              <a:t>yayınlanmıştır.</a:t>
            </a:r>
            <a:endParaRPr sz="2200" dirty="0"/>
          </a:p>
          <a:p>
            <a:pPr marL="0" indent="0" eaLnBrk="1" hangingPunct="1">
              <a:buFont typeface="Wingdings 3" pitchFamily="18" charset="2"/>
              <a:buNone/>
            </a:pPr>
            <a:r>
              <a:rPr sz="2200" dirty="0"/>
              <a:t>Dokümanda; sağlıkta eşitsizliklerin azaltılması, toplum katılımı ve sağlık eğitiminin yaygınlaşması, sektörlerarası işbirliğinin sağlanması ve Alma Ata’da belirlenen Temel Sağlık Hizmetleri ilkeleri ile uyumlu bir sağlık hizmetleri sisteminin geliştirilmesi, sağlık politikaları açısından öncelikle atılacak adımlar olarak belirtilmiştir.</a:t>
            </a:r>
            <a:endParaRPr sz="2200" dirty="0"/>
          </a:p>
          <a:p>
            <a:pPr marL="0" indent="0" eaLnBrk="1" hangingPunct="1">
              <a:buFont typeface="Wingdings 3" pitchFamily="18" charset="2"/>
              <a:buNone/>
            </a:pPr>
            <a:r>
              <a:rPr sz="2200" dirty="0"/>
              <a:t>Bu doküman, Türk sağlık politikasının gelişimi içerisinde ‘yazılı’ ve uygulamaya konmayan bir doküman olmasına karşın ulusal sağlık politikası oluşturma yönündeki çabaların önemli bir adımını oluşturması ve özellikle 2000 yılında Herkese Sağlık amacının ilk kez açık ve net olarak gündeme getirilmesi nedeniyle son derece önemlidir.</a:t>
            </a:r>
            <a:endParaRPr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6229</Words>
  <Application>WPS Presentation</Application>
  <PresentationFormat>Widescreen</PresentationFormat>
  <Paragraphs>122</Paragraphs>
  <Slides>11</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11</vt:i4>
      </vt:variant>
    </vt:vector>
  </HeadingPairs>
  <TitlesOfParts>
    <vt:vector size="25" baseType="lpstr">
      <vt:lpstr>Arial</vt:lpstr>
      <vt:lpstr>SimSun</vt:lpstr>
      <vt:lpstr>Wingdings</vt:lpstr>
      <vt:lpstr/>
      <vt:lpstr>Arial Unicode MS</vt:lpstr>
      <vt:lpstr>Calibri Light</vt:lpstr>
      <vt:lpstr>Calibri</vt:lpstr>
      <vt:lpstr>Microsoft YaHei</vt:lpstr>
      <vt:lpstr>Wingdings 3</vt:lpstr>
      <vt:lpstr>Symbol</vt:lpstr>
      <vt:lpstr>Rockwell</vt:lpstr>
      <vt:lpstr>Times New Roman</vt:lpstr>
      <vt:lpstr>Segoe Print</vt:lpstr>
      <vt:lpstr>Office Theme</vt:lpstr>
      <vt:lpstr>Türkiye’de Üçüncü Dönem:                                        (1990 ve Sonrası)</vt:lpstr>
      <vt:lpstr>Türkiye’de Üçüncü Dönem:                                        (1990 ve Sonrası)</vt:lpstr>
      <vt:lpstr>“Ulusal Sağlık Politikası”</vt:lpstr>
      <vt:lpstr>Türkiye Sağlıkta Dönüşüm Programı </vt:lpstr>
      <vt:lpstr>Türkiye Sağlıkta Dönüşüm Programı</vt:lpstr>
      <vt:lpstr>Türkiye Sağlıkta Dönüşüm Programı</vt:lpstr>
      <vt:lpstr>PowerPoint 演示文稿</vt:lpstr>
      <vt:lpstr>Özetle;</vt:lpstr>
      <vt:lpstr>Özetle;</vt:lpstr>
      <vt:lpstr>‘Ulusal Sağlık Politikası’ Dökümanı</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Üçüncü Dönem:                                        (1990 ve Sonrası)</dc:title>
  <dc:creator>LENOVO</dc:creator>
  <cp:lastModifiedBy>Nesibe Uzel Yar</cp:lastModifiedBy>
  <cp:revision>2</cp:revision>
  <dcterms:created xsi:type="dcterms:W3CDTF">2020-02-06T14:10:08Z</dcterms:created>
  <dcterms:modified xsi:type="dcterms:W3CDTF">2020-02-06T14:10:30Z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1033-11.2.0.8341</vt:lpwstr>
  </property>
</Properties>
</file>