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08A54C45-F7D1-48F7-8B1E-BDA48C18AF8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823448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D525C-F22B-410A-B06C-8211DD6ECBD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51274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B569CAED-8170-45C1-BCDE-6D41F97A6F5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012261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4C126-D1BE-498E-82DC-39324A0B139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8538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495FA-AA22-4EA3-9B01-C97A84F4EA0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285443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0824D-88F7-4A47-9540-C4BD5B64E9B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182779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EAF39-082C-4BF8-B272-1477C495765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130422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1A1B1-CDE5-4226-902C-0D02C49B481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52765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9EFB1-5140-4EA8-A64D-D0F54CFA83E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15384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B05FB-EA59-4061-A95E-BB2B135050D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549398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578BC-C237-4994-8D50-38C0D080664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40118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09.07.2018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6C1255-E33E-4B0C-A137-27966DCAD598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7292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2420888"/>
            <a:ext cx="7851648" cy="1828800"/>
          </a:xfrm>
          <a:ln>
            <a:miter lim="800000"/>
            <a:headEnd/>
            <a:tailEnd/>
          </a:ln>
          <a:extLst/>
        </p:spPr>
        <p:txBody>
          <a:bodyPr anchor="ctr">
            <a:normAutofit fontScale="90000"/>
          </a:bodyPr>
          <a:lstStyle/>
          <a:p>
            <a:pPr algn="ctr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>6.HAFTA</a:t>
            </a:r>
            <a:r>
              <a:rPr lang="tr-TR" sz="4000" dirty="0" smtClean="0"/>
              <a:t>: ARAŞTIRMALARDA </a:t>
            </a:r>
            <a:r>
              <a:rPr lang="tr-TR" sz="4000" dirty="0" smtClean="0"/>
              <a:t>ÖLÇME VE ÖLÇEKLERDE GÜVENİLİRLİK</a:t>
            </a: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/>
              <a:t/>
            </a:r>
            <a:br>
              <a:rPr lang="tr-TR" sz="4000" dirty="0"/>
            </a:br>
            <a:r>
              <a:rPr lang="tr-TR" sz="4000" dirty="0" smtClean="0"/>
              <a:t/>
            </a:r>
            <a:br>
              <a:rPr lang="tr-TR" sz="4000" dirty="0" smtClean="0"/>
            </a:br>
            <a:endParaRPr lang="tr-TR" sz="4400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34413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Başlık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tr-TR" altLang="tr-TR" sz="3600" smtClean="0"/>
              <a:t>ÖLÇMELERDE HATA KAYNAKLARI</a:t>
            </a:r>
          </a:p>
        </p:txBody>
      </p:sp>
      <p:sp>
        <p:nvSpPr>
          <p:cNvPr id="23555" name="2 İçerik Yer Tutucusu"/>
          <p:cNvSpPr>
            <a:spLocks noGrp="1"/>
          </p:cNvSpPr>
          <p:nvPr>
            <p:ph idx="1"/>
          </p:nvPr>
        </p:nvSpPr>
        <p:spPr>
          <a:xfrm>
            <a:off x="468313" y="1773238"/>
            <a:ext cx="8280400" cy="4679950"/>
          </a:xfrm>
        </p:spPr>
        <p:txBody>
          <a:bodyPr/>
          <a:lstStyle/>
          <a:p>
            <a:r>
              <a:rPr lang="tr-TR" altLang="tr-TR" smtClean="0"/>
              <a:t>Araştırmanın her aşamasında hata yapılabilir: Veri toplama, gözlem, deney,, sorgulama, sayma, tartışma, veri analizi ve yorumlama vb. Etkili faktörler:</a:t>
            </a:r>
          </a:p>
          <a:p>
            <a:r>
              <a:rPr lang="tr-TR" altLang="tr-TR" smtClean="0"/>
              <a:t>Deney veya veri toplama işinin yanlış tasarlanması</a:t>
            </a:r>
          </a:p>
          <a:p>
            <a:r>
              <a:rPr lang="tr-TR" altLang="tr-TR" smtClean="0"/>
              <a:t>Kullanılan ölçüm araçlarının yanlış seçilmesi</a:t>
            </a:r>
          </a:p>
          <a:p>
            <a:r>
              <a:rPr lang="tr-TR" altLang="tr-TR" smtClean="0"/>
              <a:t>Ölçme yapan kişinin bilgi, beceri ve titizliği</a:t>
            </a:r>
          </a:p>
          <a:p>
            <a:r>
              <a:rPr lang="tr-TR" altLang="tr-TR" smtClean="0"/>
              <a:t>Yetersiz sayıda ölçüm yapılması</a:t>
            </a:r>
          </a:p>
          <a:p>
            <a:r>
              <a:rPr lang="tr-TR" altLang="tr-TR" smtClean="0"/>
              <a:t>Anketlerde gereken soruların sorulmaması</a:t>
            </a:r>
          </a:p>
          <a:p>
            <a:r>
              <a:rPr lang="tr-TR" altLang="tr-TR" smtClean="0"/>
              <a:t>Sorulsa da gerekli cevapların anlınamamış olması, hatalı cevaplar alınmış olması</a:t>
            </a:r>
          </a:p>
          <a:p>
            <a:pPr>
              <a:buFont typeface="Wingdings 2" pitchFamily="18" charset="2"/>
              <a:buNone/>
            </a:pPr>
            <a:endParaRPr lang="tr-TR" altLang="tr-TR" smtClean="0"/>
          </a:p>
          <a:p>
            <a:endParaRPr lang="tr-TR" altLang="tr-TR" smtClean="0"/>
          </a:p>
        </p:txBody>
      </p:sp>
      <p:sp>
        <p:nvSpPr>
          <p:cNvPr id="23556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0FB9E2A-D64A-4897-8AF6-F12CF9095C26}" type="slidenum">
              <a:rPr lang="tr-TR" altLang="tr-TR" smtClean="0">
                <a:solidFill>
                  <a:srgbClr val="045C75"/>
                </a:solidFill>
              </a:rPr>
              <a:pPr/>
              <a:t>10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270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Başlık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tr-TR" altLang="tr-TR" sz="3600" smtClean="0"/>
              <a:t>ÖLÇMELERDE HATA KAYNAKLARI</a:t>
            </a:r>
          </a:p>
        </p:txBody>
      </p:sp>
      <p:sp>
        <p:nvSpPr>
          <p:cNvPr id="24579" name="2 İçerik Yer Tutucusu"/>
          <p:cNvSpPr>
            <a:spLocks noGrp="1"/>
          </p:cNvSpPr>
          <p:nvPr>
            <p:ph idx="1"/>
          </p:nvPr>
        </p:nvSpPr>
        <p:spPr>
          <a:xfrm>
            <a:off x="468313" y="1773238"/>
            <a:ext cx="8280400" cy="4679950"/>
          </a:xfrm>
        </p:spPr>
        <p:txBody>
          <a:bodyPr/>
          <a:lstStyle/>
          <a:p>
            <a:r>
              <a:rPr lang="tr-TR" altLang="tr-TR" smtClean="0"/>
              <a:t>Sorulan soruların ölçülmek istenen olguyla ilişkili olmaması</a:t>
            </a:r>
          </a:p>
          <a:p>
            <a:r>
              <a:rPr lang="tr-TR" altLang="tr-TR" smtClean="0"/>
              <a:t>Sorular arasında tutarlılık ve paralellik olmaması</a:t>
            </a:r>
          </a:p>
          <a:p>
            <a:r>
              <a:rPr lang="tr-TR" altLang="tr-TR" smtClean="0"/>
              <a:t>Anketörlerin cevapları yönlendirmesi</a:t>
            </a:r>
          </a:p>
          <a:p>
            <a:r>
              <a:rPr lang="tr-TR" altLang="tr-TR" smtClean="0"/>
              <a:t>Verilerin kümeyi temsil sorunu</a:t>
            </a:r>
          </a:p>
          <a:p>
            <a:r>
              <a:rPr lang="tr-TR" altLang="tr-TR" smtClean="0"/>
              <a:t>Araştırmacı ya da deneklerin hata ve önyargıları</a:t>
            </a:r>
          </a:p>
          <a:p>
            <a:r>
              <a:rPr lang="tr-TR" altLang="tr-TR" smtClean="0"/>
              <a:t>HATA= ÖLÇÜM-PARAMETRE</a:t>
            </a:r>
          </a:p>
          <a:p>
            <a:endParaRPr lang="tr-TR" altLang="tr-TR" smtClean="0"/>
          </a:p>
          <a:p>
            <a:pPr>
              <a:buFont typeface="Wingdings 2" pitchFamily="18" charset="2"/>
              <a:buNone/>
            </a:pPr>
            <a:endParaRPr lang="tr-TR" altLang="tr-TR" smtClean="0"/>
          </a:p>
          <a:p>
            <a:endParaRPr lang="tr-TR" altLang="tr-TR" smtClean="0"/>
          </a:p>
        </p:txBody>
      </p:sp>
      <p:sp>
        <p:nvSpPr>
          <p:cNvPr id="2458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5A1F32B-1FCA-4E49-ACC7-55D466169C72}" type="slidenum">
              <a:rPr lang="tr-TR" altLang="tr-TR" smtClean="0">
                <a:solidFill>
                  <a:srgbClr val="045C75"/>
                </a:solidFill>
              </a:rPr>
              <a:pPr/>
              <a:t>11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701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tr-TR" altLang="tr-TR" sz="3600" smtClean="0"/>
              <a:t>ÖRNEKLEME HATALARI</a:t>
            </a:r>
          </a:p>
        </p:txBody>
      </p:sp>
      <p:sp>
        <p:nvSpPr>
          <p:cNvPr id="22531" name="2 İçerik Yer Tutucusu"/>
          <p:cNvSpPr>
            <a:spLocks noGrp="1"/>
          </p:cNvSpPr>
          <p:nvPr>
            <p:ph idx="1"/>
          </p:nvPr>
        </p:nvSpPr>
        <p:spPr>
          <a:xfrm>
            <a:off x="468313" y="1773238"/>
            <a:ext cx="8280400" cy="792162"/>
          </a:xfrm>
        </p:spPr>
        <p:txBody>
          <a:bodyPr/>
          <a:lstStyle/>
          <a:p>
            <a:pPr>
              <a:defRPr/>
            </a:pPr>
            <a:r>
              <a:rPr lang="tr-TR" dirty="0" smtClean="0"/>
              <a:t>Bilimsel örnekleme yapmamış olmaktan kaynaklanan hatalar</a:t>
            </a:r>
          </a:p>
          <a:p>
            <a:pPr algn="ctr">
              <a:spcBef>
                <a:spcPct val="0"/>
              </a:spcBef>
              <a:buFont typeface="Wingdings 2" pitchFamily="18" charset="2"/>
              <a:buNone/>
              <a:defRPr/>
            </a:pPr>
            <a:endParaRPr lang="tr-TR" sz="36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Font typeface="Wingdings 2" pitchFamily="18" charset="2"/>
              <a:buNone/>
              <a:defRPr/>
            </a:pPr>
            <a:r>
              <a:rPr lang="tr-TR" sz="3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ÖRNEKLEME DIŞI HATALAR</a:t>
            </a:r>
          </a:p>
          <a:p>
            <a:pPr>
              <a:defRPr/>
            </a:pPr>
            <a:r>
              <a:rPr lang="tr-TR" dirty="0" smtClean="0"/>
              <a:t>Veri toplama, cevap alamama ve veri işlemede yapılan hatalardır: Sabit; Sistematik ve Tesadüfi Hatalar</a:t>
            </a:r>
          </a:p>
          <a:p>
            <a:pPr>
              <a:buFont typeface="Wingdings 2" pitchFamily="18" charset="2"/>
              <a:buNone/>
              <a:defRPr/>
            </a:pPr>
            <a:endParaRPr lang="tr-TR" dirty="0" smtClean="0"/>
          </a:p>
          <a:p>
            <a:pPr>
              <a:defRPr/>
            </a:pPr>
            <a:endParaRPr lang="tr-TR" dirty="0" smtClean="0"/>
          </a:p>
        </p:txBody>
      </p:sp>
      <p:sp>
        <p:nvSpPr>
          <p:cNvPr id="2560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AFE644C-3FE7-4472-A34F-6176B751F8D4}" type="slidenum">
              <a:rPr lang="tr-TR" altLang="tr-TR" smtClean="0">
                <a:solidFill>
                  <a:srgbClr val="045C75"/>
                </a:solidFill>
              </a:rPr>
              <a:pPr/>
              <a:t>12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684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/>
          <p:cNvSpPr>
            <a:spLocks noGrp="1"/>
          </p:cNvSpPr>
          <p:nvPr>
            <p:ph type="title"/>
          </p:nvPr>
        </p:nvSpPr>
        <p:spPr>
          <a:xfrm>
            <a:off x="468313" y="476250"/>
            <a:ext cx="8229600" cy="852488"/>
          </a:xfrm>
        </p:spPr>
        <p:txBody>
          <a:bodyPr anchor="ctr"/>
          <a:lstStyle/>
          <a:p>
            <a:pPr algn="ctr"/>
            <a:r>
              <a:rPr lang="tr-TR" altLang="tr-TR" sz="3600" smtClean="0"/>
              <a:t>ÖRNEKLEME DIŞI HATALAR</a:t>
            </a:r>
          </a:p>
        </p:txBody>
      </p:sp>
      <p:sp>
        <p:nvSpPr>
          <p:cNvPr id="26627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505B72D-FD61-4F53-BD17-93C0006E198E}" type="slidenum">
              <a:rPr lang="tr-TR" altLang="tr-TR" smtClean="0">
                <a:solidFill>
                  <a:srgbClr val="045C75"/>
                </a:solidFill>
              </a:rPr>
              <a:pPr/>
              <a:t>13</a:t>
            </a:fld>
            <a:endParaRPr lang="tr-TR" altLang="tr-TR" smtClean="0">
              <a:solidFill>
                <a:srgbClr val="045C75"/>
              </a:solidFill>
            </a:endParaRPr>
          </a:p>
        </p:txBody>
      </p:sp>
      <p:pic>
        <p:nvPicPr>
          <p:cNvPr id="2662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1412875"/>
            <a:ext cx="8424862" cy="3744913"/>
          </a:xfrm>
          <a:noFill/>
        </p:spPr>
      </p:pic>
    </p:spTree>
    <p:extLst>
      <p:ext uri="{BB962C8B-B14F-4D97-AF65-F5344CB8AC3E}">
        <p14:creationId xmlns:p14="http://schemas.microsoft.com/office/powerpoint/2010/main" val="69940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2765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tr-TR" altLang="tr-TR" smtClean="0"/>
              <a:t>Kaynaklar:</a:t>
            </a:r>
          </a:p>
          <a:p>
            <a:r>
              <a:rPr lang="tr-TR" altLang="tr-TR" smtClean="0"/>
              <a:t>Rauf Arıkan, Araştırma Yöntem ve Teknikleri, Nobel Yay., Ankara, 2011</a:t>
            </a:r>
          </a:p>
          <a:p>
            <a:r>
              <a:rPr lang="tr-TR" altLang="tr-TR" smtClean="0"/>
              <a:t>Ali Yıldırım, Hasan Şimşek, Sosyal Bilimlerde Nitel Araştırma Yöntemleri, Seçkin Yay., Ankara, 2011</a:t>
            </a:r>
          </a:p>
        </p:txBody>
      </p:sp>
      <p:sp>
        <p:nvSpPr>
          <p:cNvPr id="2765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84A7FF9-F96B-455D-845D-1782F7F8DF4A}" type="slidenum">
              <a:rPr lang="tr-TR" altLang="tr-TR" smtClean="0">
                <a:solidFill>
                  <a:srgbClr val="045C75"/>
                </a:solidFill>
              </a:rPr>
              <a:pPr/>
              <a:t>14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927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idx="1"/>
          </p:nvPr>
        </p:nvSpPr>
        <p:spPr>
          <a:xfrm>
            <a:off x="539750" y="476250"/>
            <a:ext cx="8229600" cy="5832475"/>
          </a:xfrm>
        </p:spPr>
        <p:txBody>
          <a:bodyPr>
            <a:normAutofit lnSpcReduction="10000"/>
          </a:bodyPr>
          <a:lstStyle/>
          <a:p>
            <a:pPr marL="609600" indent="-60960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tr-TR" dirty="0" smtClean="0"/>
              <a:t>	</a:t>
            </a:r>
          </a:p>
          <a:p>
            <a:pPr marL="609600" indent="-60960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tr-TR" sz="3600" b="1" dirty="0" smtClean="0">
                <a:solidFill>
                  <a:schemeClr val="tx2">
                    <a:lumMod val="75000"/>
                  </a:schemeClr>
                </a:solidFill>
              </a:rPr>
              <a:t>GEÇERLİK VE GÜVENEBİLİRLİK</a:t>
            </a:r>
            <a:endParaRPr lang="de-DE" sz="36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609600" indent="-60960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tr-TR" dirty="0" smtClean="0"/>
              <a:t>	NİTEL ARAŞTIRMADA GEÇERLİK VE GÜVENİRLİK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tr-TR" b="1" dirty="0" smtClean="0">
                <a:solidFill>
                  <a:srgbClr val="000000"/>
                </a:solidFill>
              </a:rPr>
              <a:t>Ölçümün kapsamlı olması (İçerik geçerliliği): </a:t>
            </a:r>
            <a:r>
              <a:rPr lang="tr-TR" dirty="0" smtClean="0">
                <a:solidFill>
                  <a:srgbClr val="000000"/>
                </a:solidFill>
              </a:rPr>
              <a:t>Ölçümün, ölçülmek istenen tüm hususları ve değişkenleri içermesi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tr-TR" b="1" dirty="0" smtClean="0">
                <a:solidFill>
                  <a:srgbClr val="000000"/>
                </a:solidFill>
              </a:rPr>
              <a:t>Kullanılan ölçütün geçerli olması: </a:t>
            </a:r>
            <a:r>
              <a:rPr lang="tr-TR" dirty="0" smtClean="0">
                <a:solidFill>
                  <a:srgbClr val="000000"/>
                </a:solidFill>
              </a:rPr>
              <a:t>Aynı durumu ölçen diğer ölçütlerle uyumlu olması 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tr-TR" b="1" dirty="0" smtClean="0">
                <a:solidFill>
                  <a:srgbClr val="000000"/>
                </a:solidFill>
              </a:rPr>
              <a:t>Yapısal geçerlilik olması: </a:t>
            </a:r>
            <a:r>
              <a:rPr lang="tr-TR" dirty="0" smtClean="0">
                <a:solidFill>
                  <a:srgbClr val="000000"/>
                </a:solidFill>
              </a:rPr>
              <a:t>Ölçülmek istenen olguyu iyi bilmek ve buna uygun davranabilmek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dirty="0" smtClean="0"/>
          </a:p>
        </p:txBody>
      </p:sp>
      <p:sp>
        <p:nvSpPr>
          <p:cNvPr id="15363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DB91EA0-DAA4-4E5D-B6DD-EA517DDEE266}" type="slidenum">
              <a:rPr lang="tr-TR" altLang="tr-TR" smtClean="0">
                <a:solidFill>
                  <a:prstClr val="black"/>
                </a:solidFill>
              </a:rPr>
              <a:pPr/>
              <a:t>2</a:t>
            </a:fld>
            <a:endParaRPr lang="tr-TR" altLang="tr-TR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326926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024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3600" smtClean="0"/>
              <a:t>NİTEL ARAŞTIRMADA GEÇERLİK VE GÜVENİRLİK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Dış geçerlilik – veri toplama aracının benzer gruplarda benzer sonuçlar ortaya çıkarması</a:t>
            </a:r>
          </a:p>
          <a:p>
            <a:pPr eaLnBrk="1" hangingPunct="1">
              <a:lnSpc>
                <a:spcPct val="13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İç geçerlilik – ölçülmek istenen verinin kullanılan araçla gerçekten ölçülebilirliği</a:t>
            </a:r>
          </a:p>
          <a:p>
            <a:pPr eaLnBrk="1" hangingPunct="1">
              <a:lnSpc>
                <a:spcPct val="13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Araştırmacı esnekliği !</a:t>
            </a:r>
          </a:p>
          <a:p>
            <a:pPr eaLnBrk="1" hangingPunct="1">
              <a:lnSpc>
                <a:spcPct val="13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Araştırmacının kendisini ve süreci eleştirel gözle sorgulaması ve raporlandırması</a:t>
            </a:r>
          </a:p>
          <a:p>
            <a:pPr>
              <a:buFont typeface="Wingdings 2" pitchFamily="18" charset="2"/>
              <a:buNone/>
            </a:pPr>
            <a:endParaRPr lang="tr-TR" altLang="tr-TR" smtClean="0"/>
          </a:p>
        </p:txBody>
      </p:sp>
      <p:sp>
        <p:nvSpPr>
          <p:cNvPr id="1741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B095CF9-4BC6-4135-B3EB-6A749A57564E}" type="slidenum">
              <a:rPr lang="tr-TR" altLang="tr-TR" smtClean="0">
                <a:solidFill>
                  <a:srgbClr val="045C75"/>
                </a:solidFill>
              </a:rPr>
              <a:pPr/>
              <a:t>4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174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3600" smtClean="0"/>
              <a:t>NİTEL ARAŞTIRMALARDA GÜVENİLİRLİK</a:t>
            </a:r>
          </a:p>
        </p:txBody>
      </p:sp>
      <p:sp>
        <p:nvSpPr>
          <p:cNvPr id="1843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Sonuçların tekrarlanabilirliği</a:t>
            </a:r>
          </a:p>
          <a:p>
            <a:pPr eaLnBrk="1" hangingPunct="1">
              <a:lnSpc>
                <a:spcPct val="13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Dış güvenilirlik – sonuçların benzer ortamlarda aynı şekilde elde edilmesi</a:t>
            </a:r>
          </a:p>
          <a:p>
            <a:pPr eaLnBrk="1" hangingPunct="1">
              <a:lnSpc>
                <a:spcPct val="13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İç güvenilirlik – aynı verilerle başka araştırıcıların aynı sonuca ulaşması</a:t>
            </a:r>
          </a:p>
          <a:p>
            <a:pPr eaLnBrk="1" hangingPunct="1">
              <a:lnSpc>
                <a:spcPct val="130000"/>
              </a:lnSpc>
            </a:pPr>
            <a:r>
              <a:rPr lang="tr-TR" altLang="tr-TR" i="1" smtClean="0">
                <a:solidFill>
                  <a:srgbClr val="000000"/>
                </a:solidFill>
              </a:rPr>
              <a:t>Nitel araştırmanın temel ilkeleri ile çelişki!</a:t>
            </a:r>
            <a:endParaRPr lang="tr-TR" altLang="tr-TR" smtClean="0">
              <a:solidFill>
                <a:srgbClr val="000000"/>
              </a:solidFill>
            </a:endParaRPr>
          </a:p>
          <a:p>
            <a:endParaRPr lang="tr-TR" altLang="tr-TR" smtClean="0"/>
          </a:p>
        </p:txBody>
      </p:sp>
      <p:sp>
        <p:nvSpPr>
          <p:cNvPr id="18436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3467ED8-A385-4F6B-B15F-2C1011570E0E}" type="slidenum">
              <a:rPr lang="tr-TR" altLang="tr-TR" smtClean="0">
                <a:solidFill>
                  <a:srgbClr val="045C75"/>
                </a:solidFill>
              </a:rPr>
              <a:pPr/>
              <a:t>5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841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tr-TR" altLang="tr-TR" sz="3600" smtClean="0"/>
              <a:t>NİTEL ARAŞTIRMALARDA GÜVENİLİRLİK</a:t>
            </a:r>
          </a:p>
        </p:txBody>
      </p:sp>
      <p:sp>
        <p:nvSpPr>
          <p:cNvPr id="1945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tr-TR" altLang="tr-TR" b="1" smtClean="0">
                <a:solidFill>
                  <a:srgbClr val="000000"/>
                </a:solidFill>
              </a:rPr>
              <a:t>Sonuçların tekrarlanabilirliği</a:t>
            </a:r>
            <a:r>
              <a:rPr lang="tr-TR" altLang="tr-TR" smtClean="0">
                <a:solidFill>
                  <a:srgbClr val="000000"/>
                </a:solidFill>
              </a:rPr>
              <a:t>: Eldeki verinin her seferinde ölçülmek istenilen şeyi ölçebilmesi ve bunların sonuçlarının istikrarlı ve tutarlı olması</a:t>
            </a:r>
          </a:p>
          <a:p>
            <a:pPr eaLnBrk="1" hangingPunct="1">
              <a:lnSpc>
                <a:spcPct val="130000"/>
              </a:lnSpc>
            </a:pPr>
            <a:r>
              <a:rPr lang="tr-TR" altLang="tr-TR" b="1" smtClean="0">
                <a:solidFill>
                  <a:srgbClr val="000000"/>
                </a:solidFill>
              </a:rPr>
              <a:t>Dış güvenilirlik: </a:t>
            </a:r>
            <a:r>
              <a:rPr lang="tr-TR" altLang="tr-TR" smtClean="0">
                <a:solidFill>
                  <a:srgbClr val="000000"/>
                </a:solidFill>
              </a:rPr>
              <a:t>Sonuçların benzer ortamlarda aynı şekilde elde edilmesi, aynı ölçme yöntemini kullanarak tekrarlanan ölçümlerde aynı sonuçları almak</a:t>
            </a:r>
          </a:p>
          <a:p>
            <a:pPr eaLnBrk="1" hangingPunct="1">
              <a:lnSpc>
                <a:spcPct val="130000"/>
              </a:lnSpc>
            </a:pPr>
            <a:r>
              <a:rPr lang="tr-TR" altLang="tr-TR" b="1" smtClean="0">
                <a:solidFill>
                  <a:srgbClr val="000000"/>
                </a:solidFill>
              </a:rPr>
              <a:t>İç güvenilirlik: </a:t>
            </a:r>
            <a:r>
              <a:rPr lang="tr-TR" altLang="tr-TR" smtClean="0">
                <a:solidFill>
                  <a:srgbClr val="000000"/>
                </a:solidFill>
              </a:rPr>
              <a:t>Aynı verilerle başka araştırıcıların da aynı sonuca ulaşması</a:t>
            </a:r>
          </a:p>
          <a:p>
            <a:pPr>
              <a:buFont typeface="Wingdings 2" pitchFamily="18" charset="2"/>
              <a:buNone/>
            </a:pPr>
            <a:endParaRPr lang="tr-TR" altLang="tr-TR" smtClean="0"/>
          </a:p>
        </p:txBody>
      </p:sp>
      <p:sp>
        <p:nvSpPr>
          <p:cNvPr id="19460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37DABB5-2221-4D75-9D59-325B255E46EA}" type="slidenum">
              <a:rPr lang="tr-TR" altLang="tr-TR" smtClean="0">
                <a:solidFill>
                  <a:srgbClr val="045C75"/>
                </a:solidFill>
              </a:rPr>
              <a:pPr/>
              <a:t>6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397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3600" smtClean="0"/>
              <a:t>NİTEL ARAŞTIRMALARDA GÜVENİLİRLİK</a:t>
            </a:r>
          </a:p>
        </p:txBody>
      </p:sp>
      <p:sp>
        <p:nvSpPr>
          <p:cNvPr id="2048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mtClean="0">
                <a:solidFill>
                  <a:srgbClr val="000000"/>
                </a:solidFill>
              </a:rPr>
              <a:t>İnsan davranış ve algılarındaki farklılıklar dış ve iç güvenilirliği değiştirir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mtClean="0">
                <a:solidFill>
                  <a:srgbClr val="000000"/>
                </a:solidFill>
              </a:rPr>
              <a:t>Dış güvenilirlik için: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Araştırmacı tarafından konumunun açık hale getirilmesi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Veri toplanan bireylerin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Sosyal ortam ve süreçlerin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Verilerin analizinde kullanılan kavramsal çerçeve ve varsayımların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>
                <a:solidFill>
                  <a:srgbClr val="000000"/>
                </a:solidFill>
              </a:rPr>
              <a:t>Veri toplama ve analiz yöntemlerinin tanımlanması</a:t>
            </a:r>
          </a:p>
          <a:p>
            <a:endParaRPr lang="tr-TR" alt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D7AF059-2B80-47FC-85E1-B70C0474B708}" type="slidenum">
              <a:rPr lang="tr-TR" altLang="tr-TR" smtClean="0">
                <a:solidFill>
                  <a:srgbClr val="045C75"/>
                </a:solidFill>
              </a:rPr>
              <a:pPr/>
              <a:t>7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688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3600" smtClean="0"/>
              <a:t>NİTEL ARAŞTIRMALARDA GÜVENİLİRLİK</a:t>
            </a:r>
          </a:p>
        </p:txBody>
      </p:sp>
      <p:sp>
        <p:nvSpPr>
          <p:cNvPr id="2150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buFontTx/>
              <a:buNone/>
            </a:pPr>
            <a:r>
              <a:rPr lang="tr-TR" altLang="tr-TR" smtClean="0">
                <a:solidFill>
                  <a:srgbClr val="000000"/>
                </a:solidFill>
              </a:rPr>
              <a:t>İç güvenilirlik için: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tr-TR" altLang="tr-TR" smtClean="0">
                <a:solidFill>
                  <a:srgbClr val="000000"/>
                </a:solidFill>
              </a:rPr>
              <a:t>• Verilerin önce yorumsuz sunumu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tr-TR" altLang="tr-TR" smtClean="0">
                <a:solidFill>
                  <a:srgbClr val="000000"/>
                </a:solidFill>
              </a:rPr>
              <a:t>• Birden fazla araştırmacı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tr-TR" altLang="tr-TR" smtClean="0">
                <a:solidFill>
                  <a:srgbClr val="000000"/>
                </a:solidFill>
              </a:rPr>
              <a:t>• Gözlemlerin görüşmelerle onaylanması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tr-TR" altLang="tr-TR" smtClean="0">
                <a:solidFill>
                  <a:srgbClr val="000000"/>
                </a:solidFill>
              </a:rPr>
              <a:t>• Analizde başka araştırmacı kullanımı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tr-TR" altLang="tr-TR" smtClean="0">
                <a:solidFill>
                  <a:srgbClr val="000000"/>
                </a:solidFill>
              </a:rPr>
              <a:t>• Önceden oluşturulmuş ayrıntılı kavramsal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tr-TR" altLang="tr-TR" smtClean="0">
                <a:solidFill>
                  <a:srgbClr val="000000"/>
                </a:solidFill>
              </a:rPr>
              <a:t>çerçeveye bağlı veri analizi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tr-TR" altLang="tr-TR" smtClean="0">
                <a:solidFill>
                  <a:srgbClr val="FF0000"/>
                </a:solidFill>
              </a:rPr>
              <a:t>çeşitleme (triangulation) !</a:t>
            </a:r>
            <a:endParaRPr lang="tr-TR" altLang="tr-TR" smtClean="0"/>
          </a:p>
        </p:txBody>
      </p:sp>
      <p:sp>
        <p:nvSpPr>
          <p:cNvPr id="21508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461D32E-F819-445B-80C3-477302F86F66}" type="slidenum">
              <a:rPr lang="tr-TR" altLang="tr-TR" smtClean="0">
                <a:solidFill>
                  <a:srgbClr val="045C75"/>
                </a:solidFill>
              </a:rPr>
              <a:pPr/>
              <a:t>8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362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tr-TR" altLang="tr-TR" sz="3600" smtClean="0"/>
              <a:t>ÇEŞİTLEME</a:t>
            </a:r>
          </a:p>
        </p:txBody>
      </p:sp>
      <p:sp>
        <p:nvSpPr>
          <p:cNvPr id="2253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endParaRPr lang="tr-TR" altLang="tr-TR" b="1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110000"/>
              </a:lnSpc>
            </a:pPr>
            <a:r>
              <a:rPr lang="tr-TR" altLang="tr-TR" b="1" smtClean="0">
                <a:solidFill>
                  <a:srgbClr val="000000"/>
                </a:solidFill>
              </a:rPr>
              <a:t>Yöntemler:</a:t>
            </a:r>
            <a:r>
              <a:rPr lang="en-ZA" altLang="tr-TR" b="1" smtClean="0">
                <a:solidFill>
                  <a:srgbClr val="000000"/>
                </a:solidFill>
              </a:rPr>
              <a:t> </a:t>
            </a:r>
            <a:r>
              <a:rPr lang="tr-TR" altLang="tr-TR" smtClean="0">
                <a:solidFill>
                  <a:srgbClr val="000000"/>
                </a:solidFill>
              </a:rPr>
              <a:t>Görüşme</a:t>
            </a:r>
            <a:r>
              <a:rPr lang="en-ZA" altLang="tr-TR" smtClean="0">
                <a:solidFill>
                  <a:srgbClr val="000000"/>
                </a:solidFill>
              </a:rPr>
              <a:t>, </a:t>
            </a:r>
            <a:r>
              <a:rPr lang="tr-TR" altLang="tr-TR" smtClean="0">
                <a:solidFill>
                  <a:srgbClr val="000000"/>
                </a:solidFill>
              </a:rPr>
              <a:t>gözlem ve</a:t>
            </a:r>
            <a:r>
              <a:rPr lang="en-ZA" altLang="tr-TR" smtClean="0">
                <a:solidFill>
                  <a:srgbClr val="000000"/>
                </a:solidFill>
              </a:rPr>
              <a:t> </a:t>
            </a:r>
            <a:r>
              <a:rPr lang="tr-TR" altLang="tr-TR" smtClean="0">
                <a:solidFill>
                  <a:srgbClr val="000000"/>
                </a:solidFill>
              </a:rPr>
              <a:t>doküman analizi</a:t>
            </a:r>
          </a:p>
          <a:p>
            <a:pPr eaLnBrk="1" hangingPunct="1">
              <a:lnSpc>
                <a:spcPct val="110000"/>
              </a:lnSpc>
            </a:pPr>
            <a:r>
              <a:rPr lang="tr-TR" altLang="tr-TR" b="1" smtClean="0">
                <a:solidFill>
                  <a:srgbClr val="000000"/>
                </a:solidFill>
              </a:rPr>
              <a:t>Kaynaklar: </a:t>
            </a:r>
            <a:r>
              <a:rPr lang="tr-TR" altLang="tr-TR" smtClean="0">
                <a:solidFill>
                  <a:srgbClr val="000000"/>
                </a:solidFill>
              </a:rPr>
              <a:t>Genel, özel ve farklı perspektif</a:t>
            </a:r>
          </a:p>
          <a:p>
            <a:pPr eaLnBrk="1" hangingPunct="1">
              <a:lnSpc>
                <a:spcPct val="110000"/>
              </a:lnSpc>
            </a:pPr>
            <a:r>
              <a:rPr lang="tr-TR" altLang="tr-TR" b="1" smtClean="0">
                <a:solidFill>
                  <a:srgbClr val="000000"/>
                </a:solidFill>
              </a:rPr>
              <a:t>Çözümleyici:</a:t>
            </a:r>
            <a:r>
              <a:rPr lang="en-ZA" altLang="tr-TR" b="1" smtClean="0">
                <a:solidFill>
                  <a:srgbClr val="000000"/>
                </a:solidFill>
              </a:rPr>
              <a:t> </a:t>
            </a:r>
            <a:r>
              <a:rPr lang="tr-TR" altLang="tr-TR" smtClean="0">
                <a:solidFill>
                  <a:srgbClr val="000000"/>
                </a:solidFill>
              </a:rPr>
              <a:t>Çoklu çözümleyici</a:t>
            </a:r>
            <a:r>
              <a:rPr lang="en-ZA" altLang="tr-TR" smtClean="0">
                <a:solidFill>
                  <a:srgbClr val="000000"/>
                </a:solidFill>
              </a:rPr>
              <a:t>, </a:t>
            </a:r>
            <a:r>
              <a:rPr lang="tr-TR" altLang="tr-TR" smtClean="0">
                <a:solidFill>
                  <a:srgbClr val="000000"/>
                </a:solidFill>
              </a:rPr>
              <a:t>bağımsız analiz ve bulguların karşılaştırılması</a:t>
            </a:r>
          </a:p>
          <a:p>
            <a:pPr eaLnBrk="1" hangingPunct="1">
              <a:lnSpc>
                <a:spcPct val="110000"/>
              </a:lnSpc>
            </a:pPr>
            <a:r>
              <a:rPr lang="tr-TR" altLang="tr-TR" b="1" smtClean="0">
                <a:solidFill>
                  <a:srgbClr val="000000"/>
                </a:solidFill>
              </a:rPr>
              <a:t>Kuramlar:</a:t>
            </a:r>
            <a:r>
              <a:rPr lang="en-ZA" altLang="tr-TR" b="1" smtClean="0">
                <a:solidFill>
                  <a:srgbClr val="000000"/>
                </a:solidFill>
              </a:rPr>
              <a:t> </a:t>
            </a:r>
            <a:r>
              <a:rPr lang="tr-TR" altLang="tr-TR" smtClean="0">
                <a:solidFill>
                  <a:srgbClr val="000000"/>
                </a:solidFill>
              </a:rPr>
              <a:t>Farklı varsayımların bulguları nasıl etkileyeceğini anlama</a:t>
            </a:r>
            <a:r>
              <a:rPr lang="en-ZA" altLang="tr-TR" smtClean="0">
                <a:solidFill>
                  <a:srgbClr val="000000"/>
                </a:solidFill>
              </a:rPr>
              <a:t>, </a:t>
            </a:r>
            <a:r>
              <a:rPr lang="tr-TR" altLang="tr-TR" smtClean="0">
                <a:solidFill>
                  <a:srgbClr val="000000"/>
                </a:solidFill>
              </a:rPr>
              <a:t>tutarsızlıkları aydınlatma</a:t>
            </a:r>
            <a:endParaRPr lang="en-ZA" altLang="tr-TR" smtClean="0">
              <a:solidFill>
                <a:srgbClr val="000000"/>
              </a:solidFill>
            </a:endParaRPr>
          </a:p>
          <a:p>
            <a:endParaRPr lang="tr-TR" altLang="tr-TR" smtClean="0"/>
          </a:p>
        </p:txBody>
      </p:sp>
      <p:sp>
        <p:nvSpPr>
          <p:cNvPr id="22532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9911D65-6F05-423F-944B-2FA0BB8F4F83}" type="slidenum">
              <a:rPr lang="tr-TR" altLang="tr-TR" smtClean="0">
                <a:solidFill>
                  <a:srgbClr val="045C75"/>
                </a:solidFill>
              </a:rPr>
              <a:pPr/>
              <a:t>9</a:t>
            </a:fld>
            <a:endParaRPr lang="tr-TR" altLang="tr-TR" smtClean="0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4148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423</Words>
  <Application>Microsoft Office PowerPoint</Application>
  <PresentationFormat>Ekran Gösterisi (4:3)</PresentationFormat>
  <Paragraphs>81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16" baseType="lpstr">
      <vt:lpstr>Ofis Teması</vt:lpstr>
      <vt:lpstr>Akış</vt:lpstr>
      <vt:lpstr>     6.HAFTA: ARAŞTIRMALARDA ÖLÇME VE ÖLÇEKLERDE GÜVENİLİRLİK     </vt:lpstr>
      <vt:lpstr>PowerPoint Sunusu</vt:lpstr>
      <vt:lpstr>PowerPoint Sunusu</vt:lpstr>
      <vt:lpstr>NİTEL ARAŞTIRMADA GEÇERLİK VE GÜVENİRLİK</vt:lpstr>
      <vt:lpstr>NİTEL ARAŞTIRMALARDA GÜVENİLİRLİK</vt:lpstr>
      <vt:lpstr>NİTEL ARAŞTIRMALARDA GÜVENİLİRLİK</vt:lpstr>
      <vt:lpstr>NİTEL ARAŞTIRMALARDA GÜVENİLİRLİK</vt:lpstr>
      <vt:lpstr>NİTEL ARAŞTIRMALARDA GÜVENİLİRLİK</vt:lpstr>
      <vt:lpstr>ÇEŞİTLEME</vt:lpstr>
      <vt:lpstr>ÖLÇMELERDE HATA KAYNAKLARI</vt:lpstr>
      <vt:lpstr>ÖLÇMELERDE HATA KAYNAKLARI</vt:lpstr>
      <vt:lpstr>ÖRNEKLEME HATALARI</vt:lpstr>
      <vt:lpstr>ÖRNEKLEME DIŞI HATALAR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6.HAFTA: ARAŞTIRMALARDA ÖLÇME VE ÖLÇEKLERDE GÜVENİLİRLİK     </dc:title>
  <dc:creator>RESIDE ADAL DUNDAR</dc:creator>
  <cp:lastModifiedBy>RESIDE ADAL DUNDAR</cp:lastModifiedBy>
  <cp:revision>1</cp:revision>
  <dcterms:created xsi:type="dcterms:W3CDTF">2018-07-09T11:33:36Z</dcterms:created>
  <dcterms:modified xsi:type="dcterms:W3CDTF">2018-07-09T11:34:19Z</dcterms:modified>
</cp:coreProperties>
</file>