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42" d="100"/>
          <a:sy n="42" d="100"/>
        </p:scale>
        <p:origin x="652"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BA97D446-8B88-40BD-B421-05F8AB251CC4}" type="datetimeFigureOut">
              <a:rPr lang="tr-TR" smtClean="0"/>
              <a:t>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38000930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A97D446-8B88-40BD-B421-05F8AB251CC4}" type="datetimeFigureOut">
              <a:rPr lang="tr-TR" smtClean="0"/>
              <a:t>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3551465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A97D446-8B88-40BD-B421-05F8AB251CC4}" type="datetimeFigureOut">
              <a:rPr lang="tr-TR" smtClean="0"/>
              <a:t>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7251357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A97D446-8B88-40BD-B421-05F8AB251CC4}" type="datetimeFigureOut">
              <a:rPr lang="tr-TR" smtClean="0"/>
              <a:t>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2003832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A97D446-8B88-40BD-B421-05F8AB251CC4}" type="datetimeFigureOut">
              <a:rPr lang="tr-TR" smtClean="0"/>
              <a:t>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10251101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BA97D446-8B88-40BD-B421-05F8AB251CC4}" type="datetimeFigureOut">
              <a:rPr lang="tr-TR" smtClean="0"/>
              <a:t>8.02.2018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455810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BA97D446-8B88-40BD-B421-05F8AB251CC4}" type="datetimeFigureOut">
              <a:rPr lang="tr-TR" smtClean="0"/>
              <a:t>8.02.2018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1973073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BA97D446-8B88-40BD-B421-05F8AB251CC4}" type="datetimeFigureOut">
              <a:rPr lang="tr-TR" smtClean="0"/>
              <a:t>8.02.2018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88844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97D446-8B88-40BD-B421-05F8AB251CC4}" type="datetimeFigureOut">
              <a:rPr lang="tr-TR" smtClean="0"/>
              <a:t>8.02.2018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1634289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A97D446-8B88-40BD-B421-05F8AB251CC4}" type="datetimeFigureOut">
              <a:rPr lang="tr-TR" smtClean="0"/>
              <a:t>8.02.2018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2214674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A97D446-8B88-40BD-B421-05F8AB251CC4}" type="datetimeFigureOut">
              <a:rPr lang="tr-TR" smtClean="0"/>
              <a:t>8.02.2018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C7644DE-B055-4C9B-8EA7-47FBB5212318}" type="slidenum">
              <a:rPr lang="tr-TR" smtClean="0"/>
              <a:t>‹#›</a:t>
            </a:fld>
            <a:endParaRPr lang="tr-TR"/>
          </a:p>
        </p:txBody>
      </p:sp>
    </p:spTree>
    <p:extLst>
      <p:ext uri="{BB962C8B-B14F-4D97-AF65-F5344CB8AC3E}">
        <p14:creationId xmlns:p14="http://schemas.microsoft.com/office/powerpoint/2010/main" val="1897608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97D446-8B88-40BD-B421-05F8AB251CC4}" type="datetimeFigureOut">
              <a:rPr lang="tr-TR" smtClean="0"/>
              <a:t>8.02.2018</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7644DE-B055-4C9B-8EA7-47FBB5212318}" type="slidenum">
              <a:rPr lang="tr-TR" smtClean="0"/>
              <a:t>‹#›</a:t>
            </a:fld>
            <a:endParaRPr lang="tr-TR"/>
          </a:p>
        </p:txBody>
      </p:sp>
    </p:spTree>
    <p:extLst>
      <p:ext uri="{BB962C8B-B14F-4D97-AF65-F5344CB8AC3E}">
        <p14:creationId xmlns:p14="http://schemas.microsoft.com/office/powerpoint/2010/main" val="24759953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tr.0wikipedia.org/index.php?q=aHR0cHM6Ly90ci53aWtpcGVkaWEub3JnL3dpa2kvTWluZXJhbA" TargetMode="External"/><Relationship Id="rId2" Type="http://schemas.openxmlformats.org/officeDocument/2006/relationships/hyperlink" Target="https://tr.0wikipedia.org/index.php?q=aHR0cHM6Ly90ci53aWtpcGVkaWEub3JnL3dpa2kvS2l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JEM 361 ÖZEL MİNERALOJİ</a:t>
            </a:r>
            <a:endParaRPr lang="tr-TR" b="1" dirty="0"/>
          </a:p>
        </p:txBody>
      </p:sp>
      <p:sp>
        <p:nvSpPr>
          <p:cNvPr id="3" name="Subtitle 2"/>
          <p:cNvSpPr>
            <a:spLocks noGrp="1"/>
          </p:cNvSpPr>
          <p:nvPr>
            <p:ph type="subTitle" idx="1"/>
          </p:nvPr>
        </p:nvSpPr>
        <p:spPr>
          <a:xfrm>
            <a:off x="1524000" y="573724"/>
            <a:ext cx="9144000" cy="1655762"/>
          </a:xfrm>
        </p:spPr>
        <p:txBody>
          <a:bodyPr/>
          <a:lstStyle/>
          <a:p>
            <a:endParaRPr lang="tr-TR"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73440" y="789486"/>
            <a:ext cx="1440000" cy="1440000"/>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228000" y="681605"/>
            <a:ext cx="1440000" cy="1440000"/>
          </a:xfrm>
          <a:prstGeom prst="rect">
            <a:avLst/>
          </a:prstGeom>
        </p:spPr>
      </p:pic>
    </p:spTree>
    <p:extLst>
      <p:ext uri="{BB962C8B-B14F-4D97-AF65-F5344CB8AC3E}">
        <p14:creationId xmlns:p14="http://schemas.microsoft.com/office/powerpoint/2010/main" val="16526539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a:xfrm>
            <a:off x="838200" y="1825624"/>
            <a:ext cx="10515600" cy="5200015"/>
          </a:xfrm>
        </p:spPr>
        <p:txBody>
          <a:bodyPr>
            <a:normAutofit fontScale="92500" lnSpcReduction="20000"/>
          </a:bodyPr>
          <a:lstStyle/>
          <a:p>
            <a:pPr marL="0" indent="0" algn="just">
              <a:buNone/>
            </a:pPr>
            <a:r>
              <a:rPr lang="tr-TR" b="1" dirty="0" err="1"/>
              <a:t>Montmorillonit</a:t>
            </a:r>
            <a:r>
              <a:rPr lang="tr-TR" dirty="0" smtClean="0"/>
              <a:t>:</a:t>
            </a:r>
            <a:endParaRPr lang="en-US" dirty="0" smtClean="0"/>
          </a:p>
          <a:p>
            <a:pPr marL="0" indent="0" algn="just">
              <a:buNone/>
            </a:pPr>
            <a:endParaRPr lang="en-US" dirty="0"/>
          </a:p>
          <a:p>
            <a:pPr marL="0" indent="0" algn="just">
              <a:buNone/>
            </a:pPr>
            <a:r>
              <a:rPr lang="tr-TR" dirty="0" err="1" smtClean="0"/>
              <a:t>Montmorillonit</a:t>
            </a:r>
            <a:r>
              <a:rPr lang="tr-TR" dirty="0"/>
              <a:t> tipik olarak bir </a:t>
            </a:r>
            <a:r>
              <a:rPr lang="tr-TR" u="sng" dirty="0">
                <a:hlinkClick r:id="rId2" tooltip="Kil"/>
              </a:rPr>
              <a:t>kil</a:t>
            </a:r>
            <a:r>
              <a:rPr lang="tr-TR" dirty="0"/>
              <a:t> oluşturan, mikroskobik kristal formüllü </a:t>
            </a:r>
            <a:r>
              <a:rPr lang="tr-TR" u="sng" dirty="0">
                <a:hlinkClick r:id="rId3" tooltip="Mineral"/>
              </a:rPr>
              <a:t>mineraller</a:t>
            </a:r>
            <a:r>
              <a:rPr lang="tr-TR" dirty="0"/>
              <a:t> çok yumuşak bir </a:t>
            </a:r>
            <a:r>
              <a:rPr lang="tr-TR" dirty="0" err="1"/>
              <a:t>fillosilikat</a:t>
            </a:r>
            <a:r>
              <a:rPr lang="tr-TR" dirty="0"/>
              <a:t> grubudur. Fransa'da </a:t>
            </a:r>
            <a:r>
              <a:rPr lang="tr-TR" dirty="0" err="1"/>
              <a:t>Montmorillo</a:t>
            </a:r>
            <a:r>
              <a:rPr lang="tr-TR" dirty="0"/>
              <a:t>' dan ismini almıştır. </a:t>
            </a:r>
            <a:r>
              <a:rPr lang="tr-TR" dirty="0" err="1"/>
              <a:t>Montmorillonit</a:t>
            </a:r>
            <a:r>
              <a:rPr lang="tr-TR" dirty="0"/>
              <a:t>, </a:t>
            </a:r>
            <a:r>
              <a:rPr lang="tr-TR" dirty="0" err="1"/>
              <a:t>simektit</a:t>
            </a:r>
            <a:r>
              <a:rPr lang="tr-TR" dirty="0"/>
              <a:t> grubunun bir üyesidir. Tanecikler, yaklaşık bir mikrometre arasında bir ortalama çapa sahip plaka şeklinde olan, bu grubun üyeleri, </a:t>
            </a:r>
            <a:r>
              <a:rPr lang="tr-TR" dirty="0" err="1"/>
              <a:t>saponit</a:t>
            </a:r>
            <a:r>
              <a:rPr lang="tr-TR" dirty="0"/>
              <a:t> içerir. </a:t>
            </a:r>
            <a:r>
              <a:rPr lang="tr-TR" dirty="0" err="1"/>
              <a:t>Montmorillonit</a:t>
            </a:r>
            <a:r>
              <a:rPr lang="tr-TR" dirty="0"/>
              <a:t> </a:t>
            </a:r>
            <a:r>
              <a:rPr lang="tr-TR" dirty="0" err="1"/>
              <a:t>smektit</a:t>
            </a:r>
            <a:r>
              <a:rPr lang="tr-TR" dirty="0"/>
              <a:t> bir alt sınıfı </a:t>
            </a:r>
            <a:r>
              <a:rPr lang="tr-TR" dirty="0" err="1"/>
              <a:t>fillosilikat</a:t>
            </a:r>
            <a:r>
              <a:rPr lang="tr-TR" dirty="0"/>
              <a:t> mineral% 50'den daha fazla yüke sahip olan </a:t>
            </a:r>
            <a:r>
              <a:rPr lang="tr-TR" dirty="0" err="1"/>
              <a:t>oktahedral</a:t>
            </a:r>
            <a:r>
              <a:rPr lang="tr-TR" dirty="0"/>
              <a:t> olarak karakterize edilir; katyon değişim kapasitesi bir düzlemde olduğunda Al için Mg izomorf ikame kaynaklanmaktadır. Bunun aksine, </a:t>
            </a:r>
            <a:r>
              <a:rPr lang="tr-TR" dirty="0" err="1"/>
              <a:t>beidelit</a:t>
            </a:r>
            <a:r>
              <a:rPr lang="tr-TR" dirty="0"/>
              <a:t> kuvars levha Si için Al izomorf ikame kaynaklanan% 50'den daha fazla şarj ile </a:t>
            </a:r>
            <a:r>
              <a:rPr lang="tr-TR" dirty="0" err="1"/>
              <a:t>tetrahedral</a:t>
            </a:r>
            <a:r>
              <a:rPr lang="tr-TR" dirty="0"/>
              <a:t> bir lekeci. </a:t>
            </a:r>
            <a:r>
              <a:rPr lang="tr-TR" dirty="0" err="1"/>
              <a:t>Montmorillonit</a:t>
            </a:r>
            <a:r>
              <a:rPr lang="tr-TR" dirty="0"/>
              <a:t> su içeriği değişkendir ve suyu emer zaman hacminde büyük ölçüde artırır. Kimyasal olarak bu, sodyum kalsiyum alüminyum silikat, magnezyum hidroksit (</a:t>
            </a:r>
            <a:r>
              <a:rPr lang="tr-TR" dirty="0" err="1"/>
              <a:t>Na</a:t>
            </a:r>
            <a:r>
              <a:rPr lang="tr-TR" dirty="0"/>
              <a:t>, </a:t>
            </a:r>
            <a:r>
              <a:rPr lang="tr-TR" dirty="0" err="1"/>
              <a:t>Ca</a:t>
            </a:r>
            <a:r>
              <a:rPr lang="tr-TR" dirty="0"/>
              <a:t>) 0.33 (Al, Mg) 2 (Si4O10) (OH) 2 • nH2O </a:t>
            </a:r>
            <a:r>
              <a:rPr lang="tr-TR" dirty="0" err="1"/>
              <a:t>hidratlanır</a:t>
            </a:r>
            <a:r>
              <a:rPr lang="tr-TR" dirty="0"/>
              <a:t>. Potasyum, demir, ve diğer katyonlar yerine ortak olan, katyonların tam oranı kaynağı ile değişir. Genellikle </a:t>
            </a:r>
            <a:r>
              <a:rPr lang="tr-TR" dirty="0" err="1"/>
              <a:t>klorit</a:t>
            </a:r>
            <a:r>
              <a:rPr lang="tr-TR" dirty="0"/>
              <a:t>, </a:t>
            </a:r>
            <a:r>
              <a:rPr lang="tr-TR" dirty="0" err="1"/>
              <a:t>muskovit</a:t>
            </a:r>
            <a:r>
              <a:rPr lang="tr-TR" dirty="0"/>
              <a:t>, </a:t>
            </a:r>
            <a:r>
              <a:rPr lang="tr-TR" dirty="0" err="1"/>
              <a:t>illit</a:t>
            </a:r>
            <a:r>
              <a:rPr lang="tr-TR" dirty="0"/>
              <a:t>, </a:t>
            </a:r>
            <a:r>
              <a:rPr lang="tr-TR" dirty="0" err="1"/>
              <a:t>cookeite</a:t>
            </a:r>
            <a:r>
              <a:rPr lang="tr-TR" dirty="0"/>
              <a:t> ve kaolinit ile karışmış oluşur.</a:t>
            </a:r>
          </a:p>
          <a:p>
            <a:pPr marL="0" indent="0" algn="just">
              <a:buNone/>
            </a:pPr>
            <a:endParaRPr lang="tr-TR" b="1" dirty="0"/>
          </a:p>
        </p:txBody>
      </p:sp>
    </p:spTree>
    <p:extLst>
      <p:ext uri="{BB962C8B-B14F-4D97-AF65-F5344CB8AC3E}">
        <p14:creationId xmlns:p14="http://schemas.microsoft.com/office/powerpoint/2010/main" val="31682276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62500" lnSpcReduction="20000"/>
          </a:bodyPr>
          <a:lstStyle/>
          <a:p>
            <a:r>
              <a:rPr lang="tr-TR" dirty="0" err="1"/>
              <a:t>Montmorillonit</a:t>
            </a:r>
            <a:r>
              <a:rPr lang="tr-TR" dirty="0"/>
              <a:t> sondaj çamuru bir bileşeni olarak, petrol sondaj endüstrisinde kullanılan, serin matkap tutmak ve delinmiş katıların giderilmesinde yardımcı olur cıvık çamur viskoz yapar. Ayrıca, kuraklığa eğilimli topraklarda toprak su tutmak için bir toprak katkı maddesi olarak kullanılır, Toprak baraj ve setlerin yapımı ve sıvıların sızmasını önlemek için kullanılır. Aynı zamanda, döküm kumu bir bileşeni olarak ya da hava ve gazlar nemi çıkarmak için bir kurutucu madde olarak kullanılır. </a:t>
            </a:r>
            <a:r>
              <a:rPr lang="tr-TR" dirty="0" err="1"/>
              <a:t>Montmorillonit</a:t>
            </a:r>
            <a:r>
              <a:rPr lang="tr-TR" dirty="0"/>
              <a:t> killer yaygın katalitik işlemlerde kullanılmıştır.</a:t>
            </a:r>
          </a:p>
          <a:p>
            <a:r>
              <a:rPr lang="tr-TR" dirty="0"/>
              <a:t>Katalitik kırma katalizörleri, 60 yıl kadar </a:t>
            </a:r>
            <a:r>
              <a:rPr lang="tr-TR" dirty="0" err="1"/>
              <a:t>montmorilonit</a:t>
            </a:r>
            <a:r>
              <a:rPr lang="tr-TR" dirty="0"/>
              <a:t> killer ile kullanılmaktadır. Diğer asit bazlı katalizörler de asitle muamele edilmiş </a:t>
            </a:r>
            <a:r>
              <a:rPr lang="tr-TR" dirty="0" err="1"/>
              <a:t>montmorillonit</a:t>
            </a:r>
            <a:r>
              <a:rPr lang="tr-TR" dirty="0"/>
              <a:t> killer kullanmaktadır. Diğer birçok killer benzer şekilde, </a:t>
            </a:r>
            <a:r>
              <a:rPr lang="tr-TR" dirty="0" err="1"/>
              <a:t>montmorillonit</a:t>
            </a:r>
            <a:r>
              <a:rPr lang="tr-TR" dirty="0"/>
              <a:t>, su ilavesi ile şişer. Ancak, bazı </a:t>
            </a:r>
            <a:r>
              <a:rPr lang="tr-TR" dirty="0" err="1"/>
              <a:t>Montmorillonitler</a:t>
            </a:r>
            <a:r>
              <a:rPr lang="tr-TR" dirty="0"/>
              <a:t> ara katman moleküler boşluk ve eşlik eden </a:t>
            </a:r>
            <a:r>
              <a:rPr lang="tr-TR" dirty="0" err="1"/>
              <a:t>adsorpsiyonunu</a:t>
            </a:r>
            <a:r>
              <a:rPr lang="tr-TR" dirty="0"/>
              <a:t> delici su nedeniyle diğer killer çok daha fazla genişletmektedir. Genişleme miktarı, büyük ölçüde, numunede bulunan değiştirilebilir katyonun türüne bağlıdır. Baskın değiştirilebilir katyon olarak sodyum varlığı birkaç kez orijinal hacmine kil şişmesine neden olabilir. Bu nedenle, sodyum </a:t>
            </a:r>
            <a:r>
              <a:rPr lang="tr-TR" dirty="0" err="1"/>
              <a:t>montmorillonit</a:t>
            </a:r>
            <a:r>
              <a:rPr lang="tr-TR" dirty="0"/>
              <a:t> atık miktarını sınırlamak amacıyla doğal taş ocaklarında bölme kaya olmayan patlayıcı maddelere en önemli bileşen olarak kullanılmak üzere veya patlayıcı kullanımı kabul edilemez beton yapıların yıkılması için kullanıldı. Bu şişlik özellik dairesel bir mühür olarak veya su kuyuları için fiş ve depolama için bir koruyucu astar olarak da </a:t>
            </a:r>
            <a:r>
              <a:rPr lang="tr-TR" dirty="0" err="1"/>
              <a:t>montmorillonit</a:t>
            </a:r>
            <a:r>
              <a:rPr lang="tr-TR" dirty="0"/>
              <a:t> içeren </a:t>
            </a:r>
            <a:r>
              <a:rPr lang="tr-TR" dirty="0" err="1"/>
              <a:t>bentonit</a:t>
            </a:r>
            <a:r>
              <a:rPr lang="tr-TR" dirty="0"/>
              <a:t> kullanışlı hale getirir. Diğer kullanımlar, hayvan yemi bir topaklanmayı önleyici madde olarak içerir. tortu oluşumunu en aza indirmek için kâğıt yapım ve bir tutma ve drenaj yardımcı bileşen olarak kullanılabilir. </a:t>
            </a:r>
            <a:r>
              <a:rPr lang="tr-TR" dirty="0" err="1"/>
              <a:t>Montmorillonit</a:t>
            </a:r>
            <a:r>
              <a:rPr lang="tr-TR" dirty="0"/>
              <a:t> da kozmetik olarak kullanılmıştır.</a:t>
            </a:r>
          </a:p>
          <a:p>
            <a:endParaRPr lang="tr-TR" dirty="0"/>
          </a:p>
        </p:txBody>
      </p:sp>
    </p:spTree>
    <p:extLst>
      <p:ext uri="{BB962C8B-B14F-4D97-AF65-F5344CB8AC3E}">
        <p14:creationId xmlns:p14="http://schemas.microsoft.com/office/powerpoint/2010/main" val="1169936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35025"/>
            <a:ext cx="10515600" cy="4351338"/>
          </a:xfrm>
        </p:spPr>
        <p:txBody>
          <a:bodyPr>
            <a:normAutofit fontScale="92500" lnSpcReduction="10000"/>
          </a:bodyPr>
          <a:lstStyle/>
          <a:p>
            <a:pPr fontAlgn="base"/>
            <a:r>
              <a:rPr lang="tr-TR" b="1" dirty="0" err="1"/>
              <a:t>Tenardit</a:t>
            </a:r>
            <a:r>
              <a:rPr lang="tr-TR" b="1" dirty="0"/>
              <a:t>:</a:t>
            </a:r>
            <a:endParaRPr lang="tr-TR" dirty="0"/>
          </a:p>
          <a:p>
            <a:pPr fontAlgn="base"/>
            <a:r>
              <a:rPr lang="tr-TR" b="1" dirty="0"/>
              <a:t>Kimyasal Bileşimi,</a:t>
            </a:r>
            <a:r>
              <a:rPr lang="tr-TR" dirty="0"/>
              <a:t>Na</a:t>
            </a:r>
            <a:r>
              <a:rPr lang="tr-TR" baseline="-25000" dirty="0"/>
              <a:t>2</a:t>
            </a:r>
            <a:r>
              <a:rPr lang="tr-TR" dirty="0"/>
              <a:t>SO</a:t>
            </a:r>
            <a:r>
              <a:rPr lang="tr-TR" baseline="-25000" dirty="0"/>
              <a:t>4</a:t>
            </a:r>
            <a:r>
              <a:rPr lang="tr-TR" dirty="0"/>
              <a:t/>
            </a:r>
            <a:br>
              <a:rPr lang="tr-TR" dirty="0"/>
            </a:br>
            <a:r>
              <a:rPr lang="tr-TR" b="1" dirty="0"/>
              <a:t>Kristal </a:t>
            </a:r>
            <a:r>
              <a:rPr lang="tr-TR" b="1" dirty="0" err="1"/>
              <a:t>Sistemi,</a:t>
            </a:r>
            <a:r>
              <a:rPr lang="tr-TR" dirty="0" err="1"/>
              <a:t>Ortorombik</a:t>
            </a:r>
            <a:r>
              <a:rPr lang="tr-TR" dirty="0"/>
              <a:t/>
            </a:r>
            <a:br>
              <a:rPr lang="tr-TR" dirty="0"/>
            </a:br>
            <a:r>
              <a:rPr lang="tr-TR" b="1" dirty="0"/>
              <a:t>Kristal Biçimi,</a:t>
            </a:r>
            <a:r>
              <a:rPr lang="tr-TR" dirty="0"/>
              <a:t> </a:t>
            </a:r>
            <a:r>
              <a:rPr lang="tr-TR" dirty="0" err="1"/>
              <a:t>Levhamsı</a:t>
            </a:r>
            <a:r>
              <a:rPr lang="tr-TR" dirty="0"/>
              <a:t> kristalli , </a:t>
            </a:r>
            <a:r>
              <a:rPr lang="tr-TR" dirty="0" err="1"/>
              <a:t>dipiramidal</a:t>
            </a:r>
            <a:r>
              <a:rPr lang="tr-TR" dirty="0"/>
              <a:t>, nadiren prizmatik.</a:t>
            </a:r>
            <a:br>
              <a:rPr lang="tr-TR" dirty="0"/>
            </a:br>
            <a:r>
              <a:rPr lang="tr-TR" b="1" dirty="0" err="1"/>
              <a:t>İkizlenme</a:t>
            </a:r>
            <a:r>
              <a:rPr lang="tr-TR" b="1" dirty="0"/>
              <a:t>,</a:t>
            </a:r>
            <a:r>
              <a:rPr lang="tr-TR" dirty="0"/>
              <a:t> {110} ve {011} yüzeylerinde olağan</a:t>
            </a:r>
            <a:br>
              <a:rPr lang="tr-TR" dirty="0"/>
            </a:br>
            <a:r>
              <a:rPr lang="tr-TR" b="1" dirty="0"/>
              <a:t>Sertlik,</a:t>
            </a:r>
            <a:r>
              <a:rPr lang="tr-TR" dirty="0"/>
              <a:t> 2.5-3</a:t>
            </a:r>
            <a:br>
              <a:rPr lang="tr-TR" dirty="0"/>
            </a:br>
            <a:r>
              <a:rPr lang="tr-TR" b="1" dirty="0"/>
              <a:t>Özgül Ağırlık,</a:t>
            </a:r>
            <a:r>
              <a:rPr lang="tr-TR" dirty="0"/>
              <a:t> 2.664</a:t>
            </a:r>
            <a:br>
              <a:rPr lang="tr-TR" dirty="0"/>
            </a:br>
            <a:r>
              <a:rPr lang="tr-TR" b="1" dirty="0"/>
              <a:t>Dilinim,</a:t>
            </a:r>
            <a:r>
              <a:rPr lang="tr-TR" dirty="0"/>
              <a:t> {010} mükemmel</a:t>
            </a:r>
            <a:br>
              <a:rPr lang="tr-TR" dirty="0"/>
            </a:br>
            <a:r>
              <a:rPr lang="tr-TR" b="1" dirty="0"/>
              <a:t>Renk ve Şeffaflık,</a:t>
            </a:r>
            <a:r>
              <a:rPr lang="tr-TR" dirty="0"/>
              <a:t> Renksiz, grimsi beyaz</a:t>
            </a:r>
            <a:br>
              <a:rPr lang="tr-TR" dirty="0"/>
            </a:br>
            <a:r>
              <a:rPr lang="tr-TR" b="1" dirty="0"/>
              <a:t>Çizgi Rengi, </a:t>
            </a:r>
            <a:r>
              <a:rPr lang="tr-TR" dirty="0"/>
              <a:t>Beyaz</a:t>
            </a:r>
            <a:br>
              <a:rPr lang="tr-TR" dirty="0"/>
            </a:br>
            <a:r>
              <a:rPr lang="tr-TR" b="1" dirty="0"/>
              <a:t>Parlaklık,</a:t>
            </a:r>
            <a:r>
              <a:rPr lang="tr-TR" dirty="0"/>
              <a:t> Camsı-</a:t>
            </a:r>
            <a:r>
              <a:rPr lang="tr-TR" dirty="0" err="1"/>
              <a:t>reçinemsi</a:t>
            </a:r>
            <a:r>
              <a:rPr lang="tr-TR" dirty="0"/>
              <a:t/>
            </a:r>
            <a:br>
              <a:rPr lang="tr-TR" dirty="0"/>
            </a:br>
            <a:r>
              <a:rPr lang="tr-TR" b="1" dirty="0"/>
              <a:t>Bulunuşu,</a:t>
            </a:r>
            <a:r>
              <a:rPr lang="tr-TR" dirty="0"/>
              <a:t> Buharlaşmanın çok yoğun olduğu kurumuş tuz göllerinde boratlarla birlikte bulunan nadir bir </a:t>
            </a:r>
            <a:r>
              <a:rPr lang="tr-TR" dirty="0" err="1"/>
              <a:t>evaporit</a:t>
            </a:r>
            <a:r>
              <a:rPr lang="tr-TR" dirty="0"/>
              <a:t> mineralidir.</a:t>
            </a:r>
          </a:p>
          <a:p>
            <a:endParaRPr lang="tr-TR" dirty="0"/>
          </a:p>
        </p:txBody>
      </p:sp>
    </p:spTree>
    <p:extLst>
      <p:ext uri="{BB962C8B-B14F-4D97-AF65-F5344CB8AC3E}">
        <p14:creationId xmlns:p14="http://schemas.microsoft.com/office/powerpoint/2010/main" val="40786414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278</Words>
  <Application>Microsoft Office PowerPoint</Application>
  <PresentationFormat>Widescreen</PresentationFormat>
  <Paragraphs>8</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JEM 361 ÖZEL MİNERALOJİ</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Yusuf Kagan KADIOGLU</dc:creator>
  <cp:lastModifiedBy>Yusuf Kagan KADIOGLU</cp:lastModifiedBy>
  <cp:revision>7</cp:revision>
  <dcterms:created xsi:type="dcterms:W3CDTF">2018-02-08T13:34:19Z</dcterms:created>
  <dcterms:modified xsi:type="dcterms:W3CDTF">2018-02-08T15:52:42Z</dcterms:modified>
</cp:coreProperties>
</file>