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49" r:id="rId57"/>
    <p:sldId id="312" r:id="rId58"/>
    <p:sldId id="313" r:id="rId59"/>
    <p:sldId id="350" r:id="rId60"/>
    <p:sldId id="314" r:id="rId61"/>
    <p:sldId id="315" r:id="rId62"/>
    <p:sldId id="351" r:id="rId63"/>
    <p:sldId id="316" r:id="rId64"/>
    <p:sldId id="352" r:id="rId65"/>
    <p:sldId id="317" r:id="rId66"/>
    <p:sldId id="318" r:id="rId67"/>
    <p:sldId id="319" r:id="rId68"/>
    <p:sldId id="320" r:id="rId69"/>
    <p:sldId id="321" r:id="rId70"/>
    <p:sldId id="353" r:id="rId71"/>
    <p:sldId id="355" r:id="rId72"/>
    <p:sldId id="323" r:id="rId73"/>
    <p:sldId id="324" r:id="rId74"/>
    <p:sldId id="325" r:id="rId75"/>
    <p:sldId id="326" r:id="rId76"/>
    <p:sldId id="327" r:id="rId77"/>
    <p:sldId id="328" r:id="rId78"/>
    <p:sldId id="329" r:id="rId79"/>
    <p:sldId id="330" r:id="rId80"/>
    <p:sldId id="331" r:id="rId81"/>
    <p:sldId id="332" r:id="rId82"/>
    <p:sldId id="333" r:id="rId83"/>
    <p:sldId id="354" r:id="rId84"/>
    <p:sldId id="356" r:id="rId85"/>
    <p:sldId id="335" r:id="rId86"/>
    <p:sldId id="336" r:id="rId87"/>
    <p:sldId id="337" r:id="rId88"/>
    <p:sldId id="338" r:id="rId89"/>
    <p:sldId id="339" r:id="rId90"/>
    <p:sldId id="340" r:id="rId91"/>
    <p:sldId id="341" r:id="rId92"/>
    <p:sldId id="342" r:id="rId93"/>
    <p:sldId id="343" r:id="rId94"/>
    <p:sldId id="344" r:id="rId95"/>
    <p:sldId id="345" r:id="rId96"/>
    <p:sldId id="346" r:id="rId97"/>
    <p:sldId id="347" r:id="rId98"/>
    <p:sldId id="348" r:id="rId9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6" d="100"/>
          <a:sy n="56" d="100"/>
        </p:scale>
        <p:origin x="138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theme" Target="theme/theme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BD9136-30BE-49B0-89AA-7639E8FD2E7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0809AB23-359E-4710-8A9C-F11FAA20AA10}">
      <dgm:prSet phldrT="[Metin]" custT="1"/>
      <dgm:spPr/>
      <dgm:t>
        <a:bodyPr/>
        <a:lstStyle/>
        <a:p>
          <a:r>
            <a:rPr lang="tr-TR" sz="1200" dirty="0" err="1" smtClean="0"/>
            <a:t>Reduction</a:t>
          </a:r>
          <a:r>
            <a:rPr lang="tr-TR" sz="1200" dirty="0" smtClean="0"/>
            <a:t> NO3 en No2</a:t>
          </a:r>
          <a:endParaRPr lang="tr-TR" sz="1200" dirty="0"/>
        </a:p>
      </dgm:t>
    </dgm:pt>
    <dgm:pt modelId="{E4B19D16-EFC4-4DD5-8311-2B6592C88697}" type="parTrans" cxnId="{E8B03E37-5A60-4503-9986-DF92DCC71233}">
      <dgm:prSet/>
      <dgm:spPr/>
      <dgm:t>
        <a:bodyPr/>
        <a:lstStyle/>
        <a:p>
          <a:endParaRPr lang="tr-TR" sz="2400"/>
        </a:p>
      </dgm:t>
    </dgm:pt>
    <dgm:pt modelId="{29FC0097-A867-4C0C-AE00-E81CFB158E4A}" type="sibTrans" cxnId="{E8B03E37-5A60-4503-9986-DF92DCC71233}">
      <dgm:prSet/>
      <dgm:spPr/>
      <dgm:t>
        <a:bodyPr/>
        <a:lstStyle/>
        <a:p>
          <a:endParaRPr lang="tr-TR" sz="2400"/>
        </a:p>
      </dgm:t>
    </dgm:pt>
    <dgm:pt modelId="{78EF10C9-5CDB-4E20-904C-C3AC43BA4D28}" type="asst">
      <dgm:prSet phldrT="[Metin]" custT="1"/>
      <dgm:spPr/>
      <dgm:t>
        <a:bodyPr/>
        <a:lstStyle/>
        <a:p>
          <a:r>
            <a:rPr lang="tr-TR" sz="1200" dirty="0" smtClean="0"/>
            <a:t>L </a:t>
          </a:r>
          <a:r>
            <a:rPr lang="tr-TR" sz="1200" dirty="0" err="1" smtClean="0"/>
            <a:t>grayi</a:t>
          </a:r>
          <a:endParaRPr lang="tr-TR" sz="1200" dirty="0"/>
        </a:p>
      </dgm:t>
    </dgm:pt>
    <dgm:pt modelId="{2DBEA36F-847C-431C-851E-DF084EDF5E3E}" type="parTrans" cxnId="{B47F90F0-568A-4BDB-AA78-CB115A100981}">
      <dgm:prSet/>
      <dgm:spPr/>
      <dgm:t>
        <a:bodyPr/>
        <a:lstStyle/>
        <a:p>
          <a:endParaRPr lang="tr-TR" sz="2400"/>
        </a:p>
      </dgm:t>
    </dgm:pt>
    <dgm:pt modelId="{5DA524DA-1DBE-47FD-B0D3-A31873F3EE7C}" type="sibTrans" cxnId="{B47F90F0-568A-4BDB-AA78-CB115A100981}">
      <dgm:prSet/>
      <dgm:spPr/>
      <dgm:t>
        <a:bodyPr/>
        <a:lstStyle/>
        <a:p>
          <a:endParaRPr lang="tr-TR" sz="2400"/>
        </a:p>
      </dgm:t>
    </dgm:pt>
    <dgm:pt modelId="{CF78474B-D741-41B1-97EB-FB58F4ECF6A0}">
      <dgm:prSet phldrT="[Metin]" custT="1"/>
      <dgm:spPr/>
      <dgm:t>
        <a:bodyPr/>
        <a:lstStyle/>
        <a:p>
          <a:r>
            <a:rPr lang="tr-TR" sz="1200" dirty="0" err="1" smtClean="0"/>
            <a:t>Mannitol</a:t>
          </a:r>
          <a:endParaRPr lang="tr-TR" sz="1200" dirty="0" smtClean="0"/>
        </a:p>
      </dgm:t>
    </dgm:pt>
    <dgm:pt modelId="{314D573F-C368-4361-91A9-D9C87EB6693A}" type="parTrans" cxnId="{413C185F-B275-4509-9E21-B92679BEFA8D}">
      <dgm:prSet/>
      <dgm:spPr/>
      <dgm:t>
        <a:bodyPr/>
        <a:lstStyle/>
        <a:p>
          <a:endParaRPr lang="tr-TR" sz="2400"/>
        </a:p>
      </dgm:t>
    </dgm:pt>
    <dgm:pt modelId="{8323FD83-3346-4DDB-9EDE-6D9CC66DF76A}" type="sibTrans" cxnId="{413C185F-B275-4509-9E21-B92679BEFA8D}">
      <dgm:prSet/>
      <dgm:spPr/>
      <dgm:t>
        <a:bodyPr/>
        <a:lstStyle/>
        <a:p>
          <a:endParaRPr lang="tr-TR" sz="2400"/>
        </a:p>
      </dgm:t>
    </dgm:pt>
    <dgm:pt modelId="{9840D033-581D-49FE-97CE-2E7069FFE9F9}">
      <dgm:prSet/>
      <dgm:spPr/>
      <dgm:t>
        <a:bodyPr/>
        <a:lstStyle/>
        <a:p>
          <a:r>
            <a:rPr lang="tr-TR" dirty="0" smtClean="0"/>
            <a:t>+</a:t>
          </a:r>
        </a:p>
        <a:p>
          <a:r>
            <a:rPr lang="tr-TR" dirty="0" err="1" smtClean="0"/>
            <a:t>L.grayi</a:t>
          </a:r>
          <a:endParaRPr lang="tr-TR" dirty="0"/>
        </a:p>
      </dgm:t>
    </dgm:pt>
    <dgm:pt modelId="{A8730DED-7029-4BD3-BDC2-08B4AD6653D0}" type="parTrans" cxnId="{5D7D53B4-EE14-4B20-BC74-306C2BDBBDC4}">
      <dgm:prSet/>
      <dgm:spPr/>
      <dgm:t>
        <a:bodyPr/>
        <a:lstStyle/>
        <a:p>
          <a:endParaRPr lang="tr-TR"/>
        </a:p>
      </dgm:t>
    </dgm:pt>
    <dgm:pt modelId="{C7403785-1718-4B7C-BA28-4F0B10B9D9C4}" type="sibTrans" cxnId="{5D7D53B4-EE14-4B20-BC74-306C2BDBBDC4}">
      <dgm:prSet/>
      <dgm:spPr/>
      <dgm:t>
        <a:bodyPr/>
        <a:lstStyle/>
        <a:p>
          <a:endParaRPr lang="tr-TR"/>
        </a:p>
      </dgm:t>
    </dgm:pt>
    <dgm:pt modelId="{F33768CC-40A8-4BA9-82A3-AAA8DB6FD2F4}">
      <dgm:prSet custT="1"/>
      <dgm:spPr/>
      <dgm:t>
        <a:bodyPr/>
        <a:lstStyle/>
        <a:p>
          <a:r>
            <a:rPr lang="tr-TR" sz="1300" dirty="0" smtClean="0"/>
            <a:t>-</a:t>
          </a:r>
        </a:p>
        <a:p>
          <a:r>
            <a:rPr lang="el-GR" sz="1200" b="0" i="0" dirty="0" smtClean="0"/>
            <a:t>β</a:t>
          </a:r>
          <a:r>
            <a:rPr lang="tr-TR" sz="1200" b="0" i="0" dirty="0" smtClean="0"/>
            <a:t>*-</a:t>
          </a:r>
          <a:r>
            <a:rPr lang="tr-TR" sz="1200" b="0" i="0" dirty="0" err="1" smtClean="0"/>
            <a:t>hemolyse</a:t>
          </a:r>
          <a:endParaRPr lang="tr-TR" sz="1200" b="0" dirty="0"/>
        </a:p>
      </dgm:t>
    </dgm:pt>
    <dgm:pt modelId="{107CF3CF-AB3A-4523-894C-F9B54EAA6AEE}" type="parTrans" cxnId="{97EBBFEC-8896-4169-A4A9-C1693CCC9D55}">
      <dgm:prSet/>
      <dgm:spPr/>
      <dgm:t>
        <a:bodyPr/>
        <a:lstStyle/>
        <a:p>
          <a:endParaRPr lang="tr-TR"/>
        </a:p>
      </dgm:t>
    </dgm:pt>
    <dgm:pt modelId="{D2132705-9D03-4B0E-A314-5DC2C5DF77B5}" type="sibTrans" cxnId="{97EBBFEC-8896-4169-A4A9-C1693CCC9D55}">
      <dgm:prSet/>
      <dgm:spPr/>
      <dgm:t>
        <a:bodyPr/>
        <a:lstStyle/>
        <a:p>
          <a:endParaRPr lang="tr-TR"/>
        </a:p>
      </dgm:t>
    </dgm:pt>
    <dgm:pt modelId="{331AA1C0-37F6-4CF3-BAA9-BDA299499BA4}">
      <dgm:prSet/>
      <dgm:spPr/>
      <dgm:t>
        <a:bodyPr/>
        <a:lstStyle/>
        <a:p>
          <a:r>
            <a:rPr lang="tr-TR" dirty="0" err="1" smtClean="0"/>
            <a:t>Camp</a:t>
          </a:r>
          <a:r>
            <a:rPr lang="tr-TR" dirty="0" smtClean="0"/>
            <a:t> Testi</a:t>
          </a:r>
          <a:endParaRPr lang="tr-TR" dirty="0"/>
        </a:p>
      </dgm:t>
    </dgm:pt>
    <dgm:pt modelId="{CAF58A8E-216A-41E7-97C5-36F1D343489F}" type="parTrans" cxnId="{3CC27F01-0F3A-4EA4-90E7-48F30FBD330B}">
      <dgm:prSet/>
      <dgm:spPr/>
      <dgm:t>
        <a:bodyPr/>
        <a:lstStyle/>
        <a:p>
          <a:endParaRPr lang="tr-TR"/>
        </a:p>
      </dgm:t>
    </dgm:pt>
    <dgm:pt modelId="{439449EE-288D-4D26-958D-C631D6856A65}" type="sibTrans" cxnId="{3CC27F01-0F3A-4EA4-90E7-48F30FBD330B}">
      <dgm:prSet/>
      <dgm:spPr/>
      <dgm:t>
        <a:bodyPr/>
        <a:lstStyle/>
        <a:p>
          <a:endParaRPr lang="tr-TR"/>
        </a:p>
      </dgm:t>
    </dgm:pt>
    <dgm:pt modelId="{22512D75-468C-4869-BA99-FB780316C9C9}">
      <dgm:prSet/>
      <dgm:spPr/>
      <dgm:t>
        <a:bodyPr/>
        <a:lstStyle/>
        <a:p>
          <a:r>
            <a:rPr lang="tr-TR" dirty="0" err="1" smtClean="0"/>
            <a:t>D.xylose</a:t>
          </a:r>
          <a:endParaRPr lang="tr-TR" dirty="0"/>
        </a:p>
      </dgm:t>
    </dgm:pt>
    <dgm:pt modelId="{77C6E90D-8123-4D41-93AE-5803E1EBB803}" type="parTrans" cxnId="{538D8583-83BF-422F-ACCB-BA713A5601DB}">
      <dgm:prSet/>
      <dgm:spPr/>
      <dgm:t>
        <a:bodyPr/>
        <a:lstStyle/>
        <a:p>
          <a:endParaRPr lang="tr-TR"/>
        </a:p>
      </dgm:t>
    </dgm:pt>
    <dgm:pt modelId="{4725F862-6CF0-4DD8-8FF3-92AA1D5B2A0D}" type="sibTrans" cxnId="{538D8583-83BF-422F-ACCB-BA713A5601DB}">
      <dgm:prSet/>
      <dgm:spPr/>
      <dgm:t>
        <a:bodyPr/>
        <a:lstStyle/>
        <a:p>
          <a:endParaRPr lang="tr-TR"/>
        </a:p>
      </dgm:t>
    </dgm:pt>
    <dgm:pt modelId="{2109AC7D-9AD4-4A7D-BA78-439AFA244A3F}">
      <dgm:prSet/>
      <dgm:spPr/>
      <dgm:t>
        <a:bodyPr/>
        <a:lstStyle/>
        <a:p>
          <a:r>
            <a:rPr lang="tr-TR" dirty="0" err="1" smtClean="0"/>
            <a:t>L.ivanovii</a:t>
          </a:r>
          <a:endParaRPr lang="tr-TR" dirty="0"/>
        </a:p>
      </dgm:t>
    </dgm:pt>
    <dgm:pt modelId="{35B76F4C-D725-47D2-8270-63832573AFD0}" type="parTrans" cxnId="{F94736C8-1617-42F0-8466-59847BA8601C}">
      <dgm:prSet/>
      <dgm:spPr/>
      <dgm:t>
        <a:bodyPr/>
        <a:lstStyle/>
        <a:p>
          <a:endParaRPr lang="tr-TR"/>
        </a:p>
      </dgm:t>
    </dgm:pt>
    <dgm:pt modelId="{3D3B0C66-6CB8-4EC8-9436-5F8EA099B674}" type="sibTrans" cxnId="{F94736C8-1617-42F0-8466-59847BA8601C}">
      <dgm:prSet/>
      <dgm:spPr/>
      <dgm:t>
        <a:bodyPr/>
        <a:lstStyle/>
        <a:p>
          <a:endParaRPr lang="tr-TR"/>
        </a:p>
      </dgm:t>
    </dgm:pt>
    <dgm:pt modelId="{4F2142AD-90BB-4790-9C74-870860DF5098}">
      <dgm:prSet/>
      <dgm:spPr/>
      <dgm:t>
        <a:bodyPr/>
        <a:lstStyle/>
        <a:p>
          <a:r>
            <a:rPr lang="tr-TR" dirty="0" err="1" smtClean="0"/>
            <a:t>d.xylose</a:t>
          </a:r>
          <a:endParaRPr lang="tr-TR" dirty="0"/>
        </a:p>
      </dgm:t>
    </dgm:pt>
    <dgm:pt modelId="{825B9CD9-4F61-4257-A425-2CAAFB379C50}" type="parTrans" cxnId="{5C7CA85B-E50B-4459-9EC4-2F0A6ED670E1}">
      <dgm:prSet/>
      <dgm:spPr/>
      <dgm:t>
        <a:bodyPr/>
        <a:lstStyle/>
        <a:p>
          <a:endParaRPr lang="tr-TR"/>
        </a:p>
      </dgm:t>
    </dgm:pt>
    <dgm:pt modelId="{32A11202-056B-4CBA-856D-5D1E4BDF035F}" type="sibTrans" cxnId="{5C7CA85B-E50B-4459-9EC4-2F0A6ED670E1}">
      <dgm:prSet/>
      <dgm:spPr/>
      <dgm:t>
        <a:bodyPr/>
        <a:lstStyle/>
        <a:p>
          <a:endParaRPr lang="tr-TR"/>
        </a:p>
      </dgm:t>
    </dgm:pt>
    <dgm:pt modelId="{9B5C2B40-EFC0-44E8-B14B-CE982D31ABA4}">
      <dgm:prSet/>
      <dgm:spPr/>
      <dgm:t>
        <a:bodyPr/>
        <a:lstStyle/>
        <a:p>
          <a:r>
            <a:rPr lang="tr-TR" dirty="0" err="1" smtClean="0"/>
            <a:t>L.wels</a:t>
          </a:r>
          <a:endParaRPr lang="tr-TR" dirty="0"/>
        </a:p>
      </dgm:t>
    </dgm:pt>
    <dgm:pt modelId="{F1AF0BEE-0C7C-4017-870F-736320073DFD}" type="parTrans" cxnId="{494A0479-581B-42F1-A3B2-25F7D97EC5FA}">
      <dgm:prSet/>
      <dgm:spPr/>
      <dgm:t>
        <a:bodyPr/>
        <a:lstStyle/>
        <a:p>
          <a:endParaRPr lang="tr-TR"/>
        </a:p>
      </dgm:t>
    </dgm:pt>
    <dgm:pt modelId="{08AE3F82-44A4-4443-9211-9445E2840001}" type="sibTrans" cxnId="{494A0479-581B-42F1-A3B2-25F7D97EC5FA}">
      <dgm:prSet/>
      <dgm:spPr/>
      <dgm:t>
        <a:bodyPr/>
        <a:lstStyle/>
        <a:p>
          <a:endParaRPr lang="tr-TR"/>
        </a:p>
      </dgm:t>
    </dgm:pt>
    <dgm:pt modelId="{66F2F7F2-B60C-4B27-ACAD-1201A2116631}">
      <dgm:prSet/>
      <dgm:spPr/>
      <dgm:t>
        <a:bodyPr/>
        <a:lstStyle/>
        <a:p>
          <a:r>
            <a:rPr lang="tr-TR" dirty="0" err="1" smtClean="0"/>
            <a:t>l.İnnocua</a:t>
          </a:r>
          <a:endParaRPr lang="tr-TR" dirty="0"/>
        </a:p>
      </dgm:t>
    </dgm:pt>
    <dgm:pt modelId="{656C8E30-AE7A-4802-9769-E8F23FE7A027}" type="parTrans" cxnId="{C6E14158-7BF2-4A78-B384-CC4FB3C4B474}">
      <dgm:prSet/>
      <dgm:spPr/>
      <dgm:t>
        <a:bodyPr/>
        <a:lstStyle/>
        <a:p>
          <a:endParaRPr lang="tr-TR"/>
        </a:p>
      </dgm:t>
    </dgm:pt>
    <dgm:pt modelId="{0E9B05A6-1156-49FE-9013-93D6174327F6}" type="sibTrans" cxnId="{C6E14158-7BF2-4A78-B384-CC4FB3C4B474}">
      <dgm:prSet/>
      <dgm:spPr/>
      <dgm:t>
        <a:bodyPr/>
        <a:lstStyle/>
        <a:p>
          <a:endParaRPr lang="tr-TR"/>
        </a:p>
      </dgm:t>
    </dgm:pt>
    <dgm:pt modelId="{035FF8E6-CD65-4D77-9E58-2392968F6409}">
      <dgm:prSet/>
      <dgm:spPr/>
      <dgm:t>
        <a:bodyPr/>
        <a:lstStyle/>
        <a:p>
          <a:r>
            <a:rPr lang="tr-TR" dirty="0" err="1" smtClean="0"/>
            <a:t>L.Seeligeri</a:t>
          </a:r>
          <a:r>
            <a:rPr lang="tr-TR" dirty="0" smtClean="0"/>
            <a:t>	</a:t>
          </a:r>
          <a:endParaRPr lang="tr-TR" dirty="0"/>
        </a:p>
      </dgm:t>
    </dgm:pt>
    <dgm:pt modelId="{38545A72-0C71-4EDE-98F3-E3CF3C74FA74}" type="parTrans" cxnId="{78B26F30-3F32-4EB3-A82D-6337213A8FBF}">
      <dgm:prSet/>
      <dgm:spPr/>
      <dgm:t>
        <a:bodyPr/>
        <a:lstStyle/>
        <a:p>
          <a:endParaRPr lang="tr-TR"/>
        </a:p>
      </dgm:t>
    </dgm:pt>
    <dgm:pt modelId="{C6090CBD-55EF-4EB9-88A6-93994811EE6F}" type="sibTrans" cxnId="{78B26F30-3F32-4EB3-A82D-6337213A8FBF}">
      <dgm:prSet/>
      <dgm:spPr/>
      <dgm:t>
        <a:bodyPr/>
        <a:lstStyle/>
        <a:p>
          <a:endParaRPr lang="tr-TR"/>
        </a:p>
      </dgm:t>
    </dgm:pt>
    <dgm:pt modelId="{AE1883A4-887E-4874-A91B-E1E0EF17109D}">
      <dgm:prSet/>
      <dgm:spPr/>
      <dgm:t>
        <a:bodyPr/>
        <a:lstStyle/>
        <a:p>
          <a:r>
            <a:rPr lang="tr-TR" dirty="0" err="1" smtClean="0"/>
            <a:t>L.monocytogenes</a:t>
          </a:r>
          <a:endParaRPr lang="tr-TR" dirty="0"/>
        </a:p>
      </dgm:t>
    </dgm:pt>
    <dgm:pt modelId="{CD8F341B-9F9C-42FB-A76F-AA2515537CED}" type="parTrans" cxnId="{96E1BED1-F5FD-4B50-A643-6F2028BA7729}">
      <dgm:prSet/>
      <dgm:spPr/>
      <dgm:t>
        <a:bodyPr/>
        <a:lstStyle/>
        <a:p>
          <a:endParaRPr lang="tr-TR"/>
        </a:p>
      </dgm:t>
    </dgm:pt>
    <dgm:pt modelId="{98B858A8-9F42-4C17-8C7F-8A0EC535F445}" type="sibTrans" cxnId="{96E1BED1-F5FD-4B50-A643-6F2028BA7729}">
      <dgm:prSet/>
      <dgm:spPr/>
      <dgm:t>
        <a:bodyPr/>
        <a:lstStyle/>
        <a:p>
          <a:endParaRPr lang="tr-TR"/>
        </a:p>
      </dgm:t>
    </dgm:pt>
    <dgm:pt modelId="{8564354F-563C-4E49-9EFF-CD8DD6E68FF2}" type="pres">
      <dgm:prSet presAssocID="{8CBD9136-30BE-49B0-89AA-7639E8FD2E7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EADBC201-94D1-473B-9AE6-A69EC2CDF2AA}" type="pres">
      <dgm:prSet presAssocID="{0809AB23-359E-4710-8A9C-F11FAA20AA10}" presName="hierRoot1" presStyleCnt="0"/>
      <dgm:spPr/>
    </dgm:pt>
    <dgm:pt modelId="{F89FE39F-9263-4A31-ABE9-2F8F79A04485}" type="pres">
      <dgm:prSet presAssocID="{0809AB23-359E-4710-8A9C-F11FAA20AA10}" presName="composite" presStyleCnt="0"/>
      <dgm:spPr/>
    </dgm:pt>
    <dgm:pt modelId="{56192323-7518-4EF6-A008-BB8668E72EEB}" type="pres">
      <dgm:prSet presAssocID="{0809AB23-359E-4710-8A9C-F11FAA20AA10}" presName="background" presStyleLbl="node0" presStyleIdx="0" presStyleCnt="1"/>
      <dgm:spPr/>
    </dgm:pt>
    <dgm:pt modelId="{1D798F43-30A4-4030-954B-1FF404DDE0C6}" type="pres">
      <dgm:prSet presAssocID="{0809AB23-359E-4710-8A9C-F11FAA20AA10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892DFE0-84C5-4D65-9154-2B0417A75310}" type="pres">
      <dgm:prSet presAssocID="{0809AB23-359E-4710-8A9C-F11FAA20AA10}" presName="hierChild2" presStyleCnt="0"/>
      <dgm:spPr/>
    </dgm:pt>
    <dgm:pt modelId="{9BAD6E2B-B2E6-4128-96DA-F25DCA8CF794}" type="pres">
      <dgm:prSet presAssocID="{2DBEA36F-847C-431C-851E-DF084EDF5E3E}" presName="Name10" presStyleLbl="parChTrans1D2" presStyleIdx="0" presStyleCnt="2"/>
      <dgm:spPr/>
      <dgm:t>
        <a:bodyPr/>
        <a:lstStyle/>
        <a:p>
          <a:endParaRPr lang="tr-TR"/>
        </a:p>
      </dgm:t>
    </dgm:pt>
    <dgm:pt modelId="{59BC3842-0AC3-4B53-BF39-F5BE5166B1AE}" type="pres">
      <dgm:prSet presAssocID="{78EF10C9-5CDB-4E20-904C-C3AC43BA4D28}" presName="hierRoot2" presStyleCnt="0"/>
      <dgm:spPr/>
    </dgm:pt>
    <dgm:pt modelId="{DE039CB5-C0B8-469C-96F5-2EC3F251F0C5}" type="pres">
      <dgm:prSet presAssocID="{78EF10C9-5CDB-4E20-904C-C3AC43BA4D28}" presName="composite2" presStyleCnt="0"/>
      <dgm:spPr/>
    </dgm:pt>
    <dgm:pt modelId="{5A8A3807-74D1-4155-A531-AFC4AC4D45FE}" type="pres">
      <dgm:prSet presAssocID="{78EF10C9-5CDB-4E20-904C-C3AC43BA4D28}" presName="background2" presStyleLbl="asst1" presStyleIdx="0" presStyleCnt="1"/>
      <dgm:spPr/>
    </dgm:pt>
    <dgm:pt modelId="{FEA33F69-D509-435A-AD05-582B2B6B8ECC}" type="pres">
      <dgm:prSet presAssocID="{78EF10C9-5CDB-4E20-904C-C3AC43BA4D28}" presName="text2" presStyleLbl="fgAcc2" presStyleIdx="0" presStyleCnt="2" custLinFactNeighborX="-14393" custLinFactNeighborY="5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AC1600B-641E-4A16-B872-A2AA5DF94156}" type="pres">
      <dgm:prSet presAssocID="{78EF10C9-5CDB-4E20-904C-C3AC43BA4D28}" presName="hierChild3" presStyleCnt="0"/>
      <dgm:spPr/>
    </dgm:pt>
    <dgm:pt modelId="{C8C1596F-3A44-4059-99DE-A6A9D1ED611F}" type="pres">
      <dgm:prSet presAssocID="{314D573F-C368-4361-91A9-D9C87EB6693A}" presName="Name10" presStyleLbl="parChTrans1D2" presStyleIdx="1" presStyleCnt="2"/>
      <dgm:spPr/>
      <dgm:t>
        <a:bodyPr/>
        <a:lstStyle/>
        <a:p>
          <a:endParaRPr lang="tr-TR"/>
        </a:p>
      </dgm:t>
    </dgm:pt>
    <dgm:pt modelId="{825A8661-3DE8-46BF-8CDE-5628CE0D2FA3}" type="pres">
      <dgm:prSet presAssocID="{CF78474B-D741-41B1-97EB-FB58F4ECF6A0}" presName="hierRoot2" presStyleCnt="0"/>
      <dgm:spPr/>
    </dgm:pt>
    <dgm:pt modelId="{228D982E-5CB0-4365-BC7E-E18AF71950FD}" type="pres">
      <dgm:prSet presAssocID="{CF78474B-D741-41B1-97EB-FB58F4ECF6A0}" presName="composite2" presStyleCnt="0"/>
      <dgm:spPr/>
    </dgm:pt>
    <dgm:pt modelId="{B99853E1-A8DD-4CB5-B753-1EB725D1EAB5}" type="pres">
      <dgm:prSet presAssocID="{CF78474B-D741-41B1-97EB-FB58F4ECF6A0}" presName="background2" presStyleLbl="node2" presStyleIdx="0" presStyleCnt="1"/>
      <dgm:spPr/>
    </dgm:pt>
    <dgm:pt modelId="{E012A3FF-E10C-45D5-8DF5-40FBB496FB23}" type="pres">
      <dgm:prSet presAssocID="{CF78474B-D741-41B1-97EB-FB58F4ECF6A0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31AE6B0-EEE9-4ED8-A2A1-12FF2193E2E3}" type="pres">
      <dgm:prSet presAssocID="{CF78474B-D741-41B1-97EB-FB58F4ECF6A0}" presName="hierChild3" presStyleCnt="0"/>
      <dgm:spPr/>
    </dgm:pt>
    <dgm:pt modelId="{D10C22FE-FD32-42B9-B91E-B1B717CFB66A}" type="pres">
      <dgm:prSet presAssocID="{A8730DED-7029-4BD3-BDC2-08B4AD6653D0}" presName="Name17" presStyleLbl="parChTrans1D3" presStyleIdx="0" presStyleCnt="2"/>
      <dgm:spPr/>
      <dgm:t>
        <a:bodyPr/>
        <a:lstStyle/>
        <a:p>
          <a:endParaRPr lang="tr-TR"/>
        </a:p>
      </dgm:t>
    </dgm:pt>
    <dgm:pt modelId="{17FE49ED-453B-4310-B393-582CA2924121}" type="pres">
      <dgm:prSet presAssocID="{9840D033-581D-49FE-97CE-2E7069FFE9F9}" presName="hierRoot3" presStyleCnt="0"/>
      <dgm:spPr/>
    </dgm:pt>
    <dgm:pt modelId="{4191AFB5-231D-4F2D-950F-21123E734E7C}" type="pres">
      <dgm:prSet presAssocID="{9840D033-581D-49FE-97CE-2E7069FFE9F9}" presName="composite3" presStyleCnt="0"/>
      <dgm:spPr/>
    </dgm:pt>
    <dgm:pt modelId="{6117E4D6-AFAB-48AF-ABFF-58848163D58B}" type="pres">
      <dgm:prSet presAssocID="{9840D033-581D-49FE-97CE-2E7069FFE9F9}" presName="background3" presStyleLbl="node3" presStyleIdx="0" presStyleCnt="2"/>
      <dgm:spPr/>
    </dgm:pt>
    <dgm:pt modelId="{9B73221B-571A-4198-B7A3-076909ECAF8B}" type="pres">
      <dgm:prSet presAssocID="{9840D033-581D-49FE-97CE-2E7069FFE9F9}" presName="text3" presStyleLbl="fgAcc3" presStyleIdx="0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7D0236A-32FF-4CC6-BAAE-9C1EFB92F7E0}" type="pres">
      <dgm:prSet presAssocID="{9840D033-581D-49FE-97CE-2E7069FFE9F9}" presName="hierChild4" presStyleCnt="0"/>
      <dgm:spPr/>
    </dgm:pt>
    <dgm:pt modelId="{2C375666-4AB0-4ADB-B98F-75F0F0B0A749}" type="pres">
      <dgm:prSet presAssocID="{107CF3CF-AB3A-4523-894C-F9B54EAA6AEE}" presName="Name17" presStyleLbl="parChTrans1D3" presStyleIdx="1" presStyleCnt="2"/>
      <dgm:spPr/>
      <dgm:t>
        <a:bodyPr/>
        <a:lstStyle/>
        <a:p>
          <a:endParaRPr lang="tr-TR"/>
        </a:p>
      </dgm:t>
    </dgm:pt>
    <dgm:pt modelId="{068D298C-2D26-4818-95A5-25A387262384}" type="pres">
      <dgm:prSet presAssocID="{F33768CC-40A8-4BA9-82A3-AAA8DB6FD2F4}" presName="hierRoot3" presStyleCnt="0"/>
      <dgm:spPr/>
    </dgm:pt>
    <dgm:pt modelId="{67AC27B1-AC42-452F-BC15-EDC8D0814B1D}" type="pres">
      <dgm:prSet presAssocID="{F33768CC-40A8-4BA9-82A3-AAA8DB6FD2F4}" presName="composite3" presStyleCnt="0"/>
      <dgm:spPr/>
    </dgm:pt>
    <dgm:pt modelId="{3A761EA7-11F2-483B-8BC9-6C1F2240656C}" type="pres">
      <dgm:prSet presAssocID="{F33768CC-40A8-4BA9-82A3-AAA8DB6FD2F4}" presName="background3" presStyleLbl="node3" presStyleIdx="1" presStyleCnt="2"/>
      <dgm:spPr/>
    </dgm:pt>
    <dgm:pt modelId="{59168538-67A9-4953-9BCC-E091920D6CE3}" type="pres">
      <dgm:prSet presAssocID="{F33768CC-40A8-4BA9-82A3-AAA8DB6FD2F4}" presName="text3" presStyleLbl="fgAcc3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E772C25-2F4E-4137-AFEA-BCB99C5221F1}" type="pres">
      <dgm:prSet presAssocID="{F33768CC-40A8-4BA9-82A3-AAA8DB6FD2F4}" presName="hierChild4" presStyleCnt="0"/>
      <dgm:spPr/>
    </dgm:pt>
    <dgm:pt modelId="{677340D6-8A16-4AF7-8740-89AF49B9BD8B}" type="pres">
      <dgm:prSet presAssocID="{CAF58A8E-216A-41E7-97C5-36F1D343489F}" presName="Name23" presStyleLbl="parChTrans1D4" presStyleIdx="0" presStyleCnt="8"/>
      <dgm:spPr/>
      <dgm:t>
        <a:bodyPr/>
        <a:lstStyle/>
        <a:p>
          <a:endParaRPr lang="tr-TR"/>
        </a:p>
      </dgm:t>
    </dgm:pt>
    <dgm:pt modelId="{F63DF97E-F3CE-4CC1-94A5-FB011007F5BC}" type="pres">
      <dgm:prSet presAssocID="{331AA1C0-37F6-4CF3-BAA9-BDA299499BA4}" presName="hierRoot4" presStyleCnt="0"/>
      <dgm:spPr/>
    </dgm:pt>
    <dgm:pt modelId="{64CA5871-7AE1-4CAC-8A7B-156A8AE8A45C}" type="pres">
      <dgm:prSet presAssocID="{331AA1C0-37F6-4CF3-BAA9-BDA299499BA4}" presName="composite4" presStyleCnt="0"/>
      <dgm:spPr/>
    </dgm:pt>
    <dgm:pt modelId="{1DB78F0B-F05E-4E80-B5A8-CE2861701064}" type="pres">
      <dgm:prSet presAssocID="{331AA1C0-37F6-4CF3-BAA9-BDA299499BA4}" presName="background4" presStyleLbl="node4" presStyleIdx="0" presStyleCnt="8"/>
      <dgm:spPr/>
    </dgm:pt>
    <dgm:pt modelId="{E45D2EA7-0D4A-451F-A815-88844BC69C92}" type="pres">
      <dgm:prSet presAssocID="{331AA1C0-37F6-4CF3-BAA9-BDA299499BA4}" presName="text4" presStyleLbl="fgAcc4" presStyleIdx="0" presStyleCnt="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C233A0E-AADB-4332-AD62-24AA57EFD4B7}" type="pres">
      <dgm:prSet presAssocID="{331AA1C0-37F6-4CF3-BAA9-BDA299499BA4}" presName="hierChild5" presStyleCnt="0"/>
      <dgm:spPr/>
    </dgm:pt>
    <dgm:pt modelId="{B180778E-8913-4BA0-A0D9-A7B3525490B4}" type="pres">
      <dgm:prSet presAssocID="{35B76F4C-D725-47D2-8270-63832573AFD0}" presName="Name23" presStyleLbl="parChTrans1D4" presStyleIdx="1" presStyleCnt="8"/>
      <dgm:spPr/>
      <dgm:t>
        <a:bodyPr/>
        <a:lstStyle/>
        <a:p>
          <a:endParaRPr lang="tr-TR"/>
        </a:p>
      </dgm:t>
    </dgm:pt>
    <dgm:pt modelId="{3B0E0E9A-7787-4053-BD5A-6795F9AB8094}" type="pres">
      <dgm:prSet presAssocID="{2109AC7D-9AD4-4A7D-BA78-439AFA244A3F}" presName="hierRoot4" presStyleCnt="0"/>
      <dgm:spPr/>
    </dgm:pt>
    <dgm:pt modelId="{E2085766-B13A-4166-A212-054D472B8761}" type="pres">
      <dgm:prSet presAssocID="{2109AC7D-9AD4-4A7D-BA78-439AFA244A3F}" presName="composite4" presStyleCnt="0"/>
      <dgm:spPr/>
    </dgm:pt>
    <dgm:pt modelId="{A7B70293-6AA3-4908-BCE3-B842C761ED39}" type="pres">
      <dgm:prSet presAssocID="{2109AC7D-9AD4-4A7D-BA78-439AFA244A3F}" presName="background4" presStyleLbl="node4" presStyleIdx="1" presStyleCnt="8"/>
      <dgm:spPr/>
    </dgm:pt>
    <dgm:pt modelId="{2149B425-68AA-45B8-BD83-71CB78412639}" type="pres">
      <dgm:prSet presAssocID="{2109AC7D-9AD4-4A7D-BA78-439AFA244A3F}" presName="text4" presStyleLbl="fgAcc4" presStyleIdx="1" presStyleCnt="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2EA52B5-55F0-4300-872F-3E3556B3F916}" type="pres">
      <dgm:prSet presAssocID="{2109AC7D-9AD4-4A7D-BA78-439AFA244A3F}" presName="hierChild5" presStyleCnt="0"/>
      <dgm:spPr/>
    </dgm:pt>
    <dgm:pt modelId="{46D2ADEB-FEFB-49C0-BE2E-AB01A2E9EB6C}" type="pres">
      <dgm:prSet presAssocID="{825B9CD9-4F61-4257-A425-2CAAFB379C50}" presName="Name23" presStyleLbl="parChTrans1D4" presStyleIdx="2" presStyleCnt="8"/>
      <dgm:spPr/>
      <dgm:t>
        <a:bodyPr/>
        <a:lstStyle/>
        <a:p>
          <a:endParaRPr lang="tr-TR"/>
        </a:p>
      </dgm:t>
    </dgm:pt>
    <dgm:pt modelId="{2584C29B-52EB-414B-830E-28176D18D8BD}" type="pres">
      <dgm:prSet presAssocID="{4F2142AD-90BB-4790-9C74-870860DF5098}" presName="hierRoot4" presStyleCnt="0"/>
      <dgm:spPr/>
    </dgm:pt>
    <dgm:pt modelId="{46171C8B-CF39-46A1-BD5B-EF7014456F8C}" type="pres">
      <dgm:prSet presAssocID="{4F2142AD-90BB-4790-9C74-870860DF5098}" presName="composite4" presStyleCnt="0"/>
      <dgm:spPr/>
    </dgm:pt>
    <dgm:pt modelId="{518CB0D8-7BC5-443E-9304-CEEAA8CBFE2A}" type="pres">
      <dgm:prSet presAssocID="{4F2142AD-90BB-4790-9C74-870860DF5098}" presName="background4" presStyleLbl="node4" presStyleIdx="2" presStyleCnt="8"/>
      <dgm:spPr/>
    </dgm:pt>
    <dgm:pt modelId="{444AB690-5F6B-4608-827F-23EF1E57F5E0}" type="pres">
      <dgm:prSet presAssocID="{4F2142AD-90BB-4790-9C74-870860DF5098}" presName="text4" presStyleLbl="fgAcc4" presStyleIdx="2" presStyleCnt="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6E04F47-7A3F-4516-A2BC-7223488B5A20}" type="pres">
      <dgm:prSet presAssocID="{4F2142AD-90BB-4790-9C74-870860DF5098}" presName="hierChild5" presStyleCnt="0"/>
      <dgm:spPr/>
    </dgm:pt>
    <dgm:pt modelId="{BD3A6560-9E73-4CC0-86C1-A53D4732D2F1}" type="pres">
      <dgm:prSet presAssocID="{38545A72-0C71-4EDE-98F3-E3CF3C74FA74}" presName="Name23" presStyleLbl="parChTrans1D4" presStyleIdx="3" presStyleCnt="8"/>
      <dgm:spPr/>
      <dgm:t>
        <a:bodyPr/>
        <a:lstStyle/>
        <a:p>
          <a:endParaRPr lang="tr-TR"/>
        </a:p>
      </dgm:t>
    </dgm:pt>
    <dgm:pt modelId="{45535FFE-25C6-4115-ABDD-BEBEC2DA3038}" type="pres">
      <dgm:prSet presAssocID="{035FF8E6-CD65-4D77-9E58-2392968F6409}" presName="hierRoot4" presStyleCnt="0"/>
      <dgm:spPr/>
    </dgm:pt>
    <dgm:pt modelId="{39F1C753-8F7A-4E3E-B0FD-CE8E4F8B4F58}" type="pres">
      <dgm:prSet presAssocID="{035FF8E6-CD65-4D77-9E58-2392968F6409}" presName="composite4" presStyleCnt="0"/>
      <dgm:spPr/>
    </dgm:pt>
    <dgm:pt modelId="{B5405EC5-B5EC-45EB-91F9-A82E2CF22CF2}" type="pres">
      <dgm:prSet presAssocID="{035FF8E6-CD65-4D77-9E58-2392968F6409}" presName="background4" presStyleLbl="node4" presStyleIdx="3" presStyleCnt="8"/>
      <dgm:spPr/>
    </dgm:pt>
    <dgm:pt modelId="{024CFBF1-E6C4-46F5-BCCA-ED118AB2C04F}" type="pres">
      <dgm:prSet presAssocID="{035FF8E6-CD65-4D77-9E58-2392968F6409}" presName="text4" presStyleLbl="fgAcc4" presStyleIdx="3" presStyleCnt="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D8D12AF-79F0-4EF1-AAB4-523CD6779B9C}" type="pres">
      <dgm:prSet presAssocID="{035FF8E6-CD65-4D77-9E58-2392968F6409}" presName="hierChild5" presStyleCnt="0"/>
      <dgm:spPr/>
    </dgm:pt>
    <dgm:pt modelId="{F7FE5E59-96BB-4D9F-B636-62FFE1841291}" type="pres">
      <dgm:prSet presAssocID="{CD8F341B-9F9C-42FB-A76F-AA2515537CED}" presName="Name23" presStyleLbl="parChTrans1D4" presStyleIdx="4" presStyleCnt="8"/>
      <dgm:spPr/>
      <dgm:t>
        <a:bodyPr/>
        <a:lstStyle/>
        <a:p>
          <a:endParaRPr lang="tr-TR"/>
        </a:p>
      </dgm:t>
    </dgm:pt>
    <dgm:pt modelId="{FB865847-1121-411A-A6DD-1B5A28C24E0E}" type="pres">
      <dgm:prSet presAssocID="{AE1883A4-887E-4874-A91B-E1E0EF17109D}" presName="hierRoot4" presStyleCnt="0"/>
      <dgm:spPr/>
    </dgm:pt>
    <dgm:pt modelId="{836FEE42-8BD4-448D-BCF8-7F9E7B11CD7C}" type="pres">
      <dgm:prSet presAssocID="{AE1883A4-887E-4874-A91B-E1E0EF17109D}" presName="composite4" presStyleCnt="0"/>
      <dgm:spPr/>
    </dgm:pt>
    <dgm:pt modelId="{283F8FD9-07FF-4A9F-9369-BF3F167DCE42}" type="pres">
      <dgm:prSet presAssocID="{AE1883A4-887E-4874-A91B-E1E0EF17109D}" presName="background4" presStyleLbl="node4" presStyleIdx="4" presStyleCnt="8"/>
      <dgm:spPr/>
    </dgm:pt>
    <dgm:pt modelId="{873C44B0-80CF-48EC-BB9C-BA0ACFECD86D}" type="pres">
      <dgm:prSet presAssocID="{AE1883A4-887E-4874-A91B-E1E0EF17109D}" presName="text4" presStyleLbl="fgAcc4" presStyleIdx="4" presStyleCnt="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7D2BFCF-28C0-45D8-8C2E-D6EC8A9E0D39}" type="pres">
      <dgm:prSet presAssocID="{AE1883A4-887E-4874-A91B-E1E0EF17109D}" presName="hierChild5" presStyleCnt="0"/>
      <dgm:spPr/>
    </dgm:pt>
    <dgm:pt modelId="{F123114C-A4AB-4D9B-8DC4-83F3919D1D55}" type="pres">
      <dgm:prSet presAssocID="{77C6E90D-8123-4D41-93AE-5803E1EBB803}" presName="Name23" presStyleLbl="parChTrans1D4" presStyleIdx="5" presStyleCnt="8"/>
      <dgm:spPr/>
      <dgm:t>
        <a:bodyPr/>
        <a:lstStyle/>
        <a:p>
          <a:endParaRPr lang="tr-TR"/>
        </a:p>
      </dgm:t>
    </dgm:pt>
    <dgm:pt modelId="{A5D95F79-C927-4719-874D-1C721E31F977}" type="pres">
      <dgm:prSet presAssocID="{22512D75-468C-4869-BA99-FB780316C9C9}" presName="hierRoot4" presStyleCnt="0"/>
      <dgm:spPr/>
    </dgm:pt>
    <dgm:pt modelId="{3449897A-7229-4B37-9BCB-16DA8AED5F9E}" type="pres">
      <dgm:prSet presAssocID="{22512D75-468C-4869-BA99-FB780316C9C9}" presName="composite4" presStyleCnt="0"/>
      <dgm:spPr/>
    </dgm:pt>
    <dgm:pt modelId="{B0AEA615-6B5C-4982-9D7E-4EE44A325C92}" type="pres">
      <dgm:prSet presAssocID="{22512D75-468C-4869-BA99-FB780316C9C9}" presName="background4" presStyleLbl="node4" presStyleIdx="5" presStyleCnt="8"/>
      <dgm:spPr/>
    </dgm:pt>
    <dgm:pt modelId="{337CB08C-DC7E-4DC2-8AF5-6D9220949B4C}" type="pres">
      <dgm:prSet presAssocID="{22512D75-468C-4869-BA99-FB780316C9C9}" presName="text4" presStyleLbl="fgAcc4" presStyleIdx="5" presStyleCnt="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DB391AD-300D-4D1F-BF93-73EFA98D2B46}" type="pres">
      <dgm:prSet presAssocID="{22512D75-468C-4869-BA99-FB780316C9C9}" presName="hierChild5" presStyleCnt="0"/>
      <dgm:spPr/>
    </dgm:pt>
    <dgm:pt modelId="{1FCEA662-CE32-4578-85CE-BF36C7D2B97F}" type="pres">
      <dgm:prSet presAssocID="{F1AF0BEE-0C7C-4017-870F-736320073DFD}" presName="Name23" presStyleLbl="parChTrans1D4" presStyleIdx="6" presStyleCnt="8"/>
      <dgm:spPr/>
      <dgm:t>
        <a:bodyPr/>
        <a:lstStyle/>
        <a:p>
          <a:endParaRPr lang="tr-TR"/>
        </a:p>
      </dgm:t>
    </dgm:pt>
    <dgm:pt modelId="{9DA98982-79EF-43B9-9AC7-E5430A256662}" type="pres">
      <dgm:prSet presAssocID="{9B5C2B40-EFC0-44E8-B14B-CE982D31ABA4}" presName="hierRoot4" presStyleCnt="0"/>
      <dgm:spPr/>
    </dgm:pt>
    <dgm:pt modelId="{0EB0BCFE-58DA-4B2A-A7D6-D8E93B04739F}" type="pres">
      <dgm:prSet presAssocID="{9B5C2B40-EFC0-44E8-B14B-CE982D31ABA4}" presName="composite4" presStyleCnt="0"/>
      <dgm:spPr/>
    </dgm:pt>
    <dgm:pt modelId="{882E407C-E666-414F-8AB2-0C7B783BFB41}" type="pres">
      <dgm:prSet presAssocID="{9B5C2B40-EFC0-44E8-B14B-CE982D31ABA4}" presName="background4" presStyleLbl="node4" presStyleIdx="6" presStyleCnt="8"/>
      <dgm:spPr/>
    </dgm:pt>
    <dgm:pt modelId="{825FB873-6156-4349-A614-D2C5087E8607}" type="pres">
      <dgm:prSet presAssocID="{9B5C2B40-EFC0-44E8-B14B-CE982D31ABA4}" presName="text4" presStyleLbl="fgAcc4" presStyleIdx="6" presStyleCnt="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3A24A2D-136E-4575-B787-ADAAD225C487}" type="pres">
      <dgm:prSet presAssocID="{9B5C2B40-EFC0-44E8-B14B-CE982D31ABA4}" presName="hierChild5" presStyleCnt="0"/>
      <dgm:spPr/>
    </dgm:pt>
    <dgm:pt modelId="{DA5E2C50-8D4B-414F-A2E1-4656447A347F}" type="pres">
      <dgm:prSet presAssocID="{656C8E30-AE7A-4802-9769-E8F23FE7A027}" presName="Name23" presStyleLbl="parChTrans1D4" presStyleIdx="7" presStyleCnt="8"/>
      <dgm:spPr/>
      <dgm:t>
        <a:bodyPr/>
        <a:lstStyle/>
        <a:p>
          <a:endParaRPr lang="tr-TR"/>
        </a:p>
      </dgm:t>
    </dgm:pt>
    <dgm:pt modelId="{FE78547A-32C5-4AFD-B065-E4A7C9450347}" type="pres">
      <dgm:prSet presAssocID="{66F2F7F2-B60C-4B27-ACAD-1201A2116631}" presName="hierRoot4" presStyleCnt="0"/>
      <dgm:spPr/>
    </dgm:pt>
    <dgm:pt modelId="{B46A6FEA-6D54-4C11-A396-471FA26942CC}" type="pres">
      <dgm:prSet presAssocID="{66F2F7F2-B60C-4B27-ACAD-1201A2116631}" presName="composite4" presStyleCnt="0"/>
      <dgm:spPr/>
    </dgm:pt>
    <dgm:pt modelId="{3E65D176-4646-4837-BE23-780E9E7AAEE6}" type="pres">
      <dgm:prSet presAssocID="{66F2F7F2-B60C-4B27-ACAD-1201A2116631}" presName="background4" presStyleLbl="node4" presStyleIdx="7" presStyleCnt="8"/>
      <dgm:spPr/>
    </dgm:pt>
    <dgm:pt modelId="{901D2A63-E179-4346-9C7F-5ED360154871}" type="pres">
      <dgm:prSet presAssocID="{66F2F7F2-B60C-4B27-ACAD-1201A2116631}" presName="text4" presStyleLbl="fgAcc4" presStyleIdx="7" presStyleCnt="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4CB49A9-BF1C-4CDC-B414-7EAC60571CD6}" type="pres">
      <dgm:prSet presAssocID="{66F2F7F2-B60C-4B27-ACAD-1201A2116631}" presName="hierChild5" presStyleCnt="0"/>
      <dgm:spPr/>
    </dgm:pt>
  </dgm:ptLst>
  <dgm:cxnLst>
    <dgm:cxn modelId="{AF2D911F-E118-44CD-9460-8EA5F3CFADA3}" type="presOf" srcId="{AE1883A4-887E-4874-A91B-E1E0EF17109D}" destId="{873C44B0-80CF-48EC-BB9C-BA0ACFECD86D}" srcOrd="0" destOrd="0" presId="urn:microsoft.com/office/officeart/2005/8/layout/hierarchy1"/>
    <dgm:cxn modelId="{5C7CA85B-E50B-4459-9EC4-2F0A6ED670E1}" srcId="{331AA1C0-37F6-4CF3-BAA9-BDA299499BA4}" destId="{4F2142AD-90BB-4790-9C74-870860DF5098}" srcOrd="1" destOrd="0" parTransId="{825B9CD9-4F61-4257-A425-2CAAFB379C50}" sibTransId="{32A11202-056B-4CBA-856D-5D1E4BDF035F}"/>
    <dgm:cxn modelId="{34E21DEC-0A28-4FB5-9207-C99F4DBAD953}" type="presOf" srcId="{F1AF0BEE-0C7C-4017-870F-736320073DFD}" destId="{1FCEA662-CE32-4578-85CE-BF36C7D2B97F}" srcOrd="0" destOrd="0" presId="urn:microsoft.com/office/officeart/2005/8/layout/hierarchy1"/>
    <dgm:cxn modelId="{849C7216-E610-4B7A-A5BF-72A881F263F2}" type="presOf" srcId="{CD8F341B-9F9C-42FB-A76F-AA2515537CED}" destId="{F7FE5E59-96BB-4D9F-B636-62FFE1841291}" srcOrd="0" destOrd="0" presId="urn:microsoft.com/office/officeart/2005/8/layout/hierarchy1"/>
    <dgm:cxn modelId="{494A0479-581B-42F1-A3B2-25F7D97EC5FA}" srcId="{22512D75-468C-4869-BA99-FB780316C9C9}" destId="{9B5C2B40-EFC0-44E8-B14B-CE982D31ABA4}" srcOrd="0" destOrd="0" parTransId="{F1AF0BEE-0C7C-4017-870F-736320073DFD}" sibTransId="{08AE3F82-44A4-4443-9211-9445E2840001}"/>
    <dgm:cxn modelId="{8E067A69-DD50-4D05-BD45-A26D2CED5C6A}" type="presOf" srcId="{8CBD9136-30BE-49B0-89AA-7639E8FD2E75}" destId="{8564354F-563C-4E49-9EFF-CD8DD6E68FF2}" srcOrd="0" destOrd="0" presId="urn:microsoft.com/office/officeart/2005/8/layout/hierarchy1"/>
    <dgm:cxn modelId="{96E1BED1-F5FD-4B50-A643-6F2028BA7729}" srcId="{4F2142AD-90BB-4790-9C74-870860DF5098}" destId="{AE1883A4-887E-4874-A91B-E1E0EF17109D}" srcOrd="1" destOrd="0" parTransId="{CD8F341B-9F9C-42FB-A76F-AA2515537CED}" sibTransId="{98B858A8-9F42-4C17-8C7F-8A0EC535F445}"/>
    <dgm:cxn modelId="{F94736C8-1617-42F0-8466-59847BA8601C}" srcId="{331AA1C0-37F6-4CF3-BAA9-BDA299499BA4}" destId="{2109AC7D-9AD4-4A7D-BA78-439AFA244A3F}" srcOrd="0" destOrd="0" parTransId="{35B76F4C-D725-47D2-8270-63832573AFD0}" sibTransId="{3D3B0C66-6CB8-4EC8-9436-5F8EA099B674}"/>
    <dgm:cxn modelId="{C6E14158-7BF2-4A78-B384-CC4FB3C4B474}" srcId="{22512D75-468C-4869-BA99-FB780316C9C9}" destId="{66F2F7F2-B60C-4B27-ACAD-1201A2116631}" srcOrd="1" destOrd="0" parTransId="{656C8E30-AE7A-4802-9769-E8F23FE7A027}" sibTransId="{0E9B05A6-1156-49FE-9013-93D6174327F6}"/>
    <dgm:cxn modelId="{D593D873-DEBD-4F73-901A-B1EE2FEEDCF7}" type="presOf" srcId="{F33768CC-40A8-4BA9-82A3-AAA8DB6FD2F4}" destId="{59168538-67A9-4953-9BCC-E091920D6CE3}" srcOrd="0" destOrd="0" presId="urn:microsoft.com/office/officeart/2005/8/layout/hierarchy1"/>
    <dgm:cxn modelId="{F1100D72-9137-480B-A699-0905179E43F2}" type="presOf" srcId="{2DBEA36F-847C-431C-851E-DF084EDF5E3E}" destId="{9BAD6E2B-B2E6-4128-96DA-F25DCA8CF794}" srcOrd="0" destOrd="0" presId="urn:microsoft.com/office/officeart/2005/8/layout/hierarchy1"/>
    <dgm:cxn modelId="{2D65B53D-2A8C-4C29-91DA-62C71BA652A4}" type="presOf" srcId="{38545A72-0C71-4EDE-98F3-E3CF3C74FA74}" destId="{BD3A6560-9E73-4CC0-86C1-A53D4732D2F1}" srcOrd="0" destOrd="0" presId="urn:microsoft.com/office/officeart/2005/8/layout/hierarchy1"/>
    <dgm:cxn modelId="{068157F8-7D96-47F1-B071-19B341F4EE81}" type="presOf" srcId="{77C6E90D-8123-4D41-93AE-5803E1EBB803}" destId="{F123114C-A4AB-4D9B-8DC4-83F3919D1D55}" srcOrd="0" destOrd="0" presId="urn:microsoft.com/office/officeart/2005/8/layout/hierarchy1"/>
    <dgm:cxn modelId="{902AAB47-33BD-4DF4-8B2A-E4F79F2A935E}" type="presOf" srcId="{35B76F4C-D725-47D2-8270-63832573AFD0}" destId="{B180778E-8913-4BA0-A0D9-A7B3525490B4}" srcOrd="0" destOrd="0" presId="urn:microsoft.com/office/officeart/2005/8/layout/hierarchy1"/>
    <dgm:cxn modelId="{E57FEF84-FFC4-4AFE-A94B-66459DF11A94}" type="presOf" srcId="{66F2F7F2-B60C-4B27-ACAD-1201A2116631}" destId="{901D2A63-E179-4346-9C7F-5ED360154871}" srcOrd="0" destOrd="0" presId="urn:microsoft.com/office/officeart/2005/8/layout/hierarchy1"/>
    <dgm:cxn modelId="{BD7BB591-0159-4731-A879-7D4747BD9D8D}" type="presOf" srcId="{035FF8E6-CD65-4D77-9E58-2392968F6409}" destId="{024CFBF1-E6C4-46F5-BCCA-ED118AB2C04F}" srcOrd="0" destOrd="0" presId="urn:microsoft.com/office/officeart/2005/8/layout/hierarchy1"/>
    <dgm:cxn modelId="{3CC27F01-0F3A-4EA4-90E7-48F30FBD330B}" srcId="{F33768CC-40A8-4BA9-82A3-AAA8DB6FD2F4}" destId="{331AA1C0-37F6-4CF3-BAA9-BDA299499BA4}" srcOrd="0" destOrd="0" parTransId="{CAF58A8E-216A-41E7-97C5-36F1D343489F}" sibTransId="{439449EE-288D-4D26-958D-C631D6856A65}"/>
    <dgm:cxn modelId="{3C2123AD-2740-442B-99ED-F9B1676AC56E}" type="presOf" srcId="{656C8E30-AE7A-4802-9769-E8F23FE7A027}" destId="{DA5E2C50-8D4B-414F-A2E1-4656447A347F}" srcOrd="0" destOrd="0" presId="urn:microsoft.com/office/officeart/2005/8/layout/hierarchy1"/>
    <dgm:cxn modelId="{E8B03E37-5A60-4503-9986-DF92DCC71233}" srcId="{8CBD9136-30BE-49B0-89AA-7639E8FD2E75}" destId="{0809AB23-359E-4710-8A9C-F11FAA20AA10}" srcOrd="0" destOrd="0" parTransId="{E4B19D16-EFC4-4DD5-8311-2B6592C88697}" sibTransId="{29FC0097-A867-4C0C-AE00-E81CFB158E4A}"/>
    <dgm:cxn modelId="{AF527308-A80C-4839-9723-19E0CD314490}" type="presOf" srcId="{314D573F-C368-4361-91A9-D9C87EB6693A}" destId="{C8C1596F-3A44-4059-99DE-A6A9D1ED611F}" srcOrd="0" destOrd="0" presId="urn:microsoft.com/office/officeart/2005/8/layout/hierarchy1"/>
    <dgm:cxn modelId="{97EBBFEC-8896-4169-A4A9-C1693CCC9D55}" srcId="{CF78474B-D741-41B1-97EB-FB58F4ECF6A0}" destId="{F33768CC-40A8-4BA9-82A3-AAA8DB6FD2F4}" srcOrd="1" destOrd="0" parTransId="{107CF3CF-AB3A-4523-894C-F9B54EAA6AEE}" sibTransId="{D2132705-9D03-4B0E-A314-5DC2C5DF77B5}"/>
    <dgm:cxn modelId="{413C185F-B275-4509-9E21-B92679BEFA8D}" srcId="{0809AB23-359E-4710-8A9C-F11FAA20AA10}" destId="{CF78474B-D741-41B1-97EB-FB58F4ECF6A0}" srcOrd="1" destOrd="0" parTransId="{314D573F-C368-4361-91A9-D9C87EB6693A}" sibTransId="{8323FD83-3346-4DDB-9EDE-6D9CC66DF76A}"/>
    <dgm:cxn modelId="{E83697B0-E590-421D-9458-B5E01DF66A70}" type="presOf" srcId="{9840D033-581D-49FE-97CE-2E7069FFE9F9}" destId="{9B73221B-571A-4198-B7A3-076909ECAF8B}" srcOrd="0" destOrd="0" presId="urn:microsoft.com/office/officeart/2005/8/layout/hierarchy1"/>
    <dgm:cxn modelId="{49A22CC8-3869-4A14-8138-75B2B4A3C024}" type="presOf" srcId="{A8730DED-7029-4BD3-BDC2-08B4AD6653D0}" destId="{D10C22FE-FD32-42B9-B91E-B1B717CFB66A}" srcOrd="0" destOrd="0" presId="urn:microsoft.com/office/officeart/2005/8/layout/hierarchy1"/>
    <dgm:cxn modelId="{D29C1038-51D8-48FD-ADD7-9210921B1BBE}" type="presOf" srcId="{825B9CD9-4F61-4257-A425-2CAAFB379C50}" destId="{46D2ADEB-FEFB-49C0-BE2E-AB01A2E9EB6C}" srcOrd="0" destOrd="0" presId="urn:microsoft.com/office/officeart/2005/8/layout/hierarchy1"/>
    <dgm:cxn modelId="{51E2DB6A-9FE5-442F-89D4-7DD46286AC22}" type="presOf" srcId="{22512D75-468C-4869-BA99-FB780316C9C9}" destId="{337CB08C-DC7E-4DC2-8AF5-6D9220949B4C}" srcOrd="0" destOrd="0" presId="urn:microsoft.com/office/officeart/2005/8/layout/hierarchy1"/>
    <dgm:cxn modelId="{538D8583-83BF-422F-ACCB-BA713A5601DB}" srcId="{F33768CC-40A8-4BA9-82A3-AAA8DB6FD2F4}" destId="{22512D75-468C-4869-BA99-FB780316C9C9}" srcOrd="1" destOrd="0" parTransId="{77C6E90D-8123-4D41-93AE-5803E1EBB803}" sibTransId="{4725F862-6CF0-4DD8-8FF3-92AA1D5B2A0D}"/>
    <dgm:cxn modelId="{C83CCAC0-47DA-40B2-AC90-6594A12B61FE}" type="presOf" srcId="{107CF3CF-AB3A-4523-894C-F9B54EAA6AEE}" destId="{2C375666-4AB0-4ADB-B98F-75F0F0B0A749}" srcOrd="0" destOrd="0" presId="urn:microsoft.com/office/officeart/2005/8/layout/hierarchy1"/>
    <dgm:cxn modelId="{D16D27E3-ECBE-49F6-A68B-F013BBD9D623}" type="presOf" srcId="{CF78474B-D741-41B1-97EB-FB58F4ECF6A0}" destId="{E012A3FF-E10C-45D5-8DF5-40FBB496FB23}" srcOrd="0" destOrd="0" presId="urn:microsoft.com/office/officeart/2005/8/layout/hierarchy1"/>
    <dgm:cxn modelId="{B47F90F0-568A-4BDB-AA78-CB115A100981}" srcId="{0809AB23-359E-4710-8A9C-F11FAA20AA10}" destId="{78EF10C9-5CDB-4E20-904C-C3AC43BA4D28}" srcOrd="0" destOrd="0" parTransId="{2DBEA36F-847C-431C-851E-DF084EDF5E3E}" sibTransId="{5DA524DA-1DBE-47FD-B0D3-A31873F3EE7C}"/>
    <dgm:cxn modelId="{D74D9AF5-DC73-474A-AD7D-2E78253341AA}" type="presOf" srcId="{331AA1C0-37F6-4CF3-BAA9-BDA299499BA4}" destId="{E45D2EA7-0D4A-451F-A815-88844BC69C92}" srcOrd="0" destOrd="0" presId="urn:microsoft.com/office/officeart/2005/8/layout/hierarchy1"/>
    <dgm:cxn modelId="{C7BB7CC3-5FCD-44C3-A90E-EB66ECB666B2}" type="presOf" srcId="{4F2142AD-90BB-4790-9C74-870860DF5098}" destId="{444AB690-5F6B-4608-827F-23EF1E57F5E0}" srcOrd="0" destOrd="0" presId="urn:microsoft.com/office/officeart/2005/8/layout/hierarchy1"/>
    <dgm:cxn modelId="{78B26F30-3F32-4EB3-A82D-6337213A8FBF}" srcId="{4F2142AD-90BB-4790-9C74-870860DF5098}" destId="{035FF8E6-CD65-4D77-9E58-2392968F6409}" srcOrd="0" destOrd="0" parTransId="{38545A72-0C71-4EDE-98F3-E3CF3C74FA74}" sibTransId="{C6090CBD-55EF-4EB9-88A6-93994811EE6F}"/>
    <dgm:cxn modelId="{5BACC58D-49BF-4D93-B100-254A0689B86D}" type="presOf" srcId="{78EF10C9-5CDB-4E20-904C-C3AC43BA4D28}" destId="{FEA33F69-D509-435A-AD05-582B2B6B8ECC}" srcOrd="0" destOrd="0" presId="urn:microsoft.com/office/officeart/2005/8/layout/hierarchy1"/>
    <dgm:cxn modelId="{A607490C-F2C2-40AB-9B0A-72B3C026ED6F}" type="presOf" srcId="{2109AC7D-9AD4-4A7D-BA78-439AFA244A3F}" destId="{2149B425-68AA-45B8-BD83-71CB78412639}" srcOrd="0" destOrd="0" presId="urn:microsoft.com/office/officeart/2005/8/layout/hierarchy1"/>
    <dgm:cxn modelId="{A76D14BF-3871-4B08-9D98-CB8E8E6D282A}" type="presOf" srcId="{9B5C2B40-EFC0-44E8-B14B-CE982D31ABA4}" destId="{825FB873-6156-4349-A614-D2C5087E8607}" srcOrd="0" destOrd="0" presId="urn:microsoft.com/office/officeart/2005/8/layout/hierarchy1"/>
    <dgm:cxn modelId="{ED804AAC-7266-40FA-8DD7-EC47ABEA5D56}" type="presOf" srcId="{0809AB23-359E-4710-8A9C-F11FAA20AA10}" destId="{1D798F43-30A4-4030-954B-1FF404DDE0C6}" srcOrd="0" destOrd="0" presId="urn:microsoft.com/office/officeart/2005/8/layout/hierarchy1"/>
    <dgm:cxn modelId="{5D7D53B4-EE14-4B20-BC74-306C2BDBBDC4}" srcId="{CF78474B-D741-41B1-97EB-FB58F4ECF6A0}" destId="{9840D033-581D-49FE-97CE-2E7069FFE9F9}" srcOrd="0" destOrd="0" parTransId="{A8730DED-7029-4BD3-BDC2-08B4AD6653D0}" sibTransId="{C7403785-1718-4B7C-BA28-4F0B10B9D9C4}"/>
    <dgm:cxn modelId="{B7965796-2F77-4727-9975-AA2FEAAE9E4A}" type="presOf" srcId="{CAF58A8E-216A-41E7-97C5-36F1D343489F}" destId="{677340D6-8A16-4AF7-8740-89AF49B9BD8B}" srcOrd="0" destOrd="0" presId="urn:microsoft.com/office/officeart/2005/8/layout/hierarchy1"/>
    <dgm:cxn modelId="{D3D1E665-AC15-41ED-9D72-11CF1979B93A}" type="presParOf" srcId="{8564354F-563C-4E49-9EFF-CD8DD6E68FF2}" destId="{EADBC201-94D1-473B-9AE6-A69EC2CDF2AA}" srcOrd="0" destOrd="0" presId="urn:microsoft.com/office/officeart/2005/8/layout/hierarchy1"/>
    <dgm:cxn modelId="{CF39452B-55AC-4F25-B1C6-F63EAAE851AD}" type="presParOf" srcId="{EADBC201-94D1-473B-9AE6-A69EC2CDF2AA}" destId="{F89FE39F-9263-4A31-ABE9-2F8F79A04485}" srcOrd="0" destOrd="0" presId="urn:microsoft.com/office/officeart/2005/8/layout/hierarchy1"/>
    <dgm:cxn modelId="{D2DE287A-0741-4245-BFD7-26959AA0DFF5}" type="presParOf" srcId="{F89FE39F-9263-4A31-ABE9-2F8F79A04485}" destId="{56192323-7518-4EF6-A008-BB8668E72EEB}" srcOrd="0" destOrd="0" presId="urn:microsoft.com/office/officeart/2005/8/layout/hierarchy1"/>
    <dgm:cxn modelId="{C40A593D-293A-4A89-A31B-4D0DA1D37243}" type="presParOf" srcId="{F89FE39F-9263-4A31-ABE9-2F8F79A04485}" destId="{1D798F43-30A4-4030-954B-1FF404DDE0C6}" srcOrd="1" destOrd="0" presId="urn:microsoft.com/office/officeart/2005/8/layout/hierarchy1"/>
    <dgm:cxn modelId="{A80C5361-CFD2-46D2-AE56-09B3CE7F0D02}" type="presParOf" srcId="{EADBC201-94D1-473B-9AE6-A69EC2CDF2AA}" destId="{9892DFE0-84C5-4D65-9154-2B0417A75310}" srcOrd="1" destOrd="0" presId="urn:microsoft.com/office/officeart/2005/8/layout/hierarchy1"/>
    <dgm:cxn modelId="{DD95CC91-2435-498A-BE12-4D51920B20D5}" type="presParOf" srcId="{9892DFE0-84C5-4D65-9154-2B0417A75310}" destId="{9BAD6E2B-B2E6-4128-96DA-F25DCA8CF794}" srcOrd="0" destOrd="0" presId="urn:microsoft.com/office/officeart/2005/8/layout/hierarchy1"/>
    <dgm:cxn modelId="{9095A539-E6F8-411B-B47B-6E57A9A7911C}" type="presParOf" srcId="{9892DFE0-84C5-4D65-9154-2B0417A75310}" destId="{59BC3842-0AC3-4B53-BF39-F5BE5166B1AE}" srcOrd="1" destOrd="0" presId="urn:microsoft.com/office/officeart/2005/8/layout/hierarchy1"/>
    <dgm:cxn modelId="{335470FC-FFF3-4B84-ACBA-63C9091256CA}" type="presParOf" srcId="{59BC3842-0AC3-4B53-BF39-F5BE5166B1AE}" destId="{DE039CB5-C0B8-469C-96F5-2EC3F251F0C5}" srcOrd="0" destOrd="0" presId="urn:microsoft.com/office/officeart/2005/8/layout/hierarchy1"/>
    <dgm:cxn modelId="{C708C863-B9B8-4776-95E0-6DF6246CCD9B}" type="presParOf" srcId="{DE039CB5-C0B8-469C-96F5-2EC3F251F0C5}" destId="{5A8A3807-74D1-4155-A531-AFC4AC4D45FE}" srcOrd="0" destOrd="0" presId="urn:microsoft.com/office/officeart/2005/8/layout/hierarchy1"/>
    <dgm:cxn modelId="{1E196F75-F4F8-4402-BDF6-6566E8A34E2E}" type="presParOf" srcId="{DE039CB5-C0B8-469C-96F5-2EC3F251F0C5}" destId="{FEA33F69-D509-435A-AD05-582B2B6B8ECC}" srcOrd="1" destOrd="0" presId="urn:microsoft.com/office/officeart/2005/8/layout/hierarchy1"/>
    <dgm:cxn modelId="{4B320465-0D9E-4AA5-A835-CDD20C4FCA8A}" type="presParOf" srcId="{59BC3842-0AC3-4B53-BF39-F5BE5166B1AE}" destId="{0AC1600B-641E-4A16-B872-A2AA5DF94156}" srcOrd="1" destOrd="0" presId="urn:microsoft.com/office/officeart/2005/8/layout/hierarchy1"/>
    <dgm:cxn modelId="{CA355A02-B13E-4EE8-B944-A72C96476657}" type="presParOf" srcId="{9892DFE0-84C5-4D65-9154-2B0417A75310}" destId="{C8C1596F-3A44-4059-99DE-A6A9D1ED611F}" srcOrd="2" destOrd="0" presId="urn:microsoft.com/office/officeart/2005/8/layout/hierarchy1"/>
    <dgm:cxn modelId="{23886862-FB12-4538-BDE7-3442B6123E36}" type="presParOf" srcId="{9892DFE0-84C5-4D65-9154-2B0417A75310}" destId="{825A8661-3DE8-46BF-8CDE-5628CE0D2FA3}" srcOrd="3" destOrd="0" presId="urn:microsoft.com/office/officeart/2005/8/layout/hierarchy1"/>
    <dgm:cxn modelId="{1C6E5208-3768-42D7-A39D-710CCF1181C8}" type="presParOf" srcId="{825A8661-3DE8-46BF-8CDE-5628CE0D2FA3}" destId="{228D982E-5CB0-4365-BC7E-E18AF71950FD}" srcOrd="0" destOrd="0" presId="urn:microsoft.com/office/officeart/2005/8/layout/hierarchy1"/>
    <dgm:cxn modelId="{15C97C37-62F7-4EC5-9660-5CCFCA0A6C57}" type="presParOf" srcId="{228D982E-5CB0-4365-BC7E-E18AF71950FD}" destId="{B99853E1-A8DD-4CB5-B753-1EB725D1EAB5}" srcOrd="0" destOrd="0" presId="urn:microsoft.com/office/officeart/2005/8/layout/hierarchy1"/>
    <dgm:cxn modelId="{5BB1D49D-1F4C-4210-9FA8-50D21EAE7193}" type="presParOf" srcId="{228D982E-5CB0-4365-BC7E-E18AF71950FD}" destId="{E012A3FF-E10C-45D5-8DF5-40FBB496FB23}" srcOrd="1" destOrd="0" presId="urn:microsoft.com/office/officeart/2005/8/layout/hierarchy1"/>
    <dgm:cxn modelId="{960F2370-328B-4B1C-9E2E-794B2C1B2D77}" type="presParOf" srcId="{825A8661-3DE8-46BF-8CDE-5628CE0D2FA3}" destId="{631AE6B0-EEE9-4ED8-A2A1-12FF2193E2E3}" srcOrd="1" destOrd="0" presId="urn:microsoft.com/office/officeart/2005/8/layout/hierarchy1"/>
    <dgm:cxn modelId="{29F44059-0F59-4239-93A9-96B41ECB17B4}" type="presParOf" srcId="{631AE6B0-EEE9-4ED8-A2A1-12FF2193E2E3}" destId="{D10C22FE-FD32-42B9-B91E-B1B717CFB66A}" srcOrd="0" destOrd="0" presId="urn:microsoft.com/office/officeart/2005/8/layout/hierarchy1"/>
    <dgm:cxn modelId="{74EB53C2-61B4-4FE2-80D9-E3BCFF768445}" type="presParOf" srcId="{631AE6B0-EEE9-4ED8-A2A1-12FF2193E2E3}" destId="{17FE49ED-453B-4310-B393-582CA2924121}" srcOrd="1" destOrd="0" presId="urn:microsoft.com/office/officeart/2005/8/layout/hierarchy1"/>
    <dgm:cxn modelId="{C2FEBAD4-5C08-4E67-9609-6EE6EB918E14}" type="presParOf" srcId="{17FE49ED-453B-4310-B393-582CA2924121}" destId="{4191AFB5-231D-4F2D-950F-21123E734E7C}" srcOrd="0" destOrd="0" presId="urn:microsoft.com/office/officeart/2005/8/layout/hierarchy1"/>
    <dgm:cxn modelId="{1CF64FE1-254D-485F-BEA7-2A2E8086DE19}" type="presParOf" srcId="{4191AFB5-231D-4F2D-950F-21123E734E7C}" destId="{6117E4D6-AFAB-48AF-ABFF-58848163D58B}" srcOrd="0" destOrd="0" presId="urn:microsoft.com/office/officeart/2005/8/layout/hierarchy1"/>
    <dgm:cxn modelId="{89B6B991-3D5A-4038-8C57-6E9C8972AF40}" type="presParOf" srcId="{4191AFB5-231D-4F2D-950F-21123E734E7C}" destId="{9B73221B-571A-4198-B7A3-076909ECAF8B}" srcOrd="1" destOrd="0" presId="urn:microsoft.com/office/officeart/2005/8/layout/hierarchy1"/>
    <dgm:cxn modelId="{699006B3-1075-4F06-A458-834E22C3040C}" type="presParOf" srcId="{17FE49ED-453B-4310-B393-582CA2924121}" destId="{F7D0236A-32FF-4CC6-BAAE-9C1EFB92F7E0}" srcOrd="1" destOrd="0" presId="urn:microsoft.com/office/officeart/2005/8/layout/hierarchy1"/>
    <dgm:cxn modelId="{4DA03506-607A-449E-876F-D451A0612B03}" type="presParOf" srcId="{631AE6B0-EEE9-4ED8-A2A1-12FF2193E2E3}" destId="{2C375666-4AB0-4ADB-B98F-75F0F0B0A749}" srcOrd="2" destOrd="0" presId="urn:microsoft.com/office/officeart/2005/8/layout/hierarchy1"/>
    <dgm:cxn modelId="{95E029AD-DC1A-4021-8972-51A4C43F0AFA}" type="presParOf" srcId="{631AE6B0-EEE9-4ED8-A2A1-12FF2193E2E3}" destId="{068D298C-2D26-4818-95A5-25A387262384}" srcOrd="3" destOrd="0" presId="urn:microsoft.com/office/officeart/2005/8/layout/hierarchy1"/>
    <dgm:cxn modelId="{9AA0A5A2-1CA4-41CF-A05B-D722E7D85CF3}" type="presParOf" srcId="{068D298C-2D26-4818-95A5-25A387262384}" destId="{67AC27B1-AC42-452F-BC15-EDC8D0814B1D}" srcOrd="0" destOrd="0" presId="urn:microsoft.com/office/officeart/2005/8/layout/hierarchy1"/>
    <dgm:cxn modelId="{0DB19D58-3EB5-4A85-BDE0-AB1F4FC30AAE}" type="presParOf" srcId="{67AC27B1-AC42-452F-BC15-EDC8D0814B1D}" destId="{3A761EA7-11F2-483B-8BC9-6C1F2240656C}" srcOrd="0" destOrd="0" presId="urn:microsoft.com/office/officeart/2005/8/layout/hierarchy1"/>
    <dgm:cxn modelId="{5E86E67D-90FC-4B4C-ADE8-5B2214F1FF2B}" type="presParOf" srcId="{67AC27B1-AC42-452F-BC15-EDC8D0814B1D}" destId="{59168538-67A9-4953-9BCC-E091920D6CE3}" srcOrd="1" destOrd="0" presId="urn:microsoft.com/office/officeart/2005/8/layout/hierarchy1"/>
    <dgm:cxn modelId="{725D9D85-7023-4684-A155-58623AE64E60}" type="presParOf" srcId="{068D298C-2D26-4818-95A5-25A387262384}" destId="{2E772C25-2F4E-4137-AFEA-BCB99C5221F1}" srcOrd="1" destOrd="0" presId="urn:microsoft.com/office/officeart/2005/8/layout/hierarchy1"/>
    <dgm:cxn modelId="{B790C4E4-8E68-433A-BEA8-298174A78430}" type="presParOf" srcId="{2E772C25-2F4E-4137-AFEA-BCB99C5221F1}" destId="{677340D6-8A16-4AF7-8740-89AF49B9BD8B}" srcOrd="0" destOrd="0" presId="urn:microsoft.com/office/officeart/2005/8/layout/hierarchy1"/>
    <dgm:cxn modelId="{5CBA2044-54F8-4CE6-92E8-48FDEA8118DD}" type="presParOf" srcId="{2E772C25-2F4E-4137-AFEA-BCB99C5221F1}" destId="{F63DF97E-F3CE-4CC1-94A5-FB011007F5BC}" srcOrd="1" destOrd="0" presId="urn:microsoft.com/office/officeart/2005/8/layout/hierarchy1"/>
    <dgm:cxn modelId="{BEAE85FC-BAD9-4EFE-9C64-39EE0FBF7C96}" type="presParOf" srcId="{F63DF97E-F3CE-4CC1-94A5-FB011007F5BC}" destId="{64CA5871-7AE1-4CAC-8A7B-156A8AE8A45C}" srcOrd="0" destOrd="0" presId="urn:microsoft.com/office/officeart/2005/8/layout/hierarchy1"/>
    <dgm:cxn modelId="{79EAB156-9421-4302-A947-CA622798B5CB}" type="presParOf" srcId="{64CA5871-7AE1-4CAC-8A7B-156A8AE8A45C}" destId="{1DB78F0B-F05E-4E80-B5A8-CE2861701064}" srcOrd="0" destOrd="0" presId="urn:microsoft.com/office/officeart/2005/8/layout/hierarchy1"/>
    <dgm:cxn modelId="{14D29DFC-F77A-4873-AFB9-E40E353C751B}" type="presParOf" srcId="{64CA5871-7AE1-4CAC-8A7B-156A8AE8A45C}" destId="{E45D2EA7-0D4A-451F-A815-88844BC69C92}" srcOrd="1" destOrd="0" presId="urn:microsoft.com/office/officeart/2005/8/layout/hierarchy1"/>
    <dgm:cxn modelId="{98279067-201B-44C3-9AAF-6F285567543C}" type="presParOf" srcId="{F63DF97E-F3CE-4CC1-94A5-FB011007F5BC}" destId="{BC233A0E-AADB-4332-AD62-24AA57EFD4B7}" srcOrd="1" destOrd="0" presId="urn:microsoft.com/office/officeart/2005/8/layout/hierarchy1"/>
    <dgm:cxn modelId="{DBA12FDC-6104-42BB-8F05-1C856CC59269}" type="presParOf" srcId="{BC233A0E-AADB-4332-AD62-24AA57EFD4B7}" destId="{B180778E-8913-4BA0-A0D9-A7B3525490B4}" srcOrd="0" destOrd="0" presId="urn:microsoft.com/office/officeart/2005/8/layout/hierarchy1"/>
    <dgm:cxn modelId="{72512D31-35E8-4E15-874E-D8ACC177D8C2}" type="presParOf" srcId="{BC233A0E-AADB-4332-AD62-24AA57EFD4B7}" destId="{3B0E0E9A-7787-4053-BD5A-6795F9AB8094}" srcOrd="1" destOrd="0" presId="urn:microsoft.com/office/officeart/2005/8/layout/hierarchy1"/>
    <dgm:cxn modelId="{FD990C35-E14F-4D9F-884F-121E8E928868}" type="presParOf" srcId="{3B0E0E9A-7787-4053-BD5A-6795F9AB8094}" destId="{E2085766-B13A-4166-A212-054D472B8761}" srcOrd="0" destOrd="0" presId="urn:microsoft.com/office/officeart/2005/8/layout/hierarchy1"/>
    <dgm:cxn modelId="{B28D4B36-DAEB-4AAD-90D0-DDEFE203EB1E}" type="presParOf" srcId="{E2085766-B13A-4166-A212-054D472B8761}" destId="{A7B70293-6AA3-4908-BCE3-B842C761ED39}" srcOrd="0" destOrd="0" presId="urn:microsoft.com/office/officeart/2005/8/layout/hierarchy1"/>
    <dgm:cxn modelId="{A7125DFF-0D39-4E33-AC9B-E6E1BAC560B5}" type="presParOf" srcId="{E2085766-B13A-4166-A212-054D472B8761}" destId="{2149B425-68AA-45B8-BD83-71CB78412639}" srcOrd="1" destOrd="0" presId="urn:microsoft.com/office/officeart/2005/8/layout/hierarchy1"/>
    <dgm:cxn modelId="{0FA90EA3-3C9F-4F8B-8124-F48310C4B773}" type="presParOf" srcId="{3B0E0E9A-7787-4053-BD5A-6795F9AB8094}" destId="{12EA52B5-55F0-4300-872F-3E3556B3F916}" srcOrd="1" destOrd="0" presId="urn:microsoft.com/office/officeart/2005/8/layout/hierarchy1"/>
    <dgm:cxn modelId="{42903CA4-0850-41DC-925E-BAF6FB45F2C3}" type="presParOf" srcId="{BC233A0E-AADB-4332-AD62-24AA57EFD4B7}" destId="{46D2ADEB-FEFB-49C0-BE2E-AB01A2E9EB6C}" srcOrd="2" destOrd="0" presId="urn:microsoft.com/office/officeart/2005/8/layout/hierarchy1"/>
    <dgm:cxn modelId="{F7D3F842-4044-4752-BADB-8C7A0B403526}" type="presParOf" srcId="{BC233A0E-AADB-4332-AD62-24AA57EFD4B7}" destId="{2584C29B-52EB-414B-830E-28176D18D8BD}" srcOrd="3" destOrd="0" presId="urn:microsoft.com/office/officeart/2005/8/layout/hierarchy1"/>
    <dgm:cxn modelId="{B7ED8CEE-3105-4750-AB4E-8FD2CFC766D6}" type="presParOf" srcId="{2584C29B-52EB-414B-830E-28176D18D8BD}" destId="{46171C8B-CF39-46A1-BD5B-EF7014456F8C}" srcOrd="0" destOrd="0" presId="urn:microsoft.com/office/officeart/2005/8/layout/hierarchy1"/>
    <dgm:cxn modelId="{6BCA3EF8-837D-4733-9EC0-90221FB45698}" type="presParOf" srcId="{46171C8B-CF39-46A1-BD5B-EF7014456F8C}" destId="{518CB0D8-7BC5-443E-9304-CEEAA8CBFE2A}" srcOrd="0" destOrd="0" presId="urn:microsoft.com/office/officeart/2005/8/layout/hierarchy1"/>
    <dgm:cxn modelId="{9D78FCDC-FA0D-44CB-B6AE-E1C862FB3327}" type="presParOf" srcId="{46171C8B-CF39-46A1-BD5B-EF7014456F8C}" destId="{444AB690-5F6B-4608-827F-23EF1E57F5E0}" srcOrd="1" destOrd="0" presId="urn:microsoft.com/office/officeart/2005/8/layout/hierarchy1"/>
    <dgm:cxn modelId="{3C9B3B47-D313-424F-BEEA-FB3CD3F8F756}" type="presParOf" srcId="{2584C29B-52EB-414B-830E-28176D18D8BD}" destId="{76E04F47-7A3F-4516-A2BC-7223488B5A20}" srcOrd="1" destOrd="0" presId="urn:microsoft.com/office/officeart/2005/8/layout/hierarchy1"/>
    <dgm:cxn modelId="{356FC699-03F3-4CD2-90E1-B342DA2D9ECE}" type="presParOf" srcId="{76E04F47-7A3F-4516-A2BC-7223488B5A20}" destId="{BD3A6560-9E73-4CC0-86C1-A53D4732D2F1}" srcOrd="0" destOrd="0" presId="urn:microsoft.com/office/officeart/2005/8/layout/hierarchy1"/>
    <dgm:cxn modelId="{B124F13F-AFD4-4D15-9664-B097C589147C}" type="presParOf" srcId="{76E04F47-7A3F-4516-A2BC-7223488B5A20}" destId="{45535FFE-25C6-4115-ABDD-BEBEC2DA3038}" srcOrd="1" destOrd="0" presId="urn:microsoft.com/office/officeart/2005/8/layout/hierarchy1"/>
    <dgm:cxn modelId="{2D225300-20D6-46FA-9B5A-14445A97754C}" type="presParOf" srcId="{45535FFE-25C6-4115-ABDD-BEBEC2DA3038}" destId="{39F1C753-8F7A-4E3E-B0FD-CE8E4F8B4F58}" srcOrd="0" destOrd="0" presId="urn:microsoft.com/office/officeart/2005/8/layout/hierarchy1"/>
    <dgm:cxn modelId="{F0B6B71F-8E36-43E4-8CC5-98EF3BC457FE}" type="presParOf" srcId="{39F1C753-8F7A-4E3E-B0FD-CE8E4F8B4F58}" destId="{B5405EC5-B5EC-45EB-91F9-A82E2CF22CF2}" srcOrd="0" destOrd="0" presId="urn:microsoft.com/office/officeart/2005/8/layout/hierarchy1"/>
    <dgm:cxn modelId="{0DA5BC04-1701-45D8-A918-E6B93A0E1957}" type="presParOf" srcId="{39F1C753-8F7A-4E3E-B0FD-CE8E4F8B4F58}" destId="{024CFBF1-E6C4-46F5-BCCA-ED118AB2C04F}" srcOrd="1" destOrd="0" presId="urn:microsoft.com/office/officeart/2005/8/layout/hierarchy1"/>
    <dgm:cxn modelId="{0494BEBB-83F9-4CA8-B497-A2DF24BAC54E}" type="presParOf" srcId="{45535FFE-25C6-4115-ABDD-BEBEC2DA3038}" destId="{7D8D12AF-79F0-4EF1-AAB4-523CD6779B9C}" srcOrd="1" destOrd="0" presId="urn:microsoft.com/office/officeart/2005/8/layout/hierarchy1"/>
    <dgm:cxn modelId="{D2CB689F-0E7D-4197-AEDA-8C72DDECE072}" type="presParOf" srcId="{76E04F47-7A3F-4516-A2BC-7223488B5A20}" destId="{F7FE5E59-96BB-4D9F-B636-62FFE1841291}" srcOrd="2" destOrd="0" presId="urn:microsoft.com/office/officeart/2005/8/layout/hierarchy1"/>
    <dgm:cxn modelId="{238CD37E-85AE-4203-B532-A42DA1B6F04E}" type="presParOf" srcId="{76E04F47-7A3F-4516-A2BC-7223488B5A20}" destId="{FB865847-1121-411A-A6DD-1B5A28C24E0E}" srcOrd="3" destOrd="0" presId="urn:microsoft.com/office/officeart/2005/8/layout/hierarchy1"/>
    <dgm:cxn modelId="{2636169F-9030-4FB7-A746-4C7B52DD6EE9}" type="presParOf" srcId="{FB865847-1121-411A-A6DD-1B5A28C24E0E}" destId="{836FEE42-8BD4-448D-BCF8-7F9E7B11CD7C}" srcOrd="0" destOrd="0" presId="urn:microsoft.com/office/officeart/2005/8/layout/hierarchy1"/>
    <dgm:cxn modelId="{6ECA4B9C-747E-4AE2-BDCB-F054D73CC66F}" type="presParOf" srcId="{836FEE42-8BD4-448D-BCF8-7F9E7B11CD7C}" destId="{283F8FD9-07FF-4A9F-9369-BF3F167DCE42}" srcOrd="0" destOrd="0" presId="urn:microsoft.com/office/officeart/2005/8/layout/hierarchy1"/>
    <dgm:cxn modelId="{8C8ED0AA-3952-4C67-8603-90C0E8AED45E}" type="presParOf" srcId="{836FEE42-8BD4-448D-BCF8-7F9E7B11CD7C}" destId="{873C44B0-80CF-48EC-BB9C-BA0ACFECD86D}" srcOrd="1" destOrd="0" presId="urn:microsoft.com/office/officeart/2005/8/layout/hierarchy1"/>
    <dgm:cxn modelId="{ABD9E476-DF77-47B4-8455-83376A1CA8F9}" type="presParOf" srcId="{FB865847-1121-411A-A6DD-1B5A28C24E0E}" destId="{B7D2BFCF-28C0-45D8-8C2E-D6EC8A9E0D39}" srcOrd="1" destOrd="0" presId="urn:microsoft.com/office/officeart/2005/8/layout/hierarchy1"/>
    <dgm:cxn modelId="{885DB0CE-6823-4BDF-83B9-339DF92C2092}" type="presParOf" srcId="{2E772C25-2F4E-4137-AFEA-BCB99C5221F1}" destId="{F123114C-A4AB-4D9B-8DC4-83F3919D1D55}" srcOrd="2" destOrd="0" presId="urn:microsoft.com/office/officeart/2005/8/layout/hierarchy1"/>
    <dgm:cxn modelId="{C0BB0235-54F2-4D8B-975A-E600B6A60FF6}" type="presParOf" srcId="{2E772C25-2F4E-4137-AFEA-BCB99C5221F1}" destId="{A5D95F79-C927-4719-874D-1C721E31F977}" srcOrd="3" destOrd="0" presId="urn:microsoft.com/office/officeart/2005/8/layout/hierarchy1"/>
    <dgm:cxn modelId="{8F586229-C76D-4D49-97AA-568A47BC6B5E}" type="presParOf" srcId="{A5D95F79-C927-4719-874D-1C721E31F977}" destId="{3449897A-7229-4B37-9BCB-16DA8AED5F9E}" srcOrd="0" destOrd="0" presId="urn:microsoft.com/office/officeart/2005/8/layout/hierarchy1"/>
    <dgm:cxn modelId="{C36F89AC-C213-420E-BBFF-F436E947AB91}" type="presParOf" srcId="{3449897A-7229-4B37-9BCB-16DA8AED5F9E}" destId="{B0AEA615-6B5C-4982-9D7E-4EE44A325C92}" srcOrd="0" destOrd="0" presId="urn:microsoft.com/office/officeart/2005/8/layout/hierarchy1"/>
    <dgm:cxn modelId="{3E2E3A7D-D131-4A4F-A1AA-5A00EA620869}" type="presParOf" srcId="{3449897A-7229-4B37-9BCB-16DA8AED5F9E}" destId="{337CB08C-DC7E-4DC2-8AF5-6D9220949B4C}" srcOrd="1" destOrd="0" presId="urn:microsoft.com/office/officeart/2005/8/layout/hierarchy1"/>
    <dgm:cxn modelId="{8AECB8BF-624E-4AAB-AE54-41967FAC215D}" type="presParOf" srcId="{A5D95F79-C927-4719-874D-1C721E31F977}" destId="{4DB391AD-300D-4D1F-BF93-73EFA98D2B46}" srcOrd="1" destOrd="0" presId="urn:microsoft.com/office/officeart/2005/8/layout/hierarchy1"/>
    <dgm:cxn modelId="{BEE5DDDF-5EC7-4003-8D86-5ED53749D478}" type="presParOf" srcId="{4DB391AD-300D-4D1F-BF93-73EFA98D2B46}" destId="{1FCEA662-CE32-4578-85CE-BF36C7D2B97F}" srcOrd="0" destOrd="0" presId="urn:microsoft.com/office/officeart/2005/8/layout/hierarchy1"/>
    <dgm:cxn modelId="{646F199A-A828-4159-865F-7A44F797DE0E}" type="presParOf" srcId="{4DB391AD-300D-4D1F-BF93-73EFA98D2B46}" destId="{9DA98982-79EF-43B9-9AC7-E5430A256662}" srcOrd="1" destOrd="0" presId="urn:microsoft.com/office/officeart/2005/8/layout/hierarchy1"/>
    <dgm:cxn modelId="{684C3115-C55E-40C0-979D-571A46AF26B6}" type="presParOf" srcId="{9DA98982-79EF-43B9-9AC7-E5430A256662}" destId="{0EB0BCFE-58DA-4B2A-A7D6-D8E93B04739F}" srcOrd="0" destOrd="0" presId="urn:microsoft.com/office/officeart/2005/8/layout/hierarchy1"/>
    <dgm:cxn modelId="{EF9F7CC0-92AB-49A5-BCA1-EA86143F1AC6}" type="presParOf" srcId="{0EB0BCFE-58DA-4B2A-A7D6-D8E93B04739F}" destId="{882E407C-E666-414F-8AB2-0C7B783BFB41}" srcOrd="0" destOrd="0" presId="urn:microsoft.com/office/officeart/2005/8/layout/hierarchy1"/>
    <dgm:cxn modelId="{D744A789-6A92-4D2E-8405-C9044189C8D4}" type="presParOf" srcId="{0EB0BCFE-58DA-4B2A-A7D6-D8E93B04739F}" destId="{825FB873-6156-4349-A614-D2C5087E8607}" srcOrd="1" destOrd="0" presId="urn:microsoft.com/office/officeart/2005/8/layout/hierarchy1"/>
    <dgm:cxn modelId="{939E6B5B-3B4A-4915-A033-AB1EF9B28859}" type="presParOf" srcId="{9DA98982-79EF-43B9-9AC7-E5430A256662}" destId="{C3A24A2D-136E-4575-B787-ADAAD225C487}" srcOrd="1" destOrd="0" presId="urn:microsoft.com/office/officeart/2005/8/layout/hierarchy1"/>
    <dgm:cxn modelId="{18572D67-FA63-4D77-B7F9-4B5E827C9991}" type="presParOf" srcId="{4DB391AD-300D-4D1F-BF93-73EFA98D2B46}" destId="{DA5E2C50-8D4B-414F-A2E1-4656447A347F}" srcOrd="2" destOrd="0" presId="urn:microsoft.com/office/officeart/2005/8/layout/hierarchy1"/>
    <dgm:cxn modelId="{2BE4392E-6207-4730-93F3-66D9268703D5}" type="presParOf" srcId="{4DB391AD-300D-4D1F-BF93-73EFA98D2B46}" destId="{FE78547A-32C5-4AFD-B065-E4A7C9450347}" srcOrd="3" destOrd="0" presId="urn:microsoft.com/office/officeart/2005/8/layout/hierarchy1"/>
    <dgm:cxn modelId="{88C4A02F-D910-43FB-9650-173817D80C65}" type="presParOf" srcId="{FE78547A-32C5-4AFD-B065-E4A7C9450347}" destId="{B46A6FEA-6D54-4C11-A396-471FA26942CC}" srcOrd="0" destOrd="0" presId="urn:microsoft.com/office/officeart/2005/8/layout/hierarchy1"/>
    <dgm:cxn modelId="{B7278843-B7E0-4732-9002-C11CE71F69D7}" type="presParOf" srcId="{B46A6FEA-6D54-4C11-A396-471FA26942CC}" destId="{3E65D176-4646-4837-BE23-780E9E7AAEE6}" srcOrd="0" destOrd="0" presId="urn:microsoft.com/office/officeart/2005/8/layout/hierarchy1"/>
    <dgm:cxn modelId="{5E0288D7-61BD-4F37-8AC5-335BFAAF430E}" type="presParOf" srcId="{B46A6FEA-6D54-4C11-A396-471FA26942CC}" destId="{901D2A63-E179-4346-9C7F-5ED360154871}" srcOrd="1" destOrd="0" presId="urn:microsoft.com/office/officeart/2005/8/layout/hierarchy1"/>
    <dgm:cxn modelId="{C21360A8-9253-4C9B-9A0B-75CC7CA31D4F}" type="presParOf" srcId="{FE78547A-32C5-4AFD-B065-E4A7C9450347}" destId="{24CB49A9-BF1C-4CDC-B414-7EAC60571CD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D05B79E-1ADC-4E5A-B1BF-506E2E407BF1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25E504EB-F3A3-40AF-8A86-930BF7CBB8B2}">
      <dgm:prSet phldrT="[Metin]"/>
      <dgm:spPr/>
      <dgm:t>
        <a:bodyPr/>
        <a:lstStyle/>
        <a:p>
          <a:r>
            <a:rPr lang="tr-TR" dirty="0" smtClean="0"/>
            <a:t>PEYNİR</a:t>
          </a:r>
          <a:endParaRPr lang="tr-TR" dirty="0"/>
        </a:p>
      </dgm:t>
    </dgm:pt>
    <dgm:pt modelId="{E9C93430-BEE8-4735-8A7B-846662FA0307}" type="parTrans" cxnId="{FBB1C09E-BE32-4A91-B39C-4A7AD34FB62D}">
      <dgm:prSet/>
      <dgm:spPr/>
      <dgm:t>
        <a:bodyPr/>
        <a:lstStyle/>
        <a:p>
          <a:endParaRPr lang="tr-TR"/>
        </a:p>
      </dgm:t>
    </dgm:pt>
    <dgm:pt modelId="{2999D74C-8AB5-411E-999B-30B8B236C96E}" type="sibTrans" cxnId="{FBB1C09E-BE32-4A91-B39C-4A7AD34FB62D}">
      <dgm:prSet/>
      <dgm:spPr/>
      <dgm:t>
        <a:bodyPr/>
        <a:lstStyle/>
        <a:p>
          <a:endParaRPr lang="tr-TR"/>
        </a:p>
      </dgm:t>
    </dgm:pt>
    <dgm:pt modelId="{3BB11C58-1FA6-4ECD-82C5-9640C5AE9132}">
      <dgm:prSet phldrT="[Metin]"/>
      <dgm:spPr/>
      <dgm:t>
        <a:bodyPr/>
        <a:lstStyle/>
        <a:p>
          <a:r>
            <a:rPr lang="tr-TR" dirty="0" err="1" smtClean="0"/>
            <a:t>hammade</a:t>
          </a:r>
          <a:endParaRPr lang="tr-TR" dirty="0"/>
        </a:p>
      </dgm:t>
    </dgm:pt>
    <dgm:pt modelId="{F73F209F-4930-421B-A7E3-A8AE00C3D5FF}" type="parTrans" cxnId="{78CD9037-C083-4B5D-894A-52DABD59C49A}">
      <dgm:prSet/>
      <dgm:spPr/>
      <dgm:t>
        <a:bodyPr/>
        <a:lstStyle/>
        <a:p>
          <a:endParaRPr lang="tr-TR"/>
        </a:p>
      </dgm:t>
    </dgm:pt>
    <dgm:pt modelId="{CC98C57B-CE2A-46B7-91FA-9B83CB1DB32A}" type="sibTrans" cxnId="{78CD9037-C083-4B5D-894A-52DABD59C49A}">
      <dgm:prSet/>
      <dgm:spPr/>
      <dgm:t>
        <a:bodyPr/>
        <a:lstStyle/>
        <a:p>
          <a:endParaRPr lang="tr-TR"/>
        </a:p>
      </dgm:t>
    </dgm:pt>
    <dgm:pt modelId="{754474B7-7405-43B3-B83B-F9D7EE4D7E5F}">
      <dgm:prSet phldrT="[Metin]"/>
      <dgm:spPr/>
      <dgm:t>
        <a:bodyPr/>
        <a:lstStyle/>
        <a:p>
          <a:r>
            <a:rPr lang="tr-TR" dirty="0" smtClean="0"/>
            <a:t>pastörizasyon</a:t>
          </a:r>
          <a:endParaRPr lang="tr-TR" dirty="0"/>
        </a:p>
      </dgm:t>
    </dgm:pt>
    <dgm:pt modelId="{3ADD2E3C-9436-4E3B-8E01-6099CB60D7A6}" type="parTrans" cxnId="{43E6A6C7-2BA4-493B-9889-06439D148136}">
      <dgm:prSet/>
      <dgm:spPr/>
      <dgm:t>
        <a:bodyPr/>
        <a:lstStyle/>
        <a:p>
          <a:endParaRPr lang="tr-TR"/>
        </a:p>
      </dgm:t>
    </dgm:pt>
    <dgm:pt modelId="{3E36AFE3-0D5B-4A34-AB86-B6A1695ABEF4}" type="sibTrans" cxnId="{43E6A6C7-2BA4-493B-9889-06439D148136}">
      <dgm:prSet/>
      <dgm:spPr/>
      <dgm:t>
        <a:bodyPr/>
        <a:lstStyle/>
        <a:p>
          <a:endParaRPr lang="tr-TR"/>
        </a:p>
      </dgm:t>
    </dgm:pt>
    <dgm:pt modelId="{C68FA1B9-925D-4C5C-A52B-DFE8EE2FA0AD}">
      <dgm:prSet phldrT="[Metin]"/>
      <dgm:spPr/>
      <dgm:t>
        <a:bodyPr/>
        <a:lstStyle/>
        <a:p>
          <a:r>
            <a:rPr lang="tr-TR" dirty="0" smtClean="0"/>
            <a:t>Uygulanan teknik işlemler</a:t>
          </a:r>
          <a:endParaRPr lang="tr-TR" dirty="0"/>
        </a:p>
      </dgm:t>
    </dgm:pt>
    <dgm:pt modelId="{9FF9B56A-651A-40AF-A02F-D2792ABD2C6E}" type="parTrans" cxnId="{FE5A726B-9D04-4BD6-B4AB-CB1A4F3116EB}">
      <dgm:prSet/>
      <dgm:spPr/>
      <dgm:t>
        <a:bodyPr/>
        <a:lstStyle/>
        <a:p>
          <a:endParaRPr lang="tr-TR"/>
        </a:p>
      </dgm:t>
    </dgm:pt>
    <dgm:pt modelId="{3A7C6195-AD94-4A2C-9F12-BEAD10997B24}" type="sibTrans" cxnId="{FE5A726B-9D04-4BD6-B4AB-CB1A4F3116EB}">
      <dgm:prSet/>
      <dgm:spPr/>
      <dgm:t>
        <a:bodyPr/>
        <a:lstStyle/>
        <a:p>
          <a:endParaRPr lang="tr-TR"/>
        </a:p>
      </dgm:t>
    </dgm:pt>
    <dgm:pt modelId="{98D1AB9E-8988-48EC-9981-E4C0680F518E}">
      <dgm:prSet phldrT="[Metin]"/>
      <dgm:spPr/>
      <dgm:t>
        <a:bodyPr/>
        <a:lstStyle/>
        <a:p>
          <a:r>
            <a:rPr lang="tr-TR" dirty="0" smtClean="0"/>
            <a:t>Tuz banyosu</a:t>
          </a:r>
        </a:p>
        <a:p>
          <a:r>
            <a:rPr lang="tr-TR" dirty="0" smtClean="0"/>
            <a:t>su</a:t>
          </a:r>
          <a:endParaRPr lang="tr-TR" dirty="0"/>
        </a:p>
      </dgm:t>
    </dgm:pt>
    <dgm:pt modelId="{095B11ED-85AE-4C9B-839E-402F2B02A78C}" type="parTrans" cxnId="{8C2577F5-1458-4C78-B61C-C4BD770907A7}">
      <dgm:prSet/>
      <dgm:spPr/>
      <dgm:t>
        <a:bodyPr/>
        <a:lstStyle/>
        <a:p>
          <a:endParaRPr lang="tr-TR"/>
        </a:p>
      </dgm:t>
    </dgm:pt>
    <dgm:pt modelId="{8AEDD35F-6148-4945-BB69-5A7C3B571C52}" type="sibTrans" cxnId="{8C2577F5-1458-4C78-B61C-C4BD770907A7}">
      <dgm:prSet/>
      <dgm:spPr/>
      <dgm:t>
        <a:bodyPr/>
        <a:lstStyle/>
        <a:p>
          <a:endParaRPr lang="tr-TR"/>
        </a:p>
      </dgm:t>
    </dgm:pt>
    <dgm:pt modelId="{99B2DC45-1A58-44F5-B410-5D46C5D21D87}">
      <dgm:prSet phldrT="[Metin]"/>
      <dgm:spPr/>
      <dgm:t>
        <a:bodyPr/>
        <a:lstStyle/>
        <a:p>
          <a:r>
            <a:rPr lang="tr-TR" dirty="0" smtClean="0"/>
            <a:t>Üretim ve işletme çevresi</a:t>
          </a:r>
          <a:endParaRPr lang="tr-TR" dirty="0"/>
        </a:p>
      </dgm:t>
    </dgm:pt>
    <dgm:pt modelId="{B7B5EE6D-279E-433E-95DA-4A2F9B6BF8D0}" type="parTrans" cxnId="{FBFF8D14-D825-467E-9B7C-3DFE06232A13}">
      <dgm:prSet/>
      <dgm:spPr/>
      <dgm:t>
        <a:bodyPr/>
        <a:lstStyle/>
        <a:p>
          <a:endParaRPr lang="tr-TR"/>
        </a:p>
      </dgm:t>
    </dgm:pt>
    <dgm:pt modelId="{2AF1DC92-DC0B-44A6-B4AA-527033C19AFD}" type="sibTrans" cxnId="{FBFF8D14-D825-467E-9B7C-3DFE06232A13}">
      <dgm:prSet/>
      <dgm:spPr/>
      <dgm:t>
        <a:bodyPr/>
        <a:lstStyle/>
        <a:p>
          <a:endParaRPr lang="tr-TR"/>
        </a:p>
      </dgm:t>
    </dgm:pt>
    <dgm:pt modelId="{B29C8CCF-5740-497D-8002-0E90B416944F}">
      <dgm:prSet phldrT="[Metin]"/>
      <dgm:spPr/>
      <dgm:t>
        <a:bodyPr/>
        <a:lstStyle/>
        <a:p>
          <a:r>
            <a:rPr lang="tr-TR" dirty="0" smtClean="0"/>
            <a:t>olgunlaştırma</a:t>
          </a:r>
          <a:endParaRPr lang="tr-TR" dirty="0"/>
        </a:p>
      </dgm:t>
    </dgm:pt>
    <dgm:pt modelId="{FEB7C4EE-9AEC-448C-89BE-D12A61B80C0A}" type="parTrans" cxnId="{C5EC8332-6ED3-4355-9186-77DA65C8F8A8}">
      <dgm:prSet/>
      <dgm:spPr/>
      <dgm:t>
        <a:bodyPr/>
        <a:lstStyle/>
        <a:p>
          <a:endParaRPr lang="tr-TR"/>
        </a:p>
      </dgm:t>
    </dgm:pt>
    <dgm:pt modelId="{F62A67B3-7482-4947-BF61-ED05C9A27A0E}" type="sibTrans" cxnId="{C5EC8332-6ED3-4355-9186-77DA65C8F8A8}">
      <dgm:prSet/>
      <dgm:spPr/>
      <dgm:t>
        <a:bodyPr/>
        <a:lstStyle/>
        <a:p>
          <a:endParaRPr lang="tr-TR"/>
        </a:p>
      </dgm:t>
    </dgm:pt>
    <dgm:pt modelId="{7842E5CB-4B5E-4317-8084-2E2572C34FBF}">
      <dgm:prSet phldrT="[Metin]"/>
      <dgm:spPr/>
      <dgm:t>
        <a:bodyPr/>
        <a:lstStyle/>
        <a:p>
          <a:r>
            <a:rPr lang="tr-TR" dirty="0" smtClean="0"/>
            <a:t>hava</a:t>
          </a:r>
          <a:endParaRPr lang="tr-TR" dirty="0"/>
        </a:p>
      </dgm:t>
    </dgm:pt>
    <dgm:pt modelId="{6958D5DE-7113-47E7-B091-712D856DD5FF}" type="parTrans" cxnId="{35013D9B-6D6D-4B59-A0B2-C277285E75E7}">
      <dgm:prSet/>
      <dgm:spPr/>
      <dgm:t>
        <a:bodyPr/>
        <a:lstStyle/>
        <a:p>
          <a:endParaRPr lang="tr-TR"/>
        </a:p>
      </dgm:t>
    </dgm:pt>
    <dgm:pt modelId="{233DA0A4-3132-4253-A387-A999012A4758}" type="sibTrans" cxnId="{35013D9B-6D6D-4B59-A0B2-C277285E75E7}">
      <dgm:prSet/>
      <dgm:spPr/>
      <dgm:t>
        <a:bodyPr/>
        <a:lstStyle/>
        <a:p>
          <a:endParaRPr lang="tr-TR"/>
        </a:p>
      </dgm:t>
    </dgm:pt>
    <dgm:pt modelId="{8A81FDF7-8F26-48F9-A585-3CB3A86058AA}">
      <dgm:prSet phldrT="[Metin]"/>
      <dgm:spPr/>
      <dgm:t>
        <a:bodyPr/>
        <a:lstStyle/>
        <a:p>
          <a:r>
            <a:rPr lang="tr-TR" dirty="0" smtClean="0"/>
            <a:t>paketleme</a:t>
          </a:r>
          <a:endParaRPr lang="tr-TR" dirty="0"/>
        </a:p>
      </dgm:t>
    </dgm:pt>
    <dgm:pt modelId="{FB15D2D5-30CD-4E44-A1BE-1C3E44692A6B}" type="parTrans" cxnId="{D0A40DFB-7FAD-490F-A41C-9CF4CACDA24E}">
      <dgm:prSet/>
      <dgm:spPr/>
      <dgm:t>
        <a:bodyPr/>
        <a:lstStyle/>
        <a:p>
          <a:endParaRPr lang="tr-TR"/>
        </a:p>
      </dgm:t>
    </dgm:pt>
    <dgm:pt modelId="{E222F168-FCB3-4EA6-8419-22F03524C241}" type="sibTrans" cxnId="{D0A40DFB-7FAD-490F-A41C-9CF4CACDA24E}">
      <dgm:prSet/>
      <dgm:spPr/>
      <dgm:t>
        <a:bodyPr/>
        <a:lstStyle/>
        <a:p>
          <a:endParaRPr lang="tr-TR"/>
        </a:p>
      </dgm:t>
    </dgm:pt>
    <dgm:pt modelId="{85F5A0D3-E4F1-439D-8094-0F74C81E9BDC}">
      <dgm:prSet phldrT="[Metin]"/>
      <dgm:spPr/>
      <dgm:t>
        <a:bodyPr/>
        <a:lstStyle/>
        <a:p>
          <a:endParaRPr lang="tr-TR" dirty="0"/>
        </a:p>
      </dgm:t>
    </dgm:pt>
    <dgm:pt modelId="{CED8C794-1116-4B0F-B868-3541BB6E377E}" type="parTrans" cxnId="{2E69F494-44DF-4E50-BEFA-10B7E9B1D63A}">
      <dgm:prSet/>
      <dgm:spPr/>
      <dgm:t>
        <a:bodyPr/>
        <a:lstStyle/>
        <a:p>
          <a:endParaRPr lang="tr-TR"/>
        </a:p>
      </dgm:t>
    </dgm:pt>
    <dgm:pt modelId="{1BB915D0-78E2-4311-8DF3-EBF21FA221EA}" type="sibTrans" cxnId="{2E69F494-44DF-4E50-BEFA-10B7E9B1D63A}">
      <dgm:prSet/>
      <dgm:spPr/>
      <dgm:t>
        <a:bodyPr/>
        <a:lstStyle/>
        <a:p>
          <a:endParaRPr lang="tr-TR"/>
        </a:p>
      </dgm:t>
    </dgm:pt>
    <dgm:pt modelId="{9071D957-6E72-4D18-AC49-606B9E2E3944}" type="pres">
      <dgm:prSet presAssocID="{DD05B79E-1ADC-4E5A-B1BF-506E2E407BF1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CAF01322-5BB9-4C74-B78E-F08DFAB4B5CA}" type="pres">
      <dgm:prSet presAssocID="{25E504EB-F3A3-40AF-8A86-930BF7CBB8B2}" presName="centerShape" presStyleLbl="node0" presStyleIdx="0" presStyleCnt="1"/>
      <dgm:spPr/>
      <dgm:t>
        <a:bodyPr/>
        <a:lstStyle/>
        <a:p>
          <a:endParaRPr lang="tr-TR"/>
        </a:p>
      </dgm:t>
    </dgm:pt>
    <dgm:pt modelId="{B045CD71-9099-4108-BC8A-BE77317B98DD}" type="pres">
      <dgm:prSet presAssocID="{F73F209F-4930-421B-A7E3-A8AE00C3D5FF}" presName="Name9" presStyleLbl="parChTrans1D2" presStyleIdx="0" presStyleCnt="8"/>
      <dgm:spPr/>
      <dgm:t>
        <a:bodyPr/>
        <a:lstStyle/>
        <a:p>
          <a:endParaRPr lang="tr-TR"/>
        </a:p>
      </dgm:t>
    </dgm:pt>
    <dgm:pt modelId="{3ACA9673-4878-403F-A66A-42C208E9FB2E}" type="pres">
      <dgm:prSet presAssocID="{F73F209F-4930-421B-A7E3-A8AE00C3D5FF}" presName="connTx" presStyleLbl="parChTrans1D2" presStyleIdx="0" presStyleCnt="8"/>
      <dgm:spPr/>
      <dgm:t>
        <a:bodyPr/>
        <a:lstStyle/>
        <a:p>
          <a:endParaRPr lang="tr-TR"/>
        </a:p>
      </dgm:t>
    </dgm:pt>
    <dgm:pt modelId="{99B0F23C-F73B-4EC8-B725-3CB604EB4914}" type="pres">
      <dgm:prSet presAssocID="{3BB11C58-1FA6-4ECD-82C5-9640C5AE9132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9A28C34-809D-43FA-B0C0-582B6D2C80CF}" type="pres">
      <dgm:prSet presAssocID="{3ADD2E3C-9436-4E3B-8E01-6099CB60D7A6}" presName="Name9" presStyleLbl="parChTrans1D2" presStyleIdx="1" presStyleCnt="8"/>
      <dgm:spPr/>
      <dgm:t>
        <a:bodyPr/>
        <a:lstStyle/>
        <a:p>
          <a:endParaRPr lang="tr-TR"/>
        </a:p>
      </dgm:t>
    </dgm:pt>
    <dgm:pt modelId="{B37AAA6A-7A6C-4262-9963-7E4D47098638}" type="pres">
      <dgm:prSet presAssocID="{3ADD2E3C-9436-4E3B-8E01-6099CB60D7A6}" presName="connTx" presStyleLbl="parChTrans1D2" presStyleIdx="1" presStyleCnt="8"/>
      <dgm:spPr/>
      <dgm:t>
        <a:bodyPr/>
        <a:lstStyle/>
        <a:p>
          <a:endParaRPr lang="tr-TR"/>
        </a:p>
      </dgm:t>
    </dgm:pt>
    <dgm:pt modelId="{0942D5D6-80E2-41D9-AAD7-BB25703CF480}" type="pres">
      <dgm:prSet presAssocID="{754474B7-7405-43B3-B83B-F9D7EE4D7E5F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57EF172-AD8B-47E4-BF5D-CB2933B8924B}" type="pres">
      <dgm:prSet presAssocID="{9FF9B56A-651A-40AF-A02F-D2792ABD2C6E}" presName="Name9" presStyleLbl="parChTrans1D2" presStyleIdx="2" presStyleCnt="8"/>
      <dgm:spPr/>
      <dgm:t>
        <a:bodyPr/>
        <a:lstStyle/>
        <a:p>
          <a:endParaRPr lang="tr-TR"/>
        </a:p>
      </dgm:t>
    </dgm:pt>
    <dgm:pt modelId="{1BB1BAA8-6CD3-479C-849B-DFA975799841}" type="pres">
      <dgm:prSet presAssocID="{9FF9B56A-651A-40AF-A02F-D2792ABD2C6E}" presName="connTx" presStyleLbl="parChTrans1D2" presStyleIdx="2" presStyleCnt="8"/>
      <dgm:spPr/>
      <dgm:t>
        <a:bodyPr/>
        <a:lstStyle/>
        <a:p>
          <a:endParaRPr lang="tr-TR"/>
        </a:p>
      </dgm:t>
    </dgm:pt>
    <dgm:pt modelId="{989A3C1F-F7DE-4D40-8047-5285E4E0A03A}" type="pres">
      <dgm:prSet presAssocID="{C68FA1B9-925D-4C5C-A52B-DFE8EE2FA0AD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6EBE787-6F56-4962-85DE-E040BD8A062F}" type="pres">
      <dgm:prSet presAssocID="{095B11ED-85AE-4C9B-839E-402F2B02A78C}" presName="Name9" presStyleLbl="parChTrans1D2" presStyleIdx="3" presStyleCnt="8"/>
      <dgm:spPr/>
      <dgm:t>
        <a:bodyPr/>
        <a:lstStyle/>
        <a:p>
          <a:endParaRPr lang="tr-TR"/>
        </a:p>
      </dgm:t>
    </dgm:pt>
    <dgm:pt modelId="{718082AD-08B0-4CAD-8CE7-D6F8C368F50D}" type="pres">
      <dgm:prSet presAssocID="{095B11ED-85AE-4C9B-839E-402F2B02A78C}" presName="connTx" presStyleLbl="parChTrans1D2" presStyleIdx="3" presStyleCnt="8"/>
      <dgm:spPr/>
      <dgm:t>
        <a:bodyPr/>
        <a:lstStyle/>
        <a:p>
          <a:endParaRPr lang="tr-TR"/>
        </a:p>
      </dgm:t>
    </dgm:pt>
    <dgm:pt modelId="{25D38281-2596-492B-96BB-F8F1A8557FB6}" type="pres">
      <dgm:prSet presAssocID="{98D1AB9E-8988-48EC-9981-E4C0680F518E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4AA0BE6-7F52-4BCC-8E45-F263E8C173B4}" type="pres">
      <dgm:prSet presAssocID="{FEB7C4EE-9AEC-448C-89BE-D12A61B80C0A}" presName="Name9" presStyleLbl="parChTrans1D2" presStyleIdx="4" presStyleCnt="8"/>
      <dgm:spPr/>
      <dgm:t>
        <a:bodyPr/>
        <a:lstStyle/>
        <a:p>
          <a:endParaRPr lang="tr-TR"/>
        </a:p>
      </dgm:t>
    </dgm:pt>
    <dgm:pt modelId="{F6EB2A8E-BB68-4DEA-BDDA-70CE69489299}" type="pres">
      <dgm:prSet presAssocID="{FEB7C4EE-9AEC-448C-89BE-D12A61B80C0A}" presName="connTx" presStyleLbl="parChTrans1D2" presStyleIdx="4" presStyleCnt="8"/>
      <dgm:spPr/>
      <dgm:t>
        <a:bodyPr/>
        <a:lstStyle/>
        <a:p>
          <a:endParaRPr lang="tr-TR"/>
        </a:p>
      </dgm:t>
    </dgm:pt>
    <dgm:pt modelId="{64D7CAAF-6D4D-4DCD-9B16-6CB5154DB95C}" type="pres">
      <dgm:prSet presAssocID="{B29C8CCF-5740-497D-8002-0E90B416944F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9B089C8-765F-46CB-AAF3-D09068A99584}" type="pres">
      <dgm:prSet presAssocID="{6958D5DE-7113-47E7-B091-712D856DD5FF}" presName="Name9" presStyleLbl="parChTrans1D2" presStyleIdx="5" presStyleCnt="8"/>
      <dgm:spPr/>
      <dgm:t>
        <a:bodyPr/>
        <a:lstStyle/>
        <a:p>
          <a:endParaRPr lang="tr-TR"/>
        </a:p>
      </dgm:t>
    </dgm:pt>
    <dgm:pt modelId="{52E85F84-6EE4-4368-95E2-61074413B25F}" type="pres">
      <dgm:prSet presAssocID="{6958D5DE-7113-47E7-B091-712D856DD5FF}" presName="connTx" presStyleLbl="parChTrans1D2" presStyleIdx="5" presStyleCnt="8"/>
      <dgm:spPr/>
      <dgm:t>
        <a:bodyPr/>
        <a:lstStyle/>
        <a:p>
          <a:endParaRPr lang="tr-TR"/>
        </a:p>
      </dgm:t>
    </dgm:pt>
    <dgm:pt modelId="{F64A2796-67A3-4E29-B61B-D28235E15FAD}" type="pres">
      <dgm:prSet presAssocID="{7842E5CB-4B5E-4317-8084-2E2572C34FBF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8A796F4-914A-4ABE-8964-B5868285D143}" type="pres">
      <dgm:prSet presAssocID="{FB15D2D5-30CD-4E44-A1BE-1C3E44692A6B}" presName="Name9" presStyleLbl="parChTrans1D2" presStyleIdx="6" presStyleCnt="8"/>
      <dgm:spPr/>
      <dgm:t>
        <a:bodyPr/>
        <a:lstStyle/>
        <a:p>
          <a:endParaRPr lang="tr-TR"/>
        </a:p>
      </dgm:t>
    </dgm:pt>
    <dgm:pt modelId="{35727B24-51F0-4BE3-A193-0A67D823CDDE}" type="pres">
      <dgm:prSet presAssocID="{FB15D2D5-30CD-4E44-A1BE-1C3E44692A6B}" presName="connTx" presStyleLbl="parChTrans1D2" presStyleIdx="6" presStyleCnt="8"/>
      <dgm:spPr/>
      <dgm:t>
        <a:bodyPr/>
        <a:lstStyle/>
        <a:p>
          <a:endParaRPr lang="tr-TR"/>
        </a:p>
      </dgm:t>
    </dgm:pt>
    <dgm:pt modelId="{7E9CAD66-869F-4701-82DA-1B52277D3801}" type="pres">
      <dgm:prSet presAssocID="{8A81FDF7-8F26-48F9-A585-3CB3A86058AA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2BC033F-48E0-4046-A24B-38A752E505C3}" type="pres">
      <dgm:prSet presAssocID="{B7B5EE6D-279E-433E-95DA-4A2F9B6BF8D0}" presName="Name9" presStyleLbl="parChTrans1D2" presStyleIdx="7" presStyleCnt="8"/>
      <dgm:spPr/>
      <dgm:t>
        <a:bodyPr/>
        <a:lstStyle/>
        <a:p>
          <a:endParaRPr lang="tr-TR"/>
        </a:p>
      </dgm:t>
    </dgm:pt>
    <dgm:pt modelId="{49B08572-DA7C-4C88-80C7-FDEE853B22FE}" type="pres">
      <dgm:prSet presAssocID="{B7B5EE6D-279E-433E-95DA-4A2F9B6BF8D0}" presName="connTx" presStyleLbl="parChTrans1D2" presStyleIdx="7" presStyleCnt="8"/>
      <dgm:spPr/>
      <dgm:t>
        <a:bodyPr/>
        <a:lstStyle/>
        <a:p>
          <a:endParaRPr lang="tr-TR"/>
        </a:p>
      </dgm:t>
    </dgm:pt>
    <dgm:pt modelId="{6524B81B-5783-4BCA-B5C8-2634E2E35CEB}" type="pres">
      <dgm:prSet presAssocID="{99B2DC45-1A58-44F5-B410-5D46C5D21D87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36E68839-880B-49FB-B948-078CFAA59A00}" type="presOf" srcId="{B29C8CCF-5740-497D-8002-0E90B416944F}" destId="{64D7CAAF-6D4D-4DCD-9B16-6CB5154DB95C}" srcOrd="0" destOrd="0" presId="urn:microsoft.com/office/officeart/2005/8/layout/radial1"/>
    <dgm:cxn modelId="{81C725C9-3D93-49F3-8F2D-79D216B0FCB7}" type="presOf" srcId="{98D1AB9E-8988-48EC-9981-E4C0680F518E}" destId="{25D38281-2596-492B-96BB-F8F1A8557FB6}" srcOrd="0" destOrd="0" presId="urn:microsoft.com/office/officeart/2005/8/layout/radial1"/>
    <dgm:cxn modelId="{FBB1C09E-BE32-4A91-B39C-4A7AD34FB62D}" srcId="{DD05B79E-1ADC-4E5A-B1BF-506E2E407BF1}" destId="{25E504EB-F3A3-40AF-8A86-930BF7CBB8B2}" srcOrd="0" destOrd="0" parTransId="{E9C93430-BEE8-4735-8A7B-846662FA0307}" sibTransId="{2999D74C-8AB5-411E-999B-30B8B236C96E}"/>
    <dgm:cxn modelId="{1C8A6BB6-6C12-447F-B275-8D1CEB85D465}" type="presOf" srcId="{8A81FDF7-8F26-48F9-A585-3CB3A86058AA}" destId="{7E9CAD66-869F-4701-82DA-1B52277D3801}" srcOrd="0" destOrd="0" presId="urn:microsoft.com/office/officeart/2005/8/layout/radial1"/>
    <dgm:cxn modelId="{09EB338C-5BD8-404A-A8C6-27B85C3985E8}" type="presOf" srcId="{6958D5DE-7113-47E7-B091-712D856DD5FF}" destId="{49B089C8-765F-46CB-AAF3-D09068A99584}" srcOrd="0" destOrd="0" presId="urn:microsoft.com/office/officeart/2005/8/layout/radial1"/>
    <dgm:cxn modelId="{0FDB8FD8-97A5-4310-AB58-238DABFC58AD}" type="presOf" srcId="{9FF9B56A-651A-40AF-A02F-D2792ABD2C6E}" destId="{057EF172-AD8B-47E4-BF5D-CB2933B8924B}" srcOrd="0" destOrd="0" presId="urn:microsoft.com/office/officeart/2005/8/layout/radial1"/>
    <dgm:cxn modelId="{0FA373AA-049A-4761-845E-20F7AF063EDA}" type="presOf" srcId="{FB15D2D5-30CD-4E44-A1BE-1C3E44692A6B}" destId="{35727B24-51F0-4BE3-A193-0A67D823CDDE}" srcOrd="1" destOrd="0" presId="urn:microsoft.com/office/officeart/2005/8/layout/radial1"/>
    <dgm:cxn modelId="{9698AB77-05CB-4D08-9D70-753AC04594B2}" type="presOf" srcId="{25E504EB-F3A3-40AF-8A86-930BF7CBB8B2}" destId="{CAF01322-5BB9-4C74-B78E-F08DFAB4B5CA}" srcOrd="0" destOrd="0" presId="urn:microsoft.com/office/officeart/2005/8/layout/radial1"/>
    <dgm:cxn modelId="{1CC0557E-8B74-4AE6-BA86-F49E44E74F08}" type="presOf" srcId="{FB15D2D5-30CD-4E44-A1BE-1C3E44692A6B}" destId="{88A796F4-914A-4ABE-8964-B5868285D143}" srcOrd="0" destOrd="0" presId="urn:microsoft.com/office/officeart/2005/8/layout/radial1"/>
    <dgm:cxn modelId="{78607209-0821-41C7-B811-BAB23082E00F}" type="presOf" srcId="{095B11ED-85AE-4C9B-839E-402F2B02A78C}" destId="{718082AD-08B0-4CAD-8CE7-D6F8C368F50D}" srcOrd="1" destOrd="0" presId="urn:microsoft.com/office/officeart/2005/8/layout/radial1"/>
    <dgm:cxn modelId="{D0A40DFB-7FAD-490F-A41C-9CF4CACDA24E}" srcId="{25E504EB-F3A3-40AF-8A86-930BF7CBB8B2}" destId="{8A81FDF7-8F26-48F9-A585-3CB3A86058AA}" srcOrd="6" destOrd="0" parTransId="{FB15D2D5-30CD-4E44-A1BE-1C3E44692A6B}" sibTransId="{E222F168-FCB3-4EA6-8419-22F03524C241}"/>
    <dgm:cxn modelId="{755BC40A-847E-4F62-8484-4FDA5235A63F}" type="presOf" srcId="{DD05B79E-1ADC-4E5A-B1BF-506E2E407BF1}" destId="{9071D957-6E72-4D18-AC49-606B9E2E3944}" srcOrd="0" destOrd="0" presId="urn:microsoft.com/office/officeart/2005/8/layout/radial1"/>
    <dgm:cxn modelId="{C2B17335-3A04-4F1A-9446-E5A0BB0575C5}" type="presOf" srcId="{754474B7-7405-43B3-B83B-F9D7EE4D7E5F}" destId="{0942D5D6-80E2-41D9-AAD7-BB25703CF480}" srcOrd="0" destOrd="0" presId="urn:microsoft.com/office/officeart/2005/8/layout/radial1"/>
    <dgm:cxn modelId="{E90C539F-27BB-43F2-B60D-238CF3D3DC01}" type="presOf" srcId="{095B11ED-85AE-4C9B-839E-402F2B02A78C}" destId="{06EBE787-6F56-4962-85DE-E040BD8A062F}" srcOrd="0" destOrd="0" presId="urn:microsoft.com/office/officeart/2005/8/layout/radial1"/>
    <dgm:cxn modelId="{E7662D08-0FEF-4FF4-BE90-A9A1CF03EF06}" type="presOf" srcId="{F73F209F-4930-421B-A7E3-A8AE00C3D5FF}" destId="{3ACA9673-4878-403F-A66A-42C208E9FB2E}" srcOrd="1" destOrd="0" presId="urn:microsoft.com/office/officeart/2005/8/layout/radial1"/>
    <dgm:cxn modelId="{146F3705-0B2A-4A9A-9BC7-38E1A7152F3B}" type="presOf" srcId="{7842E5CB-4B5E-4317-8084-2E2572C34FBF}" destId="{F64A2796-67A3-4E29-B61B-D28235E15FAD}" srcOrd="0" destOrd="0" presId="urn:microsoft.com/office/officeart/2005/8/layout/radial1"/>
    <dgm:cxn modelId="{078A09F4-39B1-4B85-B28D-44A3198E5084}" type="presOf" srcId="{3BB11C58-1FA6-4ECD-82C5-9640C5AE9132}" destId="{99B0F23C-F73B-4EC8-B725-3CB604EB4914}" srcOrd="0" destOrd="0" presId="urn:microsoft.com/office/officeart/2005/8/layout/radial1"/>
    <dgm:cxn modelId="{8C2577F5-1458-4C78-B61C-C4BD770907A7}" srcId="{25E504EB-F3A3-40AF-8A86-930BF7CBB8B2}" destId="{98D1AB9E-8988-48EC-9981-E4C0680F518E}" srcOrd="3" destOrd="0" parTransId="{095B11ED-85AE-4C9B-839E-402F2B02A78C}" sibTransId="{8AEDD35F-6148-4945-BB69-5A7C3B571C52}"/>
    <dgm:cxn modelId="{35013D9B-6D6D-4B59-A0B2-C277285E75E7}" srcId="{25E504EB-F3A3-40AF-8A86-930BF7CBB8B2}" destId="{7842E5CB-4B5E-4317-8084-2E2572C34FBF}" srcOrd="5" destOrd="0" parTransId="{6958D5DE-7113-47E7-B091-712D856DD5FF}" sibTransId="{233DA0A4-3132-4253-A387-A999012A4758}"/>
    <dgm:cxn modelId="{F12BEE2E-C88D-4B67-8028-53C58F0BADD0}" type="presOf" srcId="{3ADD2E3C-9436-4E3B-8E01-6099CB60D7A6}" destId="{C9A28C34-809D-43FA-B0C0-582B6D2C80CF}" srcOrd="0" destOrd="0" presId="urn:microsoft.com/office/officeart/2005/8/layout/radial1"/>
    <dgm:cxn modelId="{FBFF8D14-D825-467E-9B7C-3DFE06232A13}" srcId="{25E504EB-F3A3-40AF-8A86-930BF7CBB8B2}" destId="{99B2DC45-1A58-44F5-B410-5D46C5D21D87}" srcOrd="7" destOrd="0" parTransId="{B7B5EE6D-279E-433E-95DA-4A2F9B6BF8D0}" sibTransId="{2AF1DC92-DC0B-44A6-B4AA-527033C19AFD}"/>
    <dgm:cxn modelId="{17024775-0D24-463F-A019-8D21B9627E8F}" type="presOf" srcId="{FEB7C4EE-9AEC-448C-89BE-D12A61B80C0A}" destId="{F6EB2A8E-BB68-4DEA-BDDA-70CE69489299}" srcOrd="1" destOrd="0" presId="urn:microsoft.com/office/officeart/2005/8/layout/radial1"/>
    <dgm:cxn modelId="{16BD9F15-A540-41DB-8EF8-91F9B680B094}" type="presOf" srcId="{B7B5EE6D-279E-433E-95DA-4A2F9B6BF8D0}" destId="{49B08572-DA7C-4C88-80C7-FDEE853B22FE}" srcOrd="1" destOrd="0" presId="urn:microsoft.com/office/officeart/2005/8/layout/radial1"/>
    <dgm:cxn modelId="{40DE80A8-BCB0-4A85-A9E4-773B959931B0}" type="presOf" srcId="{B7B5EE6D-279E-433E-95DA-4A2F9B6BF8D0}" destId="{B2BC033F-48E0-4046-A24B-38A752E505C3}" srcOrd="0" destOrd="0" presId="urn:microsoft.com/office/officeart/2005/8/layout/radial1"/>
    <dgm:cxn modelId="{35F327A9-1427-4D20-8645-BB699AA78932}" type="presOf" srcId="{99B2DC45-1A58-44F5-B410-5D46C5D21D87}" destId="{6524B81B-5783-4BCA-B5C8-2634E2E35CEB}" srcOrd="0" destOrd="0" presId="urn:microsoft.com/office/officeart/2005/8/layout/radial1"/>
    <dgm:cxn modelId="{78CD9037-C083-4B5D-894A-52DABD59C49A}" srcId="{25E504EB-F3A3-40AF-8A86-930BF7CBB8B2}" destId="{3BB11C58-1FA6-4ECD-82C5-9640C5AE9132}" srcOrd="0" destOrd="0" parTransId="{F73F209F-4930-421B-A7E3-A8AE00C3D5FF}" sibTransId="{CC98C57B-CE2A-46B7-91FA-9B83CB1DB32A}"/>
    <dgm:cxn modelId="{71952152-C189-41FB-A86F-68808764D78E}" type="presOf" srcId="{FEB7C4EE-9AEC-448C-89BE-D12A61B80C0A}" destId="{94AA0BE6-7F52-4BCC-8E45-F263E8C173B4}" srcOrd="0" destOrd="0" presId="urn:microsoft.com/office/officeart/2005/8/layout/radial1"/>
    <dgm:cxn modelId="{43E6A6C7-2BA4-493B-9889-06439D148136}" srcId="{25E504EB-F3A3-40AF-8A86-930BF7CBB8B2}" destId="{754474B7-7405-43B3-B83B-F9D7EE4D7E5F}" srcOrd="1" destOrd="0" parTransId="{3ADD2E3C-9436-4E3B-8E01-6099CB60D7A6}" sibTransId="{3E36AFE3-0D5B-4A34-AB86-B6A1695ABEF4}"/>
    <dgm:cxn modelId="{FE5A726B-9D04-4BD6-B4AB-CB1A4F3116EB}" srcId="{25E504EB-F3A3-40AF-8A86-930BF7CBB8B2}" destId="{C68FA1B9-925D-4C5C-A52B-DFE8EE2FA0AD}" srcOrd="2" destOrd="0" parTransId="{9FF9B56A-651A-40AF-A02F-D2792ABD2C6E}" sibTransId="{3A7C6195-AD94-4A2C-9F12-BEAD10997B24}"/>
    <dgm:cxn modelId="{2E69F494-44DF-4E50-BEFA-10B7E9B1D63A}" srcId="{DD05B79E-1ADC-4E5A-B1BF-506E2E407BF1}" destId="{85F5A0D3-E4F1-439D-8094-0F74C81E9BDC}" srcOrd="1" destOrd="0" parTransId="{CED8C794-1116-4B0F-B868-3541BB6E377E}" sibTransId="{1BB915D0-78E2-4311-8DF3-EBF21FA221EA}"/>
    <dgm:cxn modelId="{F1CE41D3-1228-4D3C-9387-3D106C24787D}" type="presOf" srcId="{C68FA1B9-925D-4C5C-A52B-DFE8EE2FA0AD}" destId="{989A3C1F-F7DE-4D40-8047-5285E4E0A03A}" srcOrd="0" destOrd="0" presId="urn:microsoft.com/office/officeart/2005/8/layout/radial1"/>
    <dgm:cxn modelId="{DA91F6C3-7085-4B0B-9D27-AF69047E1C87}" type="presOf" srcId="{F73F209F-4930-421B-A7E3-A8AE00C3D5FF}" destId="{B045CD71-9099-4108-BC8A-BE77317B98DD}" srcOrd="0" destOrd="0" presId="urn:microsoft.com/office/officeart/2005/8/layout/radial1"/>
    <dgm:cxn modelId="{6C907A35-8CEB-46DD-8950-6152B88DFC7B}" type="presOf" srcId="{3ADD2E3C-9436-4E3B-8E01-6099CB60D7A6}" destId="{B37AAA6A-7A6C-4262-9963-7E4D47098638}" srcOrd="1" destOrd="0" presId="urn:microsoft.com/office/officeart/2005/8/layout/radial1"/>
    <dgm:cxn modelId="{C5EC8332-6ED3-4355-9186-77DA65C8F8A8}" srcId="{25E504EB-F3A3-40AF-8A86-930BF7CBB8B2}" destId="{B29C8CCF-5740-497D-8002-0E90B416944F}" srcOrd="4" destOrd="0" parTransId="{FEB7C4EE-9AEC-448C-89BE-D12A61B80C0A}" sibTransId="{F62A67B3-7482-4947-BF61-ED05C9A27A0E}"/>
    <dgm:cxn modelId="{8337C74F-D742-4FCA-92FE-5ECA9B7CDF38}" type="presOf" srcId="{9FF9B56A-651A-40AF-A02F-D2792ABD2C6E}" destId="{1BB1BAA8-6CD3-479C-849B-DFA975799841}" srcOrd="1" destOrd="0" presId="urn:microsoft.com/office/officeart/2005/8/layout/radial1"/>
    <dgm:cxn modelId="{8139BEDD-F775-4133-8B32-1D4AD86D3FBE}" type="presOf" srcId="{6958D5DE-7113-47E7-B091-712D856DD5FF}" destId="{52E85F84-6EE4-4368-95E2-61074413B25F}" srcOrd="1" destOrd="0" presId="urn:microsoft.com/office/officeart/2005/8/layout/radial1"/>
    <dgm:cxn modelId="{25F6D06E-B3FB-4FCA-A90E-A028C974B8C6}" type="presParOf" srcId="{9071D957-6E72-4D18-AC49-606B9E2E3944}" destId="{CAF01322-5BB9-4C74-B78E-F08DFAB4B5CA}" srcOrd="0" destOrd="0" presId="urn:microsoft.com/office/officeart/2005/8/layout/radial1"/>
    <dgm:cxn modelId="{B1548716-FB70-4D0A-AE20-B5773E8D4FBB}" type="presParOf" srcId="{9071D957-6E72-4D18-AC49-606B9E2E3944}" destId="{B045CD71-9099-4108-BC8A-BE77317B98DD}" srcOrd="1" destOrd="0" presId="urn:microsoft.com/office/officeart/2005/8/layout/radial1"/>
    <dgm:cxn modelId="{C03F3B80-BFD9-4022-ADC2-76A166C44F09}" type="presParOf" srcId="{B045CD71-9099-4108-BC8A-BE77317B98DD}" destId="{3ACA9673-4878-403F-A66A-42C208E9FB2E}" srcOrd="0" destOrd="0" presId="urn:microsoft.com/office/officeart/2005/8/layout/radial1"/>
    <dgm:cxn modelId="{4195CC29-6F6B-4D89-95D7-46C2C1058ADA}" type="presParOf" srcId="{9071D957-6E72-4D18-AC49-606B9E2E3944}" destId="{99B0F23C-F73B-4EC8-B725-3CB604EB4914}" srcOrd="2" destOrd="0" presId="urn:microsoft.com/office/officeart/2005/8/layout/radial1"/>
    <dgm:cxn modelId="{327B56B7-7567-49B1-94BF-D6F54F323766}" type="presParOf" srcId="{9071D957-6E72-4D18-AC49-606B9E2E3944}" destId="{C9A28C34-809D-43FA-B0C0-582B6D2C80CF}" srcOrd="3" destOrd="0" presId="urn:microsoft.com/office/officeart/2005/8/layout/radial1"/>
    <dgm:cxn modelId="{924018F5-8914-4B9F-86DB-406F82D63C9F}" type="presParOf" srcId="{C9A28C34-809D-43FA-B0C0-582B6D2C80CF}" destId="{B37AAA6A-7A6C-4262-9963-7E4D47098638}" srcOrd="0" destOrd="0" presId="urn:microsoft.com/office/officeart/2005/8/layout/radial1"/>
    <dgm:cxn modelId="{0EF23385-71F2-4EEA-9D8A-9332ACC9CF94}" type="presParOf" srcId="{9071D957-6E72-4D18-AC49-606B9E2E3944}" destId="{0942D5D6-80E2-41D9-AAD7-BB25703CF480}" srcOrd="4" destOrd="0" presId="urn:microsoft.com/office/officeart/2005/8/layout/radial1"/>
    <dgm:cxn modelId="{94219722-0F9A-4D0B-A43E-869380E21495}" type="presParOf" srcId="{9071D957-6E72-4D18-AC49-606B9E2E3944}" destId="{057EF172-AD8B-47E4-BF5D-CB2933B8924B}" srcOrd="5" destOrd="0" presId="urn:microsoft.com/office/officeart/2005/8/layout/radial1"/>
    <dgm:cxn modelId="{364D546E-81E6-4049-A823-7531CD1A1BBE}" type="presParOf" srcId="{057EF172-AD8B-47E4-BF5D-CB2933B8924B}" destId="{1BB1BAA8-6CD3-479C-849B-DFA975799841}" srcOrd="0" destOrd="0" presId="urn:microsoft.com/office/officeart/2005/8/layout/radial1"/>
    <dgm:cxn modelId="{4EA5F3AF-C625-4E6C-9FBF-F05F98F84A72}" type="presParOf" srcId="{9071D957-6E72-4D18-AC49-606B9E2E3944}" destId="{989A3C1F-F7DE-4D40-8047-5285E4E0A03A}" srcOrd="6" destOrd="0" presId="urn:microsoft.com/office/officeart/2005/8/layout/radial1"/>
    <dgm:cxn modelId="{6661769D-7E37-4E5D-B2F9-2E80B6DB3697}" type="presParOf" srcId="{9071D957-6E72-4D18-AC49-606B9E2E3944}" destId="{06EBE787-6F56-4962-85DE-E040BD8A062F}" srcOrd="7" destOrd="0" presId="urn:microsoft.com/office/officeart/2005/8/layout/radial1"/>
    <dgm:cxn modelId="{86A7607A-201B-45BC-8C20-5C2711DD8B6A}" type="presParOf" srcId="{06EBE787-6F56-4962-85DE-E040BD8A062F}" destId="{718082AD-08B0-4CAD-8CE7-D6F8C368F50D}" srcOrd="0" destOrd="0" presId="urn:microsoft.com/office/officeart/2005/8/layout/radial1"/>
    <dgm:cxn modelId="{06C4E954-9E22-437F-AE20-7925A62B8911}" type="presParOf" srcId="{9071D957-6E72-4D18-AC49-606B9E2E3944}" destId="{25D38281-2596-492B-96BB-F8F1A8557FB6}" srcOrd="8" destOrd="0" presId="urn:microsoft.com/office/officeart/2005/8/layout/radial1"/>
    <dgm:cxn modelId="{AF3A94A2-73B6-4252-80FD-26EA1079893A}" type="presParOf" srcId="{9071D957-6E72-4D18-AC49-606B9E2E3944}" destId="{94AA0BE6-7F52-4BCC-8E45-F263E8C173B4}" srcOrd="9" destOrd="0" presId="urn:microsoft.com/office/officeart/2005/8/layout/radial1"/>
    <dgm:cxn modelId="{340840E8-0552-4ED2-A8A8-1AC21143EE58}" type="presParOf" srcId="{94AA0BE6-7F52-4BCC-8E45-F263E8C173B4}" destId="{F6EB2A8E-BB68-4DEA-BDDA-70CE69489299}" srcOrd="0" destOrd="0" presId="urn:microsoft.com/office/officeart/2005/8/layout/radial1"/>
    <dgm:cxn modelId="{2A5D0B06-BA40-4DAD-9FC8-414263E16A3A}" type="presParOf" srcId="{9071D957-6E72-4D18-AC49-606B9E2E3944}" destId="{64D7CAAF-6D4D-4DCD-9B16-6CB5154DB95C}" srcOrd="10" destOrd="0" presId="urn:microsoft.com/office/officeart/2005/8/layout/radial1"/>
    <dgm:cxn modelId="{70435C31-BAA4-4ECE-928C-631712716E76}" type="presParOf" srcId="{9071D957-6E72-4D18-AC49-606B9E2E3944}" destId="{49B089C8-765F-46CB-AAF3-D09068A99584}" srcOrd="11" destOrd="0" presId="urn:microsoft.com/office/officeart/2005/8/layout/radial1"/>
    <dgm:cxn modelId="{0819D789-6A32-4ED5-AD6E-9EB7DB8C703C}" type="presParOf" srcId="{49B089C8-765F-46CB-AAF3-D09068A99584}" destId="{52E85F84-6EE4-4368-95E2-61074413B25F}" srcOrd="0" destOrd="0" presId="urn:microsoft.com/office/officeart/2005/8/layout/radial1"/>
    <dgm:cxn modelId="{30979452-3424-4691-898B-95D97EEDFA31}" type="presParOf" srcId="{9071D957-6E72-4D18-AC49-606B9E2E3944}" destId="{F64A2796-67A3-4E29-B61B-D28235E15FAD}" srcOrd="12" destOrd="0" presId="urn:microsoft.com/office/officeart/2005/8/layout/radial1"/>
    <dgm:cxn modelId="{18AF0236-4C6D-432E-85DE-8EBB580C7E94}" type="presParOf" srcId="{9071D957-6E72-4D18-AC49-606B9E2E3944}" destId="{88A796F4-914A-4ABE-8964-B5868285D143}" srcOrd="13" destOrd="0" presId="urn:microsoft.com/office/officeart/2005/8/layout/radial1"/>
    <dgm:cxn modelId="{3D1650B6-753F-4DEF-992A-6923BAD0D09D}" type="presParOf" srcId="{88A796F4-914A-4ABE-8964-B5868285D143}" destId="{35727B24-51F0-4BE3-A193-0A67D823CDDE}" srcOrd="0" destOrd="0" presId="urn:microsoft.com/office/officeart/2005/8/layout/radial1"/>
    <dgm:cxn modelId="{BC7EDFC9-A807-4BA3-B1AA-511FF702EE01}" type="presParOf" srcId="{9071D957-6E72-4D18-AC49-606B9E2E3944}" destId="{7E9CAD66-869F-4701-82DA-1B52277D3801}" srcOrd="14" destOrd="0" presId="urn:microsoft.com/office/officeart/2005/8/layout/radial1"/>
    <dgm:cxn modelId="{FA47AE17-291E-4F11-908E-8EB8A599DFAD}" type="presParOf" srcId="{9071D957-6E72-4D18-AC49-606B9E2E3944}" destId="{B2BC033F-48E0-4046-A24B-38A752E505C3}" srcOrd="15" destOrd="0" presId="urn:microsoft.com/office/officeart/2005/8/layout/radial1"/>
    <dgm:cxn modelId="{05775106-9376-453B-97F9-C55530E187DB}" type="presParOf" srcId="{B2BC033F-48E0-4046-A24B-38A752E505C3}" destId="{49B08572-DA7C-4C88-80C7-FDEE853B22FE}" srcOrd="0" destOrd="0" presId="urn:microsoft.com/office/officeart/2005/8/layout/radial1"/>
    <dgm:cxn modelId="{77F04788-18F6-4978-BF26-E3137C703D8A}" type="presParOf" srcId="{9071D957-6E72-4D18-AC49-606B9E2E3944}" destId="{6524B81B-5783-4BCA-B5C8-2634E2E35CEB}" srcOrd="1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6DD26-32A4-2A43-990A-6F7E5E73786E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AF604-6CBA-6F4A-A6F6-26E48A4D0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jpe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jpe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jpeg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0"/>
          <p:cNvSpPr/>
          <p:nvPr/>
        </p:nvSpPr>
        <p:spPr>
          <a:xfrm>
            <a:off x="381000" y="0"/>
            <a:ext cx="609600" cy="6857999"/>
          </a:xfrm>
          <a:custGeom>
            <a:avLst/>
            <a:gdLst>
              <a:gd name="connsiteX0" fmla="*/ 0 w 609600"/>
              <a:gd name="connsiteY0" fmla="*/ 6857999 h 6857999"/>
              <a:gd name="connsiteX1" fmla="*/ 609600 w 609600"/>
              <a:gd name="connsiteY1" fmla="*/ 6857999 h 6857999"/>
              <a:gd name="connsiteX2" fmla="*/ 609600 w 609600"/>
              <a:gd name="connsiteY2" fmla="*/ 0 h 6857999"/>
              <a:gd name="connsiteX3" fmla="*/ 0 w 609600"/>
              <a:gd name="connsiteY3" fmla="*/ 0 h 6857999"/>
              <a:gd name="connsiteX4" fmla="*/ 0 w 6096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600" h="6857999">
                <a:moveTo>
                  <a:pt x="0" y="6857999"/>
                </a:moveTo>
                <a:lnTo>
                  <a:pt x="609600" y="6857999"/>
                </a:lnTo>
                <a:lnTo>
                  <a:pt x="6096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DDDD2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 1"/>
          <p:cNvSpPr/>
          <p:nvPr/>
        </p:nvSpPr>
        <p:spPr>
          <a:xfrm>
            <a:off x="275843" y="0"/>
            <a:ext cx="105156" cy="6857999"/>
          </a:xfrm>
          <a:custGeom>
            <a:avLst/>
            <a:gdLst>
              <a:gd name="connsiteX0" fmla="*/ 0 w 105156"/>
              <a:gd name="connsiteY0" fmla="*/ 6857999 h 6857999"/>
              <a:gd name="connsiteX1" fmla="*/ 105156 w 105156"/>
              <a:gd name="connsiteY1" fmla="*/ 6857999 h 6857999"/>
              <a:gd name="connsiteX2" fmla="*/ 105156 w 105156"/>
              <a:gd name="connsiteY2" fmla="*/ 0 h 6857999"/>
              <a:gd name="connsiteX3" fmla="*/ 0 w 105156"/>
              <a:gd name="connsiteY3" fmla="*/ 0 h 6857999"/>
              <a:gd name="connsiteX4" fmla="*/ 0 w 105156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5156" h="6857999">
                <a:moveTo>
                  <a:pt x="0" y="6857999"/>
                </a:moveTo>
                <a:lnTo>
                  <a:pt x="105156" y="6857999"/>
                </a:lnTo>
                <a:lnTo>
                  <a:pt x="105156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EF1ED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Freeform 2"/>
          <p:cNvSpPr/>
          <p:nvPr/>
        </p:nvSpPr>
        <p:spPr>
          <a:xfrm>
            <a:off x="990600" y="0"/>
            <a:ext cx="181355" cy="6857999"/>
          </a:xfrm>
          <a:custGeom>
            <a:avLst/>
            <a:gdLst>
              <a:gd name="connsiteX0" fmla="*/ 0 w 181355"/>
              <a:gd name="connsiteY0" fmla="*/ 6857999 h 6857999"/>
              <a:gd name="connsiteX1" fmla="*/ 181355 w 181355"/>
              <a:gd name="connsiteY1" fmla="*/ 6857999 h 6857999"/>
              <a:gd name="connsiteX2" fmla="*/ 181355 w 181355"/>
              <a:gd name="connsiteY2" fmla="*/ 0 h 6857999"/>
              <a:gd name="connsiteX3" fmla="*/ 0 w 181355"/>
              <a:gd name="connsiteY3" fmla="*/ 0 h 6857999"/>
              <a:gd name="connsiteX4" fmla="*/ 0 w 181355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1355" h="6857999">
                <a:moveTo>
                  <a:pt x="0" y="6857999"/>
                </a:moveTo>
                <a:lnTo>
                  <a:pt x="181355" y="6857999"/>
                </a:lnTo>
                <a:lnTo>
                  <a:pt x="181355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EE3D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Freeform 3"/>
          <p:cNvSpPr/>
          <p:nvPr/>
        </p:nvSpPr>
        <p:spPr>
          <a:xfrm>
            <a:off x="1141475" y="0"/>
            <a:ext cx="230124" cy="6857999"/>
          </a:xfrm>
          <a:custGeom>
            <a:avLst/>
            <a:gdLst>
              <a:gd name="connsiteX0" fmla="*/ 0 w 230124"/>
              <a:gd name="connsiteY0" fmla="*/ 6857999 h 6857999"/>
              <a:gd name="connsiteX1" fmla="*/ 230124 w 230124"/>
              <a:gd name="connsiteY1" fmla="*/ 6857999 h 6857999"/>
              <a:gd name="connsiteX2" fmla="*/ 230124 w 230124"/>
              <a:gd name="connsiteY2" fmla="*/ 0 h 6857999"/>
              <a:gd name="connsiteX3" fmla="*/ 0 w 230124"/>
              <a:gd name="connsiteY3" fmla="*/ 0 h 6857999"/>
              <a:gd name="connsiteX4" fmla="*/ 0 w 230124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124" h="6857999">
                <a:moveTo>
                  <a:pt x="0" y="6857999"/>
                </a:moveTo>
                <a:lnTo>
                  <a:pt x="230124" y="6857999"/>
                </a:lnTo>
                <a:lnTo>
                  <a:pt x="230124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EF0EE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Freeform 4"/>
          <p:cNvSpPr/>
          <p:nvPr/>
        </p:nvSpPr>
        <p:spPr>
          <a:xfrm>
            <a:off x="106679" y="0"/>
            <a:ext cx="1" cy="6857999"/>
          </a:xfrm>
          <a:custGeom>
            <a:avLst/>
            <a:gdLst>
              <a:gd name="connsiteX0" fmla="*/ 0 w 1"/>
              <a:gd name="connsiteY0" fmla="*/ 0 h 6857999"/>
              <a:gd name="connsiteX1" fmla="*/ 1 w 1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" h="6857999">
                <a:moveTo>
                  <a:pt x="0" y="0"/>
                </a:moveTo>
                <a:lnTo>
                  <a:pt x="1" y="6857999"/>
                </a:lnTo>
              </a:path>
            </a:pathLst>
          </a:custGeom>
          <a:ln w="57911">
            <a:solidFill>
              <a:srgbClr val="FCD2C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reeform 5"/>
          <p:cNvSpPr/>
          <p:nvPr/>
        </p:nvSpPr>
        <p:spPr>
          <a:xfrm>
            <a:off x="914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57911">
            <a:solidFill>
              <a:srgbClr val="FEEEEB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reeform 6"/>
          <p:cNvSpPr/>
          <p:nvPr/>
        </p:nvSpPr>
        <p:spPr>
          <a:xfrm>
            <a:off x="853439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57911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7"/>
          <p:cNvSpPr/>
          <p:nvPr/>
        </p:nvSpPr>
        <p:spPr>
          <a:xfrm>
            <a:off x="1727454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28955">
            <a:solidFill>
              <a:srgbClr val="FCCDBA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8"/>
          <p:cNvSpPr/>
          <p:nvPr/>
        </p:nvSpPr>
        <p:spPr>
          <a:xfrm>
            <a:off x="10668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75420" y="0"/>
            <a:ext cx="68580" cy="6858000"/>
          </a:xfrm>
          <a:prstGeom prst="rect">
            <a:avLst/>
          </a:prstGeom>
        </p:spPr>
      </p:pic>
      <p:sp>
        <p:nvSpPr>
          <p:cNvPr id="18" name="Freeform 10"/>
          <p:cNvSpPr/>
          <p:nvPr/>
        </p:nvSpPr>
        <p:spPr>
          <a:xfrm>
            <a:off x="1219200" y="0"/>
            <a:ext cx="76200" cy="6857999"/>
          </a:xfrm>
          <a:custGeom>
            <a:avLst/>
            <a:gdLst>
              <a:gd name="connsiteX0" fmla="*/ 0 w 76200"/>
              <a:gd name="connsiteY0" fmla="*/ 6857999 h 6857999"/>
              <a:gd name="connsiteX1" fmla="*/ 76200 w 76200"/>
              <a:gd name="connsiteY1" fmla="*/ 6857999 h 6857999"/>
              <a:gd name="connsiteX2" fmla="*/ 76200 w 76200"/>
              <a:gd name="connsiteY2" fmla="*/ 0 h 6857999"/>
              <a:gd name="connsiteX3" fmla="*/ 0 w 76200"/>
              <a:gd name="connsiteY3" fmla="*/ 0 h 6857999"/>
              <a:gd name="connsiteX4" fmla="*/ 0 w 762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00" h="6857999">
                <a:moveTo>
                  <a:pt x="0" y="6857999"/>
                </a:moveTo>
                <a:lnTo>
                  <a:pt x="76200" y="6857999"/>
                </a:lnTo>
                <a:lnTo>
                  <a:pt x="762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DE0D5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1"/>
          <p:cNvSpPr/>
          <p:nvPr/>
        </p:nvSpPr>
        <p:spPr>
          <a:xfrm>
            <a:off x="580644" y="3400044"/>
            <a:ext cx="1324355" cy="1324355"/>
          </a:xfrm>
          <a:custGeom>
            <a:avLst/>
            <a:gdLst>
              <a:gd name="connsiteX0" fmla="*/ 28955 w 1324355"/>
              <a:gd name="connsiteY0" fmla="*/ 676656 h 1324355"/>
              <a:gd name="connsiteX1" fmla="*/ 676655 w 1324355"/>
              <a:gd name="connsiteY1" fmla="*/ 28956 h 1324355"/>
              <a:gd name="connsiteX2" fmla="*/ 1324355 w 1324355"/>
              <a:gd name="connsiteY2" fmla="*/ 676656 h 1324355"/>
              <a:gd name="connsiteX3" fmla="*/ 676655 w 1324355"/>
              <a:gd name="connsiteY3" fmla="*/ 1324356 h 1324355"/>
              <a:gd name="connsiteX4" fmla="*/ 28955 w 1324355"/>
              <a:gd name="connsiteY4" fmla="*/ 676656 h 1324355"/>
              <a:gd name="connsiteX5" fmla="*/ 28955 w 1324355"/>
              <a:gd name="connsiteY5" fmla="*/ 676656 h 1324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24355" h="1324355">
                <a:moveTo>
                  <a:pt x="28955" y="676656"/>
                </a:moveTo>
                <a:cubicBezTo>
                  <a:pt x="28955" y="318897"/>
                  <a:pt x="318935" y="28956"/>
                  <a:pt x="676655" y="28956"/>
                </a:cubicBezTo>
                <a:cubicBezTo>
                  <a:pt x="1034414" y="28956"/>
                  <a:pt x="1324355" y="318897"/>
                  <a:pt x="1324355" y="676656"/>
                </a:cubicBezTo>
                <a:cubicBezTo>
                  <a:pt x="1324355" y="1034415"/>
                  <a:pt x="1034414" y="1324356"/>
                  <a:pt x="676655" y="1324356"/>
                </a:cubicBezTo>
                <a:cubicBezTo>
                  <a:pt x="318935" y="1324356"/>
                  <a:pt x="28955" y="1034415"/>
                  <a:pt x="28955" y="676656"/>
                </a:cubicBezTo>
                <a:lnTo>
                  <a:pt x="28955" y="676656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 12"/>
          <p:cNvSpPr/>
          <p:nvPr/>
        </p:nvSpPr>
        <p:spPr>
          <a:xfrm>
            <a:off x="1279144" y="4835144"/>
            <a:ext cx="663955" cy="663955"/>
          </a:xfrm>
          <a:custGeom>
            <a:avLst/>
            <a:gdLst>
              <a:gd name="connsiteX0" fmla="*/ 29972 w 663955"/>
              <a:gd name="connsiteY0" fmla="*/ 351790 h 663955"/>
              <a:gd name="connsiteX1" fmla="*/ 350773 w 663955"/>
              <a:gd name="connsiteY1" fmla="*/ 30988 h 663955"/>
              <a:gd name="connsiteX2" fmla="*/ 671576 w 663955"/>
              <a:gd name="connsiteY2" fmla="*/ 351790 h 663955"/>
              <a:gd name="connsiteX3" fmla="*/ 350773 w 663955"/>
              <a:gd name="connsiteY3" fmla="*/ 672592 h 663955"/>
              <a:gd name="connsiteX4" fmla="*/ 29972 w 663955"/>
              <a:gd name="connsiteY4" fmla="*/ 351790 h 663955"/>
              <a:gd name="connsiteX5" fmla="*/ 29972 w 663955"/>
              <a:gd name="connsiteY5" fmla="*/ 351790 h 663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63955" h="663955">
                <a:moveTo>
                  <a:pt x="29972" y="351790"/>
                </a:moveTo>
                <a:cubicBezTo>
                  <a:pt x="29972" y="174625"/>
                  <a:pt x="173608" y="30988"/>
                  <a:pt x="350773" y="30988"/>
                </a:cubicBezTo>
                <a:cubicBezTo>
                  <a:pt x="527938" y="30988"/>
                  <a:pt x="671576" y="174625"/>
                  <a:pt x="671576" y="351790"/>
                </a:cubicBezTo>
                <a:cubicBezTo>
                  <a:pt x="671576" y="528955"/>
                  <a:pt x="527938" y="672592"/>
                  <a:pt x="350773" y="672592"/>
                </a:cubicBezTo>
                <a:cubicBezTo>
                  <a:pt x="173608" y="672592"/>
                  <a:pt x="29972" y="528955"/>
                  <a:pt x="29972" y="351790"/>
                </a:cubicBezTo>
                <a:lnTo>
                  <a:pt x="29972" y="35179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 13"/>
          <p:cNvSpPr/>
          <p:nvPr/>
        </p:nvSpPr>
        <p:spPr>
          <a:xfrm>
            <a:off x="1050544" y="5470144"/>
            <a:ext cx="168655" cy="155955"/>
          </a:xfrm>
          <a:custGeom>
            <a:avLst/>
            <a:gdLst>
              <a:gd name="connsiteX0" fmla="*/ 40639 w 168655"/>
              <a:gd name="connsiteY0" fmla="*/ 98552 h 155955"/>
              <a:gd name="connsiteX1" fmla="*/ 109219 w 168655"/>
              <a:gd name="connsiteY1" fmla="*/ 29972 h 155955"/>
              <a:gd name="connsiteX2" fmla="*/ 177800 w 168655"/>
              <a:gd name="connsiteY2" fmla="*/ 98552 h 155955"/>
              <a:gd name="connsiteX3" fmla="*/ 109219 w 168655"/>
              <a:gd name="connsiteY3" fmla="*/ 167132 h 155955"/>
              <a:gd name="connsiteX4" fmla="*/ 40639 w 168655"/>
              <a:gd name="connsiteY4" fmla="*/ 98552 h 155955"/>
              <a:gd name="connsiteX5" fmla="*/ 40639 w 168655"/>
              <a:gd name="connsiteY5" fmla="*/ 98552 h 15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8655" h="155955">
                <a:moveTo>
                  <a:pt x="40639" y="98552"/>
                </a:moveTo>
                <a:cubicBezTo>
                  <a:pt x="40639" y="60706"/>
                  <a:pt x="71348" y="29972"/>
                  <a:pt x="109219" y="29972"/>
                </a:cubicBezTo>
                <a:cubicBezTo>
                  <a:pt x="147091" y="29972"/>
                  <a:pt x="177800" y="60706"/>
                  <a:pt x="177800" y="98552"/>
                </a:cubicBezTo>
                <a:cubicBezTo>
                  <a:pt x="177800" y="136423"/>
                  <a:pt x="147091" y="167132"/>
                  <a:pt x="109219" y="167132"/>
                </a:cubicBezTo>
                <a:cubicBezTo>
                  <a:pt x="71348" y="167132"/>
                  <a:pt x="40639" y="136423"/>
                  <a:pt x="40639" y="98552"/>
                </a:cubicBezTo>
                <a:lnTo>
                  <a:pt x="40639" y="98552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Freeform 14"/>
          <p:cNvSpPr/>
          <p:nvPr/>
        </p:nvSpPr>
        <p:spPr>
          <a:xfrm>
            <a:off x="1634744" y="5749544"/>
            <a:ext cx="295656" cy="308356"/>
          </a:xfrm>
          <a:custGeom>
            <a:avLst/>
            <a:gdLst>
              <a:gd name="connsiteX0" fmla="*/ 29463 w 295656"/>
              <a:gd name="connsiteY0" fmla="*/ 175768 h 308356"/>
              <a:gd name="connsiteX1" fmla="*/ 166623 w 295656"/>
              <a:gd name="connsiteY1" fmla="*/ 38608 h 308356"/>
              <a:gd name="connsiteX2" fmla="*/ 303783 w 295656"/>
              <a:gd name="connsiteY2" fmla="*/ 175768 h 308356"/>
              <a:gd name="connsiteX3" fmla="*/ 166623 w 295656"/>
              <a:gd name="connsiteY3" fmla="*/ 312928 h 308356"/>
              <a:gd name="connsiteX4" fmla="*/ 29463 w 295656"/>
              <a:gd name="connsiteY4" fmla="*/ 175768 h 308356"/>
              <a:gd name="connsiteX5" fmla="*/ 29463 w 295656"/>
              <a:gd name="connsiteY5" fmla="*/ 175768 h 30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5656" h="308356">
                <a:moveTo>
                  <a:pt x="29463" y="175768"/>
                </a:moveTo>
                <a:cubicBezTo>
                  <a:pt x="29463" y="100012"/>
                  <a:pt x="90932" y="38608"/>
                  <a:pt x="166623" y="38608"/>
                </a:cubicBezTo>
                <a:cubicBezTo>
                  <a:pt x="242316" y="38608"/>
                  <a:pt x="303783" y="100012"/>
                  <a:pt x="303783" y="175768"/>
                </a:cubicBezTo>
                <a:cubicBezTo>
                  <a:pt x="303783" y="251523"/>
                  <a:pt x="242316" y="312928"/>
                  <a:pt x="166623" y="312928"/>
                </a:cubicBezTo>
                <a:cubicBezTo>
                  <a:pt x="90932" y="312928"/>
                  <a:pt x="29463" y="251523"/>
                  <a:pt x="29463" y="175768"/>
                </a:cubicBezTo>
                <a:lnTo>
                  <a:pt x="29463" y="175768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 15"/>
          <p:cNvSpPr/>
          <p:nvPr/>
        </p:nvSpPr>
        <p:spPr>
          <a:xfrm>
            <a:off x="1876044" y="4466844"/>
            <a:ext cx="384556" cy="384556"/>
          </a:xfrm>
          <a:custGeom>
            <a:avLst/>
            <a:gdLst>
              <a:gd name="connsiteX0" fmla="*/ 28955 w 384556"/>
              <a:gd name="connsiteY0" fmla="*/ 211836 h 384556"/>
              <a:gd name="connsiteX1" fmla="*/ 211835 w 384556"/>
              <a:gd name="connsiteY1" fmla="*/ 28956 h 384556"/>
              <a:gd name="connsiteX2" fmla="*/ 394716 w 384556"/>
              <a:gd name="connsiteY2" fmla="*/ 211836 h 384556"/>
              <a:gd name="connsiteX3" fmla="*/ 211835 w 384556"/>
              <a:gd name="connsiteY3" fmla="*/ 394716 h 384556"/>
              <a:gd name="connsiteX4" fmla="*/ 28955 w 384556"/>
              <a:gd name="connsiteY4" fmla="*/ 211836 h 384556"/>
              <a:gd name="connsiteX5" fmla="*/ 28955 w 384556"/>
              <a:gd name="connsiteY5" fmla="*/ 211836 h 384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4556" h="384556">
                <a:moveTo>
                  <a:pt x="28955" y="211836"/>
                </a:moveTo>
                <a:cubicBezTo>
                  <a:pt x="28955" y="110871"/>
                  <a:pt x="110870" y="28956"/>
                  <a:pt x="211835" y="28956"/>
                </a:cubicBezTo>
                <a:cubicBezTo>
                  <a:pt x="312801" y="28956"/>
                  <a:pt x="394716" y="110871"/>
                  <a:pt x="394716" y="211836"/>
                </a:cubicBezTo>
                <a:cubicBezTo>
                  <a:pt x="394716" y="312801"/>
                  <a:pt x="312801" y="394716"/>
                  <a:pt x="211835" y="394716"/>
                </a:cubicBezTo>
                <a:cubicBezTo>
                  <a:pt x="110870" y="394716"/>
                  <a:pt x="28955" y="312801"/>
                  <a:pt x="28955" y="211836"/>
                </a:cubicBezTo>
                <a:lnTo>
                  <a:pt x="28955" y="211836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Box 16"/>
          <p:cNvSpPr txBox="1"/>
          <p:nvPr/>
        </p:nvSpPr>
        <p:spPr>
          <a:xfrm>
            <a:off x="2143379" y="1237007"/>
            <a:ext cx="6195186" cy="11182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39"/>
              </a:lnSpc>
            </a:pPr>
            <a:endParaRPr lang="en-US" dirty="0"/>
          </a:p>
          <a:p>
            <a:pPr marL="144144" hangingPunct="0">
              <a:lnSpc>
                <a:spcPct val="99583"/>
              </a:lnSpc>
            </a:pPr>
            <a:r>
              <a:rPr lang="en-US" altLang="zh-CN" sz="2800" b="1" spc="295" dirty="0" smtClean="0">
                <a:solidFill>
                  <a:srgbClr val="555E6B"/>
                </a:solidFill>
                <a:latin typeface="Times New Roman"/>
                <a:ea typeface="Times New Roman"/>
              </a:rPr>
              <a:t>ÇUBUK</a:t>
            </a:r>
            <a:r>
              <a:rPr lang="en-US" altLang="zh-CN" sz="2800" b="1" dirty="0" smtClean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tr-TR" altLang="zh-CN" sz="2800" b="1" dirty="0" smtClean="0">
                <a:solidFill>
                  <a:srgbClr val="555E6B"/>
                </a:solidFill>
                <a:latin typeface="Times New Roman"/>
                <a:cs typeface="Times New Roman"/>
              </a:rPr>
              <a:t>ŞEKLİNDE SPORSUZ </a:t>
            </a:r>
            <a:r>
              <a:rPr lang="en-US" altLang="zh-CN" sz="2800" b="1" spc="200" dirty="0" smtClean="0">
                <a:solidFill>
                  <a:srgbClr val="555E6B"/>
                </a:solidFill>
                <a:latin typeface="Times New Roman"/>
                <a:ea typeface="Times New Roman"/>
              </a:rPr>
              <a:t>BAKTE</a:t>
            </a:r>
            <a:r>
              <a:rPr lang="en-US" altLang="zh-CN" sz="2800" b="1" spc="195" dirty="0" smtClean="0">
                <a:solidFill>
                  <a:srgbClr val="555E6B"/>
                </a:solidFill>
                <a:latin typeface="Times New Roman"/>
                <a:ea typeface="Times New Roman"/>
              </a:rPr>
              <a:t>RİLER</a:t>
            </a:r>
            <a:endParaRPr lang="en-US" altLang="zh-CN" sz="2800" b="1" spc="195" dirty="0">
              <a:solidFill>
                <a:srgbClr val="555E6B"/>
              </a:solidFill>
              <a:latin typeface="Times New Roman"/>
              <a:ea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Freeform 310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1" name="Freeform 311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2" name="Freeform 312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3" name="Freeform 313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4" name="Freeform 314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5" name="Freeform 315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6" name="Freeform 316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7" name="TextBox 317"/>
          <p:cNvSpPr txBox="1"/>
          <p:nvPr/>
        </p:nvSpPr>
        <p:spPr>
          <a:xfrm>
            <a:off x="91439" y="44752"/>
            <a:ext cx="8776269" cy="65545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74319" indent="-274319" hangingPunct="0">
              <a:lnSpc>
                <a:spcPct val="100000"/>
              </a:lnSpc>
            </a:pPr>
            <a:r>
              <a:rPr lang="en-US" altLang="zh-CN" sz="1400" spc="19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22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bakterilerin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laktozun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parçalanma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ürünü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glukozu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kolay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asite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çevirmesinde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enzim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sistemlerinin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görev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alması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rol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oynamaktadır.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Ortamda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glukozdan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başka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bulunan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hekzozlar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ise;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5" dirty="0">
                <a:solidFill>
                  <a:srgbClr val="000000"/>
                </a:solidFill>
                <a:latin typeface="Times New Roman"/>
                <a:ea typeface="Times New Roman"/>
              </a:rPr>
              <a:t>mannoz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galaktoz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fruktoz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olup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bazı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bakteriler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tarafından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metabolize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edilirler.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şekerler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ise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izomerizasyon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fosforilasyon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sonra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FE0000"/>
                </a:solidFill>
                <a:latin typeface="Times New Roman"/>
                <a:ea typeface="Times New Roman"/>
              </a:rPr>
              <a:t>fruktoz</a:t>
            </a:r>
            <a:r>
              <a:rPr lang="en-US" altLang="zh-CN" sz="2000" spc="69" dirty="0">
                <a:solidFill>
                  <a:srgbClr val="FE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FE0000"/>
                </a:solidFill>
                <a:latin typeface="Times New Roman"/>
                <a:ea typeface="Times New Roman"/>
              </a:rPr>
              <a:t>6</a:t>
            </a:r>
            <a:r>
              <a:rPr lang="en-US" altLang="zh-CN" sz="2000" spc="69" dirty="0">
                <a:solidFill>
                  <a:srgbClr val="FE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FE0000"/>
                </a:solidFill>
                <a:latin typeface="Times New Roman"/>
                <a:ea typeface="Times New Roman"/>
              </a:rPr>
              <a:t>fosfat</a:t>
            </a:r>
            <a:r>
              <a:rPr lang="en-US" altLang="zh-CN" sz="2000" spc="75" dirty="0">
                <a:solidFill>
                  <a:srgbClr val="FE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FE0000"/>
                </a:solidFill>
                <a:latin typeface="Times New Roman"/>
                <a:ea typeface="Times New Roman"/>
              </a:rPr>
              <a:t>glukoz</a:t>
            </a:r>
            <a:r>
              <a:rPr lang="en-US" altLang="zh-CN" sz="2000" spc="69" dirty="0">
                <a:solidFill>
                  <a:srgbClr val="FE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FE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000" spc="139" dirty="0">
                <a:solidFill>
                  <a:srgbClr val="FE0000"/>
                </a:solidFill>
                <a:latin typeface="Times New Roman"/>
                <a:ea typeface="Times New Roman"/>
              </a:rPr>
              <a:t>6</a:t>
            </a:r>
            <a:r>
              <a:rPr lang="en-US" altLang="zh-CN" sz="2000" spc="75" dirty="0">
                <a:solidFill>
                  <a:srgbClr val="FE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FE0000"/>
                </a:solidFill>
                <a:latin typeface="Times New Roman"/>
                <a:ea typeface="Times New Roman"/>
              </a:rPr>
              <a:t>fosfat’tan</a:t>
            </a:r>
            <a:r>
              <a:rPr lang="en-US" altLang="zh-CN" sz="2000" spc="69" dirty="0">
                <a:solidFill>
                  <a:srgbClr val="FE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birisi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üzerinden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fermantasyona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uğrarlar.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Galaktozda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bulununa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75" dirty="0">
                <a:solidFill>
                  <a:srgbClr val="000000"/>
                </a:solidFill>
                <a:latin typeface="Times New Roman"/>
                <a:ea typeface="Times New Roman"/>
              </a:rPr>
              <a:t>Lc</a:t>
            </a:r>
            <a:r>
              <a:rPr lang="en-US" altLang="zh-CN" sz="2000" i="1" spc="8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114" dirty="0">
                <a:solidFill>
                  <a:srgbClr val="000000"/>
                </a:solidFill>
                <a:latin typeface="Times New Roman"/>
                <a:ea typeface="Times New Roman"/>
              </a:rPr>
              <a:t>lactis</a:t>
            </a:r>
            <a:r>
              <a:rPr lang="en-US" altLang="zh-CN" sz="2000" i="1" spc="11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i="1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50" dirty="0">
                <a:solidFill>
                  <a:srgbClr val="000000"/>
                </a:solidFill>
                <a:latin typeface="Times New Roman"/>
                <a:ea typeface="Times New Roman"/>
              </a:rPr>
              <a:t>Ent</a:t>
            </a:r>
            <a:r>
              <a:rPr lang="en-US" altLang="zh-CN" sz="2000" i="1" spc="89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125" dirty="0">
                <a:solidFill>
                  <a:srgbClr val="000000"/>
                </a:solidFill>
                <a:latin typeface="Times New Roman"/>
                <a:ea typeface="Times New Roman"/>
              </a:rPr>
              <a:t>faecalis</a:t>
            </a:r>
            <a:r>
              <a:rPr lang="en-US" altLang="zh-CN" sz="2000" i="1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6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i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60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2000" i="1" spc="7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125" dirty="0">
                <a:solidFill>
                  <a:srgbClr val="000000"/>
                </a:solidFill>
                <a:latin typeface="Times New Roman"/>
                <a:ea typeface="Times New Roman"/>
              </a:rPr>
              <a:t>casei</a:t>
            </a:r>
            <a:r>
              <a:rPr lang="en-US" altLang="zh-CN" sz="2000" i="1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bakterileri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şekerleri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hızlı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şekilde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PTS’de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kullanılrlar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Bunlar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tagatoz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6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fosfat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yol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izi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galaktoz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6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fosfatı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tamamen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metabolize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ederler.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Tagatoz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yol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izi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ise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Gliserol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Aldehit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Fosfat(GAP)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seviyesinde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yoluna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girer.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274319" indent="-274319" hangingPunct="0">
              <a:lnSpc>
                <a:spcPct val="100000"/>
              </a:lnSpc>
            </a:pPr>
            <a:r>
              <a:rPr lang="en-US" altLang="zh-CN" sz="1400" spc="17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20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Bazı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türler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ise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şekerleri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Leoir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yolunu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kullanarak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Glukoz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6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fosfata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dönüştürme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permeaz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enzimi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galaktozu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taşıma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kapasitesine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sahiptirler.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Burada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00" dirty="0">
                <a:solidFill>
                  <a:srgbClr val="000000"/>
                </a:solidFill>
                <a:latin typeface="Times New Roman"/>
                <a:ea typeface="Times New Roman"/>
              </a:rPr>
              <a:t>PTS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enziminin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olmadığı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durumlarda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permeaz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galaktozu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taşıyarak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bakterileri,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galaktoz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fermantasyonunu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gerçekleştirir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ler.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274319" indent="-274319" hangingPunct="0">
              <a:lnSpc>
                <a:spcPct val="100000"/>
              </a:lnSpc>
            </a:pPr>
            <a:r>
              <a:rPr lang="en-US" altLang="zh-CN" sz="1400" spc="19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22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Heterolaktik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olanlar;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asitin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yanı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sıra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asetik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asit,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etanol,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95" dirty="0">
                <a:solidFill>
                  <a:srgbClr val="000000"/>
                </a:solidFill>
                <a:latin typeface="Times New Roman"/>
                <a:ea typeface="Times New Roman"/>
              </a:rPr>
              <a:t>CO2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diğer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ürünleri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oluştururlar.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85" dirty="0">
                <a:solidFill>
                  <a:srgbClr val="000000"/>
                </a:solidFill>
                <a:latin typeface="Times New Roman"/>
                <a:ea typeface="Times New Roman"/>
              </a:rPr>
              <a:t>Bundan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dolayı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zorunlu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tercihli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fermantasyon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şeklinde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bahsedilir.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9" dirty="0">
                <a:solidFill>
                  <a:srgbClr val="000000"/>
                </a:solidFill>
                <a:latin typeface="Times New Roman"/>
                <a:ea typeface="Times New Roman"/>
              </a:rPr>
              <a:t>Bunun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yanında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homofermantatif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bakteriler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ise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9" dirty="0">
                <a:solidFill>
                  <a:srgbClr val="000000"/>
                </a:solidFill>
                <a:latin typeface="Times New Roman"/>
                <a:ea typeface="Times New Roman"/>
              </a:rPr>
              <a:t>optimum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olmayan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gelişme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koşullarında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kullandıkları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şekere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bağlı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heterolaktik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fermantasyonda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gerçekleştirebilirler.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Freeform 318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9" name="Freeform 319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0" name="Freeform 320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1" name="Freeform 321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2" name="Freeform 322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3" name="Freeform 323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4" name="Freeform 324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5" name="TextBox 325"/>
          <p:cNvSpPr txBox="1"/>
          <p:nvPr/>
        </p:nvSpPr>
        <p:spPr>
          <a:xfrm>
            <a:off x="631240" y="1314701"/>
            <a:ext cx="7225584" cy="417398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650" spc="234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ea typeface="Times New Roman"/>
              </a:rPr>
              <a:t>İki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grup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arasındaki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4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önemli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fark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ea typeface="Times New Roman"/>
              </a:rPr>
              <a:t>ise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9" dirty="0">
                <a:solidFill>
                  <a:srgbClr val="000000"/>
                </a:solidFill>
                <a:latin typeface="Times New Roman"/>
                <a:ea typeface="Times New Roman"/>
              </a:rPr>
              <a:t>CO2’in</a:t>
            </a:r>
          </a:p>
          <a:p>
            <a:pPr marL="0" indent="274320">
              <a:lnSpc>
                <a:spcPct val="100000"/>
              </a:lnSpc>
            </a:pP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açığa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ea typeface="Times New Roman"/>
              </a:rPr>
              <a:t>çıkmasıdır.</a:t>
            </a:r>
          </a:p>
          <a:p>
            <a:pPr>
              <a:lnSpc>
                <a:spcPts val="594"/>
              </a:lnSpc>
            </a:pPr>
            <a:endParaRPr lang="en-US" dirty="0"/>
          </a:p>
          <a:p>
            <a:pPr marL="274320" indent="-274320" hangingPunct="0">
              <a:lnSpc>
                <a:spcPct val="100000"/>
              </a:lnSpc>
            </a:pPr>
            <a:r>
              <a:rPr lang="en-US" altLang="zh-CN" sz="1650" spc="25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2400" spc="189" dirty="0">
                <a:solidFill>
                  <a:srgbClr val="000000"/>
                </a:solidFill>
                <a:latin typeface="Times New Roman"/>
                <a:ea typeface="Times New Roman"/>
              </a:rPr>
              <a:t>Homofermantatif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bakteriler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fruktoz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difosfat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aldolaz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enzimi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bulundurup,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ea typeface="Times New Roman"/>
              </a:rPr>
              <a:t>glusidleri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fruktoz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ea typeface="Times New Roman"/>
              </a:rPr>
              <a:t>difosfat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yoluyla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ea typeface="Times New Roman"/>
              </a:rPr>
              <a:t>parçalarlar.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274320" indent="-274320" hangingPunct="0">
              <a:lnSpc>
                <a:spcPct val="99583"/>
              </a:lnSpc>
            </a:pPr>
            <a:r>
              <a:rPr lang="en-US" altLang="zh-CN" sz="1650" spc="25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Heterofermantatifler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25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ea typeface="Times New Roman"/>
              </a:rPr>
              <a:t>ise;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fruktoz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difosfat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ea typeface="Times New Roman"/>
              </a:rPr>
              <a:t>aldolaz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ea typeface="Times New Roman"/>
              </a:rPr>
              <a:t>enzimi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ea typeface="Times New Roman"/>
              </a:rPr>
              <a:t>yoktur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ea typeface="Times New Roman"/>
              </a:rPr>
              <a:t>heksoz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ea typeface="Times New Roman"/>
              </a:rPr>
              <a:t>monofosfat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pentoz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ea typeface="Times New Roman"/>
              </a:rPr>
              <a:t>fosfat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yolunu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kullanarak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ea typeface="Times New Roman"/>
              </a:rPr>
              <a:t>glusidleri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fermente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ederek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laktozun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yanı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ea typeface="Times New Roman"/>
              </a:rPr>
              <a:t>sıra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ea typeface="Times New Roman"/>
              </a:rPr>
              <a:t>etil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alkol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95" dirty="0">
                <a:solidFill>
                  <a:srgbClr val="000000"/>
                </a:solidFill>
                <a:latin typeface="Times New Roman"/>
                <a:ea typeface="Times New Roman"/>
              </a:rPr>
              <a:t>CO2’i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ea typeface="Times New Roman"/>
              </a:rPr>
              <a:t>oluştururlar.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Bunlara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örnekler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ea typeface="Times New Roman"/>
              </a:rPr>
              <a:t>ise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i="1" spc="154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2400" i="1" spc="7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i="1" spc="120" dirty="0">
                <a:solidFill>
                  <a:srgbClr val="000000"/>
                </a:solidFill>
                <a:latin typeface="Times New Roman"/>
                <a:ea typeface="Times New Roman"/>
              </a:rPr>
              <a:t>brevis</a:t>
            </a:r>
            <a:r>
              <a:rPr lang="en-US" altLang="zh-CN" sz="2400" i="1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i="1" spc="154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2400" i="1" spc="7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i="1" spc="125" dirty="0">
                <a:solidFill>
                  <a:srgbClr val="000000"/>
                </a:solidFill>
                <a:latin typeface="Times New Roman"/>
                <a:ea typeface="Times New Roman"/>
              </a:rPr>
              <a:t>buchneri’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ea typeface="Times New Roman"/>
              </a:rPr>
              <a:t>dir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Freeform 326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7" name="Freeform 327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8" name="Freeform 328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9" name="Freeform 329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0" name="Freeform 330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1" name="Freeform 331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2" name="Freeform 332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3" name="Freeform 333"/>
          <p:cNvSpPr/>
          <p:nvPr/>
        </p:nvSpPr>
        <p:spPr>
          <a:xfrm>
            <a:off x="1454150" y="158750"/>
            <a:ext cx="450850" cy="95250"/>
          </a:xfrm>
          <a:custGeom>
            <a:avLst/>
            <a:gdLst>
              <a:gd name="connsiteX0" fmla="*/ 21844 w 450850"/>
              <a:gd name="connsiteY0" fmla="*/ 48894 h 95250"/>
              <a:gd name="connsiteX1" fmla="*/ 418845 w 450850"/>
              <a:gd name="connsiteY1" fmla="*/ 48894 h 95250"/>
              <a:gd name="connsiteX2" fmla="*/ 418845 w 450850"/>
              <a:gd name="connsiteY2" fmla="*/ 30988 h 95250"/>
              <a:gd name="connsiteX3" fmla="*/ 454660 w 450850"/>
              <a:gd name="connsiteY3" fmla="*/ 66802 h 95250"/>
              <a:gd name="connsiteX4" fmla="*/ 418845 w 450850"/>
              <a:gd name="connsiteY4" fmla="*/ 102616 h 95250"/>
              <a:gd name="connsiteX5" fmla="*/ 418845 w 450850"/>
              <a:gd name="connsiteY5" fmla="*/ 84708 h 95250"/>
              <a:gd name="connsiteX6" fmla="*/ 21844 w 450850"/>
              <a:gd name="connsiteY6" fmla="*/ 84708 h 95250"/>
              <a:gd name="connsiteX7" fmla="*/ 21844 w 450850"/>
              <a:gd name="connsiteY7" fmla="*/ 48894 h 95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0850" h="95250">
                <a:moveTo>
                  <a:pt x="21844" y="48894"/>
                </a:moveTo>
                <a:lnTo>
                  <a:pt x="418845" y="48894"/>
                </a:lnTo>
                <a:lnTo>
                  <a:pt x="418845" y="30988"/>
                </a:lnTo>
                <a:lnTo>
                  <a:pt x="454660" y="66802"/>
                </a:lnTo>
                <a:lnTo>
                  <a:pt x="418845" y="102616"/>
                </a:lnTo>
                <a:lnTo>
                  <a:pt x="418845" y="84708"/>
                </a:lnTo>
                <a:lnTo>
                  <a:pt x="21844" y="84708"/>
                </a:lnTo>
                <a:lnTo>
                  <a:pt x="21844" y="48894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4" name="Freeform 334"/>
          <p:cNvSpPr/>
          <p:nvPr/>
        </p:nvSpPr>
        <p:spPr>
          <a:xfrm>
            <a:off x="1454150" y="158750"/>
            <a:ext cx="450850" cy="95250"/>
          </a:xfrm>
          <a:custGeom>
            <a:avLst/>
            <a:gdLst>
              <a:gd name="connsiteX0" fmla="*/ 21844 w 450850"/>
              <a:gd name="connsiteY0" fmla="*/ 48894 h 95250"/>
              <a:gd name="connsiteX1" fmla="*/ 418845 w 450850"/>
              <a:gd name="connsiteY1" fmla="*/ 48894 h 95250"/>
              <a:gd name="connsiteX2" fmla="*/ 418845 w 450850"/>
              <a:gd name="connsiteY2" fmla="*/ 30988 h 95250"/>
              <a:gd name="connsiteX3" fmla="*/ 454660 w 450850"/>
              <a:gd name="connsiteY3" fmla="*/ 66802 h 95250"/>
              <a:gd name="connsiteX4" fmla="*/ 418845 w 450850"/>
              <a:gd name="connsiteY4" fmla="*/ 102616 h 95250"/>
              <a:gd name="connsiteX5" fmla="*/ 418845 w 450850"/>
              <a:gd name="connsiteY5" fmla="*/ 84708 h 95250"/>
              <a:gd name="connsiteX6" fmla="*/ 21844 w 450850"/>
              <a:gd name="connsiteY6" fmla="*/ 84708 h 95250"/>
              <a:gd name="connsiteX7" fmla="*/ 21844 w 450850"/>
              <a:gd name="connsiteY7" fmla="*/ 48894 h 95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0850" h="95250">
                <a:moveTo>
                  <a:pt x="21844" y="48894"/>
                </a:moveTo>
                <a:lnTo>
                  <a:pt x="418845" y="48894"/>
                </a:lnTo>
                <a:lnTo>
                  <a:pt x="418845" y="30988"/>
                </a:lnTo>
                <a:lnTo>
                  <a:pt x="454660" y="66802"/>
                </a:lnTo>
                <a:lnTo>
                  <a:pt x="418845" y="102616"/>
                </a:lnTo>
                <a:lnTo>
                  <a:pt x="418845" y="84708"/>
                </a:lnTo>
                <a:lnTo>
                  <a:pt x="21844" y="84708"/>
                </a:lnTo>
                <a:lnTo>
                  <a:pt x="21844" y="48894"/>
                </a:lnTo>
                <a:close/>
              </a:path>
            </a:pathLst>
          </a:custGeom>
          <a:solidFill>
            <a:srgbClr val="000071">
              <a:alpha val="0"/>
            </a:srgbClr>
          </a:solidFill>
          <a:ln w="25907">
            <a:solidFill>
              <a:srgbClr val="B95F24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5" name="Freeform 335"/>
          <p:cNvSpPr/>
          <p:nvPr/>
        </p:nvSpPr>
        <p:spPr>
          <a:xfrm>
            <a:off x="2025650" y="666750"/>
            <a:ext cx="590550" cy="158750"/>
          </a:xfrm>
          <a:custGeom>
            <a:avLst/>
            <a:gdLst>
              <a:gd name="connsiteX0" fmla="*/ 26416 w 590550"/>
              <a:gd name="connsiteY0" fmla="*/ 63246 h 158750"/>
              <a:gd name="connsiteX1" fmla="*/ 530860 w 590550"/>
              <a:gd name="connsiteY1" fmla="*/ 63246 h 158750"/>
              <a:gd name="connsiteX2" fmla="*/ 530860 w 590550"/>
              <a:gd name="connsiteY2" fmla="*/ 27432 h 158750"/>
              <a:gd name="connsiteX3" fmla="*/ 602488 w 590550"/>
              <a:gd name="connsiteY3" fmla="*/ 99060 h 158750"/>
              <a:gd name="connsiteX4" fmla="*/ 530860 w 590550"/>
              <a:gd name="connsiteY4" fmla="*/ 170688 h 158750"/>
              <a:gd name="connsiteX5" fmla="*/ 530860 w 590550"/>
              <a:gd name="connsiteY5" fmla="*/ 134874 h 158750"/>
              <a:gd name="connsiteX6" fmla="*/ 26416 w 590550"/>
              <a:gd name="connsiteY6" fmla="*/ 134874 h 158750"/>
              <a:gd name="connsiteX7" fmla="*/ 26416 w 590550"/>
              <a:gd name="connsiteY7" fmla="*/ 63246 h 158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90550" h="158750">
                <a:moveTo>
                  <a:pt x="26416" y="63246"/>
                </a:moveTo>
                <a:lnTo>
                  <a:pt x="530860" y="63246"/>
                </a:lnTo>
                <a:lnTo>
                  <a:pt x="530860" y="27432"/>
                </a:lnTo>
                <a:lnTo>
                  <a:pt x="602488" y="99060"/>
                </a:lnTo>
                <a:lnTo>
                  <a:pt x="530860" y="170688"/>
                </a:lnTo>
                <a:lnTo>
                  <a:pt x="530860" y="134874"/>
                </a:lnTo>
                <a:lnTo>
                  <a:pt x="26416" y="134874"/>
                </a:lnTo>
                <a:lnTo>
                  <a:pt x="26416" y="63246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6" name="Freeform 336"/>
          <p:cNvSpPr/>
          <p:nvPr/>
        </p:nvSpPr>
        <p:spPr>
          <a:xfrm>
            <a:off x="2025650" y="666750"/>
            <a:ext cx="590550" cy="158750"/>
          </a:xfrm>
          <a:custGeom>
            <a:avLst/>
            <a:gdLst>
              <a:gd name="connsiteX0" fmla="*/ 26416 w 590550"/>
              <a:gd name="connsiteY0" fmla="*/ 63246 h 158750"/>
              <a:gd name="connsiteX1" fmla="*/ 530860 w 590550"/>
              <a:gd name="connsiteY1" fmla="*/ 63246 h 158750"/>
              <a:gd name="connsiteX2" fmla="*/ 530860 w 590550"/>
              <a:gd name="connsiteY2" fmla="*/ 27432 h 158750"/>
              <a:gd name="connsiteX3" fmla="*/ 602488 w 590550"/>
              <a:gd name="connsiteY3" fmla="*/ 99060 h 158750"/>
              <a:gd name="connsiteX4" fmla="*/ 530860 w 590550"/>
              <a:gd name="connsiteY4" fmla="*/ 170688 h 158750"/>
              <a:gd name="connsiteX5" fmla="*/ 530860 w 590550"/>
              <a:gd name="connsiteY5" fmla="*/ 134874 h 158750"/>
              <a:gd name="connsiteX6" fmla="*/ 26416 w 590550"/>
              <a:gd name="connsiteY6" fmla="*/ 134874 h 158750"/>
              <a:gd name="connsiteX7" fmla="*/ 26416 w 590550"/>
              <a:gd name="connsiteY7" fmla="*/ 63246 h 158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90550" h="158750">
                <a:moveTo>
                  <a:pt x="26416" y="63246"/>
                </a:moveTo>
                <a:lnTo>
                  <a:pt x="530860" y="63246"/>
                </a:lnTo>
                <a:lnTo>
                  <a:pt x="530860" y="27432"/>
                </a:lnTo>
                <a:lnTo>
                  <a:pt x="602488" y="99060"/>
                </a:lnTo>
                <a:lnTo>
                  <a:pt x="530860" y="170688"/>
                </a:lnTo>
                <a:lnTo>
                  <a:pt x="530860" y="134874"/>
                </a:lnTo>
                <a:lnTo>
                  <a:pt x="26416" y="134874"/>
                </a:lnTo>
                <a:lnTo>
                  <a:pt x="26416" y="63246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25907">
            <a:solidFill>
              <a:srgbClr val="B95F24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7" name="Freeform 337"/>
          <p:cNvSpPr/>
          <p:nvPr/>
        </p:nvSpPr>
        <p:spPr>
          <a:xfrm>
            <a:off x="5632450" y="666750"/>
            <a:ext cx="374650" cy="158750"/>
          </a:xfrm>
          <a:custGeom>
            <a:avLst/>
            <a:gdLst>
              <a:gd name="connsiteX0" fmla="*/ 20828 w 374650"/>
              <a:gd name="connsiteY0" fmla="*/ 63246 h 158750"/>
              <a:gd name="connsiteX1" fmla="*/ 308864 w 374650"/>
              <a:gd name="connsiteY1" fmla="*/ 63246 h 158750"/>
              <a:gd name="connsiteX2" fmla="*/ 308864 w 374650"/>
              <a:gd name="connsiteY2" fmla="*/ 27432 h 158750"/>
              <a:gd name="connsiteX3" fmla="*/ 380491 w 374650"/>
              <a:gd name="connsiteY3" fmla="*/ 99060 h 158750"/>
              <a:gd name="connsiteX4" fmla="*/ 308864 w 374650"/>
              <a:gd name="connsiteY4" fmla="*/ 170688 h 158750"/>
              <a:gd name="connsiteX5" fmla="*/ 308864 w 374650"/>
              <a:gd name="connsiteY5" fmla="*/ 134874 h 158750"/>
              <a:gd name="connsiteX6" fmla="*/ 20828 w 374650"/>
              <a:gd name="connsiteY6" fmla="*/ 134874 h 158750"/>
              <a:gd name="connsiteX7" fmla="*/ 20828 w 374650"/>
              <a:gd name="connsiteY7" fmla="*/ 63246 h 158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74650" h="158750">
                <a:moveTo>
                  <a:pt x="20828" y="63246"/>
                </a:moveTo>
                <a:lnTo>
                  <a:pt x="308864" y="63246"/>
                </a:lnTo>
                <a:lnTo>
                  <a:pt x="308864" y="27432"/>
                </a:lnTo>
                <a:lnTo>
                  <a:pt x="380491" y="99060"/>
                </a:lnTo>
                <a:lnTo>
                  <a:pt x="308864" y="170688"/>
                </a:lnTo>
                <a:lnTo>
                  <a:pt x="308864" y="134874"/>
                </a:lnTo>
                <a:lnTo>
                  <a:pt x="20828" y="134874"/>
                </a:lnTo>
                <a:lnTo>
                  <a:pt x="20828" y="63246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8" name="Freeform 338"/>
          <p:cNvSpPr/>
          <p:nvPr/>
        </p:nvSpPr>
        <p:spPr>
          <a:xfrm>
            <a:off x="5632450" y="666750"/>
            <a:ext cx="374650" cy="158750"/>
          </a:xfrm>
          <a:custGeom>
            <a:avLst/>
            <a:gdLst>
              <a:gd name="connsiteX0" fmla="*/ 20828 w 374650"/>
              <a:gd name="connsiteY0" fmla="*/ 63246 h 158750"/>
              <a:gd name="connsiteX1" fmla="*/ 308864 w 374650"/>
              <a:gd name="connsiteY1" fmla="*/ 63246 h 158750"/>
              <a:gd name="connsiteX2" fmla="*/ 308864 w 374650"/>
              <a:gd name="connsiteY2" fmla="*/ 27432 h 158750"/>
              <a:gd name="connsiteX3" fmla="*/ 380491 w 374650"/>
              <a:gd name="connsiteY3" fmla="*/ 99060 h 158750"/>
              <a:gd name="connsiteX4" fmla="*/ 308864 w 374650"/>
              <a:gd name="connsiteY4" fmla="*/ 170688 h 158750"/>
              <a:gd name="connsiteX5" fmla="*/ 308864 w 374650"/>
              <a:gd name="connsiteY5" fmla="*/ 134874 h 158750"/>
              <a:gd name="connsiteX6" fmla="*/ 20828 w 374650"/>
              <a:gd name="connsiteY6" fmla="*/ 134874 h 158750"/>
              <a:gd name="connsiteX7" fmla="*/ 20828 w 374650"/>
              <a:gd name="connsiteY7" fmla="*/ 63246 h 158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74650" h="158750">
                <a:moveTo>
                  <a:pt x="20828" y="63246"/>
                </a:moveTo>
                <a:lnTo>
                  <a:pt x="308864" y="63246"/>
                </a:lnTo>
                <a:lnTo>
                  <a:pt x="308864" y="27432"/>
                </a:lnTo>
                <a:lnTo>
                  <a:pt x="380491" y="99060"/>
                </a:lnTo>
                <a:lnTo>
                  <a:pt x="308864" y="170688"/>
                </a:lnTo>
                <a:lnTo>
                  <a:pt x="308864" y="134874"/>
                </a:lnTo>
                <a:lnTo>
                  <a:pt x="20828" y="134874"/>
                </a:lnTo>
                <a:lnTo>
                  <a:pt x="20828" y="63246"/>
                </a:lnTo>
                <a:close/>
              </a:path>
            </a:pathLst>
          </a:custGeom>
          <a:solidFill>
            <a:srgbClr val="000071">
              <a:alpha val="0"/>
            </a:srgbClr>
          </a:solidFill>
          <a:ln w="25907">
            <a:solidFill>
              <a:srgbClr val="B95F24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9" name="Freeform 339"/>
          <p:cNvSpPr/>
          <p:nvPr/>
        </p:nvSpPr>
        <p:spPr>
          <a:xfrm>
            <a:off x="2165350" y="4629150"/>
            <a:ext cx="311150" cy="311150"/>
          </a:xfrm>
          <a:custGeom>
            <a:avLst/>
            <a:gdLst>
              <a:gd name="connsiteX0" fmla="*/ 31495 w 311150"/>
              <a:gd name="connsiteY0" fmla="*/ 168402 h 311150"/>
              <a:gd name="connsiteX1" fmla="*/ 103504 w 311150"/>
              <a:gd name="connsiteY1" fmla="*/ 168402 h 311150"/>
              <a:gd name="connsiteX2" fmla="*/ 103504 w 311150"/>
              <a:gd name="connsiteY2" fmla="*/ 24384 h 311150"/>
              <a:gd name="connsiteX3" fmla="*/ 247523 w 311150"/>
              <a:gd name="connsiteY3" fmla="*/ 24384 h 311150"/>
              <a:gd name="connsiteX4" fmla="*/ 247523 w 311150"/>
              <a:gd name="connsiteY4" fmla="*/ 168402 h 311150"/>
              <a:gd name="connsiteX5" fmla="*/ 319532 w 311150"/>
              <a:gd name="connsiteY5" fmla="*/ 168402 h 311150"/>
              <a:gd name="connsiteX6" fmla="*/ 175514 w 311150"/>
              <a:gd name="connsiteY6" fmla="*/ 312420 h 311150"/>
              <a:gd name="connsiteX7" fmla="*/ 31495 w 311150"/>
              <a:gd name="connsiteY7" fmla="*/ 168402 h 31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1150" h="311150">
                <a:moveTo>
                  <a:pt x="31495" y="168402"/>
                </a:moveTo>
                <a:lnTo>
                  <a:pt x="103504" y="168402"/>
                </a:lnTo>
                <a:lnTo>
                  <a:pt x="103504" y="24384"/>
                </a:lnTo>
                <a:lnTo>
                  <a:pt x="247523" y="24384"/>
                </a:lnTo>
                <a:lnTo>
                  <a:pt x="247523" y="168402"/>
                </a:lnTo>
                <a:lnTo>
                  <a:pt x="319532" y="168402"/>
                </a:lnTo>
                <a:lnTo>
                  <a:pt x="175514" y="312420"/>
                </a:lnTo>
                <a:lnTo>
                  <a:pt x="31495" y="168402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0" name="Freeform 340"/>
          <p:cNvSpPr/>
          <p:nvPr/>
        </p:nvSpPr>
        <p:spPr>
          <a:xfrm>
            <a:off x="2165350" y="4629150"/>
            <a:ext cx="311150" cy="311150"/>
          </a:xfrm>
          <a:custGeom>
            <a:avLst/>
            <a:gdLst>
              <a:gd name="connsiteX0" fmla="*/ 31495 w 311150"/>
              <a:gd name="connsiteY0" fmla="*/ 168402 h 311150"/>
              <a:gd name="connsiteX1" fmla="*/ 103504 w 311150"/>
              <a:gd name="connsiteY1" fmla="*/ 168402 h 311150"/>
              <a:gd name="connsiteX2" fmla="*/ 103504 w 311150"/>
              <a:gd name="connsiteY2" fmla="*/ 24384 h 311150"/>
              <a:gd name="connsiteX3" fmla="*/ 247523 w 311150"/>
              <a:gd name="connsiteY3" fmla="*/ 24384 h 311150"/>
              <a:gd name="connsiteX4" fmla="*/ 247523 w 311150"/>
              <a:gd name="connsiteY4" fmla="*/ 168402 h 311150"/>
              <a:gd name="connsiteX5" fmla="*/ 319532 w 311150"/>
              <a:gd name="connsiteY5" fmla="*/ 168402 h 311150"/>
              <a:gd name="connsiteX6" fmla="*/ 175514 w 311150"/>
              <a:gd name="connsiteY6" fmla="*/ 312420 h 311150"/>
              <a:gd name="connsiteX7" fmla="*/ 31495 w 311150"/>
              <a:gd name="connsiteY7" fmla="*/ 168402 h 31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1150" h="311150">
                <a:moveTo>
                  <a:pt x="31495" y="168402"/>
                </a:moveTo>
                <a:lnTo>
                  <a:pt x="103504" y="168402"/>
                </a:lnTo>
                <a:lnTo>
                  <a:pt x="103504" y="24384"/>
                </a:lnTo>
                <a:lnTo>
                  <a:pt x="247523" y="24384"/>
                </a:lnTo>
                <a:lnTo>
                  <a:pt x="247523" y="168402"/>
                </a:lnTo>
                <a:lnTo>
                  <a:pt x="319532" y="168402"/>
                </a:lnTo>
                <a:lnTo>
                  <a:pt x="175514" y="312420"/>
                </a:lnTo>
                <a:lnTo>
                  <a:pt x="31495" y="168402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25907">
            <a:solidFill>
              <a:srgbClr val="B95F24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1" name="Freeform 341"/>
          <p:cNvSpPr/>
          <p:nvPr/>
        </p:nvSpPr>
        <p:spPr>
          <a:xfrm>
            <a:off x="2165350" y="5353050"/>
            <a:ext cx="247650" cy="298450"/>
          </a:xfrm>
          <a:custGeom>
            <a:avLst/>
            <a:gdLst>
              <a:gd name="connsiteX0" fmla="*/ 31495 w 247650"/>
              <a:gd name="connsiteY0" fmla="*/ 201168 h 298450"/>
              <a:gd name="connsiteX1" fmla="*/ 85598 w 247650"/>
              <a:gd name="connsiteY1" fmla="*/ 201168 h 298450"/>
              <a:gd name="connsiteX2" fmla="*/ 85598 w 247650"/>
              <a:gd name="connsiteY2" fmla="*/ 21336 h 298450"/>
              <a:gd name="connsiteX3" fmla="*/ 193801 w 247650"/>
              <a:gd name="connsiteY3" fmla="*/ 21336 h 298450"/>
              <a:gd name="connsiteX4" fmla="*/ 193801 w 247650"/>
              <a:gd name="connsiteY4" fmla="*/ 201168 h 298450"/>
              <a:gd name="connsiteX5" fmla="*/ 247904 w 247650"/>
              <a:gd name="connsiteY5" fmla="*/ 201168 h 298450"/>
              <a:gd name="connsiteX6" fmla="*/ 139700 w 247650"/>
              <a:gd name="connsiteY6" fmla="*/ 309372 h 298450"/>
              <a:gd name="connsiteX7" fmla="*/ 31495 w 247650"/>
              <a:gd name="connsiteY7" fmla="*/ 201168 h 298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7650" h="298450">
                <a:moveTo>
                  <a:pt x="31495" y="201168"/>
                </a:moveTo>
                <a:lnTo>
                  <a:pt x="85598" y="201168"/>
                </a:lnTo>
                <a:lnTo>
                  <a:pt x="85598" y="21336"/>
                </a:lnTo>
                <a:lnTo>
                  <a:pt x="193801" y="21336"/>
                </a:lnTo>
                <a:lnTo>
                  <a:pt x="193801" y="201168"/>
                </a:lnTo>
                <a:lnTo>
                  <a:pt x="247904" y="201168"/>
                </a:lnTo>
                <a:lnTo>
                  <a:pt x="139700" y="309372"/>
                </a:lnTo>
                <a:lnTo>
                  <a:pt x="31495" y="201168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2" name="Freeform 342"/>
          <p:cNvSpPr/>
          <p:nvPr/>
        </p:nvSpPr>
        <p:spPr>
          <a:xfrm>
            <a:off x="2165350" y="5353050"/>
            <a:ext cx="247650" cy="298450"/>
          </a:xfrm>
          <a:custGeom>
            <a:avLst/>
            <a:gdLst>
              <a:gd name="connsiteX0" fmla="*/ 31495 w 247650"/>
              <a:gd name="connsiteY0" fmla="*/ 201168 h 298450"/>
              <a:gd name="connsiteX1" fmla="*/ 85598 w 247650"/>
              <a:gd name="connsiteY1" fmla="*/ 201168 h 298450"/>
              <a:gd name="connsiteX2" fmla="*/ 85598 w 247650"/>
              <a:gd name="connsiteY2" fmla="*/ 21336 h 298450"/>
              <a:gd name="connsiteX3" fmla="*/ 193801 w 247650"/>
              <a:gd name="connsiteY3" fmla="*/ 21336 h 298450"/>
              <a:gd name="connsiteX4" fmla="*/ 193801 w 247650"/>
              <a:gd name="connsiteY4" fmla="*/ 201168 h 298450"/>
              <a:gd name="connsiteX5" fmla="*/ 247904 w 247650"/>
              <a:gd name="connsiteY5" fmla="*/ 201168 h 298450"/>
              <a:gd name="connsiteX6" fmla="*/ 139700 w 247650"/>
              <a:gd name="connsiteY6" fmla="*/ 309372 h 298450"/>
              <a:gd name="connsiteX7" fmla="*/ 31495 w 247650"/>
              <a:gd name="connsiteY7" fmla="*/ 201168 h 298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7650" h="298450">
                <a:moveTo>
                  <a:pt x="31495" y="201168"/>
                </a:moveTo>
                <a:lnTo>
                  <a:pt x="85598" y="201168"/>
                </a:lnTo>
                <a:lnTo>
                  <a:pt x="85598" y="21336"/>
                </a:lnTo>
                <a:lnTo>
                  <a:pt x="193801" y="21336"/>
                </a:lnTo>
                <a:lnTo>
                  <a:pt x="193801" y="201168"/>
                </a:lnTo>
                <a:lnTo>
                  <a:pt x="247904" y="201168"/>
                </a:lnTo>
                <a:lnTo>
                  <a:pt x="139700" y="309372"/>
                </a:lnTo>
                <a:lnTo>
                  <a:pt x="31495" y="201168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25907">
            <a:solidFill>
              <a:srgbClr val="B95F24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3" name="Freeform 343"/>
          <p:cNvSpPr/>
          <p:nvPr/>
        </p:nvSpPr>
        <p:spPr>
          <a:xfrm>
            <a:off x="1162050" y="5353050"/>
            <a:ext cx="666750" cy="514350"/>
          </a:xfrm>
          <a:custGeom>
            <a:avLst/>
            <a:gdLst>
              <a:gd name="connsiteX0" fmla="*/ 25908 w 666750"/>
              <a:gd name="connsiteY0" fmla="*/ 272796 h 514350"/>
              <a:gd name="connsiteX1" fmla="*/ 350519 w 666750"/>
              <a:gd name="connsiteY1" fmla="*/ 21336 h 514350"/>
              <a:gd name="connsiteX2" fmla="*/ 675132 w 666750"/>
              <a:gd name="connsiteY2" fmla="*/ 272796 h 514350"/>
              <a:gd name="connsiteX3" fmla="*/ 350519 w 666750"/>
              <a:gd name="connsiteY3" fmla="*/ 524256 h 514350"/>
              <a:gd name="connsiteX4" fmla="*/ 25908 w 666750"/>
              <a:gd name="connsiteY4" fmla="*/ 272796 h 514350"/>
              <a:gd name="connsiteX5" fmla="*/ 25908 w 666750"/>
              <a:gd name="connsiteY5" fmla="*/ 272796 h 514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66750" h="514350">
                <a:moveTo>
                  <a:pt x="25908" y="272796"/>
                </a:moveTo>
                <a:cubicBezTo>
                  <a:pt x="25908" y="133858"/>
                  <a:pt x="171196" y="21336"/>
                  <a:pt x="350519" y="21336"/>
                </a:cubicBezTo>
                <a:cubicBezTo>
                  <a:pt x="529844" y="21336"/>
                  <a:pt x="675132" y="133858"/>
                  <a:pt x="675132" y="272796"/>
                </a:cubicBezTo>
                <a:cubicBezTo>
                  <a:pt x="675132" y="411670"/>
                  <a:pt x="529844" y="524256"/>
                  <a:pt x="350519" y="524256"/>
                </a:cubicBezTo>
                <a:cubicBezTo>
                  <a:pt x="171196" y="524256"/>
                  <a:pt x="25908" y="411670"/>
                  <a:pt x="25908" y="272796"/>
                </a:cubicBezTo>
                <a:lnTo>
                  <a:pt x="25908" y="272796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4" name="Freeform 344"/>
          <p:cNvSpPr/>
          <p:nvPr/>
        </p:nvSpPr>
        <p:spPr>
          <a:xfrm>
            <a:off x="1162050" y="5353050"/>
            <a:ext cx="666750" cy="514350"/>
          </a:xfrm>
          <a:custGeom>
            <a:avLst/>
            <a:gdLst>
              <a:gd name="connsiteX0" fmla="*/ 25908 w 666750"/>
              <a:gd name="connsiteY0" fmla="*/ 272796 h 514350"/>
              <a:gd name="connsiteX1" fmla="*/ 350519 w 666750"/>
              <a:gd name="connsiteY1" fmla="*/ 21336 h 514350"/>
              <a:gd name="connsiteX2" fmla="*/ 675132 w 666750"/>
              <a:gd name="connsiteY2" fmla="*/ 272796 h 514350"/>
              <a:gd name="connsiteX3" fmla="*/ 350519 w 666750"/>
              <a:gd name="connsiteY3" fmla="*/ 524256 h 514350"/>
              <a:gd name="connsiteX4" fmla="*/ 25908 w 666750"/>
              <a:gd name="connsiteY4" fmla="*/ 272796 h 514350"/>
              <a:gd name="connsiteX5" fmla="*/ 25908 w 666750"/>
              <a:gd name="connsiteY5" fmla="*/ 272796 h 514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66750" h="514350">
                <a:moveTo>
                  <a:pt x="25908" y="272796"/>
                </a:moveTo>
                <a:cubicBezTo>
                  <a:pt x="25908" y="133858"/>
                  <a:pt x="171196" y="21336"/>
                  <a:pt x="350519" y="21336"/>
                </a:cubicBezTo>
                <a:cubicBezTo>
                  <a:pt x="529844" y="21336"/>
                  <a:pt x="675132" y="133858"/>
                  <a:pt x="675132" y="272796"/>
                </a:cubicBezTo>
                <a:cubicBezTo>
                  <a:pt x="675132" y="411670"/>
                  <a:pt x="529844" y="524256"/>
                  <a:pt x="350519" y="524256"/>
                </a:cubicBezTo>
                <a:cubicBezTo>
                  <a:pt x="171196" y="524256"/>
                  <a:pt x="25908" y="411670"/>
                  <a:pt x="25908" y="272796"/>
                </a:cubicBezTo>
                <a:lnTo>
                  <a:pt x="25908" y="272796"/>
                </a:lnTo>
                <a:close/>
              </a:path>
            </a:pathLst>
          </a:custGeom>
          <a:solidFill>
            <a:srgbClr val="0000FF">
              <a:alpha val="0"/>
            </a:srgbClr>
          </a:solidFill>
          <a:ln w="25907">
            <a:solidFill>
              <a:srgbClr val="B95F24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5" name="Freeform 345"/>
          <p:cNvSpPr/>
          <p:nvPr/>
        </p:nvSpPr>
        <p:spPr>
          <a:xfrm>
            <a:off x="1301750" y="5784850"/>
            <a:ext cx="1390650" cy="882650"/>
          </a:xfrm>
          <a:custGeom>
            <a:avLst/>
            <a:gdLst>
              <a:gd name="connsiteX0" fmla="*/ 30988 w 1390650"/>
              <a:gd name="connsiteY0" fmla="*/ 452882 h 882650"/>
              <a:gd name="connsiteX1" fmla="*/ 715264 w 1390650"/>
              <a:gd name="connsiteY1" fmla="*/ 20828 h 882650"/>
              <a:gd name="connsiteX2" fmla="*/ 1399539 w 1390650"/>
              <a:gd name="connsiteY2" fmla="*/ 452882 h 882650"/>
              <a:gd name="connsiteX3" fmla="*/ 715264 w 1390650"/>
              <a:gd name="connsiteY3" fmla="*/ 884935 h 882650"/>
              <a:gd name="connsiteX4" fmla="*/ 30988 w 1390650"/>
              <a:gd name="connsiteY4" fmla="*/ 452882 h 882650"/>
              <a:gd name="connsiteX5" fmla="*/ 30988 w 1390650"/>
              <a:gd name="connsiteY5" fmla="*/ 452882 h 882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90650" h="882650">
                <a:moveTo>
                  <a:pt x="30988" y="452882"/>
                </a:moveTo>
                <a:cubicBezTo>
                  <a:pt x="30988" y="214262"/>
                  <a:pt x="337311" y="20828"/>
                  <a:pt x="715264" y="20828"/>
                </a:cubicBezTo>
                <a:cubicBezTo>
                  <a:pt x="1093216" y="20828"/>
                  <a:pt x="1399539" y="214262"/>
                  <a:pt x="1399539" y="452882"/>
                </a:cubicBezTo>
                <a:cubicBezTo>
                  <a:pt x="1399539" y="691502"/>
                  <a:pt x="1093216" y="884935"/>
                  <a:pt x="715264" y="884935"/>
                </a:cubicBezTo>
                <a:cubicBezTo>
                  <a:pt x="337311" y="884935"/>
                  <a:pt x="30988" y="691502"/>
                  <a:pt x="30988" y="452882"/>
                </a:cubicBezTo>
                <a:lnTo>
                  <a:pt x="30988" y="452882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6" name="Freeform 346"/>
          <p:cNvSpPr/>
          <p:nvPr/>
        </p:nvSpPr>
        <p:spPr>
          <a:xfrm>
            <a:off x="1301750" y="5784850"/>
            <a:ext cx="1390650" cy="882650"/>
          </a:xfrm>
          <a:custGeom>
            <a:avLst/>
            <a:gdLst>
              <a:gd name="connsiteX0" fmla="*/ 30988 w 1390650"/>
              <a:gd name="connsiteY0" fmla="*/ 452882 h 882650"/>
              <a:gd name="connsiteX1" fmla="*/ 715264 w 1390650"/>
              <a:gd name="connsiteY1" fmla="*/ 20828 h 882650"/>
              <a:gd name="connsiteX2" fmla="*/ 1399539 w 1390650"/>
              <a:gd name="connsiteY2" fmla="*/ 452882 h 882650"/>
              <a:gd name="connsiteX3" fmla="*/ 715264 w 1390650"/>
              <a:gd name="connsiteY3" fmla="*/ 884935 h 882650"/>
              <a:gd name="connsiteX4" fmla="*/ 30988 w 1390650"/>
              <a:gd name="connsiteY4" fmla="*/ 452882 h 882650"/>
              <a:gd name="connsiteX5" fmla="*/ 30988 w 1390650"/>
              <a:gd name="connsiteY5" fmla="*/ 452882 h 882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90650" h="882650">
                <a:moveTo>
                  <a:pt x="30988" y="452882"/>
                </a:moveTo>
                <a:cubicBezTo>
                  <a:pt x="30988" y="214262"/>
                  <a:pt x="337311" y="20828"/>
                  <a:pt x="715264" y="20828"/>
                </a:cubicBezTo>
                <a:cubicBezTo>
                  <a:pt x="1093216" y="20828"/>
                  <a:pt x="1399539" y="214262"/>
                  <a:pt x="1399539" y="452882"/>
                </a:cubicBezTo>
                <a:cubicBezTo>
                  <a:pt x="1399539" y="691502"/>
                  <a:pt x="1093216" y="884935"/>
                  <a:pt x="715264" y="884935"/>
                </a:cubicBezTo>
                <a:cubicBezTo>
                  <a:pt x="337311" y="884935"/>
                  <a:pt x="30988" y="691502"/>
                  <a:pt x="30988" y="452882"/>
                </a:cubicBezTo>
                <a:lnTo>
                  <a:pt x="30988" y="452882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25907">
            <a:solidFill>
              <a:srgbClr val="B95F24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7" name="TextBox 347"/>
          <p:cNvSpPr txBox="1"/>
          <p:nvPr/>
        </p:nvSpPr>
        <p:spPr>
          <a:xfrm>
            <a:off x="91439" y="8879"/>
            <a:ext cx="8496816" cy="48768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1829054" algn="l"/>
              </a:tabLst>
            </a:pPr>
            <a:r>
              <a:rPr lang="en-US" altLang="zh-CN" sz="1100" spc="8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100" spc="104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ea typeface="Times New Roman"/>
              </a:rPr>
              <a:t>Glukoz</a:t>
            </a:r>
            <a:r>
              <a:rPr lang="en-US" altLang="zh-CN" sz="1600" spc="85" dirty="0">
                <a:solidFill>
                  <a:srgbClr val="000000"/>
                </a:solidFill>
                <a:latin typeface="Times New Roman"/>
                <a:ea typeface="Times New Roman"/>
              </a:rPr>
              <a:t>+O2	</a:t>
            </a:r>
            <a:r>
              <a:rPr lang="en-US" altLang="zh-CN" sz="1600" spc="94" dirty="0">
                <a:solidFill>
                  <a:srgbClr val="000000"/>
                </a:solidFill>
                <a:latin typeface="Times New Roman"/>
                <a:ea typeface="Times New Roman"/>
              </a:rPr>
              <a:t>laktat</a:t>
            </a:r>
            <a:r>
              <a:rPr lang="en-US" altLang="zh-CN" sz="1600" spc="135" dirty="0">
                <a:solidFill>
                  <a:srgbClr val="000000"/>
                </a:solidFill>
                <a:latin typeface="Times New Roman"/>
                <a:ea typeface="Times New Roman"/>
              </a:rPr>
              <a:t>+asetat+CO2+2H2O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bakteriler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fruktoz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glusidleri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5" dirty="0">
                <a:solidFill>
                  <a:srgbClr val="000000"/>
                </a:solidFill>
                <a:latin typeface="Times New Roman"/>
                <a:ea typeface="Times New Roman"/>
              </a:rPr>
              <a:t>bulunduğu</a:t>
            </a:r>
          </a:p>
          <a:p>
            <a:pPr marL="0" indent="274319">
              <a:lnSpc>
                <a:spcPct val="100000"/>
              </a:lnSpc>
            </a:pPr>
            <a:r>
              <a:rPr lang="en-US" altLang="zh-CN" sz="1600" spc="125" dirty="0">
                <a:solidFill>
                  <a:srgbClr val="000000"/>
                </a:solidFill>
                <a:latin typeface="Times New Roman"/>
                <a:ea typeface="Times New Roman"/>
              </a:rPr>
              <a:t>anaerob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5" dirty="0">
                <a:solidFill>
                  <a:srgbClr val="000000"/>
                </a:solidFill>
                <a:latin typeface="Times New Roman"/>
                <a:ea typeface="Times New Roman"/>
              </a:rPr>
              <a:t>ortamlarda</a:t>
            </a:r>
            <a:r>
              <a:rPr lang="en-US" altLang="zh-CN" sz="16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geliştirebilirler.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9" dirty="0">
                <a:solidFill>
                  <a:srgbClr val="000000"/>
                </a:solidFill>
                <a:latin typeface="Times New Roman"/>
                <a:ea typeface="Times New Roman"/>
              </a:rPr>
              <a:t>Bunlar</a:t>
            </a:r>
            <a:r>
              <a:rPr lang="en-US" altLang="zh-CN" sz="16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5" dirty="0">
                <a:solidFill>
                  <a:srgbClr val="000000"/>
                </a:solidFill>
                <a:latin typeface="Times New Roman"/>
                <a:ea typeface="Times New Roman"/>
              </a:rPr>
              <a:t>mannitol</a:t>
            </a:r>
            <a:r>
              <a:rPr lang="en-US" altLang="zh-CN" sz="16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9" dirty="0">
                <a:solidFill>
                  <a:srgbClr val="000000"/>
                </a:solidFill>
                <a:latin typeface="Times New Roman"/>
                <a:ea typeface="Times New Roman"/>
              </a:rPr>
              <a:t>dehidrogenaza</a:t>
            </a:r>
            <a:r>
              <a:rPr lang="en-US" altLang="zh-CN" sz="16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sahiptirler.</a:t>
            </a:r>
          </a:p>
        </p:txBody>
      </p:sp>
      <p:sp>
        <p:nvSpPr>
          <p:cNvPr id="348" name="TextBox 348"/>
          <p:cNvSpPr txBox="1"/>
          <p:nvPr/>
        </p:nvSpPr>
        <p:spPr>
          <a:xfrm>
            <a:off x="147828" y="524245"/>
            <a:ext cx="1938413" cy="48768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600" spc="85" dirty="0">
                <a:solidFill>
                  <a:srgbClr val="000000"/>
                </a:solidFill>
                <a:latin typeface="Times New Roman"/>
                <a:ea typeface="Times New Roman"/>
              </a:rPr>
              <a:t>Fruktoz</a:t>
            </a:r>
            <a:r>
              <a:rPr lang="en-US" altLang="zh-CN" sz="1600" spc="139" dirty="0">
                <a:solidFill>
                  <a:srgbClr val="000000"/>
                </a:solidFill>
                <a:latin typeface="Times New Roman"/>
                <a:ea typeface="Times New Roman"/>
              </a:rPr>
              <a:t>+NAD</a:t>
            </a:r>
            <a:r>
              <a:rPr lang="en-US" altLang="zh-CN" sz="1600" spc="135" dirty="0">
                <a:solidFill>
                  <a:srgbClr val="000000"/>
                </a:solidFill>
                <a:latin typeface="Times New Roman"/>
                <a:ea typeface="Times New Roman"/>
              </a:rPr>
              <a:t>H+H+</a:t>
            </a:r>
          </a:p>
          <a:p>
            <a:pPr marL="0" indent="217931">
              <a:lnSpc>
                <a:spcPct val="100000"/>
              </a:lnSpc>
            </a:pPr>
            <a:r>
              <a:rPr lang="en-US" altLang="zh-CN" sz="1600" spc="125" dirty="0">
                <a:solidFill>
                  <a:srgbClr val="000000"/>
                </a:solidFill>
                <a:latin typeface="Times New Roman"/>
                <a:ea typeface="Times New Roman"/>
              </a:rPr>
              <a:t>manni</a:t>
            </a:r>
            <a:r>
              <a:rPr lang="en-US" altLang="zh-CN" sz="1600" spc="120" dirty="0">
                <a:solidFill>
                  <a:srgbClr val="000000"/>
                </a:solidFill>
                <a:latin typeface="Times New Roman"/>
                <a:ea typeface="Times New Roman"/>
              </a:rPr>
              <a:t>tol</a:t>
            </a:r>
          </a:p>
        </p:txBody>
      </p:sp>
      <p:sp>
        <p:nvSpPr>
          <p:cNvPr id="349" name="TextBox 349"/>
          <p:cNvSpPr txBox="1"/>
          <p:nvPr/>
        </p:nvSpPr>
        <p:spPr>
          <a:xfrm>
            <a:off x="2834894" y="536524"/>
            <a:ext cx="2964877" cy="243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600" spc="89" dirty="0">
                <a:solidFill>
                  <a:srgbClr val="000000"/>
                </a:solidFill>
                <a:latin typeface="Times New Roman"/>
                <a:ea typeface="Times New Roman"/>
              </a:rPr>
              <a:t>mannitol</a:t>
            </a:r>
            <a:r>
              <a:rPr lang="en-US" altLang="zh-CN" sz="1600" spc="125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  <a:r>
              <a:rPr lang="en-US" altLang="zh-CN" sz="16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39" dirty="0">
                <a:solidFill>
                  <a:srgbClr val="000000"/>
                </a:solidFill>
                <a:latin typeface="Times New Roman"/>
                <a:ea typeface="Times New Roman"/>
              </a:rPr>
              <a:t>NAD+</a:t>
            </a:r>
            <a:r>
              <a:rPr lang="en-US" altLang="zh-CN" sz="16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0" dirty="0">
                <a:solidFill>
                  <a:srgbClr val="000000"/>
                </a:solidFill>
                <a:latin typeface="Times New Roman"/>
                <a:ea typeface="Times New Roman"/>
              </a:rPr>
              <a:t>=&gt;</a:t>
            </a:r>
            <a:r>
              <a:rPr lang="en-US" altLang="zh-CN" sz="16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3</a:t>
            </a:r>
            <a:r>
              <a:rPr lang="en-US" altLang="zh-CN" sz="16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85" dirty="0">
                <a:solidFill>
                  <a:srgbClr val="000000"/>
                </a:solidFill>
                <a:latin typeface="Times New Roman"/>
                <a:ea typeface="Times New Roman"/>
              </a:rPr>
              <a:t>fruktoz</a:t>
            </a:r>
          </a:p>
        </p:txBody>
      </p:sp>
      <p:sp>
        <p:nvSpPr>
          <p:cNvPr id="350" name="TextBox 350"/>
          <p:cNvSpPr txBox="1"/>
          <p:nvPr/>
        </p:nvSpPr>
        <p:spPr>
          <a:xfrm>
            <a:off x="6074028" y="536524"/>
            <a:ext cx="2296847" cy="243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600" spc="94" dirty="0">
                <a:solidFill>
                  <a:srgbClr val="000000"/>
                </a:solidFill>
                <a:latin typeface="Times New Roman"/>
                <a:ea typeface="Times New Roman"/>
              </a:rPr>
              <a:t>laktoz+asetat+</a:t>
            </a:r>
            <a:r>
              <a:rPr lang="en-US" altLang="zh-CN" sz="16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64" dirty="0">
                <a:solidFill>
                  <a:srgbClr val="000000"/>
                </a:solidFill>
                <a:latin typeface="Times New Roman"/>
                <a:ea typeface="Times New Roman"/>
              </a:rPr>
              <a:t>CO2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5" dirty="0">
                <a:solidFill>
                  <a:srgbClr val="000000"/>
                </a:solidFill>
                <a:latin typeface="Times New Roman"/>
                <a:ea typeface="Times New Roman"/>
              </a:rPr>
              <a:t>+2</a:t>
            </a:r>
          </a:p>
        </p:txBody>
      </p:sp>
      <p:sp>
        <p:nvSpPr>
          <p:cNvPr id="351" name="TextBox 351"/>
          <p:cNvSpPr txBox="1"/>
          <p:nvPr/>
        </p:nvSpPr>
        <p:spPr>
          <a:xfrm>
            <a:off x="91439" y="1011925"/>
            <a:ext cx="8995498" cy="27500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74319" indent="-274319" hangingPunct="0">
              <a:lnSpc>
                <a:spcPct val="93750"/>
              </a:lnSpc>
            </a:pP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Süt,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laktoz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konsantrasyonu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5" dirty="0">
                <a:solidFill>
                  <a:srgbClr val="000000"/>
                </a:solidFill>
                <a:latin typeface="Times New Roman"/>
                <a:ea typeface="Times New Roman"/>
              </a:rPr>
              <a:t>bakımından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zengindir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3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35" dirty="0">
                <a:solidFill>
                  <a:srgbClr val="000000"/>
                </a:solidFill>
                <a:latin typeface="Times New Roman"/>
                <a:ea typeface="Times New Roman"/>
              </a:rPr>
              <a:t>40</a:t>
            </a:r>
            <a:r>
              <a:rPr lang="en-US" altLang="zh-CN" sz="1600" spc="85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600" spc="129" dirty="0">
                <a:solidFill>
                  <a:srgbClr val="000000"/>
                </a:solidFill>
                <a:latin typeface="Times New Roman"/>
                <a:ea typeface="Times New Roman"/>
              </a:rPr>
              <a:t>50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89" dirty="0">
                <a:solidFill>
                  <a:srgbClr val="000000"/>
                </a:solidFill>
                <a:latin typeface="Times New Roman"/>
                <a:ea typeface="Times New Roman"/>
              </a:rPr>
              <a:t>g/litre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düzeyindedir.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16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bakteriler</a:t>
            </a:r>
            <a:r>
              <a:rPr lang="en-US" altLang="zh-CN" sz="16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0" dirty="0">
                <a:solidFill>
                  <a:srgbClr val="000000"/>
                </a:solidFill>
                <a:latin typeface="Times New Roman"/>
                <a:ea typeface="Times New Roman"/>
              </a:rPr>
              <a:t>sütte</a:t>
            </a:r>
            <a:r>
              <a:rPr lang="en-US" altLang="zh-CN" sz="16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geliştiklerinde</a:t>
            </a:r>
            <a:r>
              <a:rPr lang="en-US" altLang="zh-CN" sz="16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5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16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16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5" dirty="0">
                <a:solidFill>
                  <a:srgbClr val="000000"/>
                </a:solidFill>
                <a:latin typeface="Times New Roman"/>
                <a:ea typeface="Times New Roman"/>
              </a:rPr>
              <a:t>miktarı</a:t>
            </a:r>
            <a:r>
              <a:rPr lang="en-US" altLang="zh-CN" sz="16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5" dirty="0">
                <a:solidFill>
                  <a:srgbClr val="000000"/>
                </a:solidFill>
                <a:latin typeface="Times New Roman"/>
                <a:ea typeface="Times New Roman"/>
              </a:rPr>
              <a:t>artarak</a:t>
            </a:r>
            <a:r>
              <a:rPr lang="en-US" altLang="zh-CN" sz="16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35" dirty="0">
                <a:solidFill>
                  <a:srgbClr val="000000"/>
                </a:solidFill>
                <a:latin typeface="Times New Roman"/>
                <a:ea typeface="Times New Roman"/>
              </a:rPr>
              <a:t>ortamın</a:t>
            </a:r>
            <a:r>
              <a:rPr lang="en-US" altLang="zh-CN" sz="16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39" dirty="0">
                <a:solidFill>
                  <a:srgbClr val="000000"/>
                </a:solidFill>
                <a:latin typeface="Times New Roman"/>
                <a:ea typeface="Times New Roman"/>
              </a:rPr>
              <a:t>pH’sı</a:t>
            </a:r>
            <a:r>
              <a:rPr lang="en-US" altLang="zh-CN" sz="1600" spc="8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6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bakterilerin</a:t>
            </a:r>
            <a:r>
              <a:rPr lang="en-US" altLang="zh-CN" sz="16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39" dirty="0">
                <a:solidFill>
                  <a:srgbClr val="000000"/>
                </a:solidFill>
                <a:latin typeface="Times New Roman"/>
                <a:ea typeface="Times New Roman"/>
              </a:rPr>
              <a:t>fermantasyon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0" dirty="0">
                <a:solidFill>
                  <a:srgbClr val="000000"/>
                </a:solidFill>
                <a:latin typeface="Times New Roman"/>
                <a:ea typeface="Times New Roman"/>
              </a:rPr>
              <a:t>sırasında</a:t>
            </a:r>
            <a:r>
              <a:rPr lang="en-US" altLang="zh-CN" sz="16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0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16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9" dirty="0">
                <a:solidFill>
                  <a:srgbClr val="000000"/>
                </a:solidFill>
                <a:latin typeface="Times New Roman"/>
                <a:ea typeface="Times New Roman"/>
              </a:rPr>
              <a:t>miktarına</a:t>
            </a:r>
            <a:r>
              <a:rPr lang="en-US" altLang="zh-CN" sz="16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39" dirty="0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5" dirty="0">
                <a:solidFill>
                  <a:srgbClr val="000000"/>
                </a:solidFill>
                <a:latin typeface="Times New Roman"/>
                <a:ea typeface="Times New Roman"/>
              </a:rPr>
              <a:t>düşer.</a:t>
            </a:r>
            <a:r>
              <a:rPr lang="en-US" altLang="zh-CN" sz="16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35" dirty="0">
                <a:solidFill>
                  <a:srgbClr val="000000"/>
                </a:solidFill>
                <a:latin typeface="Times New Roman"/>
                <a:ea typeface="Times New Roman"/>
              </a:rPr>
              <a:t>Süt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5" dirty="0">
                <a:solidFill>
                  <a:srgbClr val="000000"/>
                </a:solidFill>
                <a:latin typeface="Times New Roman"/>
                <a:ea typeface="Times New Roman"/>
              </a:rPr>
              <a:t>ürünlerinin</a:t>
            </a:r>
            <a:r>
              <a:rPr lang="en-US" altLang="zh-CN" sz="16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39" dirty="0">
                <a:solidFill>
                  <a:srgbClr val="000000"/>
                </a:solidFill>
                <a:latin typeface="Times New Roman"/>
                <a:ea typeface="Times New Roman"/>
              </a:rPr>
              <a:t>yapımı</a:t>
            </a:r>
            <a:r>
              <a:rPr lang="en-US" altLang="zh-CN" sz="16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5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6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olgunlaştırılmasında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istenen,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35" dirty="0">
                <a:solidFill>
                  <a:srgbClr val="000000"/>
                </a:solidFill>
                <a:latin typeface="Times New Roman"/>
                <a:ea typeface="Times New Roman"/>
              </a:rPr>
              <a:t>ürünün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özelliğine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9" dirty="0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kullanılan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0" dirty="0">
                <a:solidFill>
                  <a:srgbClr val="000000"/>
                </a:solidFill>
                <a:latin typeface="Times New Roman"/>
                <a:ea typeface="Times New Roman"/>
              </a:rPr>
              <a:t>kültürün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belli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16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asitlik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oluşturmasıdır.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Proteolitik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aktivite,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tat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600" spc="139" dirty="0">
                <a:solidFill>
                  <a:srgbClr val="000000"/>
                </a:solidFill>
                <a:latin typeface="Times New Roman"/>
                <a:ea typeface="Times New Roman"/>
              </a:rPr>
              <a:t>aroma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4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antibakteriyel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etkinliğin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50" dirty="0">
                <a:solidFill>
                  <a:srgbClr val="000000"/>
                </a:solidFill>
                <a:latin typeface="Times New Roman"/>
                <a:ea typeface="Times New Roman"/>
              </a:rPr>
              <a:t>meydana</a:t>
            </a:r>
            <a:r>
              <a:rPr lang="en-US" altLang="zh-CN" sz="16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5" dirty="0">
                <a:solidFill>
                  <a:srgbClr val="000000"/>
                </a:solidFill>
                <a:latin typeface="Times New Roman"/>
                <a:ea typeface="Times New Roman"/>
              </a:rPr>
              <a:t>gelmesinde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asitlik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9" dirty="0">
                <a:solidFill>
                  <a:srgbClr val="000000"/>
                </a:solidFill>
                <a:latin typeface="Times New Roman"/>
                <a:ea typeface="Times New Roman"/>
              </a:rPr>
              <a:t>öncedür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64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bakteriler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94" dirty="0">
                <a:solidFill>
                  <a:srgbClr val="000000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9" dirty="0">
                <a:solidFill>
                  <a:srgbClr val="000000"/>
                </a:solidFill>
                <a:latin typeface="Times New Roman"/>
                <a:ea typeface="Times New Roman"/>
              </a:rPr>
              <a:t>fermantasyonu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0" dirty="0">
                <a:solidFill>
                  <a:srgbClr val="000000"/>
                </a:solidFill>
                <a:latin typeface="Times New Roman"/>
                <a:ea typeface="Times New Roman"/>
              </a:rPr>
              <a:t>sayesinde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0" dirty="0">
                <a:solidFill>
                  <a:srgbClr val="000000"/>
                </a:solidFill>
                <a:latin typeface="Times New Roman"/>
                <a:ea typeface="Times New Roman"/>
              </a:rPr>
              <a:t>glusidlerden</a:t>
            </a:r>
            <a:r>
              <a:rPr lang="en-US" altLang="zh-CN" sz="16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ATP’lerini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sentezlerler.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94" dirty="0">
                <a:solidFill>
                  <a:srgbClr val="000000"/>
                </a:solidFill>
                <a:latin typeface="Times New Roman"/>
                <a:ea typeface="Times New Roman"/>
              </a:rPr>
              <a:t>bakteriler,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proteinaz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peptidazlardan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0" dirty="0">
                <a:solidFill>
                  <a:srgbClr val="000000"/>
                </a:solidFill>
                <a:latin typeface="Times New Roman"/>
                <a:ea typeface="Times New Roman"/>
              </a:rPr>
              <a:t>sentezleme</a:t>
            </a:r>
            <a:r>
              <a:rPr lang="en-US" altLang="zh-CN" sz="16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9" dirty="0">
                <a:solidFill>
                  <a:srgbClr val="000000"/>
                </a:solidFill>
                <a:latin typeface="Times New Roman"/>
                <a:ea typeface="Times New Roman"/>
              </a:rPr>
              <a:t>yeteneğine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sahiptirler.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5" dirty="0">
                <a:solidFill>
                  <a:srgbClr val="000000"/>
                </a:solidFill>
                <a:latin typeface="Times New Roman"/>
                <a:ea typeface="Times New Roman"/>
              </a:rPr>
              <a:t>Özeliikle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starter</a:t>
            </a:r>
            <a:r>
              <a:rPr lang="en-US" altLang="zh-CN" sz="16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5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0" dirty="0">
                <a:solidFill>
                  <a:srgbClr val="000000"/>
                </a:solidFill>
                <a:latin typeface="Times New Roman"/>
                <a:ea typeface="Times New Roman"/>
              </a:rPr>
              <a:t>kullanılan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türler</a:t>
            </a:r>
            <a:r>
              <a:rPr lang="en-US" altLang="zh-CN" sz="16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3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suşlar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64" dirty="0">
                <a:solidFill>
                  <a:srgbClr val="000000"/>
                </a:solidFill>
                <a:latin typeface="Times New Roman"/>
                <a:ea typeface="Times New Roman"/>
              </a:rPr>
              <a:t>tüm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süt</a:t>
            </a:r>
            <a:r>
              <a:rPr lang="en-US" altLang="zh-CN" sz="16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proteinlerinin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0" dirty="0">
                <a:solidFill>
                  <a:srgbClr val="000000"/>
                </a:solidFill>
                <a:latin typeface="Times New Roman"/>
                <a:ea typeface="Times New Roman"/>
              </a:rPr>
              <a:t>yanı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sıra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35" dirty="0">
                <a:solidFill>
                  <a:srgbClr val="000000"/>
                </a:solidFill>
                <a:latin typeface="Times New Roman"/>
                <a:ea typeface="Times New Roman"/>
              </a:rPr>
              <a:t>serum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proteinlerini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parçalarlar.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5" dirty="0">
                <a:solidFill>
                  <a:srgbClr val="000000"/>
                </a:solidFill>
                <a:latin typeface="Times New Roman"/>
                <a:ea typeface="Times New Roman"/>
              </a:rPr>
              <a:t>Laktokoklarda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39" dirty="0">
                <a:solidFill>
                  <a:srgbClr val="000000"/>
                </a:solidFill>
                <a:latin typeface="Times New Roman"/>
                <a:ea typeface="Times New Roman"/>
              </a:rPr>
              <a:t>as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50" dirty="0">
                <a:solidFill>
                  <a:srgbClr val="000000"/>
                </a:solidFill>
                <a:latin typeface="Times New Roman"/>
                <a:ea typeface="Times New Roman"/>
              </a:rPr>
              <a:t>k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89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54" dirty="0">
                <a:solidFill>
                  <a:srgbClr val="000000"/>
                </a:solidFill>
                <a:latin typeface="Times New Roman"/>
                <a:ea typeface="Times New Roman"/>
              </a:rPr>
              <a:t>ß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kazeini</a:t>
            </a:r>
            <a:r>
              <a:rPr lang="en-US" altLang="zh-CN" sz="16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94" dirty="0">
                <a:solidFill>
                  <a:srgbClr val="000000"/>
                </a:solidFill>
                <a:latin typeface="Times New Roman"/>
                <a:ea typeface="Times New Roman"/>
              </a:rPr>
              <a:t>hidrolize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eden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enzimlerden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85" dirty="0">
                <a:solidFill>
                  <a:srgbClr val="000000"/>
                </a:solidFill>
                <a:latin typeface="Times New Roman"/>
                <a:ea typeface="Times New Roman"/>
              </a:rPr>
              <a:t>salgılanırlar.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i="1" spc="150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600" i="1" spc="6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600" i="1" spc="94" dirty="0">
                <a:solidFill>
                  <a:srgbClr val="000000"/>
                </a:solidFill>
                <a:latin typeface="Times New Roman"/>
                <a:ea typeface="Times New Roman"/>
              </a:rPr>
              <a:t>heveticus’</a:t>
            </a:r>
            <a:r>
              <a:rPr lang="en-US" altLang="zh-CN" sz="1600" spc="135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as</a:t>
            </a:r>
            <a:r>
              <a:rPr lang="en-US" altLang="zh-CN" sz="1600" spc="85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kazein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5" dirty="0">
                <a:solidFill>
                  <a:srgbClr val="000000"/>
                </a:solidFill>
                <a:latin typeface="Times New Roman"/>
                <a:ea typeface="Times New Roman"/>
              </a:rPr>
              <a:t>ß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94" dirty="0">
                <a:solidFill>
                  <a:srgbClr val="000000"/>
                </a:solidFill>
                <a:latin typeface="Times New Roman"/>
                <a:ea typeface="Times New Roman"/>
              </a:rPr>
              <a:t>kazeini,</a:t>
            </a:r>
            <a:r>
              <a:rPr lang="en-US" altLang="zh-CN" sz="16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i="1" spc="120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600" i="1" spc="6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600" i="1" spc="94" dirty="0">
                <a:solidFill>
                  <a:srgbClr val="000000"/>
                </a:solidFill>
                <a:latin typeface="Times New Roman"/>
                <a:ea typeface="Times New Roman"/>
              </a:rPr>
              <a:t>delbrueckii</a:t>
            </a:r>
            <a:r>
              <a:rPr lang="en-US" altLang="zh-CN" sz="1600" i="1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i="1" spc="104" dirty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1600" i="1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i="1" spc="100" dirty="0">
                <a:solidFill>
                  <a:srgbClr val="000000"/>
                </a:solidFill>
                <a:latin typeface="Times New Roman"/>
                <a:ea typeface="Times New Roman"/>
              </a:rPr>
              <a:t>bulgaricus’da</a:t>
            </a:r>
            <a:r>
              <a:rPr lang="en-US" altLang="zh-CN" sz="1600" i="1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majör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94" dirty="0">
                <a:solidFill>
                  <a:srgbClr val="000000"/>
                </a:solidFill>
                <a:latin typeface="Times New Roman"/>
                <a:ea typeface="Times New Roman"/>
              </a:rPr>
              <a:t>kazein,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85" dirty="0">
                <a:solidFill>
                  <a:srgbClr val="000000"/>
                </a:solidFill>
                <a:latin typeface="Times New Roman"/>
                <a:ea typeface="Times New Roman"/>
              </a:rPr>
              <a:t>özellikler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64" dirty="0">
                <a:solidFill>
                  <a:srgbClr val="000000"/>
                </a:solidFill>
                <a:latin typeface="Times New Roman"/>
                <a:ea typeface="Times New Roman"/>
              </a:rPr>
              <a:t>ß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94" dirty="0">
                <a:solidFill>
                  <a:srgbClr val="000000"/>
                </a:solidFill>
                <a:latin typeface="Times New Roman"/>
                <a:ea typeface="Times New Roman"/>
              </a:rPr>
              <a:t>kazeini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parçalayan</a:t>
            </a:r>
            <a:r>
              <a:rPr lang="en-US" altLang="zh-CN" sz="16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5" dirty="0">
                <a:solidFill>
                  <a:srgbClr val="000000"/>
                </a:solidFill>
                <a:latin typeface="Times New Roman"/>
                <a:ea typeface="Times New Roman"/>
              </a:rPr>
              <a:t>proteinazlardan</a:t>
            </a:r>
            <a:r>
              <a:rPr lang="en-US" altLang="zh-CN" sz="16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vardır.</a:t>
            </a:r>
          </a:p>
        </p:txBody>
      </p:sp>
      <p:sp>
        <p:nvSpPr>
          <p:cNvPr id="352" name="TextBox 352"/>
          <p:cNvSpPr txBox="1"/>
          <p:nvPr/>
        </p:nvSpPr>
        <p:spPr>
          <a:xfrm>
            <a:off x="91439" y="3761943"/>
            <a:ext cx="3684273" cy="243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1566926" algn="l"/>
              </a:tabLst>
            </a:pP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Dış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0" dirty="0">
                <a:solidFill>
                  <a:srgbClr val="000000"/>
                </a:solidFill>
                <a:latin typeface="Times New Roman"/>
                <a:ea typeface="Times New Roman"/>
              </a:rPr>
              <a:t>ortam	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dipeptidaz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proteinaz</a:t>
            </a:r>
          </a:p>
        </p:txBody>
      </p:sp>
      <p:sp>
        <p:nvSpPr>
          <p:cNvPr id="353" name="TextBox 353"/>
          <p:cNvSpPr txBox="1"/>
          <p:nvPr/>
        </p:nvSpPr>
        <p:spPr>
          <a:xfrm>
            <a:off x="91439" y="4353255"/>
            <a:ext cx="4797174" cy="243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1586738" algn="l"/>
              </a:tabLst>
            </a:pP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Çeper	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dipeptidaz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tripeptidaz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proteinaz</a:t>
            </a:r>
          </a:p>
        </p:txBody>
      </p:sp>
      <p:sp>
        <p:nvSpPr>
          <p:cNvPr id="354" name="TextBox 354"/>
          <p:cNvSpPr txBox="1"/>
          <p:nvPr/>
        </p:nvSpPr>
        <p:spPr>
          <a:xfrm>
            <a:off x="91439" y="4944567"/>
            <a:ext cx="8115665" cy="243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1600454" algn="l"/>
              </a:tabLst>
            </a:pPr>
            <a:r>
              <a:rPr lang="en-US" altLang="zh-CN" sz="1600" spc="135" dirty="0">
                <a:solidFill>
                  <a:srgbClr val="000000"/>
                </a:solidFill>
                <a:latin typeface="Times New Roman"/>
                <a:ea typeface="Times New Roman"/>
              </a:rPr>
              <a:t>Membran	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aminopeptidaz</a:t>
            </a:r>
            <a:r>
              <a:rPr lang="en-US" altLang="zh-CN" sz="1600" spc="85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dipeptidaz</a:t>
            </a:r>
            <a:r>
              <a:rPr lang="en-US" altLang="zh-CN" sz="1600" spc="89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endopeptidaz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pirolidon</a:t>
            </a:r>
            <a:r>
              <a:rPr lang="en-US" altLang="zh-CN" sz="1600" spc="89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karboksipeptidaz</a:t>
            </a:r>
          </a:p>
        </p:txBody>
      </p:sp>
      <p:sp>
        <p:nvSpPr>
          <p:cNvPr id="355" name="TextBox 355"/>
          <p:cNvSpPr txBox="1"/>
          <p:nvPr/>
        </p:nvSpPr>
        <p:spPr>
          <a:xfrm>
            <a:off x="91439" y="5536209"/>
            <a:ext cx="8656577" cy="243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373122" algn="l"/>
              </a:tabLst>
            </a:pP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Sitoplazma	dipeptidaz</a:t>
            </a:r>
            <a:r>
              <a:rPr lang="en-US" altLang="zh-CN" sz="1600" spc="94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tripeptidaz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600" spc="120" dirty="0">
                <a:solidFill>
                  <a:srgbClr val="000000"/>
                </a:solidFill>
                <a:latin typeface="Times New Roman"/>
                <a:ea typeface="Times New Roman"/>
              </a:rPr>
              <a:t>aminopeptidaz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karboksipeptidaz</a:t>
            </a:r>
            <a:r>
              <a:rPr lang="en-US" altLang="zh-CN" sz="1600" spc="8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proteinaz</a:t>
            </a:r>
          </a:p>
        </p:txBody>
      </p:sp>
      <p:sp>
        <p:nvSpPr>
          <p:cNvPr id="356" name="TextBox 356"/>
          <p:cNvSpPr txBox="1"/>
          <p:nvPr/>
        </p:nvSpPr>
        <p:spPr>
          <a:xfrm>
            <a:off x="1631569" y="5827355"/>
            <a:ext cx="781014" cy="8234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149351">
              <a:lnSpc>
                <a:spcPct val="100000"/>
              </a:lnSpc>
            </a:pPr>
            <a:r>
              <a:rPr lang="en-US" altLang="zh-CN" sz="1800" spc="100" dirty="0">
                <a:solidFill>
                  <a:srgbClr val="FEFEFE"/>
                </a:solidFill>
                <a:latin typeface="Times New Roman"/>
                <a:ea typeface="Times New Roman"/>
              </a:rPr>
              <a:t>Ar</a:t>
            </a:r>
            <a:r>
              <a:rPr lang="en-US" altLang="zh-CN" sz="1800" spc="94" dirty="0">
                <a:solidFill>
                  <a:srgbClr val="FEFEFE"/>
                </a:solidFill>
                <a:latin typeface="Times New Roman"/>
                <a:ea typeface="Times New Roman"/>
              </a:rPr>
              <a:t>ip</a:t>
            </a:r>
          </a:p>
          <a:p>
            <a:pPr marL="0" indent="50291">
              <a:lnSpc>
                <a:spcPct val="100000"/>
              </a:lnSpc>
            </a:pPr>
            <a:r>
              <a:rPr lang="en-US" altLang="zh-CN" sz="1800" spc="129" dirty="0">
                <a:solidFill>
                  <a:srgbClr val="FEFEFE"/>
                </a:solidFill>
                <a:latin typeface="Times New Roman"/>
                <a:ea typeface="Times New Roman"/>
              </a:rPr>
              <a:t>p</a:t>
            </a:r>
            <a:r>
              <a:rPr lang="en-US" altLang="zh-CN" sz="1800" spc="125" dirty="0">
                <a:solidFill>
                  <a:srgbClr val="FEFEFE"/>
                </a:solidFill>
                <a:latin typeface="Times New Roman"/>
                <a:ea typeface="Times New Roman"/>
              </a:rPr>
              <a:t>eptid</a:t>
            </a:r>
          </a:p>
          <a:p>
            <a:pPr marL="0">
              <a:lnSpc>
                <a:spcPct val="100000"/>
              </a:lnSpc>
            </a:pPr>
            <a:r>
              <a:rPr lang="en-US" altLang="zh-CN" sz="1800" spc="144" dirty="0">
                <a:solidFill>
                  <a:srgbClr val="FEFEFE"/>
                </a:solidFill>
                <a:latin typeface="Times New Roman"/>
                <a:ea typeface="Times New Roman"/>
              </a:rPr>
              <a:t>a</a:t>
            </a:r>
            <a:r>
              <a:rPr lang="en-US" altLang="zh-CN" sz="1800" spc="139" dirty="0">
                <a:solidFill>
                  <a:srgbClr val="FEFEFE"/>
                </a:solidFill>
                <a:latin typeface="Times New Roman"/>
                <a:ea typeface="Times New Roman"/>
              </a:rPr>
              <a:t>midaz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Freeform 357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8" name="Freeform 358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" name="Freeform 359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0" name="Freeform 360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1" name="Freeform 361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2" name="Freeform 362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3" name="Freeform 363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4" name="TextBox 364"/>
          <p:cNvSpPr txBox="1"/>
          <p:nvPr/>
        </p:nvSpPr>
        <p:spPr>
          <a:xfrm>
            <a:off x="91439" y="44384"/>
            <a:ext cx="9023309" cy="638754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74319" indent="-274319" hangingPunct="0">
              <a:lnSpc>
                <a:spcPct val="100000"/>
              </a:lnSpc>
            </a:pPr>
            <a:r>
              <a:rPr lang="en-US" altLang="zh-CN" sz="1250" spc="15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50" spc="17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800" i="1" spc="104" dirty="0">
                <a:solidFill>
                  <a:srgbClr val="000000"/>
                </a:solidFill>
                <a:latin typeface="Times New Roman"/>
                <a:ea typeface="Times New Roman"/>
              </a:rPr>
              <a:t>Streptococcus</a:t>
            </a:r>
            <a:r>
              <a:rPr lang="en-US" altLang="zh-CN" sz="1800" i="1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i="1" spc="100" dirty="0">
                <a:solidFill>
                  <a:srgbClr val="000000"/>
                </a:solidFill>
                <a:latin typeface="Times New Roman"/>
                <a:ea typeface="Times New Roman"/>
              </a:rPr>
              <a:t>salivarus</a:t>
            </a:r>
            <a:r>
              <a:rPr lang="en-US" altLang="zh-CN" sz="1800" i="1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i="1" spc="120" dirty="0">
                <a:solidFill>
                  <a:srgbClr val="000000"/>
                </a:solidFill>
                <a:latin typeface="Times New Roman"/>
                <a:ea typeface="Times New Roman"/>
              </a:rPr>
              <a:t>spp</a:t>
            </a:r>
            <a:r>
              <a:rPr lang="en-US" altLang="zh-CN" sz="1800" i="1" spc="69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i="1" spc="104" dirty="0">
                <a:solidFill>
                  <a:srgbClr val="000000"/>
                </a:solidFill>
                <a:latin typeface="Times New Roman"/>
                <a:ea typeface="Times New Roman"/>
              </a:rPr>
              <a:t>thermophilus</a:t>
            </a:r>
            <a:r>
              <a:rPr lang="en-US" altLang="zh-CN" sz="1800" i="1" spc="125" dirty="0">
                <a:solidFill>
                  <a:srgbClr val="000000"/>
                </a:solidFill>
                <a:latin typeface="Times New Roman"/>
                <a:ea typeface="Times New Roman"/>
              </a:rPr>
              <a:t>’</a:t>
            </a:r>
            <a:r>
              <a:rPr lang="en-US" altLang="zh-CN" sz="1800" i="1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un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ea typeface="Times New Roman"/>
              </a:rPr>
              <a:t>proteolitik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aktivitesi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laktokoklarınkinden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azdır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4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bilhassa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peynirde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kazein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hidrolizi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etkili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değildir.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64" dirty="0">
                <a:solidFill>
                  <a:srgbClr val="000000"/>
                </a:solidFill>
                <a:latin typeface="Times New Roman"/>
                <a:ea typeface="Times New Roman"/>
              </a:rPr>
              <a:t>Aroma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maddelerinin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50" dirty="0">
                <a:solidFill>
                  <a:srgbClr val="000000"/>
                </a:solidFill>
                <a:latin typeface="Times New Roman"/>
                <a:ea typeface="Times New Roman"/>
              </a:rPr>
              <a:t>oluşumunda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75" dirty="0">
                <a:solidFill>
                  <a:srgbClr val="000000"/>
                </a:solidFill>
                <a:latin typeface="Times New Roman"/>
                <a:ea typeface="Times New Roman"/>
              </a:rPr>
              <a:t>hem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laktoz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parçalanma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ürünlerinin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89" dirty="0">
                <a:solidFill>
                  <a:srgbClr val="000000"/>
                </a:solidFill>
                <a:latin typeface="Times New Roman"/>
                <a:ea typeface="Times New Roman"/>
              </a:rPr>
              <a:t>hem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45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protein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hidrolizasyonu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50" dirty="0">
                <a:solidFill>
                  <a:srgbClr val="000000"/>
                </a:solidFill>
                <a:latin typeface="Times New Roman"/>
                <a:ea typeface="Times New Roman"/>
              </a:rPr>
              <a:t>sonucu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ortaya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çıkan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metabolitler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7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sütün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içindeki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t/>
            </a:r>
            <a:br/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sitratlar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rol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alır.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54" dirty="0">
                <a:solidFill>
                  <a:srgbClr val="000000"/>
                </a:solidFill>
                <a:latin typeface="Times New Roman"/>
                <a:ea typeface="Times New Roman"/>
              </a:rPr>
              <a:t>Fermente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sütler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6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peynirlerde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79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45" dirty="0">
                <a:solidFill>
                  <a:srgbClr val="000000"/>
                </a:solidFill>
                <a:latin typeface="Times New Roman"/>
                <a:ea typeface="Times New Roman"/>
              </a:rPr>
              <a:t>maddelerin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60" dirty="0">
                <a:solidFill>
                  <a:srgbClr val="000000"/>
                </a:solidFill>
                <a:latin typeface="Times New Roman"/>
                <a:ea typeface="Times New Roman"/>
              </a:rPr>
              <a:t>önemi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büyüktür,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fermente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sütlerde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45" dirty="0">
                <a:solidFill>
                  <a:srgbClr val="000000"/>
                </a:solidFill>
                <a:latin typeface="Times New Roman"/>
                <a:ea typeface="Times New Roman"/>
              </a:rPr>
              <a:t>aroma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bileşenleri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i="1" spc="104" dirty="0">
                <a:solidFill>
                  <a:srgbClr val="000000"/>
                </a:solidFill>
                <a:latin typeface="Times New Roman"/>
                <a:ea typeface="Times New Roman"/>
              </a:rPr>
              <a:t>L.lactis</a:t>
            </a:r>
            <a:r>
              <a:rPr lang="en-US" altLang="zh-CN" sz="1800" i="1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i="1" spc="120" dirty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1800" i="1" spc="8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i="1" spc="100" dirty="0">
                <a:solidFill>
                  <a:srgbClr val="000000"/>
                </a:solidFill>
                <a:latin typeface="Times New Roman"/>
                <a:ea typeface="Times New Roman"/>
              </a:rPr>
              <a:t>lactis</a:t>
            </a:r>
            <a:r>
              <a:rPr lang="en-US" altLang="zh-CN" sz="1800" i="1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i="1" spc="135" dirty="0">
                <a:solidFill>
                  <a:srgbClr val="000000"/>
                </a:solidFill>
                <a:latin typeface="Times New Roman"/>
                <a:ea typeface="Times New Roman"/>
              </a:rPr>
              <a:t>bv</a:t>
            </a:r>
            <a:r>
              <a:rPr lang="en-US" altLang="zh-CN" sz="1800" i="1" spc="69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i="1" spc="104" dirty="0">
                <a:solidFill>
                  <a:srgbClr val="000000"/>
                </a:solidFill>
                <a:latin typeface="Times New Roman"/>
                <a:ea typeface="Times New Roman"/>
              </a:rPr>
              <a:t>diacetylactis</a:t>
            </a:r>
            <a:r>
              <a:rPr lang="en-US" altLang="zh-CN" sz="1800" i="1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5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60" dirty="0">
                <a:solidFill>
                  <a:srgbClr val="000000"/>
                </a:solidFill>
                <a:latin typeface="Times New Roman"/>
                <a:ea typeface="Times New Roman"/>
              </a:rPr>
              <a:t>Leuconostoc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genusları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tarafından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oluşturulur.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Sütteki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sitratların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45" dirty="0">
                <a:solidFill>
                  <a:srgbClr val="000000"/>
                </a:solidFill>
                <a:latin typeface="Times New Roman"/>
                <a:ea typeface="Times New Roman"/>
              </a:rPr>
              <a:t>kullanımıyla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ortaya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çıkan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asetaldehit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diasetil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asetoin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54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150" dirty="0">
                <a:solidFill>
                  <a:srgbClr val="000000"/>
                </a:solidFill>
                <a:latin typeface="Times New Roman"/>
                <a:ea typeface="Times New Roman"/>
              </a:rPr>
              <a:t>3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bütilen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glikol’dür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İsviçre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peynirlerinde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50" dirty="0">
                <a:solidFill>
                  <a:srgbClr val="000000"/>
                </a:solidFill>
                <a:latin typeface="Times New Roman"/>
                <a:ea typeface="Times New Roman"/>
              </a:rPr>
              <a:t>aroma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maddeleri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54" dirty="0">
                <a:solidFill>
                  <a:srgbClr val="000000"/>
                </a:solidFill>
                <a:latin typeface="Times New Roman"/>
                <a:ea typeface="Times New Roman"/>
              </a:rPr>
              <a:t>amino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asitler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5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dikarbonil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bileşiklerinin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reaksiyonlarından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elde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edildiği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rapor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edilmiştir.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Mozarella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4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Cheddar’ın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orijinal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aromamaddeleridir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Özellikle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i="1" spc="154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i="1" spc="6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i="1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i="1" spc="100" dirty="0">
                <a:solidFill>
                  <a:srgbClr val="000000"/>
                </a:solidFill>
                <a:latin typeface="Times New Roman"/>
                <a:ea typeface="Times New Roman"/>
              </a:rPr>
              <a:t>delbrueckii</a:t>
            </a:r>
            <a:r>
              <a:rPr lang="en-US" altLang="zh-CN" sz="1800" i="1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i="1" spc="125" dirty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1800" i="1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i="1" spc="110" dirty="0">
                <a:solidFill>
                  <a:srgbClr val="000000"/>
                </a:solidFill>
                <a:latin typeface="Times New Roman"/>
                <a:ea typeface="Times New Roman"/>
              </a:rPr>
              <a:t>bulgaricus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i="1" spc="135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i="1" spc="6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i="1" spc="104" dirty="0">
                <a:solidFill>
                  <a:srgbClr val="000000"/>
                </a:solidFill>
                <a:latin typeface="Times New Roman"/>
                <a:ea typeface="Times New Roman"/>
              </a:rPr>
              <a:t>casei</a:t>
            </a:r>
            <a:r>
              <a:rPr lang="en-US" altLang="zh-CN" sz="1800" i="1" spc="64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800" i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i="1" spc="100" dirty="0">
                <a:solidFill>
                  <a:srgbClr val="000000"/>
                </a:solidFill>
                <a:latin typeface="Times New Roman"/>
                <a:ea typeface="Times New Roman"/>
              </a:rPr>
              <a:t>Str</a:t>
            </a:r>
            <a:r>
              <a:rPr lang="en-US" altLang="zh-CN" sz="1800" i="1" spc="8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i="1" spc="110" dirty="0">
                <a:solidFill>
                  <a:srgbClr val="000000"/>
                </a:solidFill>
                <a:latin typeface="Times New Roman"/>
                <a:ea typeface="Times New Roman"/>
              </a:rPr>
              <a:t>salivarus</a:t>
            </a:r>
            <a:r>
              <a:rPr lang="en-US" altLang="zh-CN" sz="1800" i="1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i="1" spc="114" dirty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1800" i="1" spc="6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i="1" spc="114" dirty="0">
                <a:solidFill>
                  <a:srgbClr val="000000"/>
                </a:solidFill>
                <a:latin typeface="Times New Roman"/>
                <a:ea typeface="Times New Roman"/>
              </a:rPr>
              <a:t>thermophilus</a:t>
            </a:r>
            <a:r>
              <a:rPr lang="en-US" altLang="zh-CN" sz="1800" i="1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5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i="1" spc="120" dirty="0">
                <a:solidFill>
                  <a:srgbClr val="000000"/>
                </a:solidFill>
                <a:latin typeface="Times New Roman"/>
                <a:ea typeface="Times New Roman"/>
              </a:rPr>
              <a:t>Propionibacterium</a:t>
            </a:r>
            <a:r>
              <a:rPr lang="en-US" altLang="zh-CN" sz="1800" i="1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i="1" spc="110" dirty="0">
                <a:solidFill>
                  <a:srgbClr val="000000"/>
                </a:solidFill>
                <a:latin typeface="Times New Roman"/>
                <a:ea typeface="Times New Roman"/>
              </a:rPr>
              <a:t>freudenreichii</a:t>
            </a:r>
            <a:r>
              <a:rPr lang="en-US" altLang="zh-CN" sz="1800" i="1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i="1" spc="114" dirty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1800" i="1" spc="69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i="1" spc="120" dirty="0">
                <a:solidFill>
                  <a:srgbClr val="000000"/>
                </a:solidFill>
                <a:latin typeface="Times New Roman"/>
                <a:ea typeface="Times New Roman"/>
              </a:rPr>
              <a:t>shermanii</a:t>
            </a:r>
            <a:r>
              <a:rPr lang="en-US" altLang="zh-CN" sz="1800" i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genuslarından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oluşan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kültürlerin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kullanımı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45" dirty="0">
                <a:solidFill>
                  <a:srgbClr val="000000"/>
                </a:solidFill>
                <a:latin typeface="Times New Roman"/>
                <a:ea typeface="Times New Roman"/>
              </a:rPr>
              <a:t>sonucu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açığa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çıkarlar.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50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peynirde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54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sözü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edilen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türler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kullanılmaktadır.</a:t>
            </a:r>
          </a:p>
          <a:p>
            <a:pPr>
              <a:lnSpc>
                <a:spcPts val="615"/>
              </a:lnSpc>
            </a:pPr>
            <a:endParaRPr lang="en-US" dirty="0"/>
          </a:p>
          <a:p>
            <a:pPr marL="274319" indent="-274319" hangingPunct="0">
              <a:lnSpc>
                <a:spcPct val="99583"/>
              </a:lnSpc>
            </a:pPr>
            <a:r>
              <a:rPr lang="en-US" altLang="zh-CN" sz="1250" spc="18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50" spc="20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Bazı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bakterileri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45" dirty="0">
                <a:solidFill>
                  <a:srgbClr val="000000"/>
                </a:solidFill>
                <a:latin typeface="Times New Roman"/>
                <a:ea typeface="Times New Roman"/>
              </a:rPr>
              <a:t>yüksek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orandan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sakkaroz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içeren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ortamda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kapsül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oluştururlar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bunu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i="1" spc="114" dirty="0">
                <a:solidFill>
                  <a:srgbClr val="000000"/>
                </a:solidFill>
                <a:latin typeface="Times New Roman"/>
                <a:ea typeface="Times New Roman"/>
              </a:rPr>
              <a:t>Leuconostoc</a:t>
            </a:r>
            <a:r>
              <a:rPr lang="en-US" altLang="zh-CN" sz="1800" i="1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i="1" spc="114" dirty="0">
                <a:solidFill>
                  <a:srgbClr val="000000"/>
                </a:solidFill>
                <a:latin typeface="Times New Roman"/>
                <a:ea typeface="Times New Roman"/>
              </a:rPr>
              <a:t>mesenteroides</a:t>
            </a:r>
            <a:r>
              <a:rPr lang="en-US" altLang="zh-CN" sz="1800" i="1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i="1" spc="114" dirty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1800" i="1" spc="6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i="1" spc="110" dirty="0">
                <a:solidFill>
                  <a:srgbClr val="000000"/>
                </a:solidFill>
                <a:latin typeface="Times New Roman"/>
                <a:ea typeface="Times New Roman"/>
              </a:rPr>
              <a:t>mesenteroides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’te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görmek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45" dirty="0">
                <a:solidFill>
                  <a:srgbClr val="000000"/>
                </a:solidFill>
                <a:latin typeface="Times New Roman"/>
                <a:ea typeface="Times New Roman"/>
              </a:rPr>
              <a:t>mümkündür</a:t>
            </a:r>
            <a:r>
              <a:rPr lang="en-US" altLang="zh-CN" sz="1800" i="1" spc="9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i="1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6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özellik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ise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gıdada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az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filant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yapının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oluşmasına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yardımcı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olur.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bakterilerin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50" dirty="0">
                <a:solidFill>
                  <a:srgbClr val="000000"/>
                </a:solidFill>
                <a:latin typeface="Times New Roman"/>
                <a:ea typeface="Times New Roman"/>
              </a:rPr>
              <a:t>önemli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teknolojilerinden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birisi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50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antimikrobiyal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etkinliğe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sahiptirler.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95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etkilerini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gelişme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5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çoğalma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aşamalarında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bazı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besin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maddelerini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parçalamak,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onların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salgıladıları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54" dirty="0">
                <a:solidFill>
                  <a:srgbClr val="000000"/>
                </a:solidFill>
                <a:latin typeface="Times New Roman"/>
                <a:ea typeface="Times New Roman"/>
              </a:rPr>
              <a:t>ya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45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sentezledikleri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enzimlerin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sayesinde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hidrolize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etmesiyle,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hücre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içinde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bazı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etkinliklerin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sonucu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oluşan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maddeleri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hücre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dışına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45" dirty="0">
                <a:solidFill>
                  <a:srgbClr val="000000"/>
                </a:solidFill>
                <a:latin typeface="Times New Roman"/>
                <a:ea typeface="Times New Roman"/>
              </a:rPr>
              <a:t>çıkarmak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5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ortamı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asitlendirmek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suretiyle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9" dirty="0">
                <a:solidFill>
                  <a:srgbClr val="000000"/>
                </a:solidFill>
                <a:latin typeface="Times New Roman"/>
                <a:ea typeface="Times New Roman"/>
              </a:rPr>
              <a:t>ger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çekleştirirler.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Freeform 365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6" name="Freeform 366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7" name="Freeform 367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8" name="Freeform 368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9" name="Freeform 369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0" name="Freeform 370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1" name="Freeform 371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2" name="TextBox 372"/>
          <p:cNvSpPr txBox="1"/>
          <p:nvPr/>
        </p:nvSpPr>
        <p:spPr>
          <a:xfrm>
            <a:off x="559003" y="737536"/>
            <a:ext cx="7273405" cy="4039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74319" indent="-274319" hangingPunct="0">
              <a:lnSpc>
                <a:spcPct val="100000"/>
              </a:lnSpc>
            </a:pPr>
            <a:r>
              <a:rPr lang="en-US" altLang="zh-CN" sz="1400" spc="189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21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Organik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asitler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içinde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önemlisi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asittir.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Bunlar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glukozu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asitle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birlikte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89" dirty="0">
                <a:solidFill>
                  <a:srgbClr val="000000"/>
                </a:solidFill>
                <a:latin typeface="Times New Roman"/>
                <a:ea typeface="Times New Roman"/>
              </a:rPr>
              <a:t>homo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heterofermantatif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oluşlarına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diğer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fermantasyon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ürünlerine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parçalarlar.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Homofermantatifler;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glukozu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fruktodifosfat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yolu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%90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5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fazla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aside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dönüştürürler.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15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azı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ise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oksijenin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varlığında,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piruvatın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kısmı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asetat,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etil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alkol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karbondioksit’e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dönüşür.</a:t>
            </a:r>
          </a:p>
          <a:p>
            <a:pPr>
              <a:lnSpc>
                <a:spcPts val="605"/>
              </a:lnSpc>
            </a:pPr>
            <a:endParaRPr lang="en-US" dirty="0"/>
          </a:p>
          <a:p>
            <a:pPr marL="274319" indent="-274319" hangingPunct="0">
              <a:lnSpc>
                <a:spcPct val="100000"/>
              </a:lnSpc>
            </a:pPr>
            <a:r>
              <a:rPr lang="en-US" altLang="zh-CN" sz="1400" spc="17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18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Heterofermantatifler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aldolaz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trifosfat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izomeraz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enzimlerinin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yerine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pentoz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fosfat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yolu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glukozu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eşdeğer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etil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alkol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karbondioksite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t/>
            </a:r>
            <a:br/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parçalarlar.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Bunların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kısmı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asetil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fosfatı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asetik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asite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dönüştürme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yeteneğindedir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buna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oluşanlar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asit,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etil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alkol,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kabrondioksit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9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asetik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asittir.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Freeform 373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4" name="Freeform 374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5" name="Freeform 375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6" name="Freeform 376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7" name="Freeform 377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8" name="Freeform 378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9" name="Freeform 379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0" name="TextBox 380"/>
          <p:cNvSpPr txBox="1"/>
          <p:nvPr/>
        </p:nvSpPr>
        <p:spPr>
          <a:xfrm>
            <a:off x="703173" y="737614"/>
            <a:ext cx="7211334" cy="501225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74320" indent="-274320" hangingPunct="0">
              <a:lnSpc>
                <a:spcPct val="95416"/>
              </a:lnSpc>
            </a:pPr>
            <a:r>
              <a:rPr lang="en-US" altLang="zh-CN" sz="1350" spc="17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350" spc="19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9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4" dirty="0">
                <a:solidFill>
                  <a:srgbClr val="000000"/>
                </a:solidFill>
                <a:latin typeface="Times New Roman"/>
                <a:ea typeface="Times New Roman"/>
              </a:rPr>
              <a:t>asetik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94" dirty="0">
                <a:solidFill>
                  <a:srgbClr val="000000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doğada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yaygınlardır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oldukça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fazla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antimikrobiyal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etkilerinden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dolayı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gıda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45" dirty="0">
                <a:solidFill>
                  <a:srgbClr val="000000"/>
                </a:solidFill>
                <a:latin typeface="Times New Roman"/>
                <a:ea typeface="Times New Roman"/>
              </a:rPr>
              <a:t>koruyucusu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birlikte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kullanılırlar.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60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19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asit,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89" dirty="0">
                <a:solidFill>
                  <a:srgbClr val="000000"/>
                </a:solidFill>
                <a:latin typeface="Times New Roman"/>
                <a:ea typeface="Times New Roman"/>
              </a:rPr>
              <a:t>5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215" dirty="0">
                <a:solidFill>
                  <a:srgbClr val="000000"/>
                </a:solidFill>
                <a:latin typeface="Times New Roman"/>
                <a:ea typeface="Times New Roman"/>
              </a:rPr>
              <a:t>pH</a:t>
            </a:r>
            <a:r>
              <a:rPr lang="en-US" altLang="zh-CN" sz="19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civarında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bakteriler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üzerinde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önemli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inhibitör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iken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64" dirty="0">
                <a:solidFill>
                  <a:srgbClr val="000000"/>
                </a:solidFill>
                <a:latin typeface="Times New Roman"/>
                <a:ea typeface="Times New Roman"/>
              </a:rPr>
              <a:t>maya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küfler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4" dirty="0">
                <a:solidFill>
                  <a:srgbClr val="000000"/>
                </a:solidFill>
                <a:latin typeface="Times New Roman"/>
                <a:ea typeface="Times New Roman"/>
              </a:rPr>
              <a:t>etkisi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yoktur.laktik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asitin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0" dirty="0">
                <a:solidFill>
                  <a:srgbClr val="000000"/>
                </a:solidFill>
                <a:latin typeface="Times New Roman"/>
                <a:ea typeface="Times New Roman"/>
              </a:rPr>
              <a:t>yanı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sıra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0" dirty="0">
                <a:solidFill>
                  <a:srgbClr val="000000"/>
                </a:solidFill>
                <a:latin typeface="Times New Roman"/>
                <a:ea typeface="Times New Roman"/>
              </a:rPr>
              <a:t>propiyonik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6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asetik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asitte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60" dirty="0">
                <a:solidFill>
                  <a:srgbClr val="000000"/>
                </a:solidFill>
                <a:latin typeface="Times New Roman"/>
                <a:ea typeface="Times New Roman"/>
              </a:rPr>
              <a:t>membranda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4" dirty="0">
                <a:solidFill>
                  <a:srgbClr val="000000"/>
                </a:solidFill>
                <a:latin typeface="Times New Roman"/>
                <a:ea typeface="Times New Roman"/>
              </a:rPr>
              <a:t>etkilidir.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0" dirty="0">
                <a:solidFill>
                  <a:srgbClr val="000000"/>
                </a:solidFill>
                <a:latin typeface="Times New Roman"/>
                <a:ea typeface="Times New Roman"/>
              </a:rPr>
              <a:t>Alkol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genellikle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heterofermantatifler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64" dirty="0">
                <a:solidFill>
                  <a:srgbClr val="000000"/>
                </a:solidFill>
                <a:latin typeface="Times New Roman"/>
                <a:ea typeface="Times New Roman"/>
              </a:rPr>
              <a:t>tarafından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üretilir.</a:t>
            </a:r>
          </a:p>
          <a:p>
            <a:pPr marL="274320" indent="-274320" hangingPunct="0">
              <a:lnSpc>
                <a:spcPct val="95416"/>
              </a:lnSpc>
            </a:pPr>
            <a:r>
              <a:rPr lang="en-US" altLang="zh-CN" sz="1350" spc="16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350" spc="18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900" b="1" spc="100" dirty="0">
                <a:solidFill>
                  <a:srgbClr val="000000"/>
                </a:solidFill>
                <a:latin typeface="Times New Roman"/>
                <a:ea typeface="Times New Roman"/>
              </a:rPr>
              <a:t>Diasetil</a:t>
            </a:r>
            <a:r>
              <a:rPr lang="en-US" altLang="zh-CN" sz="1900" b="1" spc="120" dirty="0">
                <a:solidFill>
                  <a:srgbClr val="000000"/>
                </a:solidFill>
                <a:latin typeface="Times New Roman"/>
                <a:ea typeface="Times New Roman"/>
              </a:rPr>
              <a:t>:</a:t>
            </a:r>
            <a:r>
              <a:rPr lang="en-US" altLang="zh-CN" sz="1900" b="1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4" dirty="0">
                <a:solidFill>
                  <a:srgbClr val="000000"/>
                </a:solidFill>
                <a:latin typeface="Times New Roman"/>
                <a:ea typeface="Times New Roman"/>
              </a:rPr>
              <a:t>streptokok,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leuconostoc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900" spc="100" dirty="0">
                <a:solidFill>
                  <a:srgbClr val="000000"/>
                </a:solidFill>
                <a:latin typeface="Times New Roman"/>
                <a:ea typeface="Times New Roman"/>
              </a:rPr>
              <a:t>laktobasil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pediokoklar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tarafından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üretilen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70" dirty="0">
                <a:solidFill>
                  <a:srgbClr val="000000"/>
                </a:solidFill>
                <a:latin typeface="Times New Roman"/>
                <a:ea typeface="Times New Roman"/>
              </a:rPr>
              <a:t>aroma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0" dirty="0">
                <a:solidFill>
                  <a:srgbClr val="000000"/>
                </a:solidFill>
                <a:latin typeface="Times New Roman"/>
                <a:ea typeface="Times New Roman"/>
              </a:rPr>
              <a:t>maddesidir.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Özellikle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tereyağı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bazı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peynirlerin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45" dirty="0">
                <a:solidFill>
                  <a:srgbClr val="000000"/>
                </a:solidFill>
                <a:latin typeface="Times New Roman"/>
                <a:ea typeface="Times New Roman"/>
              </a:rPr>
              <a:t>önemli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0" dirty="0">
                <a:solidFill>
                  <a:srgbClr val="000000"/>
                </a:solidFill>
                <a:latin typeface="Times New Roman"/>
                <a:ea typeface="Times New Roman"/>
              </a:rPr>
              <a:t>tat</a:t>
            </a:r>
            <a:r>
              <a:rPr lang="en-US" altLang="zh-CN" sz="1900" spc="104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900" spc="150" dirty="0">
                <a:solidFill>
                  <a:srgbClr val="000000"/>
                </a:solidFill>
                <a:latin typeface="Times New Roman"/>
                <a:ea typeface="Times New Roman"/>
              </a:rPr>
              <a:t>aroma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maddesidir.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64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0" dirty="0">
                <a:solidFill>
                  <a:srgbClr val="000000"/>
                </a:solidFill>
                <a:latin typeface="Times New Roman"/>
                <a:ea typeface="Times New Roman"/>
              </a:rPr>
              <a:t>düşük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45" dirty="0">
                <a:solidFill>
                  <a:srgbClr val="000000"/>
                </a:solidFill>
                <a:latin typeface="Times New Roman"/>
                <a:ea typeface="Times New Roman"/>
              </a:rPr>
              <a:t>pH’larda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etkili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olmasının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45" dirty="0">
                <a:solidFill>
                  <a:srgbClr val="000000"/>
                </a:solidFill>
                <a:latin typeface="Times New Roman"/>
                <a:ea typeface="Times New Roman"/>
              </a:rPr>
              <a:t>yanı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sıra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diğer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antagonistik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45" dirty="0">
                <a:solidFill>
                  <a:srgbClr val="000000"/>
                </a:solidFill>
                <a:latin typeface="Times New Roman"/>
                <a:ea typeface="Times New Roman"/>
              </a:rPr>
              <a:t>maddeler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birlikte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antimikrobiyal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özelliğe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sahiptir.</a:t>
            </a:r>
          </a:p>
          <a:p>
            <a:pPr marL="274320" indent="-274320" hangingPunct="0">
              <a:lnSpc>
                <a:spcPct val="95833"/>
              </a:lnSpc>
            </a:pPr>
            <a:r>
              <a:rPr lang="en-US" altLang="zh-CN" sz="1350" spc="19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350" spc="21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900" b="1" spc="139" dirty="0">
                <a:solidFill>
                  <a:srgbClr val="000000"/>
                </a:solidFill>
                <a:latin typeface="Times New Roman"/>
                <a:ea typeface="Times New Roman"/>
              </a:rPr>
              <a:t>Bakteriyosin</a:t>
            </a:r>
            <a:r>
              <a:rPr lang="en-US" altLang="zh-CN" sz="1900" b="1" spc="100" dirty="0">
                <a:solidFill>
                  <a:srgbClr val="000000"/>
                </a:solidFill>
                <a:latin typeface="Times New Roman"/>
                <a:ea typeface="Times New Roman"/>
              </a:rPr>
              <a:t>:</a:t>
            </a:r>
            <a:r>
              <a:rPr lang="en-US" altLang="zh-CN" sz="1900" b="1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antagonistik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45" dirty="0">
                <a:solidFill>
                  <a:srgbClr val="000000"/>
                </a:solidFill>
                <a:latin typeface="Times New Roman"/>
                <a:ea typeface="Times New Roman"/>
              </a:rPr>
              <a:t>maddeler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olup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bakterisit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bakteriyostatik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etkileri</a:t>
            </a:r>
            <a:r>
              <a:rPr lang="en-US" altLang="zh-CN" sz="19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vardır.</a:t>
            </a:r>
          </a:p>
          <a:p>
            <a:pPr marL="274320" indent="-274320" hangingPunct="0">
              <a:lnSpc>
                <a:spcPct val="95833"/>
              </a:lnSpc>
              <a:spcBef>
                <a:spcPts val="200"/>
              </a:spcBef>
            </a:pPr>
            <a:r>
              <a:rPr lang="en-US" altLang="zh-CN" sz="1350" spc="18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350" spc="21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900" b="1" spc="129" dirty="0">
                <a:solidFill>
                  <a:srgbClr val="000000"/>
                </a:solidFill>
                <a:latin typeface="Times New Roman"/>
                <a:ea typeface="Times New Roman"/>
              </a:rPr>
              <a:t>Lantibiyotik</a:t>
            </a:r>
            <a:r>
              <a:rPr lang="en-US" altLang="zh-CN" sz="1900" b="1" spc="139" dirty="0">
                <a:solidFill>
                  <a:srgbClr val="000000"/>
                </a:solidFill>
                <a:latin typeface="Times New Roman"/>
                <a:ea typeface="Times New Roman"/>
              </a:rPr>
              <a:t>:</a:t>
            </a:r>
            <a:r>
              <a:rPr lang="en-US" altLang="zh-CN" sz="1900" b="1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anormal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antibiyotik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isimlendirilmesinin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45" dirty="0">
                <a:solidFill>
                  <a:srgbClr val="000000"/>
                </a:solidFill>
                <a:latin typeface="Times New Roman"/>
                <a:ea typeface="Times New Roman"/>
              </a:rPr>
              <a:t>yanı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sıra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lantionin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4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dehidre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4" dirty="0">
                <a:solidFill>
                  <a:srgbClr val="000000"/>
                </a:solidFill>
                <a:latin typeface="Times New Roman"/>
                <a:ea typeface="Times New Roman"/>
              </a:rPr>
              <a:t>amino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asitleri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içinde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barındırırlar.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215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önemlileri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nisin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lacticin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4" dirty="0">
                <a:solidFill>
                  <a:srgbClr val="000000"/>
                </a:solidFill>
                <a:latin typeface="Times New Roman"/>
                <a:ea typeface="Times New Roman"/>
              </a:rPr>
              <a:t>481,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ea typeface="Times New Roman"/>
              </a:rPr>
              <a:t>lactocin</a:t>
            </a:r>
            <a:r>
              <a:rPr lang="en-US" altLang="zh-CN" sz="19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64" dirty="0">
                <a:solidFill>
                  <a:srgbClr val="000000"/>
                </a:solidFill>
                <a:latin typeface="Times New Roman"/>
                <a:ea typeface="Times New Roman"/>
              </a:rPr>
              <a:t>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Freeform 381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2" name="Freeform 382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3" name="Freeform 383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4" name="Freeform 384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5" name="Freeform 385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6" name="Freeform 386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7" name="Freeform 387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8" name="TextBox 388"/>
          <p:cNvSpPr txBox="1"/>
          <p:nvPr/>
        </p:nvSpPr>
        <p:spPr>
          <a:xfrm>
            <a:off x="559003" y="706929"/>
            <a:ext cx="7195084" cy="48958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74319" indent="-274319" hangingPunct="0">
              <a:lnSpc>
                <a:spcPct val="92916"/>
              </a:lnSpc>
            </a:pPr>
            <a:r>
              <a:rPr lang="en-US" altLang="zh-CN" sz="1400" spc="19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22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b="1" spc="129" dirty="0">
                <a:solidFill>
                  <a:srgbClr val="000000"/>
                </a:solidFill>
                <a:latin typeface="Times New Roman"/>
                <a:ea typeface="Times New Roman"/>
              </a:rPr>
              <a:t>İkinci</a:t>
            </a:r>
            <a:r>
              <a:rPr lang="en-US" altLang="zh-CN" sz="2000" b="1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spc="160" dirty="0">
                <a:solidFill>
                  <a:srgbClr val="000000"/>
                </a:solidFill>
                <a:latin typeface="Times New Roman"/>
                <a:ea typeface="Times New Roman"/>
              </a:rPr>
              <a:t>grup</a:t>
            </a:r>
            <a:r>
              <a:rPr lang="en-US" altLang="zh-CN" sz="2000" b="1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spc="135" dirty="0">
                <a:solidFill>
                  <a:srgbClr val="000000"/>
                </a:solidFill>
                <a:latin typeface="Times New Roman"/>
                <a:ea typeface="Times New Roman"/>
              </a:rPr>
              <a:t>bakteriyosin</a:t>
            </a:r>
            <a:r>
              <a:rPr lang="en-US" altLang="zh-CN" sz="2000" b="1" spc="154" dirty="0">
                <a:solidFill>
                  <a:srgbClr val="000000"/>
                </a:solidFill>
                <a:latin typeface="Times New Roman"/>
                <a:ea typeface="Times New Roman"/>
              </a:rPr>
              <a:t>:</a:t>
            </a:r>
            <a:r>
              <a:rPr lang="en-US" altLang="zh-CN" sz="2000" b="1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önemli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özellikleri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lanbiyotik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içermemeleridir.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Pediocin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9" dirty="0">
                <a:solidFill>
                  <a:srgbClr val="000000"/>
                </a:solidFill>
                <a:latin typeface="Times New Roman"/>
                <a:ea typeface="Times New Roman"/>
              </a:rPr>
              <a:t>PA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1,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pediocin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1,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PediocinAcH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sakcin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A</a:t>
            </a:r>
          </a:p>
          <a:p>
            <a:pPr marL="274319" indent="-274319" hangingPunct="0">
              <a:lnSpc>
                <a:spcPct val="88333"/>
              </a:lnSpc>
            </a:pPr>
            <a:r>
              <a:rPr lang="en-US" altLang="zh-CN" sz="1400" spc="204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234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b="1" spc="179" dirty="0">
                <a:solidFill>
                  <a:srgbClr val="000000"/>
                </a:solidFill>
                <a:latin typeface="Times New Roman"/>
                <a:ea typeface="Times New Roman"/>
              </a:rPr>
              <a:t>Üçüncü</a:t>
            </a:r>
            <a:r>
              <a:rPr lang="en-US" altLang="zh-CN" sz="2000" b="1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spc="170" dirty="0">
                <a:solidFill>
                  <a:srgbClr val="000000"/>
                </a:solidFill>
                <a:latin typeface="Times New Roman"/>
                <a:ea typeface="Times New Roman"/>
              </a:rPr>
              <a:t>grup</a:t>
            </a:r>
            <a:r>
              <a:rPr lang="en-US" altLang="zh-CN" sz="2000" b="1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spc="145" dirty="0">
                <a:solidFill>
                  <a:srgbClr val="000000"/>
                </a:solidFill>
                <a:latin typeface="Times New Roman"/>
                <a:ea typeface="Times New Roman"/>
              </a:rPr>
              <a:t>bakteriyosin</a:t>
            </a:r>
            <a:r>
              <a:rPr lang="en-US" altLang="zh-CN" sz="2000" b="1" spc="139" dirty="0">
                <a:solidFill>
                  <a:srgbClr val="000000"/>
                </a:solidFill>
                <a:latin typeface="Times New Roman"/>
                <a:ea typeface="Times New Roman"/>
              </a:rPr>
              <a:t>:</a:t>
            </a:r>
            <a:r>
              <a:rPr lang="en-US" altLang="zh-CN" sz="2000" b="1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büyük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moleküllü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peptitlerden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oluşmuş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sıcağa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dayanıksızdırlar.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Helveticin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ea typeface="Times New Roman"/>
              </a:rPr>
              <a:t>J,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Acidophilin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A,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Lactocin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A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B</a:t>
            </a:r>
          </a:p>
          <a:p>
            <a:pPr marL="274319" indent="-274319" hangingPunct="0">
              <a:lnSpc>
                <a:spcPct val="83333"/>
              </a:lnSpc>
            </a:pPr>
            <a:r>
              <a:rPr lang="en-US" altLang="zh-CN" sz="1400" spc="20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22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Bakteriyosinler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kendi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türlerine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yakın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türler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üzerinde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geniş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etki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ederler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çoğunun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etki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mekanizması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5" dirty="0">
                <a:solidFill>
                  <a:srgbClr val="000000"/>
                </a:solidFill>
                <a:latin typeface="Times New Roman"/>
                <a:ea typeface="Times New Roman"/>
              </a:rPr>
              <a:t>G(+)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bakteriler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üzerinedir.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5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bakterilerinin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hepsi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farklı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özellikte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bakteriyosin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üretmelerinden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dolayı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süt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süt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ürünlerinde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koruyucu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bilinirler.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Koruyucu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görevini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gerçekleştirirken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yeni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ürünlerinin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yapılmasını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9" dirty="0">
                <a:solidFill>
                  <a:srgbClr val="000000"/>
                </a:solidFill>
                <a:latin typeface="Times New Roman"/>
                <a:ea typeface="Times New Roman"/>
              </a:rPr>
              <a:t>sa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ğlarlar.</a:t>
            </a:r>
          </a:p>
          <a:p>
            <a:pPr marL="274319" indent="-274319" hangingPunct="0">
              <a:lnSpc>
                <a:spcPct val="95416"/>
              </a:lnSpc>
            </a:pPr>
            <a:r>
              <a:rPr lang="en-US" altLang="zh-CN" sz="1400" spc="19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22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215" dirty="0">
                <a:solidFill>
                  <a:srgbClr val="000000"/>
                </a:solidFill>
                <a:latin typeface="Times New Roman"/>
                <a:ea typeface="Times New Roman"/>
              </a:rPr>
              <a:t>LAB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tarafından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üretilen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bakteriyosinler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tür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suşlara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bağlı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değişim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gösterirler.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Çoğu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endüstride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antilisterial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etkileriyle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kullanım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alanı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bulmuşlardır.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39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2000" i="1" spc="69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114" dirty="0">
                <a:solidFill>
                  <a:srgbClr val="000000"/>
                </a:solidFill>
                <a:latin typeface="Times New Roman"/>
                <a:ea typeface="Times New Roman"/>
              </a:rPr>
              <a:t>acidophilus</a:t>
            </a:r>
            <a:r>
              <a:rPr lang="en-US" altLang="zh-CN" sz="2000" i="1" spc="69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i="1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39" dirty="0">
                <a:solidFill>
                  <a:srgbClr val="000000"/>
                </a:solidFill>
                <a:latin typeface="Times New Roman"/>
                <a:ea typeface="Times New Roman"/>
              </a:rPr>
              <a:t>G(+)</a:t>
            </a:r>
            <a:r>
              <a:rPr lang="en-US" altLang="zh-CN" sz="2000" i="1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G(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ea typeface="Times New Roman"/>
              </a:rPr>
              <a:t>)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bakteriler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üzerine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etki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eder.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Bunlar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asidofilin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asidolin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bakteriocin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Freeform 389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0" name="Freeform 390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1" name="Freeform 391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2" name="Freeform 392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3" name="Freeform 393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4" name="Freeform 394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5" name="Freeform 395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6" name="Freeform 396"/>
          <p:cNvSpPr/>
          <p:nvPr/>
        </p:nvSpPr>
        <p:spPr>
          <a:xfrm>
            <a:off x="0" y="404622"/>
            <a:ext cx="3048000" cy="417829"/>
          </a:xfrm>
          <a:custGeom>
            <a:avLst/>
            <a:gdLst>
              <a:gd name="connsiteX0" fmla="*/ 0 w 3048000"/>
              <a:gd name="connsiteY0" fmla="*/ 417829 h 417829"/>
              <a:gd name="connsiteX1" fmla="*/ 3048000 w 3048000"/>
              <a:gd name="connsiteY1" fmla="*/ 417829 h 417829"/>
              <a:gd name="connsiteX2" fmla="*/ 3048000 w 3048000"/>
              <a:gd name="connsiteY2" fmla="*/ 0 h 417829"/>
              <a:gd name="connsiteX3" fmla="*/ 0 w 3048000"/>
              <a:gd name="connsiteY3" fmla="*/ 0 h 417829"/>
              <a:gd name="connsiteX4" fmla="*/ 0 w 3048000"/>
              <a:gd name="connsiteY4" fmla="*/ 417829 h 417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0" h="417829">
                <a:moveTo>
                  <a:pt x="0" y="417829"/>
                </a:moveTo>
                <a:lnTo>
                  <a:pt x="3048000" y="417829"/>
                </a:lnTo>
                <a:lnTo>
                  <a:pt x="3048000" y="0"/>
                </a:lnTo>
                <a:lnTo>
                  <a:pt x="0" y="0"/>
                </a:lnTo>
                <a:lnTo>
                  <a:pt x="0" y="417829"/>
                </a:lnTo>
                <a:close/>
              </a:path>
            </a:pathLst>
          </a:custGeom>
          <a:solidFill>
            <a:srgbClr val="7496D8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7" name="Freeform 397"/>
          <p:cNvSpPr/>
          <p:nvPr/>
        </p:nvSpPr>
        <p:spPr>
          <a:xfrm>
            <a:off x="3028950" y="374650"/>
            <a:ext cx="3067050" cy="438150"/>
          </a:xfrm>
          <a:custGeom>
            <a:avLst/>
            <a:gdLst>
              <a:gd name="connsiteX0" fmla="*/ 19050 w 3067050"/>
              <a:gd name="connsiteY0" fmla="*/ 447802 h 438150"/>
              <a:gd name="connsiteX1" fmla="*/ 3067050 w 3067050"/>
              <a:gd name="connsiteY1" fmla="*/ 447802 h 438150"/>
              <a:gd name="connsiteX2" fmla="*/ 3067050 w 3067050"/>
              <a:gd name="connsiteY2" fmla="*/ 29972 h 438150"/>
              <a:gd name="connsiteX3" fmla="*/ 19050 w 3067050"/>
              <a:gd name="connsiteY3" fmla="*/ 29972 h 438150"/>
              <a:gd name="connsiteX4" fmla="*/ 19050 w 3067050"/>
              <a:gd name="connsiteY4" fmla="*/ 447802 h 438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67050" h="438150">
                <a:moveTo>
                  <a:pt x="19050" y="447802"/>
                </a:moveTo>
                <a:lnTo>
                  <a:pt x="3067050" y="447802"/>
                </a:lnTo>
                <a:lnTo>
                  <a:pt x="3067050" y="29972"/>
                </a:lnTo>
                <a:lnTo>
                  <a:pt x="19050" y="29972"/>
                </a:lnTo>
                <a:lnTo>
                  <a:pt x="19050" y="447802"/>
                </a:lnTo>
                <a:close/>
              </a:path>
            </a:pathLst>
          </a:custGeom>
          <a:solidFill>
            <a:srgbClr val="7496D8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8" name="Freeform 398"/>
          <p:cNvSpPr/>
          <p:nvPr/>
        </p:nvSpPr>
        <p:spPr>
          <a:xfrm>
            <a:off x="6076950" y="374650"/>
            <a:ext cx="3067050" cy="438150"/>
          </a:xfrm>
          <a:custGeom>
            <a:avLst/>
            <a:gdLst>
              <a:gd name="connsiteX0" fmla="*/ 19050 w 3067050"/>
              <a:gd name="connsiteY0" fmla="*/ 447802 h 438150"/>
              <a:gd name="connsiteX1" fmla="*/ 3067050 w 3067050"/>
              <a:gd name="connsiteY1" fmla="*/ 447802 h 438150"/>
              <a:gd name="connsiteX2" fmla="*/ 3067050 w 3067050"/>
              <a:gd name="connsiteY2" fmla="*/ 29972 h 438150"/>
              <a:gd name="connsiteX3" fmla="*/ 19050 w 3067050"/>
              <a:gd name="connsiteY3" fmla="*/ 29972 h 438150"/>
              <a:gd name="connsiteX4" fmla="*/ 19050 w 3067050"/>
              <a:gd name="connsiteY4" fmla="*/ 447802 h 438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67050" h="438150">
                <a:moveTo>
                  <a:pt x="19050" y="447802"/>
                </a:moveTo>
                <a:lnTo>
                  <a:pt x="3067050" y="447802"/>
                </a:lnTo>
                <a:lnTo>
                  <a:pt x="3067050" y="29972"/>
                </a:lnTo>
                <a:lnTo>
                  <a:pt x="19050" y="29972"/>
                </a:lnTo>
                <a:lnTo>
                  <a:pt x="19050" y="447802"/>
                </a:lnTo>
                <a:close/>
              </a:path>
            </a:pathLst>
          </a:custGeom>
          <a:solidFill>
            <a:srgbClr val="7496D8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9" name="Freeform 399"/>
          <p:cNvSpPr/>
          <p:nvPr/>
        </p:nvSpPr>
        <p:spPr>
          <a:xfrm>
            <a:off x="0" y="822452"/>
            <a:ext cx="3048000" cy="417829"/>
          </a:xfrm>
          <a:custGeom>
            <a:avLst/>
            <a:gdLst>
              <a:gd name="connsiteX0" fmla="*/ 0 w 3048000"/>
              <a:gd name="connsiteY0" fmla="*/ 417829 h 417829"/>
              <a:gd name="connsiteX1" fmla="*/ 3048000 w 3048000"/>
              <a:gd name="connsiteY1" fmla="*/ 417829 h 417829"/>
              <a:gd name="connsiteX2" fmla="*/ 3048000 w 3048000"/>
              <a:gd name="connsiteY2" fmla="*/ 0 h 417829"/>
              <a:gd name="connsiteX3" fmla="*/ 0 w 3048000"/>
              <a:gd name="connsiteY3" fmla="*/ 0 h 417829"/>
              <a:gd name="connsiteX4" fmla="*/ 0 w 3048000"/>
              <a:gd name="connsiteY4" fmla="*/ 417829 h 417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0" h="417829">
                <a:moveTo>
                  <a:pt x="0" y="417829"/>
                </a:moveTo>
                <a:lnTo>
                  <a:pt x="3048000" y="417829"/>
                </a:lnTo>
                <a:lnTo>
                  <a:pt x="3048000" y="0"/>
                </a:lnTo>
                <a:lnTo>
                  <a:pt x="0" y="0"/>
                </a:lnTo>
                <a:lnTo>
                  <a:pt x="0" y="417829"/>
                </a:lnTo>
                <a:close/>
              </a:path>
            </a:pathLst>
          </a:custGeom>
          <a:solidFill>
            <a:srgbClr val="D4DCE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0" name="Freeform 400"/>
          <p:cNvSpPr/>
          <p:nvPr/>
        </p:nvSpPr>
        <p:spPr>
          <a:xfrm>
            <a:off x="3028950" y="793750"/>
            <a:ext cx="3067050" cy="438150"/>
          </a:xfrm>
          <a:custGeom>
            <a:avLst/>
            <a:gdLst>
              <a:gd name="connsiteX0" fmla="*/ 19050 w 3067050"/>
              <a:gd name="connsiteY0" fmla="*/ 446532 h 438150"/>
              <a:gd name="connsiteX1" fmla="*/ 3067050 w 3067050"/>
              <a:gd name="connsiteY1" fmla="*/ 446532 h 438150"/>
              <a:gd name="connsiteX2" fmla="*/ 3067050 w 3067050"/>
              <a:gd name="connsiteY2" fmla="*/ 28702 h 438150"/>
              <a:gd name="connsiteX3" fmla="*/ 19050 w 3067050"/>
              <a:gd name="connsiteY3" fmla="*/ 28702 h 438150"/>
              <a:gd name="connsiteX4" fmla="*/ 19050 w 3067050"/>
              <a:gd name="connsiteY4" fmla="*/ 446532 h 438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67050" h="438150">
                <a:moveTo>
                  <a:pt x="19050" y="446532"/>
                </a:moveTo>
                <a:lnTo>
                  <a:pt x="3067050" y="446532"/>
                </a:lnTo>
                <a:lnTo>
                  <a:pt x="3067050" y="28702"/>
                </a:lnTo>
                <a:lnTo>
                  <a:pt x="19050" y="28702"/>
                </a:lnTo>
                <a:lnTo>
                  <a:pt x="19050" y="446532"/>
                </a:lnTo>
                <a:close/>
              </a:path>
            </a:pathLst>
          </a:custGeom>
          <a:solidFill>
            <a:srgbClr val="D4DCE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1" name="Freeform 401"/>
          <p:cNvSpPr/>
          <p:nvPr/>
        </p:nvSpPr>
        <p:spPr>
          <a:xfrm>
            <a:off x="6076950" y="793750"/>
            <a:ext cx="3067050" cy="438150"/>
          </a:xfrm>
          <a:custGeom>
            <a:avLst/>
            <a:gdLst>
              <a:gd name="connsiteX0" fmla="*/ 19050 w 3067050"/>
              <a:gd name="connsiteY0" fmla="*/ 446532 h 438150"/>
              <a:gd name="connsiteX1" fmla="*/ 3067050 w 3067050"/>
              <a:gd name="connsiteY1" fmla="*/ 446532 h 438150"/>
              <a:gd name="connsiteX2" fmla="*/ 3067050 w 3067050"/>
              <a:gd name="connsiteY2" fmla="*/ 28702 h 438150"/>
              <a:gd name="connsiteX3" fmla="*/ 19050 w 3067050"/>
              <a:gd name="connsiteY3" fmla="*/ 28702 h 438150"/>
              <a:gd name="connsiteX4" fmla="*/ 19050 w 3067050"/>
              <a:gd name="connsiteY4" fmla="*/ 446532 h 438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67050" h="438150">
                <a:moveTo>
                  <a:pt x="19050" y="446532"/>
                </a:moveTo>
                <a:lnTo>
                  <a:pt x="3067050" y="446532"/>
                </a:lnTo>
                <a:lnTo>
                  <a:pt x="3067050" y="28702"/>
                </a:lnTo>
                <a:lnTo>
                  <a:pt x="19050" y="28702"/>
                </a:lnTo>
                <a:lnTo>
                  <a:pt x="19050" y="446532"/>
                </a:lnTo>
                <a:close/>
              </a:path>
            </a:pathLst>
          </a:custGeom>
          <a:solidFill>
            <a:srgbClr val="D4DCE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2" name="Freeform 402"/>
          <p:cNvSpPr/>
          <p:nvPr/>
        </p:nvSpPr>
        <p:spPr>
          <a:xfrm>
            <a:off x="0" y="1240282"/>
            <a:ext cx="3048000" cy="417829"/>
          </a:xfrm>
          <a:custGeom>
            <a:avLst/>
            <a:gdLst>
              <a:gd name="connsiteX0" fmla="*/ 0 w 3048000"/>
              <a:gd name="connsiteY0" fmla="*/ 417829 h 417829"/>
              <a:gd name="connsiteX1" fmla="*/ 3048000 w 3048000"/>
              <a:gd name="connsiteY1" fmla="*/ 417829 h 417829"/>
              <a:gd name="connsiteX2" fmla="*/ 3048000 w 3048000"/>
              <a:gd name="connsiteY2" fmla="*/ 0 h 417829"/>
              <a:gd name="connsiteX3" fmla="*/ 0 w 3048000"/>
              <a:gd name="connsiteY3" fmla="*/ 0 h 417829"/>
              <a:gd name="connsiteX4" fmla="*/ 0 w 3048000"/>
              <a:gd name="connsiteY4" fmla="*/ 417829 h 417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0" h="417829">
                <a:moveTo>
                  <a:pt x="0" y="417829"/>
                </a:moveTo>
                <a:lnTo>
                  <a:pt x="3048000" y="417829"/>
                </a:lnTo>
                <a:lnTo>
                  <a:pt x="3048000" y="0"/>
                </a:lnTo>
                <a:lnTo>
                  <a:pt x="0" y="0"/>
                </a:lnTo>
                <a:lnTo>
                  <a:pt x="0" y="417829"/>
                </a:lnTo>
                <a:close/>
              </a:path>
            </a:pathLst>
          </a:custGeom>
          <a:solidFill>
            <a:srgbClr val="EAEDF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3" name="Freeform 403"/>
          <p:cNvSpPr/>
          <p:nvPr/>
        </p:nvSpPr>
        <p:spPr>
          <a:xfrm>
            <a:off x="3028950" y="1212850"/>
            <a:ext cx="3067050" cy="438150"/>
          </a:xfrm>
          <a:custGeom>
            <a:avLst/>
            <a:gdLst>
              <a:gd name="connsiteX0" fmla="*/ 19050 w 3067050"/>
              <a:gd name="connsiteY0" fmla="*/ 445262 h 438150"/>
              <a:gd name="connsiteX1" fmla="*/ 3067050 w 3067050"/>
              <a:gd name="connsiteY1" fmla="*/ 445262 h 438150"/>
              <a:gd name="connsiteX2" fmla="*/ 3067050 w 3067050"/>
              <a:gd name="connsiteY2" fmla="*/ 27432 h 438150"/>
              <a:gd name="connsiteX3" fmla="*/ 19050 w 3067050"/>
              <a:gd name="connsiteY3" fmla="*/ 27432 h 438150"/>
              <a:gd name="connsiteX4" fmla="*/ 19050 w 3067050"/>
              <a:gd name="connsiteY4" fmla="*/ 445262 h 438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67050" h="438150">
                <a:moveTo>
                  <a:pt x="19050" y="445262"/>
                </a:moveTo>
                <a:lnTo>
                  <a:pt x="3067050" y="445262"/>
                </a:lnTo>
                <a:lnTo>
                  <a:pt x="3067050" y="27432"/>
                </a:lnTo>
                <a:lnTo>
                  <a:pt x="19050" y="27432"/>
                </a:lnTo>
                <a:lnTo>
                  <a:pt x="19050" y="445262"/>
                </a:lnTo>
                <a:close/>
              </a:path>
            </a:pathLst>
          </a:custGeom>
          <a:solidFill>
            <a:srgbClr val="EAEDF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4" name="Freeform 404"/>
          <p:cNvSpPr/>
          <p:nvPr/>
        </p:nvSpPr>
        <p:spPr>
          <a:xfrm>
            <a:off x="6076950" y="1212850"/>
            <a:ext cx="3067050" cy="438150"/>
          </a:xfrm>
          <a:custGeom>
            <a:avLst/>
            <a:gdLst>
              <a:gd name="connsiteX0" fmla="*/ 19050 w 3067050"/>
              <a:gd name="connsiteY0" fmla="*/ 445262 h 438150"/>
              <a:gd name="connsiteX1" fmla="*/ 3067050 w 3067050"/>
              <a:gd name="connsiteY1" fmla="*/ 445262 h 438150"/>
              <a:gd name="connsiteX2" fmla="*/ 3067050 w 3067050"/>
              <a:gd name="connsiteY2" fmla="*/ 27432 h 438150"/>
              <a:gd name="connsiteX3" fmla="*/ 19050 w 3067050"/>
              <a:gd name="connsiteY3" fmla="*/ 27432 h 438150"/>
              <a:gd name="connsiteX4" fmla="*/ 19050 w 3067050"/>
              <a:gd name="connsiteY4" fmla="*/ 445262 h 438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67050" h="438150">
                <a:moveTo>
                  <a:pt x="19050" y="445262"/>
                </a:moveTo>
                <a:lnTo>
                  <a:pt x="3067050" y="445262"/>
                </a:lnTo>
                <a:lnTo>
                  <a:pt x="3067050" y="27432"/>
                </a:lnTo>
                <a:lnTo>
                  <a:pt x="19050" y="27432"/>
                </a:lnTo>
                <a:lnTo>
                  <a:pt x="19050" y="445262"/>
                </a:lnTo>
                <a:close/>
              </a:path>
            </a:pathLst>
          </a:custGeom>
          <a:solidFill>
            <a:srgbClr val="EAEDF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5" name="Freeform 405"/>
          <p:cNvSpPr/>
          <p:nvPr/>
        </p:nvSpPr>
        <p:spPr>
          <a:xfrm>
            <a:off x="0" y="1658112"/>
            <a:ext cx="3048000" cy="417829"/>
          </a:xfrm>
          <a:custGeom>
            <a:avLst/>
            <a:gdLst>
              <a:gd name="connsiteX0" fmla="*/ 0 w 3048000"/>
              <a:gd name="connsiteY0" fmla="*/ 417829 h 417829"/>
              <a:gd name="connsiteX1" fmla="*/ 3048000 w 3048000"/>
              <a:gd name="connsiteY1" fmla="*/ 417829 h 417829"/>
              <a:gd name="connsiteX2" fmla="*/ 3048000 w 3048000"/>
              <a:gd name="connsiteY2" fmla="*/ 0 h 417829"/>
              <a:gd name="connsiteX3" fmla="*/ 0 w 3048000"/>
              <a:gd name="connsiteY3" fmla="*/ 0 h 417829"/>
              <a:gd name="connsiteX4" fmla="*/ 0 w 3048000"/>
              <a:gd name="connsiteY4" fmla="*/ 417829 h 417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0" h="417829">
                <a:moveTo>
                  <a:pt x="0" y="417829"/>
                </a:moveTo>
                <a:lnTo>
                  <a:pt x="3048000" y="417829"/>
                </a:lnTo>
                <a:lnTo>
                  <a:pt x="3048000" y="0"/>
                </a:lnTo>
                <a:lnTo>
                  <a:pt x="0" y="0"/>
                </a:lnTo>
                <a:lnTo>
                  <a:pt x="0" y="417829"/>
                </a:lnTo>
                <a:close/>
              </a:path>
            </a:pathLst>
          </a:custGeom>
          <a:solidFill>
            <a:srgbClr val="D4DCE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6" name="Freeform 406"/>
          <p:cNvSpPr/>
          <p:nvPr/>
        </p:nvSpPr>
        <p:spPr>
          <a:xfrm>
            <a:off x="3028950" y="1631950"/>
            <a:ext cx="3067050" cy="438150"/>
          </a:xfrm>
          <a:custGeom>
            <a:avLst/>
            <a:gdLst>
              <a:gd name="connsiteX0" fmla="*/ 19050 w 3067050"/>
              <a:gd name="connsiteY0" fmla="*/ 443992 h 438150"/>
              <a:gd name="connsiteX1" fmla="*/ 3067050 w 3067050"/>
              <a:gd name="connsiteY1" fmla="*/ 443992 h 438150"/>
              <a:gd name="connsiteX2" fmla="*/ 3067050 w 3067050"/>
              <a:gd name="connsiteY2" fmla="*/ 26162 h 438150"/>
              <a:gd name="connsiteX3" fmla="*/ 19050 w 3067050"/>
              <a:gd name="connsiteY3" fmla="*/ 26162 h 438150"/>
              <a:gd name="connsiteX4" fmla="*/ 19050 w 3067050"/>
              <a:gd name="connsiteY4" fmla="*/ 443992 h 438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67050" h="438150">
                <a:moveTo>
                  <a:pt x="19050" y="443992"/>
                </a:moveTo>
                <a:lnTo>
                  <a:pt x="3067050" y="443992"/>
                </a:lnTo>
                <a:lnTo>
                  <a:pt x="3067050" y="26162"/>
                </a:lnTo>
                <a:lnTo>
                  <a:pt x="19050" y="26162"/>
                </a:lnTo>
                <a:lnTo>
                  <a:pt x="19050" y="443992"/>
                </a:lnTo>
                <a:close/>
              </a:path>
            </a:pathLst>
          </a:custGeom>
          <a:solidFill>
            <a:srgbClr val="D4DCE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7" name="Freeform 407"/>
          <p:cNvSpPr/>
          <p:nvPr/>
        </p:nvSpPr>
        <p:spPr>
          <a:xfrm>
            <a:off x="6076950" y="1631950"/>
            <a:ext cx="3067050" cy="438150"/>
          </a:xfrm>
          <a:custGeom>
            <a:avLst/>
            <a:gdLst>
              <a:gd name="connsiteX0" fmla="*/ 19050 w 3067050"/>
              <a:gd name="connsiteY0" fmla="*/ 443992 h 438150"/>
              <a:gd name="connsiteX1" fmla="*/ 3067050 w 3067050"/>
              <a:gd name="connsiteY1" fmla="*/ 443992 h 438150"/>
              <a:gd name="connsiteX2" fmla="*/ 3067050 w 3067050"/>
              <a:gd name="connsiteY2" fmla="*/ 26162 h 438150"/>
              <a:gd name="connsiteX3" fmla="*/ 19050 w 3067050"/>
              <a:gd name="connsiteY3" fmla="*/ 26162 h 438150"/>
              <a:gd name="connsiteX4" fmla="*/ 19050 w 3067050"/>
              <a:gd name="connsiteY4" fmla="*/ 443992 h 438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67050" h="438150">
                <a:moveTo>
                  <a:pt x="19050" y="443992"/>
                </a:moveTo>
                <a:lnTo>
                  <a:pt x="3067050" y="443992"/>
                </a:lnTo>
                <a:lnTo>
                  <a:pt x="3067050" y="26162"/>
                </a:lnTo>
                <a:lnTo>
                  <a:pt x="19050" y="26162"/>
                </a:lnTo>
                <a:lnTo>
                  <a:pt x="19050" y="443992"/>
                </a:lnTo>
                <a:close/>
              </a:path>
            </a:pathLst>
          </a:custGeom>
          <a:solidFill>
            <a:srgbClr val="D4DCE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8" name="Freeform 408"/>
          <p:cNvSpPr/>
          <p:nvPr/>
        </p:nvSpPr>
        <p:spPr>
          <a:xfrm>
            <a:off x="0" y="2075954"/>
            <a:ext cx="3048000" cy="690613"/>
          </a:xfrm>
          <a:custGeom>
            <a:avLst/>
            <a:gdLst>
              <a:gd name="connsiteX0" fmla="*/ 0 w 3048000"/>
              <a:gd name="connsiteY0" fmla="*/ 690613 h 690613"/>
              <a:gd name="connsiteX1" fmla="*/ 3048000 w 3048000"/>
              <a:gd name="connsiteY1" fmla="*/ 690613 h 690613"/>
              <a:gd name="connsiteX2" fmla="*/ 3048000 w 3048000"/>
              <a:gd name="connsiteY2" fmla="*/ 0 h 690613"/>
              <a:gd name="connsiteX3" fmla="*/ 0 w 3048000"/>
              <a:gd name="connsiteY3" fmla="*/ 0 h 690613"/>
              <a:gd name="connsiteX4" fmla="*/ 0 w 3048000"/>
              <a:gd name="connsiteY4" fmla="*/ 690613 h 690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0" h="690613">
                <a:moveTo>
                  <a:pt x="0" y="690613"/>
                </a:moveTo>
                <a:lnTo>
                  <a:pt x="3048000" y="690613"/>
                </a:lnTo>
                <a:lnTo>
                  <a:pt x="3048000" y="0"/>
                </a:lnTo>
                <a:lnTo>
                  <a:pt x="0" y="0"/>
                </a:lnTo>
                <a:lnTo>
                  <a:pt x="0" y="690613"/>
                </a:lnTo>
                <a:close/>
              </a:path>
            </a:pathLst>
          </a:custGeom>
          <a:solidFill>
            <a:srgbClr val="EAEDF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9" name="Freeform 409"/>
          <p:cNvSpPr/>
          <p:nvPr/>
        </p:nvSpPr>
        <p:spPr>
          <a:xfrm>
            <a:off x="3028950" y="2051050"/>
            <a:ext cx="3067050" cy="704850"/>
          </a:xfrm>
          <a:custGeom>
            <a:avLst/>
            <a:gdLst>
              <a:gd name="connsiteX0" fmla="*/ 19050 w 3067050"/>
              <a:gd name="connsiteY0" fmla="*/ 715518 h 704850"/>
              <a:gd name="connsiteX1" fmla="*/ 3067050 w 3067050"/>
              <a:gd name="connsiteY1" fmla="*/ 715518 h 704850"/>
              <a:gd name="connsiteX2" fmla="*/ 3067050 w 3067050"/>
              <a:gd name="connsiteY2" fmla="*/ 24904 h 704850"/>
              <a:gd name="connsiteX3" fmla="*/ 19050 w 3067050"/>
              <a:gd name="connsiteY3" fmla="*/ 24904 h 704850"/>
              <a:gd name="connsiteX4" fmla="*/ 19050 w 3067050"/>
              <a:gd name="connsiteY4" fmla="*/ 715518 h 704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67050" h="704850">
                <a:moveTo>
                  <a:pt x="19050" y="715518"/>
                </a:moveTo>
                <a:lnTo>
                  <a:pt x="3067050" y="715518"/>
                </a:lnTo>
                <a:lnTo>
                  <a:pt x="3067050" y="24904"/>
                </a:lnTo>
                <a:lnTo>
                  <a:pt x="19050" y="24904"/>
                </a:lnTo>
                <a:lnTo>
                  <a:pt x="19050" y="715518"/>
                </a:lnTo>
                <a:close/>
              </a:path>
            </a:pathLst>
          </a:custGeom>
          <a:solidFill>
            <a:srgbClr val="EAEDF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0" name="Freeform 410"/>
          <p:cNvSpPr/>
          <p:nvPr/>
        </p:nvSpPr>
        <p:spPr>
          <a:xfrm>
            <a:off x="6076950" y="2051050"/>
            <a:ext cx="3067050" cy="704850"/>
          </a:xfrm>
          <a:custGeom>
            <a:avLst/>
            <a:gdLst>
              <a:gd name="connsiteX0" fmla="*/ 19050 w 3067050"/>
              <a:gd name="connsiteY0" fmla="*/ 715518 h 704850"/>
              <a:gd name="connsiteX1" fmla="*/ 3067050 w 3067050"/>
              <a:gd name="connsiteY1" fmla="*/ 715518 h 704850"/>
              <a:gd name="connsiteX2" fmla="*/ 3067050 w 3067050"/>
              <a:gd name="connsiteY2" fmla="*/ 24904 h 704850"/>
              <a:gd name="connsiteX3" fmla="*/ 19050 w 3067050"/>
              <a:gd name="connsiteY3" fmla="*/ 24904 h 704850"/>
              <a:gd name="connsiteX4" fmla="*/ 19050 w 3067050"/>
              <a:gd name="connsiteY4" fmla="*/ 715518 h 704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67050" h="704850">
                <a:moveTo>
                  <a:pt x="19050" y="715518"/>
                </a:moveTo>
                <a:lnTo>
                  <a:pt x="3067050" y="715518"/>
                </a:lnTo>
                <a:lnTo>
                  <a:pt x="3067050" y="24904"/>
                </a:lnTo>
                <a:lnTo>
                  <a:pt x="19050" y="24904"/>
                </a:lnTo>
                <a:lnTo>
                  <a:pt x="19050" y="715518"/>
                </a:lnTo>
                <a:close/>
              </a:path>
            </a:pathLst>
          </a:custGeom>
          <a:solidFill>
            <a:srgbClr val="EAEDF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1" name="Freeform 411"/>
          <p:cNvSpPr/>
          <p:nvPr/>
        </p:nvSpPr>
        <p:spPr>
          <a:xfrm>
            <a:off x="0" y="2766644"/>
            <a:ext cx="3048000" cy="394639"/>
          </a:xfrm>
          <a:custGeom>
            <a:avLst/>
            <a:gdLst>
              <a:gd name="connsiteX0" fmla="*/ 0 w 3048000"/>
              <a:gd name="connsiteY0" fmla="*/ 394639 h 394639"/>
              <a:gd name="connsiteX1" fmla="*/ 3048000 w 3048000"/>
              <a:gd name="connsiteY1" fmla="*/ 394639 h 394639"/>
              <a:gd name="connsiteX2" fmla="*/ 3048000 w 3048000"/>
              <a:gd name="connsiteY2" fmla="*/ 0 h 394639"/>
              <a:gd name="connsiteX3" fmla="*/ 0 w 3048000"/>
              <a:gd name="connsiteY3" fmla="*/ 0 h 394639"/>
              <a:gd name="connsiteX4" fmla="*/ 0 w 3048000"/>
              <a:gd name="connsiteY4" fmla="*/ 394639 h 394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0" h="394639">
                <a:moveTo>
                  <a:pt x="0" y="394639"/>
                </a:moveTo>
                <a:lnTo>
                  <a:pt x="3048000" y="394639"/>
                </a:lnTo>
                <a:lnTo>
                  <a:pt x="3048000" y="0"/>
                </a:lnTo>
                <a:lnTo>
                  <a:pt x="0" y="0"/>
                </a:lnTo>
                <a:lnTo>
                  <a:pt x="0" y="394639"/>
                </a:lnTo>
                <a:close/>
              </a:path>
            </a:pathLst>
          </a:custGeom>
          <a:solidFill>
            <a:srgbClr val="D4DCE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2" name="Freeform 412"/>
          <p:cNvSpPr/>
          <p:nvPr/>
        </p:nvSpPr>
        <p:spPr>
          <a:xfrm>
            <a:off x="3028950" y="2736850"/>
            <a:ext cx="3067050" cy="412750"/>
          </a:xfrm>
          <a:custGeom>
            <a:avLst/>
            <a:gdLst>
              <a:gd name="connsiteX0" fmla="*/ 19050 w 3067050"/>
              <a:gd name="connsiteY0" fmla="*/ 424434 h 412750"/>
              <a:gd name="connsiteX1" fmla="*/ 3067050 w 3067050"/>
              <a:gd name="connsiteY1" fmla="*/ 424434 h 412750"/>
              <a:gd name="connsiteX2" fmla="*/ 3067050 w 3067050"/>
              <a:gd name="connsiteY2" fmla="*/ 29794 h 412750"/>
              <a:gd name="connsiteX3" fmla="*/ 19050 w 3067050"/>
              <a:gd name="connsiteY3" fmla="*/ 29794 h 412750"/>
              <a:gd name="connsiteX4" fmla="*/ 19050 w 3067050"/>
              <a:gd name="connsiteY4" fmla="*/ 424434 h 412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67050" h="412750">
                <a:moveTo>
                  <a:pt x="19050" y="424434"/>
                </a:moveTo>
                <a:lnTo>
                  <a:pt x="3067050" y="424434"/>
                </a:lnTo>
                <a:lnTo>
                  <a:pt x="3067050" y="29794"/>
                </a:lnTo>
                <a:lnTo>
                  <a:pt x="19050" y="29794"/>
                </a:lnTo>
                <a:lnTo>
                  <a:pt x="19050" y="424434"/>
                </a:lnTo>
                <a:close/>
              </a:path>
            </a:pathLst>
          </a:custGeom>
          <a:solidFill>
            <a:srgbClr val="D4DCE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3" name="Freeform 413"/>
          <p:cNvSpPr/>
          <p:nvPr/>
        </p:nvSpPr>
        <p:spPr>
          <a:xfrm>
            <a:off x="6076950" y="2736850"/>
            <a:ext cx="3067050" cy="412750"/>
          </a:xfrm>
          <a:custGeom>
            <a:avLst/>
            <a:gdLst>
              <a:gd name="connsiteX0" fmla="*/ 19050 w 3067050"/>
              <a:gd name="connsiteY0" fmla="*/ 424434 h 412750"/>
              <a:gd name="connsiteX1" fmla="*/ 3067050 w 3067050"/>
              <a:gd name="connsiteY1" fmla="*/ 424434 h 412750"/>
              <a:gd name="connsiteX2" fmla="*/ 3067050 w 3067050"/>
              <a:gd name="connsiteY2" fmla="*/ 29794 h 412750"/>
              <a:gd name="connsiteX3" fmla="*/ 19050 w 3067050"/>
              <a:gd name="connsiteY3" fmla="*/ 29794 h 412750"/>
              <a:gd name="connsiteX4" fmla="*/ 19050 w 3067050"/>
              <a:gd name="connsiteY4" fmla="*/ 424434 h 412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67050" h="412750">
                <a:moveTo>
                  <a:pt x="19050" y="424434"/>
                </a:moveTo>
                <a:lnTo>
                  <a:pt x="3067050" y="424434"/>
                </a:lnTo>
                <a:lnTo>
                  <a:pt x="3067050" y="29794"/>
                </a:lnTo>
                <a:lnTo>
                  <a:pt x="19050" y="29794"/>
                </a:lnTo>
                <a:lnTo>
                  <a:pt x="19050" y="424434"/>
                </a:lnTo>
                <a:close/>
              </a:path>
            </a:pathLst>
          </a:custGeom>
          <a:solidFill>
            <a:srgbClr val="D4DCE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4" name="Freeform 414"/>
          <p:cNvSpPr/>
          <p:nvPr/>
        </p:nvSpPr>
        <p:spPr>
          <a:xfrm>
            <a:off x="0" y="3161233"/>
            <a:ext cx="3048000" cy="394640"/>
          </a:xfrm>
          <a:custGeom>
            <a:avLst/>
            <a:gdLst>
              <a:gd name="connsiteX0" fmla="*/ 0 w 3048000"/>
              <a:gd name="connsiteY0" fmla="*/ 394640 h 394640"/>
              <a:gd name="connsiteX1" fmla="*/ 3048000 w 3048000"/>
              <a:gd name="connsiteY1" fmla="*/ 394640 h 394640"/>
              <a:gd name="connsiteX2" fmla="*/ 3048000 w 3048000"/>
              <a:gd name="connsiteY2" fmla="*/ 0 h 394640"/>
              <a:gd name="connsiteX3" fmla="*/ 0 w 3048000"/>
              <a:gd name="connsiteY3" fmla="*/ 0 h 394640"/>
              <a:gd name="connsiteX4" fmla="*/ 0 w 3048000"/>
              <a:gd name="connsiteY4" fmla="*/ 394640 h 394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0" h="394640">
                <a:moveTo>
                  <a:pt x="0" y="394640"/>
                </a:moveTo>
                <a:lnTo>
                  <a:pt x="3048000" y="394640"/>
                </a:lnTo>
                <a:lnTo>
                  <a:pt x="3048000" y="0"/>
                </a:lnTo>
                <a:lnTo>
                  <a:pt x="0" y="0"/>
                </a:lnTo>
                <a:lnTo>
                  <a:pt x="0" y="394640"/>
                </a:lnTo>
                <a:close/>
              </a:path>
            </a:pathLst>
          </a:custGeom>
          <a:solidFill>
            <a:srgbClr val="EAEDF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5" name="Freeform 415"/>
          <p:cNvSpPr/>
          <p:nvPr/>
        </p:nvSpPr>
        <p:spPr>
          <a:xfrm>
            <a:off x="3028950" y="3130550"/>
            <a:ext cx="3067050" cy="412750"/>
          </a:xfrm>
          <a:custGeom>
            <a:avLst/>
            <a:gdLst>
              <a:gd name="connsiteX0" fmla="*/ 19050 w 3067050"/>
              <a:gd name="connsiteY0" fmla="*/ 425323 h 412750"/>
              <a:gd name="connsiteX1" fmla="*/ 3067050 w 3067050"/>
              <a:gd name="connsiteY1" fmla="*/ 425323 h 412750"/>
              <a:gd name="connsiteX2" fmla="*/ 3067050 w 3067050"/>
              <a:gd name="connsiteY2" fmla="*/ 30683 h 412750"/>
              <a:gd name="connsiteX3" fmla="*/ 19050 w 3067050"/>
              <a:gd name="connsiteY3" fmla="*/ 30683 h 412750"/>
              <a:gd name="connsiteX4" fmla="*/ 19050 w 3067050"/>
              <a:gd name="connsiteY4" fmla="*/ 425323 h 412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67050" h="412750">
                <a:moveTo>
                  <a:pt x="19050" y="425323"/>
                </a:moveTo>
                <a:lnTo>
                  <a:pt x="3067050" y="425323"/>
                </a:lnTo>
                <a:lnTo>
                  <a:pt x="3067050" y="30683"/>
                </a:lnTo>
                <a:lnTo>
                  <a:pt x="19050" y="30683"/>
                </a:lnTo>
                <a:lnTo>
                  <a:pt x="19050" y="425323"/>
                </a:lnTo>
                <a:close/>
              </a:path>
            </a:pathLst>
          </a:custGeom>
          <a:solidFill>
            <a:srgbClr val="EAEDF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6" name="Freeform 416"/>
          <p:cNvSpPr/>
          <p:nvPr/>
        </p:nvSpPr>
        <p:spPr>
          <a:xfrm>
            <a:off x="6076950" y="3130550"/>
            <a:ext cx="3067050" cy="412750"/>
          </a:xfrm>
          <a:custGeom>
            <a:avLst/>
            <a:gdLst>
              <a:gd name="connsiteX0" fmla="*/ 19050 w 3067050"/>
              <a:gd name="connsiteY0" fmla="*/ 425323 h 412750"/>
              <a:gd name="connsiteX1" fmla="*/ 3067050 w 3067050"/>
              <a:gd name="connsiteY1" fmla="*/ 425323 h 412750"/>
              <a:gd name="connsiteX2" fmla="*/ 3067050 w 3067050"/>
              <a:gd name="connsiteY2" fmla="*/ 30683 h 412750"/>
              <a:gd name="connsiteX3" fmla="*/ 19050 w 3067050"/>
              <a:gd name="connsiteY3" fmla="*/ 30683 h 412750"/>
              <a:gd name="connsiteX4" fmla="*/ 19050 w 3067050"/>
              <a:gd name="connsiteY4" fmla="*/ 425323 h 412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67050" h="412750">
                <a:moveTo>
                  <a:pt x="19050" y="425323"/>
                </a:moveTo>
                <a:lnTo>
                  <a:pt x="3067050" y="425323"/>
                </a:lnTo>
                <a:lnTo>
                  <a:pt x="3067050" y="30683"/>
                </a:lnTo>
                <a:lnTo>
                  <a:pt x="19050" y="30683"/>
                </a:lnTo>
                <a:lnTo>
                  <a:pt x="19050" y="425323"/>
                </a:lnTo>
                <a:close/>
              </a:path>
            </a:pathLst>
          </a:custGeom>
          <a:solidFill>
            <a:srgbClr val="EAEDF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7" name="Freeform 417"/>
          <p:cNvSpPr/>
          <p:nvPr/>
        </p:nvSpPr>
        <p:spPr>
          <a:xfrm>
            <a:off x="0" y="3555822"/>
            <a:ext cx="3048000" cy="394639"/>
          </a:xfrm>
          <a:custGeom>
            <a:avLst/>
            <a:gdLst>
              <a:gd name="connsiteX0" fmla="*/ 0 w 3048000"/>
              <a:gd name="connsiteY0" fmla="*/ 394639 h 394639"/>
              <a:gd name="connsiteX1" fmla="*/ 3048000 w 3048000"/>
              <a:gd name="connsiteY1" fmla="*/ 394639 h 394639"/>
              <a:gd name="connsiteX2" fmla="*/ 3048000 w 3048000"/>
              <a:gd name="connsiteY2" fmla="*/ 0 h 394639"/>
              <a:gd name="connsiteX3" fmla="*/ 0 w 3048000"/>
              <a:gd name="connsiteY3" fmla="*/ 0 h 394639"/>
              <a:gd name="connsiteX4" fmla="*/ 0 w 3048000"/>
              <a:gd name="connsiteY4" fmla="*/ 394639 h 394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0" h="394639">
                <a:moveTo>
                  <a:pt x="0" y="394639"/>
                </a:moveTo>
                <a:lnTo>
                  <a:pt x="3048000" y="394639"/>
                </a:lnTo>
                <a:lnTo>
                  <a:pt x="3048000" y="0"/>
                </a:lnTo>
                <a:lnTo>
                  <a:pt x="0" y="0"/>
                </a:lnTo>
                <a:lnTo>
                  <a:pt x="0" y="394639"/>
                </a:lnTo>
                <a:close/>
              </a:path>
            </a:pathLst>
          </a:custGeom>
          <a:solidFill>
            <a:srgbClr val="D4DCE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8" name="Freeform 418"/>
          <p:cNvSpPr/>
          <p:nvPr/>
        </p:nvSpPr>
        <p:spPr>
          <a:xfrm>
            <a:off x="3028950" y="3524250"/>
            <a:ext cx="3067050" cy="425450"/>
          </a:xfrm>
          <a:custGeom>
            <a:avLst/>
            <a:gdLst>
              <a:gd name="connsiteX0" fmla="*/ 19050 w 3067050"/>
              <a:gd name="connsiteY0" fmla="*/ 426212 h 425450"/>
              <a:gd name="connsiteX1" fmla="*/ 3067050 w 3067050"/>
              <a:gd name="connsiteY1" fmla="*/ 426212 h 425450"/>
              <a:gd name="connsiteX2" fmla="*/ 3067050 w 3067050"/>
              <a:gd name="connsiteY2" fmla="*/ 31572 h 425450"/>
              <a:gd name="connsiteX3" fmla="*/ 19050 w 3067050"/>
              <a:gd name="connsiteY3" fmla="*/ 31572 h 425450"/>
              <a:gd name="connsiteX4" fmla="*/ 19050 w 3067050"/>
              <a:gd name="connsiteY4" fmla="*/ 426212 h 425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67050" h="425450">
                <a:moveTo>
                  <a:pt x="19050" y="426212"/>
                </a:moveTo>
                <a:lnTo>
                  <a:pt x="3067050" y="426212"/>
                </a:lnTo>
                <a:lnTo>
                  <a:pt x="3067050" y="31572"/>
                </a:lnTo>
                <a:lnTo>
                  <a:pt x="19050" y="31572"/>
                </a:lnTo>
                <a:lnTo>
                  <a:pt x="19050" y="426212"/>
                </a:lnTo>
                <a:close/>
              </a:path>
            </a:pathLst>
          </a:custGeom>
          <a:solidFill>
            <a:srgbClr val="D4DCE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9" name="Freeform 419"/>
          <p:cNvSpPr/>
          <p:nvPr/>
        </p:nvSpPr>
        <p:spPr>
          <a:xfrm>
            <a:off x="6076950" y="3524250"/>
            <a:ext cx="3067050" cy="425450"/>
          </a:xfrm>
          <a:custGeom>
            <a:avLst/>
            <a:gdLst>
              <a:gd name="connsiteX0" fmla="*/ 19050 w 3067050"/>
              <a:gd name="connsiteY0" fmla="*/ 426212 h 425450"/>
              <a:gd name="connsiteX1" fmla="*/ 3067050 w 3067050"/>
              <a:gd name="connsiteY1" fmla="*/ 426212 h 425450"/>
              <a:gd name="connsiteX2" fmla="*/ 3067050 w 3067050"/>
              <a:gd name="connsiteY2" fmla="*/ 31572 h 425450"/>
              <a:gd name="connsiteX3" fmla="*/ 19050 w 3067050"/>
              <a:gd name="connsiteY3" fmla="*/ 31572 h 425450"/>
              <a:gd name="connsiteX4" fmla="*/ 19050 w 3067050"/>
              <a:gd name="connsiteY4" fmla="*/ 426212 h 425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67050" h="425450">
                <a:moveTo>
                  <a:pt x="19050" y="426212"/>
                </a:moveTo>
                <a:lnTo>
                  <a:pt x="3067050" y="426212"/>
                </a:lnTo>
                <a:lnTo>
                  <a:pt x="3067050" y="31572"/>
                </a:lnTo>
                <a:lnTo>
                  <a:pt x="19050" y="31572"/>
                </a:lnTo>
                <a:lnTo>
                  <a:pt x="19050" y="426212"/>
                </a:lnTo>
                <a:close/>
              </a:path>
            </a:pathLst>
          </a:custGeom>
          <a:solidFill>
            <a:srgbClr val="D4DCE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0" name="Freeform 420"/>
          <p:cNvSpPr/>
          <p:nvPr/>
        </p:nvSpPr>
        <p:spPr>
          <a:xfrm>
            <a:off x="0" y="3950475"/>
            <a:ext cx="3048000" cy="690613"/>
          </a:xfrm>
          <a:custGeom>
            <a:avLst/>
            <a:gdLst>
              <a:gd name="connsiteX0" fmla="*/ 0 w 3048000"/>
              <a:gd name="connsiteY0" fmla="*/ 690613 h 690613"/>
              <a:gd name="connsiteX1" fmla="*/ 3048000 w 3048000"/>
              <a:gd name="connsiteY1" fmla="*/ 690613 h 690613"/>
              <a:gd name="connsiteX2" fmla="*/ 3048000 w 3048000"/>
              <a:gd name="connsiteY2" fmla="*/ 0 h 690613"/>
              <a:gd name="connsiteX3" fmla="*/ 0 w 3048000"/>
              <a:gd name="connsiteY3" fmla="*/ 0 h 690613"/>
              <a:gd name="connsiteX4" fmla="*/ 0 w 3048000"/>
              <a:gd name="connsiteY4" fmla="*/ 690613 h 690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0" h="690613">
                <a:moveTo>
                  <a:pt x="0" y="690613"/>
                </a:moveTo>
                <a:lnTo>
                  <a:pt x="3048000" y="690613"/>
                </a:lnTo>
                <a:lnTo>
                  <a:pt x="3048000" y="0"/>
                </a:lnTo>
                <a:lnTo>
                  <a:pt x="0" y="0"/>
                </a:lnTo>
                <a:lnTo>
                  <a:pt x="0" y="690613"/>
                </a:lnTo>
                <a:close/>
              </a:path>
            </a:pathLst>
          </a:custGeom>
          <a:solidFill>
            <a:srgbClr val="EAEDF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1" name="Freeform 421"/>
          <p:cNvSpPr/>
          <p:nvPr/>
        </p:nvSpPr>
        <p:spPr>
          <a:xfrm>
            <a:off x="3028950" y="3930650"/>
            <a:ext cx="3067050" cy="704850"/>
          </a:xfrm>
          <a:custGeom>
            <a:avLst/>
            <a:gdLst>
              <a:gd name="connsiteX0" fmla="*/ 19050 w 3067050"/>
              <a:gd name="connsiteY0" fmla="*/ 710438 h 704850"/>
              <a:gd name="connsiteX1" fmla="*/ 3067050 w 3067050"/>
              <a:gd name="connsiteY1" fmla="*/ 710438 h 704850"/>
              <a:gd name="connsiteX2" fmla="*/ 3067050 w 3067050"/>
              <a:gd name="connsiteY2" fmla="*/ 19825 h 704850"/>
              <a:gd name="connsiteX3" fmla="*/ 19050 w 3067050"/>
              <a:gd name="connsiteY3" fmla="*/ 19825 h 704850"/>
              <a:gd name="connsiteX4" fmla="*/ 19050 w 3067050"/>
              <a:gd name="connsiteY4" fmla="*/ 710438 h 704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67050" h="704850">
                <a:moveTo>
                  <a:pt x="19050" y="710438"/>
                </a:moveTo>
                <a:lnTo>
                  <a:pt x="3067050" y="710438"/>
                </a:lnTo>
                <a:lnTo>
                  <a:pt x="3067050" y="19825"/>
                </a:lnTo>
                <a:lnTo>
                  <a:pt x="19050" y="19825"/>
                </a:lnTo>
                <a:lnTo>
                  <a:pt x="19050" y="710438"/>
                </a:lnTo>
                <a:close/>
              </a:path>
            </a:pathLst>
          </a:custGeom>
          <a:solidFill>
            <a:srgbClr val="EAEDF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2" name="Freeform 422"/>
          <p:cNvSpPr/>
          <p:nvPr/>
        </p:nvSpPr>
        <p:spPr>
          <a:xfrm>
            <a:off x="6076950" y="3930650"/>
            <a:ext cx="3067050" cy="704850"/>
          </a:xfrm>
          <a:custGeom>
            <a:avLst/>
            <a:gdLst>
              <a:gd name="connsiteX0" fmla="*/ 19050 w 3067050"/>
              <a:gd name="connsiteY0" fmla="*/ 710438 h 704850"/>
              <a:gd name="connsiteX1" fmla="*/ 3067050 w 3067050"/>
              <a:gd name="connsiteY1" fmla="*/ 710438 h 704850"/>
              <a:gd name="connsiteX2" fmla="*/ 3067050 w 3067050"/>
              <a:gd name="connsiteY2" fmla="*/ 19825 h 704850"/>
              <a:gd name="connsiteX3" fmla="*/ 19050 w 3067050"/>
              <a:gd name="connsiteY3" fmla="*/ 19825 h 704850"/>
              <a:gd name="connsiteX4" fmla="*/ 19050 w 3067050"/>
              <a:gd name="connsiteY4" fmla="*/ 710438 h 704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67050" h="704850">
                <a:moveTo>
                  <a:pt x="19050" y="710438"/>
                </a:moveTo>
                <a:lnTo>
                  <a:pt x="3067050" y="710438"/>
                </a:lnTo>
                <a:lnTo>
                  <a:pt x="3067050" y="19825"/>
                </a:lnTo>
                <a:lnTo>
                  <a:pt x="19050" y="19825"/>
                </a:lnTo>
                <a:lnTo>
                  <a:pt x="19050" y="710438"/>
                </a:lnTo>
                <a:close/>
              </a:path>
            </a:pathLst>
          </a:custGeom>
          <a:solidFill>
            <a:srgbClr val="EAEDF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3" name="Freeform 423"/>
          <p:cNvSpPr/>
          <p:nvPr/>
        </p:nvSpPr>
        <p:spPr>
          <a:xfrm>
            <a:off x="0" y="4641100"/>
            <a:ext cx="3048000" cy="690613"/>
          </a:xfrm>
          <a:custGeom>
            <a:avLst/>
            <a:gdLst>
              <a:gd name="connsiteX0" fmla="*/ 0 w 3048000"/>
              <a:gd name="connsiteY0" fmla="*/ 690613 h 690613"/>
              <a:gd name="connsiteX1" fmla="*/ 3048000 w 3048000"/>
              <a:gd name="connsiteY1" fmla="*/ 690613 h 690613"/>
              <a:gd name="connsiteX2" fmla="*/ 3048000 w 3048000"/>
              <a:gd name="connsiteY2" fmla="*/ 0 h 690613"/>
              <a:gd name="connsiteX3" fmla="*/ 0 w 3048000"/>
              <a:gd name="connsiteY3" fmla="*/ 0 h 690613"/>
              <a:gd name="connsiteX4" fmla="*/ 0 w 3048000"/>
              <a:gd name="connsiteY4" fmla="*/ 690613 h 690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0" h="690613">
                <a:moveTo>
                  <a:pt x="0" y="690613"/>
                </a:moveTo>
                <a:lnTo>
                  <a:pt x="3048000" y="690613"/>
                </a:lnTo>
                <a:lnTo>
                  <a:pt x="3048000" y="0"/>
                </a:lnTo>
                <a:lnTo>
                  <a:pt x="0" y="0"/>
                </a:lnTo>
                <a:lnTo>
                  <a:pt x="0" y="690613"/>
                </a:lnTo>
                <a:close/>
              </a:path>
            </a:pathLst>
          </a:custGeom>
          <a:solidFill>
            <a:srgbClr val="D4DCE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4" name="Freeform 424"/>
          <p:cNvSpPr/>
          <p:nvPr/>
        </p:nvSpPr>
        <p:spPr>
          <a:xfrm>
            <a:off x="3028950" y="4616450"/>
            <a:ext cx="3067050" cy="704850"/>
          </a:xfrm>
          <a:custGeom>
            <a:avLst/>
            <a:gdLst>
              <a:gd name="connsiteX0" fmla="*/ 19050 w 3067050"/>
              <a:gd name="connsiteY0" fmla="*/ 715264 h 704850"/>
              <a:gd name="connsiteX1" fmla="*/ 3067050 w 3067050"/>
              <a:gd name="connsiteY1" fmla="*/ 715264 h 704850"/>
              <a:gd name="connsiteX2" fmla="*/ 3067050 w 3067050"/>
              <a:gd name="connsiteY2" fmla="*/ 24650 h 704850"/>
              <a:gd name="connsiteX3" fmla="*/ 19050 w 3067050"/>
              <a:gd name="connsiteY3" fmla="*/ 24650 h 704850"/>
              <a:gd name="connsiteX4" fmla="*/ 19050 w 3067050"/>
              <a:gd name="connsiteY4" fmla="*/ 715264 h 704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67050" h="704850">
                <a:moveTo>
                  <a:pt x="19050" y="715264"/>
                </a:moveTo>
                <a:lnTo>
                  <a:pt x="3067050" y="715264"/>
                </a:lnTo>
                <a:lnTo>
                  <a:pt x="3067050" y="24650"/>
                </a:lnTo>
                <a:lnTo>
                  <a:pt x="19050" y="24650"/>
                </a:lnTo>
                <a:lnTo>
                  <a:pt x="19050" y="715264"/>
                </a:lnTo>
                <a:close/>
              </a:path>
            </a:pathLst>
          </a:custGeom>
          <a:solidFill>
            <a:srgbClr val="D4DCE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5" name="Freeform 425"/>
          <p:cNvSpPr/>
          <p:nvPr/>
        </p:nvSpPr>
        <p:spPr>
          <a:xfrm>
            <a:off x="6076950" y="4616450"/>
            <a:ext cx="3067050" cy="704850"/>
          </a:xfrm>
          <a:custGeom>
            <a:avLst/>
            <a:gdLst>
              <a:gd name="connsiteX0" fmla="*/ 19050 w 3067050"/>
              <a:gd name="connsiteY0" fmla="*/ 715264 h 704850"/>
              <a:gd name="connsiteX1" fmla="*/ 3067050 w 3067050"/>
              <a:gd name="connsiteY1" fmla="*/ 715264 h 704850"/>
              <a:gd name="connsiteX2" fmla="*/ 3067050 w 3067050"/>
              <a:gd name="connsiteY2" fmla="*/ 24650 h 704850"/>
              <a:gd name="connsiteX3" fmla="*/ 19050 w 3067050"/>
              <a:gd name="connsiteY3" fmla="*/ 24650 h 704850"/>
              <a:gd name="connsiteX4" fmla="*/ 19050 w 3067050"/>
              <a:gd name="connsiteY4" fmla="*/ 715264 h 704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67050" h="704850">
                <a:moveTo>
                  <a:pt x="19050" y="715264"/>
                </a:moveTo>
                <a:lnTo>
                  <a:pt x="3067050" y="715264"/>
                </a:lnTo>
                <a:lnTo>
                  <a:pt x="3067050" y="24650"/>
                </a:lnTo>
                <a:lnTo>
                  <a:pt x="19050" y="24650"/>
                </a:lnTo>
                <a:lnTo>
                  <a:pt x="19050" y="715264"/>
                </a:lnTo>
                <a:close/>
              </a:path>
            </a:pathLst>
          </a:custGeom>
          <a:solidFill>
            <a:srgbClr val="D4DCE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6" name="Freeform 426"/>
          <p:cNvSpPr/>
          <p:nvPr/>
        </p:nvSpPr>
        <p:spPr>
          <a:xfrm>
            <a:off x="0" y="5331726"/>
            <a:ext cx="3048000" cy="417829"/>
          </a:xfrm>
          <a:custGeom>
            <a:avLst/>
            <a:gdLst>
              <a:gd name="connsiteX0" fmla="*/ 0 w 3048000"/>
              <a:gd name="connsiteY0" fmla="*/ 417829 h 417829"/>
              <a:gd name="connsiteX1" fmla="*/ 3048000 w 3048000"/>
              <a:gd name="connsiteY1" fmla="*/ 417829 h 417829"/>
              <a:gd name="connsiteX2" fmla="*/ 3048000 w 3048000"/>
              <a:gd name="connsiteY2" fmla="*/ 0 h 417829"/>
              <a:gd name="connsiteX3" fmla="*/ 0 w 3048000"/>
              <a:gd name="connsiteY3" fmla="*/ 0 h 417829"/>
              <a:gd name="connsiteX4" fmla="*/ 0 w 3048000"/>
              <a:gd name="connsiteY4" fmla="*/ 417829 h 417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0" h="417829">
                <a:moveTo>
                  <a:pt x="0" y="417829"/>
                </a:moveTo>
                <a:lnTo>
                  <a:pt x="3048000" y="417829"/>
                </a:lnTo>
                <a:lnTo>
                  <a:pt x="3048000" y="0"/>
                </a:lnTo>
                <a:lnTo>
                  <a:pt x="0" y="0"/>
                </a:lnTo>
                <a:lnTo>
                  <a:pt x="0" y="417829"/>
                </a:lnTo>
                <a:close/>
              </a:path>
            </a:pathLst>
          </a:custGeom>
          <a:solidFill>
            <a:srgbClr val="EAEDF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7" name="Freeform 427"/>
          <p:cNvSpPr/>
          <p:nvPr/>
        </p:nvSpPr>
        <p:spPr>
          <a:xfrm>
            <a:off x="3028950" y="5302250"/>
            <a:ext cx="3067050" cy="438150"/>
          </a:xfrm>
          <a:custGeom>
            <a:avLst/>
            <a:gdLst>
              <a:gd name="connsiteX0" fmla="*/ 19050 w 3067050"/>
              <a:gd name="connsiteY0" fmla="*/ 447306 h 438150"/>
              <a:gd name="connsiteX1" fmla="*/ 3067050 w 3067050"/>
              <a:gd name="connsiteY1" fmla="*/ 447306 h 438150"/>
              <a:gd name="connsiteX2" fmla="*/ 3067050 w 3067050"/>
              <a:gd name="connsiteY2" fmla="*/ 29476 h 438150"/>
              <a:gd name="connsiteX3" fmla="*/ 19050 w 3067050"/>
              <a:gd name="connsiteY3" fmla="*/ 29476 h 438150"/>
              <a:gd name="connsiteX4" fmla="*/ 19050 w 3067050"/>
              <a:gd name="connsiteY4" fmla="*/ 447306 h 438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67050" h="438150">
                <a:moveTo>
                  <a:pt x="19050" y="447306"/>
                </a:moveTo>
                <a:lnTo>
                  <a:pt x="3067050" y="447306"/>
                </a:lnTo>
                <a:lnTo>
                  <a:pt x="3067050" y="29476"/>
                </a:lnTo>
                <a:lnTo>
                  <a:pt x="19050" y="29476"/>
                </a:lnTo>
                <a:lnTo>
                  <a:pt x="19050" y="447306"/>
                </a:lnTo>
                <a:close/>
              </a:path>
            </a:pathLst>
          </a:custGeom>
          <a:solidFill>
            <a:srgbClr val="EAEDF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8" name="Freeform 428"/>
          <p:cNvSpPr/>
          <p:nvPr/>
        </p:nvSpPr>
        <p:spPr>
          <a:xfrm>
            <a:off x="6076950" y="5302250"/>
            <a:ext cx="3067050" cy="438150"/>
          </a:xfrm>
          <a:custGeom>
            <a:avLst/>
            <a:gdLst>
              <a:gd name="connsiteX0" fmla="*/ 19050 w 3067050"/>
              <a:gd name="connsiteY0" fmla="*/ 447306 h 438150"/>
              <a:gd name="connsiteX1" fmla="*/ 3067050 w 3067050"/>
              <a:gd name="connsiteY1" fmla="*/ 447306 h 438150"/>
              <a:gd name="connsiteX2" fmla="*/ 3067050 w 3067050"/>
              <a:gd name="connsiteY2" fmla="*/ 29476 h 438150"/>
              <a:gd name="connsiteX3" fmla="*/ 19050 w 3067050"/>
              <a:gd name="connsiteY3" fmla="*/ 29476 h 438150"/>
              <a:gd name="connsiteX4" fmla="*/ 19050 w 3067050"/>
              <a:gd name="connsiteY4" fmla="*/ 447306 h 438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67050" h="438150">
                <a:moveTo>
                  <a:pt x="19050" y="447306"/>
                </a:moveTo>
                <a:lnTo>
                  <a:pt x="3067050" y="447306"/>
                </a:lnTo>
                <a:lnTo>
                  <a:pt x="3067050" y="29476"/>
                </a:lnTo>
                <a:lnTo>
                  <a:pt x="19050" y="29476"/>
                </a:lnTo>
                <a:lnTo>
                  <a:pt x="19050" y="447306"/>
                </a:lnTo>
                <a:close/>
              </a:path>
            </a:pathLst>
          </a:custGeom>
          <a:solidFill>
            <a:srgbClr val="EAEDF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9" name="Freeform 429"/>
          <p:cNvSpPr/>
          <p:nvPr/>
        </p:nvSpPr>
        <p:spPr>
          <a:xfrm>
            <a:off x="0" y="5749556"/>
            <a:ext cx="3048000" cy="417830"/>
          </a:xfrm>
          <a:custGeom>
            <a:avLst/>
            <a:gdLst>
              <a:gd name="connsiteX0" fmla="*/ 0 w 3048000"/>
              <a:gd name="connsiteY0" fmla="*/ 417830 h 417830"/>
              <a:gd name="connsiteX1" fmla="*/ 3048000 w 3048000"/>
              <a:gd name="connsiteY1" fmla="*/ 417830 h 417830"/>
              <a:gd name="connsiteX2" fmla="*/ 3048000 w 3048000"/>
              <a:gd name="connsiteY2" fmla="*/ 0 h 417830"/>
              <a:gd name="connsiteX3" fmla="*/ 0 w 3048000"/>
              <a:gd name="connsiteY3" fmla="*/ 0 h 417830"/>
              <a:gd name="connsiteX4" fmla="*/ 0 w 3048000"/>
              <a:gd name="connsiteY4" fmla="*/ 417830 h 417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0" h="417830">
                <a:moveTo>
                  <a:pt x="0" y="417830"/>
                </a:moveTo>
                <a:lnTo>
                  <a:pt x="3048000" y="417830"/>
                </a:lnTo>
                <a:lnTo>
                  <a:pt x="3048000" y="0"/>
                </a:lnTo>
                <a:lnTo>
                  <a:pt x="0" y="0"/>
                </a:lnTo>
                <a:lnTo>
                  <a:pt x="0" y="417830"/>
                </a:lnTo>
                <a:close/>
              </a:path>
            </a:pathLst>
          </a:custGeom>
          <a:solidFill>
            <a:srgbClr val="D4DCE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0" name="Freeform 430"/>
          <p:cNvSpPr/>
          <p:nvPr/>
        </p:nvSpPr>
        <p:spPr>
          <a:xfrm>
            <a:off x="3028950" y="5721350"/>
            <a:ext cx="3067050" cy="438150"/>
          </a:xfrm>
          <a:custGeom>
            <a:avLst/>
            <a:gdLst>
              <a:gd name="connsiteX0" fmla="*/ 19050 w 3067050"/>
              <a:gd name="connsiteY0" fmla="*/ 446037 h 438150"/>
              <a:gd name="connsiteX1" fmla="*/ 3067050 w 3067050"/>
              <a:gd name="connsiteY1" fmla="*/ 446037 h 438150"/>
              <a:gd name="connsiteX2" fmla="*/ 3067050 w 3067050"/>
              <a:gd name="connsiteY2" fmla="*/ 28206 h 438150"/>
              <a:gd name="connsiteX3" fmla="*/ 19050 w 3067050"/>
              <a:gd name="connsiteY3" fmla="*/ 28206 h 438150"/>
              <a:gd name="connsiteX4" fmla="*/ 19050 w 3067050"/>
              <a:gd name="connsiteY4" fmla="*/ 446037 h 438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67050" h="438150">
                <a:moveTo>
                  <a:pt x="19050" y="446037"/>
                </a:moveTo>
                <a:lnTo>
                  <a:pt x="3067050" y="446037"/>
                </a:lnTo>
                <a:lnTo>
                  <a:pt x="3067050" y="28206"/>
                </a:lnTo>
                <a:lnTo>
                  <a:pt x="19050" y="28206"/>
                </a:lnTo>
                <a:lnTo>
                  <a:pt x="19050" y="446037"/>
                </a:lnTo>
                <a:close/>
              </a:path>
            </a:pathLst>
          </a:custGeom>
          <a:solidFill>
            <a:srgbClr val="D4DCE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1" name="Freeform 431"/>
          <p:cNvSpPr/>
          <p:nvPr/>
        </p:nvSpPr>
        <p:spPr>
          <a:xfrm>
            <a:off x="6076950" y="5721350"/>
            <a:ext cx="3067050" cy="438150"/>
          </a:xfrm>
          <a:custGeom>
            <a:avLst/>
            <a:gdLst>
              <a:gd name="connsiteX0" fmla="*/ 19050 w 3067050"/>
              <a:gd name="connsiteY0" fmla="*/ 446037 h 438150"/>
              <a:gd name="connsiteX1" fmla="*/ 3067050 w 3067050"/>
              <a:gd name="connsiteY1" fmla="*/ 446037 h 438150"/>
              <a:gd name="connsiteX2" fmla="*/ 3067050 w 3067050"/>
              <a:gd name="connsiteY2" fmla="*/ 28206 h 438150"/>
              <a:gd name="connsiteX3" fmla="*/ 19050 w 3067050"/>
              <a:gd name="connsiteY3" fmla="*/ 28206 h 438150"/>
              <a:gd name="connsiteX4" fmla="*/ 19050 w 3067050"/>
              <a:gd name="connsiteY4" fmla="*/ 446037 h 438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67050" h="438150">
                <a:moveTo>
                  <a:pt x="19050" y="446037"/>
                </a:moveTo>
                <a:lnTo>
                  <a:pt x="3067050" y="446037"/>
                </a:lnTo>
                <a:lnTo>
                  <a:pt x="3067050" y="28206"/>
                </a:lnTo>
                <a:lnTo>
                  <a:pt x="19050" y="28206"/>
                </a:lnTo>
                <a:lnTo>
                  <a:pt x="19050" y="446037"/>
                </a:lnTo>
                <a:close/>
              </a:path>
            </a:pathLst>
          </a:custGeom>
          <a:solidFill>
            <a:srgbClr val="D4DCE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2" name="Freeform 432"/>
          <p:cNvSpPr/>
          <p:nvPr/>
        </p:nvSpPr>
        <p:spPr>
          <a:xfrm>
            <a:off x="0" y="6167385"/>
            <a:ext cx="3048000" cy="690612"/>
          </a:xfrm>
          <a:custGeom>
            <a:avLst/>
            <a:gdLst>
              <a:gd name="connsiteX0" fmla="*/ 0 w 3048000"/>
              <a:gd name="connsiteY0" fmla="*/ 690612 h 690612"/>
              <a:gd name="connsiteX1" fmla="*/ 3048000 w 3048000"/>
              <a:gd name="connsiteY1" fmla="*/ 690612 h 690612"/>
              <a:gd name="connsiteX2" fmla="*/ 3048000 w 3048000"/>
              <a:gd name="connsiteY2" fmla="*/ 0 h 690612"/>
              <a:gd name="connsiteX3" fmla="*/ 0 w 3048000"/>
              <a:gd name="connsiteY3" fmla="*/ 0 h 690612"/>
              <a:gd name="connsiteX4" fmla="*/ 0 w 3048000"/>
              <a:gd name="connsiteY4" fmla="*/ 690612 h 690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0" h="690612">
                <a:moveTo>
                  <a:pt x="0" y="690612"/>
                </a:moveTo>
                <a:lnTo>
                  <a:pt x="3048000" y="690612"/>
                </a:lnTo>
                <a:lnTo>
                  <a:pt x="3048000" y="0"/>
                </a:lnTo>
                <a:lnTo>
                  <a:pt x="0" y="0"/>
                </a:lnTo>
                <a:lnTo>
                  <a:pt x="0" y="690612"/>
                </a:lnTo>
                <a:close/>
              </a:path>
            </a:pathLst>
          </a:custGeom>
          <a:solidFill>
            <a:srgbClr val="EAEDF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3" name="Freeform 433"/>
          <p:cNvSpPr/>
          <p:nvPr/>
        </p:nvSpPr>
        <p:spPr>
          <a:xfrm>
            <a:off x="3028950" y="6140450"/>
            <a:ext cx="3067050" cy="704850"/>
          </a:xfrm>
          <a:custGeom>
            <a:avLst/>
            <a:gdLst>
              <a:gd name="connsiteX0" fmla="*/ 19050 w 3067050"/>
              <a:gd name="connsiteY0" fmla="*/ 717548 h 704850"/>
              <a:gd name="connsiteX1" fmla="*/ 3067050 w 3067050"/>
              <a:gd name="connsiteY1" fmla="*/ 717548 h 704850"/>
              <a:gd name="connsiteX2" fmla="*/ 3067050 w 3067050"/>
              <a:gd name="connsiteY2" fmla="*/ 26935 h 704850"/>
              <a:gd name="connsiteX3" fmla="*/ 19050 w 3067050"/>
              <a:gd name="connsiteY3" fmla="*/ 26935 h 704850"/>
              <a:gd name="connsiteX4" fmla="*/ 19050 w 3067050"/>
              <a:gd name="connsiteY4" fmla="*/ 717548 h 704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67050" h="704850">
                <a:moveTo>
                  <a:pt x="19050" y="717548"/>
                </a:moveTo>
                <a:lnTo>
                  <a:pt x="3067050" y="717548"/>
                </a:lnTo>
                <a:lnTo>
                  <a:pt x="3067050" y="26935"/>
                </a:lnTo>
                <a:lnTo>
                  <a:pt x="19050" y="26935"/>
                </a:lnTo>
                <a:lnTo>
                  <a:pt x="19050" y="717548"/>
                </a:lnTo>
                <a:close/>
              </a:path>
            </a:pathLst>
          </a:custGeom>
          <a:solidFill>
            <a:srgbClr val="EAEDF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4" name="Freeform 434"/>
          <p:cNvSpPr/>
          <p:nvPr/>
        </p:nvSpPr>
        <p:spPr>
          <a:xfrm>
            <a:off x="6076950" y="6140450"/>
            <a:ext cx="3067050" cy="704850"/>
          </a:xfrm>
          <a:custGeom>
            <a:avLst/>
            <a:gdLst>
              <a:gd name="connsiteX0" fmla="*/ 19050 w 3067050"/>
              <a:gd name="connsiteY0" fmla="*/ 717548 h 704850"/>
              <a:gd name="connsiteX1" fmla="*/ 3067050 w 3067050"/>
              <a:gd name="connsiteY1" fmla="*/ 717548 h 704850"/>
              <a:gd name="connsiteX2" fmla="*/ 3067050 w 3067050"/>
              <a:gd name="connsiteY2" fmla="*/ 26935 h 704850"/>
              <a:gd name="connsiteX3" fmla="*/ 19050 w 3067050"/>
              <a:gd name="connsiteY3" fmla="*/ 26935 h 704850"/>
              <a:gd name="connsiteX4" fmla="*/ 19050 w 3067050"/>
              <a:gd name="connsiteY4" fmla="*/ 717548 h 704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67050" h="704850">
                <a:moveTo>
                  <a:pt x="19050" y="717548"/>
                </a:moveTo>
                <a:lnTo>
                  <a:pt x="3067050" y="717548"/>
                </a:lnTo>
                <a:lnTo>
                  <a:pt x="3067050" y="26935"/>
                </a:lnTo>
                <a:lnTo>
                  <a:pt x="19050" y="26935"/>
                </a:lnTo>
                <a:lnTo>
                  <a:pt x="19050" y="717548"/>
                </a:lnTo>
                <a:close/>
              </a:path>
            </a:pathLst>
          </a:custGeom>
          <a:solidFill>
            <a:srgbClr val="EAEDF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5" name="Freeform 435"/>
          <p:cNvSpPr/>
          <p:nvPr/>
        </p:nvSpPr>
        <p:spPr>
          <a:xfrm>
            <a:off x="3028950" y="374650"/>
            <a:ext cx="31750" cy="6483350"/>
          </a:xfrm>
          <a:custGeom>
            <a:avLst/>
            <a:gdLst>
              <a:gd name="connsiteX0" fmla="*/ 19050 w 31750"/>
              <a:gd name="connsiteY0" fmla="*/ 23621 h 6483350"/>
              <a:gd name="connsiteX1" fmla="*/ 19050 w 31750"/>
              <a:gd name="connsiteY1" fmla="*/ 6489698 h 6483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750" h="6483350">
                <a:moveTo>
                  <a:pt x="19050" y="23621"/>
                </a:moveTo>
                <a:lnTo>
                  <a:pt x="19050" y="6489698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6" name="Freeform 436"/>
          <p:cNvSpPr/>
          <p:nvPr/>
        </p:nvSpPr>
        <p:spPr>
          <a:xfrm>
            <a:off x="6076950" y="374650"/>
            <a:ext cx="31750" cy="6483350"/>
          </a:xfrm>
          <a:custGeom>
            <a:avLst/>
            <a:gdLst>
              <a:gd name="connsiteX0" fmla="*/ 19050 w 31750"/>
              <a:gd name="connsiteY0" fmla="*/ 23621 h 6483350"/>
              <a:gd name="connsiteX1" fmla="*/ 19050 w 31750"/>
              <a:gd name="connsiteY1" fmla="*/ 6489698 h 6483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750" h="6483350">
                <a:moveTo>
                  <a:pt x="19050" y="23621"/>
                </a:moveTo>
                <a:lnTo>
                  <a:pt x="19050" y="6489698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7" name="Freeform 437"/>
          <p:cNvSpPr/>
          <p:nvPr/>
        </p:nvSpPr>
        <p:spPr>
          <a:xfrm>
            <a:off x="0" y="822452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381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8" name="Freeform 438"/>
          <p:cNvSpPr/>
          <p:nvPr/>
        </p:nvSpPr>
        <p:spPr>
          <a:xfrm>
            <a:off x="0" y="1240282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9" name="Freeform 439"/>
          <p:cNvSpPr/>
          <p:nvPr/>
        </p:nvSpPr>
        <p:spPr>
          <a:xfrm>
            <a:off x="0" y="1658112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0" name="Freeform 440"/>
          <p:cNvSpPr/>
          <p:nvPr/>
        </p:nvSpPr>
        <p:spPr>
          <a:xfrm>
            <a:off x="0" y="2075942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1" name="Freeform 441"/>
          <p:cNvSpPr/>
          <p:nvPr/>
        </p:nvSpPr>
        <p:spPr>
          <a:xfrm>
            <a:off x="0" y="2766568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2" name="Freeform 442"/>
          <p:cNvSpPr/>
          <p:nvPr/>
        </p:nvSpPr>
        <p:spPr>
          <a:xfrm>
            <a:off x="0" y="3161284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3" name="Freeform 443"/>
          <p:cNvSpPr/>
          <p:nvPr/>
        </p:nvSpPr>
        <p:spPr>
          <a:xfrm>
            <a:off x="0" y="3555873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4" name="Freeform 444"/>
          <p:cNvSpPr/>
          <p:nvPr/>
        </p:nvSpPr>
        <p:spPr>
          <a:xfrm>
            <a:off x="0" y="3950462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5" name="Freeform 445"/>
          <p:cNvSpPr/>
          <p:nvPr/>
        </p:nvSpPr>
        <p:spPr>
          <a:xfrm>
            <a:off x="0" y="4641088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6" name="Freeform 446"/>
          <p:cNvSpPr/>
          <p:nvPr/>
        </p:nvSpPr>
        <p:spPr>
          <a:xfrm>
            <a:off x="0" y="5331714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7" name="Freeform 447"/>
          <p:cNvSpPr/>
          <p:nvPr/>
        </p:nvSpPr>
        <p:spPr>
          <a:xfrm>
            <a:off x="0" y="5749556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8" name="Freeform 448"/>
          <p:cNvSpPr/>
          <p:nvPr/>
        </p:nvSpPr>
        <p:spPr>
          <a:xfrm>
            <a:off x="0" y="6167387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9" name="Freeform 449"/>
          <p:cNvSpPr/>
          <p:nvPr/>
        </p:nvSpPr>
        <p:spPr>
          <a:xfrm>
            <a:off x="0" y="398271"/>
            <a:ext cx="0" cy="6459728"/>
          </a:xfrm>
          <a:custGeom>
            <a:avLst/>
            <a:gdLst>
              <a:gd name="connsiteX0" fmla="*/ 0 w 0"/>
              <a:gd name="connsiteY0" fmla="*/ 0 h 6459728"/>
              <a:gd name="connsiteX1" fmla="*/ 0 w 0"/>
              <a:gd name="connsiteY1" fmla="*/ 6459728 h 6459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459728">
                <a:moveTo>
                  <a:pt x="0" y="0"/>
                </a:moveTo>
                <a:lnTo>
                  <a:pt x="0" y="6459728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0" name="Freeform 450"/>
          <p:cNvSpPr/>
          <p:nvPr/>
        </p:nvSpPr>
        <p:spPr>
          <a:xfrm>
            <a:off x="9144000" y="398271"/>
            <a:ext cx="0" cy="6459728"/>
          </a:xfrm>
          <a:custGeom>
            <a:avLst/>
            <a:gdLst>
              <a:gd name="connsiteX0" fmla="*/ 0 w 0"/>
              <a:gd name="connsiteY0" fmla="*/ 0 h 6459728"/>
              <a:gd name="connsiteX1" fmla="*/ 0 w 0"/>
              <a:gd name="connsiteY1" fmla="*/ 6459728 h 6459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459728">
                <a:moveTo>
                  <a:pt x="0" y="0"/>
                </a:moveTo>
                <a:lnTo>
                  <a:pt x="0" y="6459728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1" name="Freeform 451"/>
          <p:cNvSpPr/>
          <p:nvPr/>
        </p:nvSpPr>
        <p:spPr>
          <a:xfrm>
            <a:off x="0" y="404621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2" name="Freeform 452"/>
          <p:cNvSpPr/>
          <p:nvPr/>
        </p:nvSpPr>
        <p:spPr>
          <a:xfrm>
            <a:off x="0" y="6857998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3" name="TextBox 453"/>
          <p:cNvSpPr txBox="1"/>
          <p:nvPr/>
        </p:nvSpPr>
        <p:spPr>
          <a:xfrm>
            <a:off x="91439" y="44752"/>
            <a:ext cx="7771238" cy="3059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400" spc="20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22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6.1.4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bazı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laktobasil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türleri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tarafından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üretilen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bakteriyosinler</a:t>
            </a:r>
          </a:p>
        </p:txBody>
      </p:sp>
      <p:sp>
        <p:nvSpPr>
          <p:cNvPr id="454" name="TextBox 454"/>
          <p:cNvSpPr txBox="1"/>
          <p:nvPr/>
        </p:nvSpPr>
        <p:spPr>
          <a:xfrm>
            <a:off x="91439" y="449133"/>
            <a:ext cx="8325434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3048635" algn="l"/>
                <a:tab pos="6096888" algn="l"/>
              </a:tabLst>
            </a:pPr>
            <a:r>
              <a:rPr lang="en-US" altLang="zh-CN" sz="1800" b="1" spc="189" dirty="0">
                <a:solidFill>
                  <a:srgbClr val="FEFEFE"/>
                </a:solidFill>
                <a:latin typeface="Times New Roman"/>
                <a:ea typeface="Times New Roman"/>
              </a:rPr>
              <a:t>Bakteriyosin	</a:t>
            </a:r>
            <a:r>
              <a:rPr lang="en-US" altLang="zh-CN" sz="1800" b="1" spc="170" dirty="0">
                <a:solidFill>
                  <a:srgbClr val="FEFEFE"/>
                </a:solidFill>
                <a:latin typeface="Times New Roman"/>
                <a:ea typeface="Times New Roman"/>
              </a:rPr>
              <a:t>Üretici</a:t>
            </a:r>
            <a:r>
              <a:rPr lang="en-US" altLang="zh-CN" sz="1800" b="1" spc="114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185" dirty="0">
                <a:solidFill>
                  <a:srgbClr val="FEFEFE"/>
                </a:solidFill>
                <a:latin typeface="Times New Roman"/>
                <a:ea typeface="Times New Roman"/>
              </a:rPr>
              <a:t>bakteri	Etkilenen</a:t>
            </a:r>
            <a:r>
              <a:rPr lang="en-US" altLang="zh-CN" sz="1800" b="1" spc="129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179" dirty="0">
                <a:solidFill>
                  <a:srgbClr val="FEFEFE"/>
                </a:solidFill>
                <a:latin typeface="Times New Roman"/>
                <a:ea typeface="Times New Roman"/>
              </a:rPr>
              <a:t>bakteri</a:t>
            </a:r>
          </a:p>
        </p:txBody>
      </p:sp>
      <p:sp>
        <p:nvSpPr>
          <p:cNvPr id="455" name="TextBox 455"/>
          <p:cNvSpPr txBox="1"/>
          <p:nvPr/>
        </p:nvSpPr>
        <p:spPr>
          <a:xfrm>
            <a:off x="91439" y="868615"/>
            <a:ext cx="6566292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3048635" algn="l"/>
                <a:tab pos="6096888" algn="l"/>
              </a:tabLst>
            </a:pP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Helveticine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J	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helveticus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481	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spc="4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</p:txBody>
      </p:sp>
      <p:sp>
        <p:nvSpPr>
          <p:cNvPr id="456" name="TextBox 456"/>
          <p:cNvSpPr txBox="1"/>
          <p:nvPr/>
        </p:nvSpPr>
        <p:spPr>
          <a:xfrm>
            <a:off x="91439" y="1286445"/>
            <a:ext cx="6566292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3048635" algn="l"/>
                <a:tab pos="6096888" algn="l"/>
              </a:tabLst>
            </a:pPr>
            <a:r>
              <a:rPr lang="en-US" altLang="zh-CN" sz="1800" spc="89" dirty="0">
                <a:solidFill>
                  <a:srgbClr val="000000"/>
                </a:solidFill>
                <a:latin typeface="Times New Roman"/>
                <a:ea typeface="Times New Roman"/>
              </a:rPr>
              <a:t>Lactocine</a:t>
            </a:r>
            <a:r>
              <a:rPr lang="en-US" altLang="zh-CN" sz="18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27	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helveticus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LP27	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spc="4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</p:txBody>
      </p:sp>
      <p:sp>
        <p:nvSpPr>
          <p:cNvPr id="457" name="TextBox 457"/>
          <p:cNvSpPr txBox="1"/>
          <p:nvPr/>
        </p:nvSpPr>
        <p:spPr>
          <a:xfrm>
            <a:off x="91439" y="1703974"/>
            <a:ext cx="8089999" cy="2751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3048635" algn="l"/>
                <a:tab pos="6096888" algn="l"/>
              </a:tabLst>
            </a:pP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Lactacine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70" dirty="0">
                <a:solidFill>
                  <a:srgbClr val="000000"/>
                </a:solidFill>
                <a:latin typeface="Times New Roman"/>
                <a:ea typeface="Times New Roman"/>
              </a:rPr>
              <a:t>B	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acidophilus</a:t>
            </a:r>
            <a:r>
              <a:rPr lang="en-US" altLang="zh-CN" sz="18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70" dirty="0">
                <a:solidFill>
                  <a:srgbClr val="000000"/>
                </a:solidFill>
                <a:latin typeface="Times New Roman"/>
                <a:ea typeface="Times New Roman"/>
              </a:rPr>
              <a:t>N2	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ea typeface="Times New Roman"/>
              </a:rPr>
              <a:t>.,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Cl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botulinum</a:t>
            </a:r>
          </a:p>
        </p:txBody>
      </p:sp>
      <p:sp>
        <p:nvSpPr>
          <p:cNvPr id="458" name="TextBox 458"/>
          <p:cNvSpPr txBox="1"/>
          <p:nvPr/>
        </p:nvSpPr>
        <p:spPr>
          <a:xfrm>
            <a:off x="91439" y="2122485"/>
            <a:ext cx="1921497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75" dirty="0">
                <a:solidFill>
                  <a:srgbClr val="000000"/>
                </a:solidFill>
                <a:latin typeface="Times New Roman"/>
                <a:ea typeface="Times New Roman"/>
              </a:rPr>
              <a:t>Acidophilucine</a:t>
            </a:r>
            <a:r>
              <a:rPr lang="en-US" altLang="zh-CN" sz="18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75" dirty="0">
                <a:solidFill>
                  <a:srgbClr val="000000"/>
                </a:solidFill>
                <a:latin typeface="Times New Roman"/>
                <a:ea typeface="Times New Roman"/>
              </a:rPr>
              <a:t>A</a:t>
            </a:r>
          </a:p>
        </p:txBody>
      </p:sp>
      <p:sp>
        <p:nvSpPr>
          <p:cNvPr id="459" name="TextBox 459"/>
          <p:cNvSpPr txBox="1"/>
          <p:nvPr/>
        </p:nvSpPr>
        <p:spPr>
          <a:xfrm>
            <a:off x="3140075" y="2122485"/>
            <a:ext cx="1826604" cy="5486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00000"/>
              </a:lnSpc>
            </a:pP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spc="5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acidoph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ea typeface="Times New Roman"/>
              </a:rPr>
              <a:t>ilucin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LAP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TI1060</a:t>
            </a:r>
          </a:p>
        </p:txBody>
      </p:sp>
      <p:sp>
        <p:nvSpPr>
          <p:cNvPr id="460" name="TextBox 460"/>
          <p:cNvSpPr txBox="1"/>
          <p:nvPr/>
        </p:nvSpPr>
        <p:spPr>
          <a:xfrm>
            <a:off x="6188328" y="2122485"/>
            <a:ext cx="469404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spc="4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</p:txBody>
      </p:sp>
      <p:sp>
        <p:nvSpPr>
          <p:cNvPr id="461" name="TextBox 461"/>
          <p:cNvSpPr txBox="1"/>
          <p:nvPr/>
        </p:nvSpPr>
        <p:spPr>
          <a:xfrm>
            <a:off x="91439" y="2813239"/>
            <a:ext cx="6566292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3048635" algn="l"/>
                <a:tab pos="6096888" algn="l"/>
              </a:tabLst>
            </a:pP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Bacteriocine	</a:t>
            </a:r>
            <a:r>
              <a:rPr lang="en-US" altLang="zh-CN" sz="1800" spc="185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reuteri	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spc="4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</p:txBody>
      </p:sp>
      <p:sp>
        <p:nvSpPr>
          <p:cNvPr id="462" name="TextBox 462"/>
          <p:cNvSpPr txBox="1"/>
          <p:nvPr/>
        </p:nvSpPr>
        <p:spPr>
          <a:xfrm>
            <a:off x="91439" y="3207954"/>
            <a:ext cx="6566292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3048635" algn="l"/>
                <a:tab pos="6096888" algn="l"/>
              </a:tabLst>
            </a:pP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Bacteriocine	</a:t>
            </a:r>
            <a:r>
              <a:rPr lang="en-US" altLang="zh-CN" sz="1800" spc="160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fermentum	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spc="4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</p:txBody>
      </p:sp>
      <p:sp>
        <p:nvSpPr>
          <p:cNvPr id="463" name="TextBox 463"/>
          <p:cNvSpPr txBox="1"/>
          <p:nvPr/>
        </p:nvSpPr>
        <p:spPr>
          <a:xfrm>
            <a:off x="91439" y="3602670"/>
            <a:ext cx="6566292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3048635" algn="l"/>
                <a:tab pos="6096888" algn="l"/>
              </a:tabLst>
            </a:pP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Caseicine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80	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caesi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B80	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spc="4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</p:txBody>
      </p:sp>
      <p:sp>
        <p:nvSpPr>
          <p:cNvPr id="464" name="TextBox 464"/>
          <p:cNvSpPr txBox="1"/>
          <p:nvPr/>
        </p:nvSpPr>
        <p:spPr>
          <a:xfrm>
            <a:off x="91439" y="3997387"/>
            <a:ext cx="1324140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85" dirty="0">
                <a:solidFill>
                  <a:srgbClr val="000000"/>
                </a:solidFill>
                <a:latin typeface="Times New Roman"/>
                <a:ea typeface="Times New Roman"/>
              </a:rPr>
              <a:t>Lacticine</a:t>
            </a:r>
            <a:r>
              <a:rPr lang="en-US" altLang="zh-CN" sz="18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54" dirty="0">
                <a:solidFill>
                  <a:srgbClr val="000000"/>
                </a:solidFill>
                <a:latin typeface="Times New Roman"/>
                <a:ea typeface="Times New Roman"/>
              </a:rPr>
              <a:t>A</a:t>
            </a:r>
          </a:p>
        </p:txBody>
      </p:sp>
      <p:sp>
        <p:nvSpPr>
          <p:cNvPr id="465" name="TextBox 465"/>
          <p:cNvSpPr txBox="1"/>
          <p:nvPr/>
        </p:nvSpPr>
        <p:spPr>
          <a:xfrm>
            <a:off x="3140075" y="3997387"/>
            <a:ext cx="2628418" cy="5486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00000"/>
              </a:lnSpc>
            </a:pPr>
            <a:r>
              <a:rPr lang="en-US" altLang="zh-CN" sz="1800" spc="170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delbrueckii</a:t>
            </a:r>
            <a:r>
              <a:rPr lang="en-US" altLang="zh-CN" sz="1800" spc="-2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lactis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50" dirty="0">
                <a:solidFill>
                  <a:srgbClr val="000000"/>
                </a:solidFill>
                <a:latin typeface="Times New Roman"/>
                <a:ea typeface="Times New Roman"/>
              </a:rPr>
              <a:t>JCM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1106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ea typeface="Times New Roman"/>
              </a:rPr>
              <a:t>et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1107</a:t>
            </a:r>
          </a:p>
        </p:txBody>
      </p:sp>
      <p:sp>
        <p:nvSpPr>
          <p:cNvPr id="466" name="TextBox 466"/>
          <p:cNvSpPr txBox="1"/>
          <p:nvPr/>
        </p:nvSpPr>
        <p:spPr>
          <a:xfrm>
            <a:off x="6188328" y="3997387"/>
            <a:ext cx="469404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spc="4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</p:txBody>
      </p:sp>
      <p:sp>
        <p:nvSpPr>
          <p:cNvPr id="467" name="TextBox 467"/>
          <p:cNvSpPr txBox="1"/>
          <p:nvPr/>
        </p:nvSpPr>
        <p:spPr>
          <a:xfrm>
            <a:off x="91439" y="4688013"/>
            <a:ext cx="1324140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Lacticine</a:t>
            </a:r>
            <a:r>
              <a:rPr lang="en-US" altLang="zh-CN" sz="18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64" dirty="0">
                <a:solidFill>
                  <a:srgbClr val="000000"/>
                </a:solidFill>
                <a:latin typeface="Times New Roman"/>
                <a:ea typeface="Times New Roman"/>
              </a:rPr>
              <a:t>B</a:t>
            </a:r>
          </a:p>
        </p:txBody>
      </p:sp>
      <p:sp>
        <p:nvSpPr>
          <p:cNvPr id="468" name="TextBox 468"/>
          <p:cNvSpPr txBox="1"/>
          <p:nvPr/>
        </p:nvSpPr>
        <p:spPr>
          <a:xfrm>
            <a:off x="3140075" y="4688013"/>
            <a:ext cx="2628418" cy="548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99583"/>
              </a:lnSpc>
            </a:pPr>
            <a:r>
              <a:rPr lang="en-US" altLang="zh-CN" sz="1800" spc="170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delbrueckii</a:t>
            </a:r>
            <a:r>
              <a:rPr lang="en-US" altLang="zh-CN" sz="1800" spc="-2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lactis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JCM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1248</a:t>
            </a:r>
          </a:p>
        </p:txBody>
      </p:sp>
      <p:sp>
        <p:nvSpPr>
          <p:cNvPr id="469" name="TextBox 469"/>
          <p:cNvSpPr txBox="1"/>
          <p:nvPr/>
        </p:nvSpPr>
        <p:spPr>
          <a:xfrm>
            <a:off x="6188328" y="4688013"/>
            <a:ext cx="469404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spc="4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</p:txBody>
      </p:sp>
      <p:sp>
        <p:nvSpPr>
          <p:cNvPr id="470" name="TextBox 470"/>
          <p:cNvSpPr txBox="1"/>
          <p:nvPr/>
        </p:nvSpPr>
        <p:spPr>
          <a:xfrm>
            <a:off x="91439" y="5378689"/>
            <a:ext cx="8225484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3048635" algn="l"/>
                <a:tab pos="6096888" algn="l"/>
              </a:tabLst>
            </a:pP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Brevicine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37	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ea typeface="Times New Roman"/>
              </a:rPr>
              <a:t>brevis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B37	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Bacteries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lactiques</a:t>
            </a:r>
          </a:p>
        </p:txBody>
      </p:sp>
      <p:sp>
        <p:nvSpPr>
          <p:cNvPr id="471" name="TextBox 471"/>
          <p:cNvSpPr txBox="1"/>
          <p:nvPr/>
        </p:nvSpPr>
        <p:spPr>
          <a:xfrm>
            <a:off x="91439" y="5796570"/>
            <a:ext cx="7494790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3048635" algn="l"/>
                <a:tab pos="6096888" algn="l"/>
              </a:tabLst>
            </a:pP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Plantaricine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54" dirty="0">
                <a:solidFill>
                  <a:srgbClr val="000000"/>
                </a:solidFill>
                <a:latin typeface="Times New Roman"/>
                <a:ea typeface="Times New Roman"/>
              </a:rPr>
              <a:t>SIK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145" dirty="0">
                <a:solidFill>
                  <a:srgbClr val="000000"/>
                </a:solidFill>
                <a:latin typeface="Times New Roman"/>
                <a:ea typeface="Times New Roman"/>
              </a:rPr>
              <a:t>83	</a:t>
            </a:r>
            <a:r>
              <a:rPr lang="en-US" altLang="zh-CN" sz="1800" spc="154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plantarum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64" dirty="0">
                <a:solidFill>
                  <a:srgbClr val="000000"/>
                </a:solidFill>
                <a:latin typeface="Times New Roman"/>
                <a:ea typeface="Times New Roman"/>
              </a:rPr>
              <a:t>SIK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145" dirty="0">
                <a:solidFill>
                  <a:srgbClr val="000000"/>
                </a:solidFill>
                <a:latin typeface="Times New Roman"/>
                <a:ea typeface="Times New Roman"/>
              </a:rPr>
              <a:t>83	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spc="50" dirty="0">
                <a:solidFill>
                  <a:srgbClr val="000000"/>
                </a:solidFill>
                <a:latin typeface="Times New Roman"/>
                <a:ea typeface="Times New Roman"/>
              </a:rPr>
              <a:t>.,</a:t>
            </a:r>
            <a:r>
              <a:rPr lang="en-US" altLang="zh-CN" sz="18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Ln</a:t>
            </a:r>
            <a:r>
              <a:rPr lang="en-US" altLang="zh-CN" sz="1800" spc="50" dirty="0">
                <a:solidFill>
                  <a:srgbClr val="000000"/>
                </a:solidFill>
                <a:latin typeface="Times New Roman"/>
                <a:ea typeface="Times New Roman"/>
              </a:rPr>
              <a:t>.,</a:t>
            </a:r>
            <a:r>
              <a:rPr lang="en-US" altLang="zh-CN" sz="18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Pc</a:t>
            </a:r>
            <a:r>
              <a:rPr lang="en-US" altLang="zh-CN" sz="1800" spc="5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</p:txBody>
      </p:sp>
      <p:sp>
        <p:nvSpPr>
          <p:cNvPr id="472" name="TextBox 472"/>
          <p:cNvSpPr txBox="1"/>
          <p:nvPr/>
        </p:nvSpPr>
        <p:spPr>
          <a:xfrm>
            <a:off x="91439" y="6214150"/>
            <a:ext cx="1368118" cy="2751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Lactacine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75" dirty="0">
                <a:solidFill>
                  <a:srgbClr val="000000"/>
                </a:solidFill>
                <a:latin typeface="Times New Roman"/>
                <a:ea typeface="Times New Roman"/>
              </a:rPr>
              <a:t>F</a:t>
            </a:r>
          </a:p>
        </p:txBody>
      </p:sp>
      <p:sp>
        <p:nvSpPr>
          <p:cNvPr id="473" name="TextBox 473"/>
          <p:cNvSpPr txBox="1"/>
          <p:nvPr/>
        </p:nvSpPr>
        <p:spPr>
          <a:xfrm>
            <a:off x="3140075" y="6214150"/>
            <a:ext cx="2922732" cy="5494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00000"/>
              </a:lnSpc>
            </a:pP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.acidophilus11088</a:t>
            </a:r>
            <a:r>
              <a:rPr lang="en-US" altLang="zh-CN" sz="1800" spc="-1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60" dirty="0">
                <a:solidFill>
                  <a:srgbClr val="000000"/>
                </a:solidFill>
                <a:latin typeface="Times New Roman"/>
                <a:ea typeface="Times New Roman"/>
              </a:rPr>
              <a:t>(NCK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ea typeface="Times New Roman"/>
              </a:rPr>
              <a:t>88)</a:t>
            </a:r>
          </a:p>
        </p:txBody>
      </p:sp>
      <p:sp>
        <p:nvSpPr>
          <p:cNvPr id="474" name="TextBox 474"/>
          <p:cNvSpPr txBox="1"/>
          <p:nvPr/>
        </p:nvSpPr>
        <p:spPr>
          <a:xfrm>
            <a:off x="6188328" y="6214150"/>
            <a:ext cx="926688" cy="2751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spc="50" dirty="0">
                <a:solidFill>
                  <a:srgbClr val="000000"/>
                </a:solidFill>
                <a:latin typeface="Times New Roman"/>
                <a:ea typeface="Times New Roman"/>
              </a:rPr>
              <a:t>.,</a:t>
            </a:r>
            <a:r>
              <a:rPr lang="en-US" altLang="zh-CN" sz="18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Ec</a:t>
            </a:r>
            <a:r>
              <a:rPr lang="en-US" altLang="zh-CN" sz="1800" spc="5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Freeform 475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6" name="Freeform 476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7" name="Freeform 477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8" name="Freeform 478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9" name="Freeform 479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0" name="Freeform 480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1" name="Freeform 481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2" name="Freeform 482"/>
          <p:cNvSpPr/>
          <p:nvPr/>
        </p:nvSpPr>
        <p:spPr>
          <a:xfrm>
            <a:off x="0" y="0"/>
            <a:ext cx="3048000" cy="1231010"/>
          </a:xfrm>
          <a:custGeom>
            <a:avLst/>
            <a:gdLst>
              <a:gd name="connsiteX0" fmla="*/ 0 w 3048000"/>
              <a:gd name="connsiteY0" fmla="*/ 1231010 h 1231010"/>
              <a:gd name="connsiteX1" fmla="*/ 3048000 w 3048000"/>
              <a:gd name="connsiteY1" fmla="*/ 1231010 h 1231010"/>
              <a:gd name="connsiteX2" fmla="*/ 3048000 w 3048000"/>
              <a:gd name="connsiteY2" fmla="*/ 0 h 1231010"/>
              <a:gd name="connsiteX3" fmla="*/ 0 w 3048000"/>
              <a:gd name="connsiteY3" fmla="*/ 0 h 1231010"/>
              <a:gd name="connsiteX4" fmla="*/ 0 w 3048000"/>
              <a:gd name="connsiteY4" fmla="*/ 1231010 h 1231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0" h="1231010">
                <a:moveTo>
                  <a:pt x="0" y="1231010"/>
                </a:moveTo>
                <a:lnTo>
                  <a:pt x="3048000" y="1231010"/>
                </a:lnTo>
                <a:lnTo>
                  <a:pt x="3048000" y="0"/>
                </a:lnTo>
                <a:lnTo>
                  <a:pt x="0" y="0"/>
                </a:lnTo>
                <a:lnTo>
                  <a:pt x="0" y="1231010"/>
                </a:lnTo>
                <a:close/>
              </a:path>
            </a:pathLst>
          </a:custGeom>
          <a:solidFill>
            <a:srgbClr val="7496D8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3" name="Freeform 483"/>
          <p:cNvSpPr/>
          <p:nvPr/>
        </p:nvSpPr>
        <p:spPr>
          <a:xfrm>
            <a:off x="3048000" y="0"/>
            <a:ext cx="3048000" cy="1231010"/>
          </a:xfrm>
          <a:custGeom>
            <a:avLst/>
            <a:gdLst>
              <a:gd name="connsiteX0" fmla="*/ 0 w 3048000"/>
              <a:gd name="connsiteY0" fmla="*/ 1231010 h 1231010"/>
              <a:gd name="connsiteX1" fmla="*/ 3048000 w 3048000"/>
              <a:gd name="connsiteY1" fmla="*/ 1231010 h 1231010"/>
              <a:gd name="connsiteX2" fmla="*/ 3048000 w 3048000"/>
              <a:gd name="connsiteY2" fmla="*/ 0 h 1231010"/>
              <a:gd name="connsiteX3" fmla="*/ 0 w 3048000"/>
              <a:gd name="connsiteY3" fmla="*/ 0 h 1231010"/>
              <a:gd name="connsiteX4" fmla="*/ 0 w 3048000"/>
              <a:gd name="connsiteY4" fmla="*/ 1231010 h 1231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0" h="1231010">
                <a:moveTo>
                  <a:pt x="0" y="1231010"/>
                </a:moveTo>
                <a:lnTo>
                  <a:pt x="3048000" y="1231010"/>
                </a:lnTo>
                <a:lnTo>
                  <a:pt x="3048000" y="0"/>
                </a:lnTo>
                <a:lnTo>
                  <a:pt x="0" y="0"/>
                </a:lnTo>
                <a:lnTo>
                  <a:pt x="0" y="1231010"/>
                </a:lnTo>
                <a:close/>
              </a:path>
            </a:pathLst>
          </a:custGeom>
          <a:solidFill>
            <a:srgbClr val="7496D8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4" name="Freeform 484"/>
          <p:cNvSpPr/>
          <p:nvPr/>
        </p:nvSpPr>
        <p:spPr>
          <a:xfrm>
            <a:off x="6096000" y="0"/>
            <a:ext cx="3048000" cy="1231010"/>
          </a:xfrm>
          <a:custGeom>
            <a:avLst/>
            <a:gdLst>
              <a:gd name="connsiteX0" fmla="*/ 0 w 3048000"/>
              <a:gd name="connsiteY0" fmla="*/ 1231010 h 1231010"/>
              <a:gd name="connsiteX1" fmla="*/ 3048000 w 3048000"/>
              <a:gd name="connsiteY1" fmla="*/ 1231010 h 1231010"/>
              <a:gd name="connsiteX2" fmla="*/ 3048000 w 3048000"/>
              <a:gd name="connsiteY2" fmla="*/ 0 h 1231010"/>
              <a:gd name="connsiteX3" fmla="*/ 0 w 3048000"/>
              <a:gd name="connsiteY3" fmla="*/ 0 h 1231010"/>
              <a:gd name="connsiteX4" fmla="*/ 0 w 3048000"/>
              <a:gd name="connsiteY4" fmla="*/ 1231010 h 1231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0" h="1231010">
                <a:moveTo>
                  <a:pt x="0" y="1231010"/>
                </a:moveTo>
                <a:lnTo>
                  <a:pt x="3048000" y="1231010"/>
                </a:lnTo>
                <a:lnTo>
                  <a:pt x="3048000" y="0"/>
                </a:lnTo>
                <a:lnTo>
                  <a:pt x="0" y="0"/>
                </a:lnTo>
                <a:lnTo>
                  <a:pt x="0" y="1231010"/>
                </a:lnTo>
                <a:close/>
              </a:path>
            </a:pathLst>
          </a:custGeom>
          <a:solidFill>
            <a:srgbClr val="7496D8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5" name="Freeform 485"/>
          <p:cNvSpPr/>
          <p:nvPr/>
        </p:nvSpPr>
        <p:spPr>
          <a:xfrm>
            <a:off x="0" y="1231036"/>
            <a:ext cx="3048000" cy="713206"/>
          </a:xfrm>
          <a:custGeom>
            <a:avLst/>
            <a:gdLst>
              <a:gd name="connsiteX0" fmla="*/ 0 w 3048000"/>
              <a:gd name="connsiteY0" fmla="*/ 713206 h 713206"/>
              <a:gd name="connsiteX1" fmla="*/ 3048000 w 3048000"/>
              <a:gd name="connsiteY1" fmla="*/ 713206 h 713206"/>
              <a:gd name="connsiteX2" fmla="*/ 3048000 w 3048000"/>
              <a:gd name="connsiteY2" fmla="*/ 0 h 713206"/>
              <a:gd name="connsiteX3" fmla="*/ 0 w 3048000"/>
              <a:gd name="connsiteY3" fmla="*/ 0 h 713206"/>
              <a:gd name="connsiteX4" fmla="*/ 0 w 3048000"/>
              <a:gd name="connsiteY4" fmla="*/ 713206 h 7132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0" h="713206">
                <a:moveTo>
                  <a:pt x="0" y="713206"/>
                </a:moveTo>
                <a:lnTo>
                  <a:pt x="3048000" y="713206"/>
                </a:lnTo>
                <a:lnTo>
                  <a:pt x="3048000" y="0"/>
                </a:lnTo>
                <a:lnTo>
                  <a:pt x="0" y="0"/>
                </a:lnTo>
                <a:lnTo>
                  <a:pt x="0" y="713206"/>
                </a:lnTo>
                <a:close/>
              </a:path>
            </a:pathLst>
          </a:custGeom>
          <a:solidFill>
            <a:srgbClr val="D4DCE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6" name="Freeform 486"/>
          <p:cNvSpPr/>
          <p:nvPr/>
        </p:nvSpPr>
        <p:spPr>
          <a:xfrm>
            <a:off x="3028950" y="1200150"/>
            <a:ext cx="3067050" cy="742950"/>
          </a:xfrm>
          <a:custGeom>
            <a:avLst/>
            <a:gdLst>
              <a:gd name="connsiteX0" fmla="*/ 19050 w 3067050"/>
              <a:gd name="connsiteY0" fmla="*/ 744093 h 742950"/>
              <a:gd name="connsiteX1" fmla="*/ 3067050 w 3067050"/>
              <a:gd name="connsiteY1" fmla="*/ 744093 h 742950"/>
              <a:gd name="connsiteX2" fmla="*/ 3067050 w 3067050"/>
              <a:gd name="connsiteY2" fmla="*/ 30886 h 742950"/>
              <a:gd name="connsiteX3" fmla="*/ 19050 w 3067050"/>
              <a:gd name="connsiteY3" fmla="*/ 30886 h 742950"/>
              <a:gd name="connsiteX4" fmla="*/ 19050 w 3067050"/>
              <a:gd name="connsiteY4" fmla="*/ 744093 h 742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67050" h="742950">
                <a:moveTo>
                  <a:pt x="19050" y="744093"/>
                </a:moveTo>
                <a:lnTo>
                  <a:pt x="3067050" y="744093"/>
                </a:lnTo>
                <a:lnTo>
                  <a:pt x="3067050" y="30886"/>
                </a:lnTo>
                <a:lnTo>
                  <a:pt x="19050" y="30886"/>
                </a:lnTo>
                <a:lnTo>
                  <a:pt x="19050" y="744093"/>
                </a:lnTo>
                <a:close/>
              </a:path>
            </a:pathLst>
          </a:custGeom>
          <a:solidFill>
            <a:srgbClr val="D4DCE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7" name="Freeform 487"/>
          <p:cNvSpPr/>
          <p:nvPr/>
        </p:nvSpPr>
        <p:spPr>
          <a:xfrm>
            <a:off x="6076950" y="1200150"/>
            <a:ext cx="3067050" cy="742950"/>
          </a:xfrm>
          <a:custGeom>
            <a:avLst/>
            <a:gdLst>
              <a:gd name="connsiteX0" fmla="*/ 19050 w 3067050"/>
              <a:gd name="connsiteY0" fmla="*/ 744093 h 742950"/>
              <a:gd name="connsiteX1" fmla="*/ 3067050 w 3067050"/>
              <a:gd name="connsiteY1" fmla="*/ 744093 h 742950"/>
              <a:gd name="connsiteX2" fmla="*/ 3067050 w 3067050"/>
              <a:gd name="connsiteY2" fmla="*/ 30886 h 742950"/>
              <a:gd name="connsiteX3" fmla="*/ 19050 w 3067050"/>
              <a:gd name="connsiteY3" fmla="*/ 30886 h 742950"/>
              <a:gd name="connsiteX4" fmla="*/ 19050 w 3067050"/>
              <a:gd name="connsiteY4" fmla="*/ 744093 h 742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67050" h="742950">
                <a:moveTo>
                  <a:pt x="19050" y="744093"/>
                </a:moveTo>
                <a:lnTo>
                  <a:pt x="3067050" y="744093"/>
                </a:lnTo>
                <a:lnTo>
                  <a:pt x="3067050" y="30886"/>
                </a:lnTo>
                <a:lnTo>
                  <a:pt x="19050" y="30886"/>
                </a:lnTo>
                <a:lnTo>
                  <a:pt x="19050" y="744093"/>
                </a:lnTo>
                <a:close/>
              </a:path>
            </a:pathLst>
          </a:custGeom>
          <a:solidFill>
            <a:srgbClr val="D4DCE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8" name="Freeform 488"/>
          <p:cNvSpPr/>
          <p:nvPr/>
        </p:nvSpPr>
        <p:spPr>
          <a:xfrm>
            <a:off x="3048000" y="0"/>
            <a:ext cx="0" cy="1950593"/>
          </a:xfrm>
          <a:custGeom>
            <a:avLst/>
            <a:gdLst>
              <a:gd name="connsiteX0" fmla="*/ 0 w 0"/>
              <a:gd name="connsiteY0" fmla="*/ 0 h 1950593"/>
              <a:gd name="connsiteX1" fmla="*/ 0 w 0"/>
              <a:gd name="connsiteY1" fmla="*/ 1950593 h 1950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950593">
                <a:moveTo>
                  <a:pt x="0" y="0"/>
                </a:moveTo>
                <a:lnTo>
                  <a:pt x="0" y="1950593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9" name="Freeform 489"/>
          <p:cNvSpPr/>
          <p:nvPr/>
        </p:nvSpPr>
        <p:spPr>
          <a:xfrm>
            <a:off x="6096000" y="0"/>
            <a:ext cx="0" cy="1950593"/>
          </a:xfrm>
          <a:custGeom>
            <a:avLst/>
            <a:gdLst>
              <a:gd name="connsiteX0" fmla="*/ 0 w 0"/>
              <a:gd name="connsiteY0" fmla="*/ 0 h 1950593"/>
              <a:gd name="connsiteX1" fmla="*/ 0 w 0"/>
              <a:gd name="connsiteY1" fmla="*/ 1950593 h 1950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950593">
                <a:moveTo>
                  <a:pt x="0" y="0"/>
                </a:moveTo>
                <a:lnTo>
                  <a:pt x="0" y="1950593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0" name="Freeform 490"/>
          <p:cNvSpPr/>
          <p:nvPr/>
        </p:nvSpPr>
        <p:spPr>
          <a:xfrm>
            <a:off x="0" y="1231011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381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1" name="Freeform 491"/>
          <p:cNvSpPr/>
          <p:nvPr/>
        </p:nvSpPr>
        <p:spPr>
          <a:xfrm>
            <a:off x="0" y="0"/>
            <a:ext cx="0" cy="1950593"/>
          </a:xfrm>
          <a:custGeom>
            <a:avLst/>
            <a:gdLst>
              <a:gd name="connsiteX0" fmla="*/ 0 w 0"/>
              <a:gd name="connsiteY0" fmla="*/ 0 h 1950593"/>
              <a:gd name="connsiteX1" fmla="*/ 0 w 0"/>
              <a:gd name="connsiteY1" fmla="*/ 1950593 h 1950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950593">
                <a:moveTo>
                  <a:pt x="0" y="0"/>
                </a:moveTo>
                <a:lnTo>
                  <a:pt x="0" y="1950593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2" name="Freeform 492"/>
          <p:cNvSpPr/>
          <p:nvPr/>
        </p:nvSpPr>
        <p:spPr>
          <a:xfrm>
            <a:off x="9144000" y="0"/>
            <a:ext cx="0" cy="1950593"/>
          </a:xfrm>
          <a:custGeom>
            <a:avLst/>
            <a:gdLst>
              <a:gd name="connsiteX0" fmla="*/ 0 w 0"/>
              <a:gd name="connsiteY0" fmla="*/ 0 h 1950593"/>
              <a:gd name="connsiteX1" fmla="*/ 0 w 0"/>
              <a:gd name="connsiteY1" fmla="*/ 1950593 h 1950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950593">
                <a:moveTo>
                  <a:pt x="0" y="0"/>
                </a:moveTo>
                <a:lnTo>
                  <a:pt x="0" y="1950593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3" name="Freeform 493"/>
          <p:cNvSpPr/>
          <p:nvPr/>
        </p:nvSpPr>
        <p:spPr>
          <a:xfrm>
            <a:off x="0" y="0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4" name="Freeform 494"/>
          <p:cNvSpPr/>
          <p:nvPr/>
        </p:nvSpPr>
        <p:spPr>
          <a:xfrm>
            <a:off x="0" y="1944243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5" name="TextBox 495"/>
          <p:cNvSpPr txBox="1"/>
          <p:nvPr/>
        </p:nvSpPr>
        <p:spPr>
          <a:xfrm>
            <a:off x="91439" y="44384"/>
            <a:ext cx="1758289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b="1" spc="200" dirty="0">
                <a:solidFill>
                  <a:srgbClr val="FEFEFE"/>
                </a:solidFill>
                <a:latin typeface="Times New Roman"/>
                <a:ea typeface="Times New Roman"/>
              </a:rPr>
              <a:t>B</a:t>
            </a:r>
            <a:r>
              <a:rPr lang="en-US" altLang="zh-CN" sz="1800" b="1" spc="195" dirty="0">
                <a:solidFill>
                  <a:srgbClr val="FEFEFE"/>
                </a:solidFill>
                <a:latin typeface="Times New Roman"/>
                <a:ea typeface="Times New Roman"/>
              </a:rPr>
              <a:t>acteriocines</a:t>
            </a:r>
          </a:p>
        </p:txBody>
      </p:sp>
      <p:sp>
        <p:nvSpPr>
          <p:cNvPr id="496" name="TextBox 496"/>
          <p:cNvSpPr txBox="1"/>
          <p:nvPr/>
        </p:nvSpPr>
        <p:spPr>
          <a:xfrm>
            <a:off x="3140075" y="44384"/>
            <a:ext cx="1780182" cy="5484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99583"/>
              </a:lnSpc>
            </a:pPr>
            <a:r>
              <a:rPr lang="en-US" altLang="zh-CN" sz="1800" b="1" spc="220" dirty="0">
                <a:solidFill>
                  <a:srgbClr val="FEFEFE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b="1" spc="94" dirty="0">
                <a:solidFill>
                  <a:srgbClr val="FEFEFE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b="1" spc="150" dirty="0">
                <a:solidFill>
                  <a:srgbClr val="FEFEFE"/>
                </a:solidFill>
                <a:latin typeface="Times New Roman"/>
                <a:ea typeface="Times New Roman"/>
              </a:rPr>
              <a:t>casei</a:t>
            </a:r>
            <a:r>
              <a:rPr lang="en-US" altLang="zh-CN" sz="1800" b="1" spc="89" dirty="0">
                <a:solidFill>
                  <a:srgbClr val="FEFEFE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800" b="1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225" dirty="0">
                <a:solidFill>
                  <a:srgbClr val="FEFEFE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b="1" spc="100" dirty="0">
                <a:solidFill>
                  <a:srgbClr val="FEFEFE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b="1" spc="169" dirty="0">
                <a:solidFill>
                  <a:srgbClr val="FEFEFE"/>
                </a:solidFill>
                <a:latin typeface="Times New Roman"/>
                <a:ea typeface="Times New Roman"/>
              </a:rPr>
              <a:t>acidop</a:t>
            </a:r>
            <a:r>
              <a:rPr lang="en-US" altLang="zh-CN" sz="1800" b="1" spc="164" dirty="0">
                <a:solidFill>
                  <a:srgbClr val="FEFEFE"/>
                </a:solidFill>
                <a:latin typeface="Times New Roman"/>
                <a:ea typeface="Times New Roman"/>
              </a:rPr>
              <a:t>hilus</a:t>
            </a:r>
          </a:p>
        </p:txBody>
      </p:sp>
      <p:sp>
        <p:nvSpPr>
          <p:cNvPr id="497" name="TextBox 497"/>
          <p:cNvSpPr txBox="1"/>
          <p:nvPr/>
        </p:nvSpPr>
        <p:spPr>
          <a:xfrm>
            <a:off x="6188328" y="44384"/>
            <a:ext cx="2194457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b="1" spc="184" dirty="0">
                <a:solidFill>
                  <a:srgbClr val="FEFEFE"/>
                </a:solidFill>
                <a:latin typeface="Times New Roman"/>
                <a:ea typeface="Times New Roman"/>
              </a:rPr>
              <a:t>L.Mon</a:t>
            </a:r>
            <a:r>
              <a:rPr lang="en-US" altLang="zh-CN" sz="1800" b="1" spc="179" dirty="0">
                <a:solidFill>
                  <a:srgbClr val="FEFEFE"/>
                </a:solidFill>
                <a:latin typeface="Times New Roman"/>
                <a:ea typeface="Times New Roman"/>
              </a:rPr>
              <a:t>ocytogenes</a:t>
            </a:r>
          </a:p>
        </p:txBody>
      </p:sp>
      <p:sp>
        <p:nvSpPr>
          <p:cNvPr id="498" name="TextBox 498"/>
          <p:cNvSpPr txBox="1"/>
          <p:nvPr/>
        </p:nvSpPr>
        <p:spPr>
          <a:xfrm>
            <a:off x="91439" y="1277301"/>
            <a:ext cx="8037348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3048635" algn="l"/>
                <a:tab pos="6096888" algn="l"/>
              </a:tabLst>
            </a:pP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Sakacine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75" dirty="0">
                <a:solidFill>
                  <a:srgbClr val="000000"/>
                </a:solidFill>
                <a:latin typeface="Times New Roman"/>
                <a:ea typeface="Times New Roman"/>
              </a:rPr>
              <a:t>A	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spc="5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sake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45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706	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ea typeface="Times New Roman"/>
              </a:rPr>
              <a:t>L.monocytogenes</a:t>
            </a:r>
          </a:p>
        </p:txBody>
      </p:sp>
      <p:sp>
        <p:nvSpPr>
          <p:cNvPr id="499" name="TextBox 499"/>
          <p:cNvSpPr txBox="1"/>
          <p:nvPr/>
        </p:nvSpPr>
        <p:spPr>
          <a:xfrm>
            <a:off x="91439" y="2294252"/>
            <a:ext cx="8976232" cy="300304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74319" indent="-274319" hangingPunct="0">
              <a:lnSpc>
                <a:spcPct val="100000"/>
              </a:lnSpc>
            </a:pPr>
            <a:r>
              <a:rPr lang="en-US" altLang="zh-CN" sz="1650" spc="229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Bakteriyosinler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ea typeface="Times New Roman"/>
              </a:rPr>
              <a:t>geliştiği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ortama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olumlu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5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olumsuz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ea typeface="Times New Roman"/>
              </a:rPr>
              <a:t>etkilenirler.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5" dirty="0">
                <a:solidFill>
                  <a:srgbClr val="000000"/>
                </a:solidFill>
                <a:latin typeface="Times New Roman"/>
                <a:ea typeface="Times New Roman"/>
              </a:rPr>
              <a:t>Üretim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fazlara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değişim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ea typeface="Times New Roman"/>
              </a:rPr>
              <a:t>gösterir,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yapılan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ea typeface="Times New Roman"/>
              </a:rPr>
              <a:t>çalışmalar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ea typeface="Times New Roman"/>
              </a:rPr>
              <a:t>ise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5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log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ea typeface="Times New Roman"/>
              </a:rPr>
              <a:t>faz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erken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durguluk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ea typeface="Times New Roman"/>
              </a:rPr>
              <a:t>fazındadır.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Tür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ea typeface="Times New Roman"/>
              </a:rPr>
              <a:t>suşlara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değişen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ea typeface="Times New Roman"/>
              </a:rPr>
              <a:t>bakteriyosin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üretimi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5.9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7.0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29" dirty="0">
                <a:solidFill>
                  <a:srgbClr val="000000"/>
                </a:solidFill>
                <a:latin typeface="Times New Roman"/>
                <a:ea typeface="Times New Roman"/>
              </a:rPr>
              <a:t>pH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0" dirty="0">
                <a:solidFill>
                  <a:srgbClr val="000000"/>
                </a:solidFill>
                <a:latin typeface="Times New Roman"/>
                <a:ea typeface="Times New Roman"/>
              </a:rPr>
              <a:t>arasınd</a:t>
            </a:r>
            <a:r>
              <a:rPr lang="en-US" altLang="zh-CN" sz="2400" spc="195" dirty="0">
                <a:solidFill>
                  <a:srgbClr val="000000"/>
                </a:solidFill>
                <a:latin typeface="Times New Roman"/>
                <a:ea typeface="Times New Roman"/>
              </a:rPr>
              <a:t>adır.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274319" indent="-274319" hangingPunct="0">
              <a:lnSpc>
                <a:spcPct val="100000"/>
              </a:lnSpc>
            </a:pPr>
            <a:r>
              <a:rPr lang="en-US" altLang="zh-CN" sz="1650" spc="254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2400" spc="189" dirty="0">
                <a:solidFill>
                  <a:srgbClr val="000000"/>
                </a:solidFill>
                <a:latin typeface="Times New Roman"/>
                <a:ea typeface="Times New Roman"/>
              </a:rPr>
              <a:t>Bazı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bakterileri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probiyotik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etkilerinden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dolayı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95" dirty="0">
                <a:solidFill>
                  <a:srgbClr val="000000"/>
                </a:solidFill>
                <a:latin typeface="Times New Roman"/>
                <a:ea typeface="Times New Roman"/>
              </a:rPr>
              <a:t>probiyotik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9" dirty="0">
                <a:solidFill>
                  <a:srgbClr val="000000"/>
                </a:solidFill>
                <a:latin typeface="Times New Roman"/>
                <a:ea typeface="Times New Roman"/>
              </a:rPr>
              <a:t>süt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9" dirty="0">
                <a:solidFill>
                  <a:srgbClr val="000000"/>
                </a:solidFill>
                <a:latin typeface="Times New Roman"/>
                <a:ea typeface="Times New Roman"/>
              </a:rPr>
              <a:t>ürünlerinin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4" dirty="0">
                <a:solidFill>
                  <a:srgbClr val="000000"/>
                </a:solidFill>
                <a:latin typeface="Times New Roman"/>
                <a:ea typeface="Times New Roman"/>
              </a:rPr>
              <a:t>hazırlanmasında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0" dirty="0">
                <a:solidFill>
                  <a:srgbClr val="000000"/>
                </a:solidFill>
                <a:latin typeface="Times New Roman"/>
                <a:ea typeface="Times New Roman"/>
              </a:rPr>
              <a:t>diğer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türlerin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9" dirty="0">
                <a:solidFill>
                  <a:srgbClr val="000000"/>
                </a:solidFill>
                <a:latin typeface="Times New Roman"/>
                <a:ea typeface="Times New Roman"/>
              </a:rPr>
              <a:t>yanında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kullanılırlar.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Freeform 500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1" name="Freeform 501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2" name="Freeform 502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3" name="Freeform 503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4" name="Freeform 504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5" name="Freeform 505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6" name="Freeform 506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7" name="TextBox 507"/>
          <p:cNvSpPr txBox="1"/>
          <p:nvPr/>
        </p:nvSpPr>
        <p:spPr>
          <a:xfrm>
            <a:off x="91439" y="189164"/>
            <a:ext cx="8866318" cy="58000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3000" spc="139" dirty="0">
                <a:solidFill>
                  <a:srgbClr val="555E6B"/>
                </a:solidFill>
                <a:latin typeface="Times New Roman"/>
                <a:ea typeface="Times New Roman"/>
              </a:rPr>
              <a:t>L</a:t>
            </a:r>
            <a:r>
              <a:rPr lang="en-US" altLang="zh-CN" sz="2400" spc="114" dirty="0">
                <a:solidFill>
                  <a:srgbClr val="555E6B"/>
                </a:solidFill>
                <a:latin typeface="Times New Roman"/>
                <a:ea typeface="Times New Roman"/>
              </a:rPr>
              <a:t>ACTOBACİLLACEAE</a:t>
            </a:r>
            <a:r>
              <a:rPr lang="en-US" altLang="zh-CN" sz="2400" spc="309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25" dirty="0">
                <a:solidFill>
                  <a:srgbClr val="555E6B"/>
                </a:solidFill>
                <a:latin typeface="Times New Roman"/>
                <a:ea typeface="Times New Roman"/>
              </a:rPr>
              <a:t>FAMİLYAS</a:t>
            </a:r>
            <a:r>
              <a:rPr lang="en-US" altLang="zh-CN" sz="3000" spc="85" dirty="0">
                <a:solidFill>
                  <a:srgbClr val="555E6B"/>
                </a:solidFill>
                <a:latin typeface="Times New Roman"/>
                <a:ea typeface="Times New Roman"/>
              </a:rPr>
              <a:t>I</a:t>
            </a:r>
          </a:p>
          <a:p>
            <a:pPr>
              <a:lnSpc>
                <a:spcPts val="1850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LACTOBACİLLUS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GENUSU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ÖZELLİKLERİ</a:t>
            </a:r>
          </a:p>
          <a:p>
            <a:pPr>
              <a:lnSpc>
                <a:spcPts val="605"/>
              </a:lnSpc>
            </a:pPr>
            <a:endParaRPr lang="en-US" dirty="0"/>
          </a:p>
          <a:p>
            <a:pPr marL="274319" indent="-274319" hangingPunct="0">
              <a:lnSpc>
                <a:spcPct val="99583"/>
              </a:lnSpc>
            </a:pPr>
            <a:r>
              <a:rPr lang="en-US" altLang="zh-CN" sz="1250" spc="17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50" spc="19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800" spc="16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gruba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dahil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türler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düzgün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kurve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şekilli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zincirde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oluştururlar.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Kokobasil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formları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bile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vardır.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85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yüzden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bunları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Leuconostoc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genuslarından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ayırmak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her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54" dirty="0">
                <a:solidFill>
                  <a:srgbClr val="000000"/>
                </a:solidFill>
                <a:latin typeface="Times New Roman"/>
                <a:ea typeface="Times New Roman"/>
              </a:rPr>
              <a:t>zaman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75" dirty="0">
                <a:solidFill>
                  <a:srgbClr val="000000"/>
                </a:solidFill>
                <a:latin typeface="Times New Roman"/>
                <a:ea typeface="Times New Roman"/>
              </a:rPr>
              <a:t>mümkün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değildir.</a:t>
            </a:r>
          </a:p>
          <a:p>
            <a:pPr>
              <a:lnSpc>
                <a:spcPts val="625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250" spc="17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50" spc="204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800" spc="160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sakkarolitik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türleri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içerir.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54" dirty="0">
                <a:solidFill>
                  <a:srgbClr val="000000"/>
                </a:solidFill>
                <a:latin typeface="Times New Roman"/>
                <a:ea typeface="Times New Roman"/>
              </a:rPr>
              <a:t>D,L,DL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formunda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oluştururlar.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250" spc="18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50" spc="20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Nitratı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redükte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etmeyip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kazein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5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jelatini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kullanmazlar.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45" dirty="0">
                <a:solidFill>
                  <a:srgbClr val="000000"/>
                </a:solidFill>
                <a:latin typeface="Times New Roman"/>
                <a:ea typeface="Times New Roman"/>
              </a:rPr>
              <a:t>Pigment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oluşturmazlar.</a:t>
            </a:r>
          </a:p>
          <a:p>
            <a:pPr>
              <a:lnSpc>
                <a:spcPts val="584"/>
              </a:lnSpc>
            </a:pPr>
            <a:endParaRPr lang="en-US" dirty="0"/>
          </a:p>
          <a:p>
            <a:pPr marL="274319" indent="-274319" hangingPunct="0">
              <a:lnSpc>
                <a:spcPct val="100416"/>
              </a:lnSpc>
            </a:pPr>
            <a:r>
              <a:rPr lang="en-US" altLang="zh-CN" sz="1250" spc="164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50" spc="18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800" i="1" spc="139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i="1" spc="69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i="1" spc="110" dirty="0">
                <a:solidFill>
                  <a:srgbClr val="000000"/>
                </a:solidFill>
                <a:latin typeface="Times New Roman"/>
                <a:ea typeface="Times New Roman"/>
              </a:rPr>
              <a:t>casei</a:t>
            </a:r>
            <a:r>
              <a:rPr lang="en-US" altLang="zh-CN" sz="1800" i="1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i="1" spc="11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800" i="1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i="1" spc="145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i="1" spc="6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i="1" spc="120" dirty="0">
                <a:solidFill>
                  <a:srgbClr val="000000"/>
                </a:solidFill>
                <a:latin typeface="Times New Roman"/>
                <a:ea typeface="Times New Roman"/>
              </a:rPr>
              <a:t>plantarum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’un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bazı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suşları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eğer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ortam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hemanitik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türev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içeriyor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ise(kanlı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ortam)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katalaz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sentezleyebilir.</a:t>
            </a:r>
          </a:p>
          <a:p>
            <a:pPr>
              <a:lnSpc>
                <a:spcPts val="594"/>
              </a:lnSpc>
            </a:pPr>
            <a:endParaRPr lang="en-US" dirty="0"/>
          </a:p>
          <a:p>
            <a:pPr marL="274319" indent="-274319" hangingPunct="0">
              <a:lnSpc>
                <a:spcPct val="99583"/>
              </a:lnSpc>
            </a:pPr>
            <a:r>
              <a:rPr lang="en-US" altLang="zh-CN" sz="1250" spc="16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50" spc="18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Gelişmeleri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suşlara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değişmekle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birlikte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zengin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besi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ortamlarına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gereksinim</a:t>
            </a:r>
            <a:r>
              <a:rPr lang="en-US" altLang="zh-CN" sz="18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vardır</a:t>
            </a:r>
          </a:p>
          <a:p>
            <a:pPr>
              <a:lnSpc>
                <a:spcPts val="615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250" spc="15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50" spc="17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3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gruba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ea typeface="Times New Roman"/>
              </a:rPr>
              <a:t>ayrılırlar;</a:t>
            </a:r>
          </a:p>
          <a:p>
            <a:pPr>
              <a:lnSpc>
                <a:spcPts val="594"/>
              </a:lnSpc>
            </a:pPr>
            <a:endParaRPr lang="en-US" dirty="0"/>
          </a:p>
          <a:p>
            <a:pPr marL="274319" indent="-274319" hangingPunct="0">
              <a:lnSpc>
                <a:spcPct val="100000"/>
              </a:lnSpc>
            </a:pPr>
            <a:r>
              <a:rPr lang="en-US" altLang="zh-CN" sz="1250" spc="164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50" spc="18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Kesin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homofermantatifler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(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Thermobacterium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),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Fakültatif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heterofermantatifler</a:t>
            </a:r>
            <a:r>
              <a:rPr lang="en-US" altLang="zh-CN" sz="1800" spc="170" dirty="0">
                <a:solidFill>
                  <a:srgbClr val="000000"/>
                </a:solidFill>
                <a:latin typeface="Times New Roman"/>
                <a:ea typeface="Times New Roman"/>
              </a:rPr>
              <a:t>(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Streptobacterium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),Kesin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heterofermantatif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(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Betabacterium</a:t>
            </a:r>
            <a:r>
              <a:rPr lang="en-US" altLang="zh-CN" sz="1800" spc="150" dirty="0">
                <a:solidFill>
                  <a:srgbClr val="000000"/>
                </a:solidFill>
                <a:latin typeface="Times New Roman"/>
                <a:ea typeface="Times New Roman"/>
              </a:rPr>
              <a:t>)</a:t>
            </a:r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360"/>
              </a:lnSpc>
            </a:pPr>
            <a:endParaRPr lang="en-US" dirty="0"/>
          </a:p>
          <a:p>
            <a:pPr marL="274319" indent="-274319" hangingPunct="0">
              <a:lnSpc>
                <a:spcPct val="100000"/>
              </a:lnSpc>
            </a:pPr>
            <a:r>
              <a:rPr lang="en-US" altLang="zh-CN" sz="1250" spc="16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50" spc="17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Çizelge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6.1.6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Lactobacillus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genusu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türlerinin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vitamin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gereksinimi(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Larpent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Larpent-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Gourgaud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1997)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7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 18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 19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 20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Freeform 21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Freeform 22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 23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 24"/>
          <p:cNvSpPr/>
          <p:nvPr/>
        </p:nvSpPr>
        <p:spPr>
          <a:xfrm>
            <a:off x="3905250" y="527050"/>
            <a:ext cx="514350" cy="742950"/>
          </a:xfrm>
          <a:custGeom>
            <a:avLst/>
            <a:gdLst>
              <a:gd name="connsiteX0" fmla="*/ 19811 w 514350"/>
              <a:gd name="connsiteY0" fmla="*/ 490982 h 742950"/>
              <a:gd name="connsiteX1" fmla="*/ 145922 w 514350"/>
              <a:gd name="connsiteY1" fmla="*/ 490982 h 742950"/>
              <a:gd name="connsiteX2" fmla="*/ 145922 w 514350"/>
              <a:gd name="connsiteY2" fmla="*/ 22352 h 742950"/>
              <a:gd name="connsiteX3" fmla="*/ 398145 w 514350"/>
              <a:gd name="connsiteY3" fmla="*/ 22352 h 742950"/>
              <a:gd name="connsiteX4" fmla="*/ 398145 w 514350"/>
              <a:gd name="connsiteY4" fmla="*/ 490982 h 742950"/>
              <a:gd name="connsiteX5" fmla="*/ 524255 w 514350"/>
              <a:gd name="connsiteY5" fmla="*/ 490982 h 742950"/>
              <a:gd name="connsiteX6" fmla="*/ 272034 w 514350"/>
              <a:gd name="connsiteY6" fmla="*/ 743204 h 742950"/>
              <a:gd name="connsiteX7" fmla="*/ 19811 w 514350"/>
              <a:gd name="connsiteY7" fmla="*/ 490982 h 742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4350" h="742950">
                <a:moveTo>
                  <a:pt x="19811" y="490982"/>
                </a:moveTo>
                <a:lnTo>
                  <a:pt x="145922" y="490982"/>
                </a:lnTo>
                <a:lnTo>
                  <a:pt x="145922" y="22352"/>
                </a:lnTo>
                <a:lnTo>
                  <a:pt x="398145" y="22352"/>
                </a:lnTo>
                <a:lnTo>
                  <a:pt x="398145" y="490982"/>
                </a:lnTo>
                <a:lnTo>
                  <a:pt x="524255" y="490982"/>
                </a:lnTo>
                <a:lnTo>
                  <a:pt x="272034" y="743204"/>
                </a:lnTo>
                <a:lnTo>
                  <a:pt x="19811" y="490982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Freeform 25"/>
          <p:cNvSpPr/>
          <p:nvPr/>
        </p:nvSpPr>
        <p:spPr>
          <a:xfrm>
            <a:off x="3905250" y="527050"/>
            <a:ext cx="514350" cy="742950"/>
          </a:xfrm>
          <a:custGeom>
            <a:avLst/>
            <a:gdLst>
              <a:gd name="connsiteX0" fmla="*/ 19811 w 514350"/>
              <a:gd name="connsiteY0" fmla="*/ 490982 h 742950"/>
              <a:gd name="connsiteX1" fmla="*/ 145922 w 514350"/>
              <a:gd name="connsiteY1" fmla="*/ 490982 h 742950"/>
              <a:gd name="connsiteX2" fmla="*/ 145922 w 514350"/>
              <a:gd name="connsiteY2" fmla="*/ 22352 h 742950"/>
              <a:gd name="connsiteX3" fmla="*/ 398145 w 514350"/>
              <a:gd name="connsiteY3" fmla="*/ 22352 h 742950"/>
              <a:gd name="connsiteX4" fmla="*/ 398145 w 514350"/>
              <a:gd name="connsiteY4" fmla="*/ 490982 h 742950"/>
              <a:gd name="connsiteX5" fmla="*/ 524255 w 514350"/>
              <a:gd name="connsiteY5" fmla="*/ 490982 h 742950"/>
              <a:gd name="connsiteX6" fmla="*/ 272034 w 514350"/>
              <a:gd name="connsiteY6" fmla="*/ 743204 h 742950"/>
              <a:gd name="connsiteX7" fmla="*/ 19811 w 514350"/>
              <a:gd name="connsiteY7" fmla="*/ 490982 h 742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4350" h="742950">
                <a:moveTo>
                  <a:pt x="19811" y="490982"/>
                </a:moveTo>
                <a:lnTo>
                  <a:pt x="145922" y="490982"/>
                </a:lnTo>
                <a:lnTo>
                  <a:pt x="145922" y="22352"/>
                </a:lnTo>
                <a:lnTo>
                  <a:pt x="398145" y="22352"/>
                </a:lnTo>
                <a:lnTo>
                  <a:pt x="398145" y="490982"/>
                </a:lnTo>
                <a:lnTo>
                  <a:pt x="524255" y="490982"/>
                </a:lnTo>
                <a:lnTo>
                  <a:pt x="272034" y="743204"/>
                </a:lnTo>
                <a:lnTo>
                  <a:pt x="19811" y="490982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25907">
            <a:solidFill>
              <a:srgbClr val="B95F24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TextBox 26"/>
          <p:cNvSpPr txBox="1"/>
          <p:nvPr/>
        </p:nvSpPr>
        <p:spPr>
          <a:xfrm>
            <a:off x="2606294" y="7363"/>
            <a:ext cx="3926515" cy="64853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515492">
              <a:lnSpc>
                <a:spcPct val="100000"/>
              </a:lnSpc>
            </a:pPr>
            <a:r>
              <a:rPr lang="en-US" altLang="zh-CN" sz="2400" b="1" spc="245" dirty="0">
                <a:solidFill>
                  <a:srgbClr val="6E2E9E"/>
                </a:solidFill>
                <a:latin typeface="Times New Roman"/>
                <a:ea typeface="Times New Roman"/>
              </a:rPr>
              <a:t>Lactabaci</a:t>
            </a:r>
            <a:r>
              <a:rPr lang="en-US" altLang="zh-CN" sz="2400" b="1" spc="240" dirty="0">
                <a:solidFill>
                  <a:srgbClr val="6E2E9E"/>
                </a:solidFill>
                <a:latin typeface="Times New Roman"/>
                <a:ea typeface="Times New Roman"/>
              </a:rPr>
              <a:t>llaceae</a:t>
            </a:r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710"/>
              </a:lnSpc>
            </a:pPr>
            <a:endParaRPr lang="en-US" dirty="0"/>
          </a:p>
          <a:p>
            <a:pPr marL="0" indent="262127" hangingPunct="0">
              <a:lnSpc>
                <a:spcPct val="113333"/>
              </a:lnSpc>
            </a:pPr>
            <a:r>
              <a:rPr lang="en-US" altLang="zh-CN" sz="2400" spc="179" dirty="0">
                <a:solidFill>
                  <a:srgbClr val="3567C3"/>
                </a:solidFill>
                <a:latin typeface="Times New Roman"/>
                <a:ea typeface="Times New Roman"/>
              </a:rPr>
              <a:t>1</a:t>
            </a:r>
            <a:r>
              <a:rPr lang="en-US" altLang="zh-CN" sz="2400" spc="120" dirty="0">
                <a:solidFill>
                  <a:srgbClr val="3567C3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400" spc="175" dirty="0">
                <a:solidFill>
                  <a:srgbClr val="3567C3"/>
                </a:solidFill>
                <a:latin typeface="Times New Roman"/>
                <a:ea typeface="Times New Roman"/>
              </a:rPr>
              <a:t>Thermobacteri</a:t>
            </a:r>
            <a:r>
              <a:rPr lang="en-US" altLang="zh-CN" sz="2400" spc="170" dirty="0">
                <a:solidFill>
                  <a:srgbClr val="3567C3"/>
                </a:solidFill>
                <a:latin typeface="Times New Roman"/>
                <a:ea typeface="Times New Roman"/>
              </a:rPr>
              <a:t>um</a:t>
            </a:r>
            <a:r>
              <a:rPr lang="en-US" altLang="zh-CN" sz="2400" dirty="0">
                <a:solidFill>
                  <a:srgbClr val="3567C3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75" dirty="0">
                <a:solidFill>
                  <a:srgbClr val="6659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2000" i="1" spc="80" dirty="0">
                <a:solidFill>
                  <a:srgbClr val="6659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135" dirty="0">
                <a:solidFill>
                  <a:srgbClr val="665900"/>
                </a:solidFill>
                <a:latin typeface="Times New Roman"/>
                <a:ea typeface="Times New Roman"/>
              </a:rPr>
              <a:t>delbrueckii</a:t>
            </a:r>
            <a:r>
              <a:rPr lang="en-US" altLang="zh-CN" sz="2000" i="1" spc="-229" dirty="0">
                <a:solidFill>
                  <a:srgbClr val="6659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665900"/>
                </a:solidFill>
                <a:latin typeface="Times New Roman"/>
                <a:ea typeface="Times New Roman"/>
              </a:rPr>
              <a:t>subsp</a:t>
            </a:r>
            <a:r>
              <a:rPr lang="en-US" altLang="zh-CN" sz="2000" spc="100" dirty="0">
                <a:solidFill>
                  <a:srgbClr val="6659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139" dirty="0">
                <a:solidFill>
                  <a:srgbClr val="665900"/>
                </a:solidFill>
                <a:latin typeface="Times New Roman"/>
                <a:ea typeface="Times New Roman"/>
              </a:rPr>
              <a:t>bulgaricus</a:t>
            </a:r>
            <a:r>
              <a:rPr lang="en-US" altLang="zh-CN" sz="2000" i="1" dirty="0">
                <a:solidFill>
                  <a:srgbClr val="6659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45" dirty="0">
                <a:solidFill>
                  <a:srgbClr val="6659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2000" i="1" spc="75" dirty="0">
                <a:solidFill>
                  <a:srgbClr val="6659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114" dirty="0">
                <a:solidFill>
                  <a:srgbClr val="665900"/>
                </a:solidFill>
                <a:latin typeface="Times New Roman"/>
                <a:ea typeface="Times New Roman"/>
              </a:rPr>
              <a:t>helvet</a:t>
            </a:r>
            <a:r>
              <a:rPr lang="en-US" altLang="zh-CN" sz="2000" i="1" spc="110" dirty="0">
                <a:solidFill>
                  <a:srgbClr val="665900"/>
                </a:solidFill>
                <a:latin typeface="Times New Roman"/>
                <a:ea typeface="Times New Roman"/>
              </a:rPr>
              <a:t>icus</a:t>
            </a:r>
          </a:p>
          <a:p>
            <a:pPr marL="0" indent="210311">
              <a:lnSpc>
                <a:spcPct val="100000"/>
              </a:lnSpc>
            </a:pPr>
            <a:r>
              <a:rPr lang="en-US" altLang="zh-CN" sz="2000" spc="170" dirty="0">
                <a:solidFill>
                  <a:srgbClr val="3567C3"/>
                </a:solidFill>
                <a:latin typeface="Times New Roman"/>
                <a:ea typeface="Times New Roman"/>
              </a:rPr>
              <a:t>2</a:t>
            </a:r>
            <a:r>
              <a:rPr lang="en-US" altLang="zh-CN" sz="2000" spc="110" dirty="0">
                <a:solidFill>
                  <a:srgbClr val="3567C3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400" spc="179" dirty="0">
                <a:solidFill>
                  <a:srgbClr val="3567C3"/>
                </a:solidFill>
                <a:latin typeface="Times New Roman"/>
                <a:ea typeface="Times New Roman"/>
              </a:rPr>
              <a:t>Strept</a:t>
            </a:r>
            <a:r>
              <a:rPr lang="en-US" altLang="zh-CN" sz="2400" spc="175" dirty="0">
                <a:solidFill>
                  <a:srgbClr val="3567C3"/>
                </a:solidFill>
                <a:latin typeface="Times New Roman"/>
                <a:ea typeface="Times New Roman"/>
              </a:rPr>
              <a:t>obacterium</a:t>
            </a:r>
          </a:p>
          <a:p>
            <a:pPr marL="0" indent="70104">
              <a:lnSpc>
                <a:spcPct val="100000"/>
              </a:lnSpc>
              <a:spcBef>
                <a:spcPts val="350"/>
              </a:spcBef>
            </a:pPr>
            <a:r>
              <a:rPr lang="en-US" altLang="zh-CN" sz="2000" i="1" spc="189" dirty="0">
                <a:solidFill>
                  <a:srgbClr val="6659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2000" i="1" spc="94" dirty="0">
                <a:solidFill>
                  <a:srgbClr val="6659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169" dirty="0">
                <a:solidFill>
                  <a:srgbClr val="665900"/>
                </a:solidFill>
                <a:latin typeface="Times New Roman"/>
                <a:ea typeface="Times New Roman"/>
              </a:rPr>
              <a:t>plantar</a:t>
            </a:r>
            <a:r>
              <a:rPr lang="en-US" altLang="zh-CN" sz="2000" i="1" spc="164" dirty="0">
                <a:solidFill>
                  <a:srgbClr val="665900"/>
                </a:solidFill>
                <a:latin typeface="Times New Roman"/>
                <a:ea typeface="Times New Roman"/>
              </a:rPr>
              <a:t>um</a:t>
            </a:r>
          </a:p>
          <a:p>
            <a:pPr marL="0" indent="70104">
              <a:lnSpc>
                <a:spcPct val="100000"/>
              </a:lnSpc>
              <a:spcBef>
                <a:spcPts val="354"/>
              </a:spcBef>
            </a:pPr>
            <a:r>
              <a:rPr lang="en-US" altLang="zh-CN" sz="2000" i="1" spc="129" dirty="0">
                <a:solidFill>
                  <a:srgbClr val="6659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2000" i="1" spc="60" dirty="0">
                <a:solidFill>
                  <a:srgbClr val="6659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100" dirty="0">
                <a:solidFill>
                  <a:srgbClr val="665900"/>
                </a:solidFill>
                <a:latin typeface="Times New Roman"/>
                <a:ea typeface="Times New Roman"/>
              </a:rPr>
              <a:t>casei</a:t>
            </a:r>
            <a:r>
              <a:rPr lang="en-US" altLang="zh-CN" sz="2000" i="1" spc="50" dirty="0">
                <a:solidFill>
                  <a:srgbClr val="6659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665900"/>
                </a:solidFill>
                <a:latin typeface="Times New Roman"/>
                <a:ea typeface="Times New Roman"/>
              </a:rPr>
              <a:t>subsp</a:t>
            </a:r>
            <a:r>
              <a:rPr lang="en-US" altLang="zh-CN" sz="2000" i="1" spc="64" dirty="0">
                <a:solidFill>
                  <a:srgbClr val="6659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100" dirty="0">
                <a:solidFill>
                  <a:srgbClr val="665900"/>
                </a:solidFill>
                <a:latin typeface="Times New Roman"/>
                <a:ea typeface="Times New Roman"/>
              </a:rPr>
              <a:t>casei</a:t>
            </a:r>
          </a:p>
          <a:p>
            <a:pPr marL="0" indent="70104">
              <a:lnSpc>
                <a:spcPct val="100416"/>
              </a:lnSpc>
              <a:spcBef>
                <a:spcPts val="354"/>
              </a:spcBef>
            </a:pPr>
            <a:r>
              <a:rPr lang="en-US" altLang="zh-CN" sz="2000" i="1" spc="160" dirty="0">
                <a:solidFill>
                  <a:srgbClr val="6659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2000" i="1" spc="75" dirty="0">
                <a:solidFill>
                  <a:srgbClr val="6659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125" dirty="0">
                <a:solidFill>
                  <a:srgbClr val="665900"/>
                </a:solidFill>
                <a:latin typeface="Times New Roman"/>
                <a:ea typeface="Times New Roman"/>
              </a:rPr>
              <a:t>casei</a:t>
            </a:r>
            <a:r>
              <a:rPr lang="en-US" altLang="zh-CN" sz="2000" i="1" spc="80" dirty="0">
                <a:solidFill>
                  <a:srgbClr val="6659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665900"/>
                </a:solidFill>
                <a:latin typeface="Times New Roman"/>
                <a:ea typeface="Times New Roman"/>
              </a:rPr>
              <a:t>subsp</a:t>
            </a:r>
            <a:r>
              <a:rPr lang="en-US" altLang="zh-CN" sz="2000" spc="75" dirty="0">
                <a:solidFill>
                  <a:srgbClr val="6659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139" dirty="0">
                <a:solidFill>
                  <a:srgbClr val="665900"/>
                </a:solidFill>
                <a:latin typeface="Times New Roman"/>
                <a:ea typeface="Times New Roman"/>
              </a:rPr>
              <a:t>pseudoplantarum</a:t>
            </a:r>
          </a:p>
          <a:p>
            <a:pPr marL="0" indent="70104">
              <a:lnSpc>
                <a:spcPct val="100000"/>
              </a:lnSpc>
              <a:spcBef>
                <a:spcPts val="350"/>
              </a:spcBef>
            </a:pPr>
            <a:r>
              <a:rPr lang="en-US" altLang="zh-CN" sz="2000" i="1" spc="139" dirty="0">
                <a:solidFill>
                  <a:srgbClr val="6659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2000" i="1" spc="69" dirty="0">
                <a:solidFill>
                  <a:srgbClr val="6659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110" dirty="0">
                <a:solidFill>
                  <a:srgbClr val="665900"/>
                </a:solidFill>
                <a:latin typeface="Times New Roman"/>
                <a:ea typeface="Times New Roman"/>
              </a:rPr>
              <a:t>casei</a:t>
            </a:r>
            <a:r>
              <a:rPr lang="en-US" altLang="zh-CN" sz="2000" i="1" spc="60" dirty="0">
                <a:solidFill>
                  <a:srgbClr val="6659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665900"/>
                </a:solidFill>
                <a:latin typeface="Times New Roman"/>
                <a:ea typeface="Times New Roman"/>
              </a:rPr>
              <a:t>subsp</a:t>
            </a:r>
            <a:r>
              <a:rPr lang="en-US" altLang="zh-CN" sz="2000" i="1" spc="104" dirty="0">
                <a:solidFill>
                  <a:srgbClr val="665900"/>
                </a:solidFill>
                <a:latin typeface="Times New Roman"/>
                <a:ea typeface="Times New Roman"/>
              </a:rPr>
              <a:t>.tolerans</a:t>
            </a:r>
          </a:p>
          <a:p>
            <a:pPr marL="278891" indent="-208787" hangingPunct="0">
              <a:lnSpc>
                <a:spcPct val="111666"/>
              </a:lnSpc>
              <a:spcBef>
                <a:spcPts val="359"/>
              </a:spcBef>
            </a:pPr>
            <a:r>
              <a:rPr lang="en-US" altLang="zh-CN" sz="2000" i="1" spc="179" dirty="0">
                <a:solidFill>
                  <a:srgbClr val="6659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2000" i="1" spc="89" dirty="0">
                <a:solidFill>
                  <a:srgbClr val="6659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139" dirty="0">
                <a:solidFill>
                  <a:srgbClr val="665900"/>
                </a:solidFill>
                <a:latin typeface="Times New Roman"/>
                <a:ea typeface="Times New Roman"/>
              </a:rPr>
              <a:t>casei</a:t>
            </a:r>
            <a:r>
              <a:rPr lang="en-US" altLang="zh-CN" sz="2000" i="1" spc="-200" dirty="0">
                <a:solidFill>
                  <a:srgbClr val="6659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 err="1">
                <a:solidFill>
                  <a:srgbClr val="665900"/>
                </a:solidFill>
                <a:latin typeface="Times New Roman"/>
                <a:ea typeface="Times New Roman"/>
              </a:rPr>
              <a:t>subsp</a:t>
            </a:r>
            <a:r>
              <a:rPr lang="en-US" altLang="zh-CN" sz="2000" i="1" spc="104" dirty="0" err="1">
                <a:solidFill>
                  <a:srgbClr val="6659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164" dirty="0" err="1">
                <a:solidFill>
                  <a:srgbClr val="665900"/>
                </a:solidFill>
                <a:latin typeface="Times New Roman"/>
                <a:ea typeface="Times New Roman"/>
              </a:rPr>
              <a:t>rhamnosus</a:t>
            </a:r>
            <a:r>
              <a:rPr lang="en-US" altLang="zh-CN" sz="2000" i="1" dirty="0">
                <a:solidFill>
                  <a:srgbClr val="665900"/>
                </a:solidFill>
                <a:latin typeface="Times New Roman"/>
                <a:cs typeface="Times New Roman"/>
              </a:rPr>
              <a:t> </a:t>
            </a:r>
            <a:endParaRPr lang="tr-TR" altLang="zh-CN" sz="2000" i="1" dirty="0" smtClean="0">
              <a:solidFill>
                <a:srgbClr val="665900"/>
              </a:solidFill>
              <a:latin typeface="Times New Roman"/>
              <a:cs typeface="Times New Roman"/>
            </a:endParaRPr>
          </a:p>
          <a:p>
            <a:pPr marL="278891" indent="-208787" hangingPunct="0">
              <a:lnSpc>
                <a:spcPct val="111666"/>
              </a:lnSpc>
              <a:spcBef>
                <a:spcPts val="359"/>
              </a:spcBef>
            </a:pPr>
            <a:r>
              <a:rPr lang="en-US" altLang="zh-CN" sz="2400" spc="195" dirty="0" smtClean="0">
                <a:solidFill>
                  <a:srgbClr val="3567C3"/>
                </a:solidFill>
                <a:latin typeface="Times New Roman"/>
                <a:ea typeface="Times New Roman"/>
              </a:rPr>
              <a:t>3</a:t>
            </a:r>
            <a:r>
              <a:rPr lang="en-US" altLang="zh-CN" sz="2400" spc="129" dirty="0" smtClean="0">
                <a:solidFill>
                  <a:srgbClr val="3567C3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400" spc="179" dirty="0" smtClean="0">
                <a:solidFill>
                  <a:srgbClr val="3567C3"/>
                </a:solidFill>
                <a:latin typeface="Times New Roman"/>
                <a:ea typeface="Times New Roman"/>
              </a:rPr>
              <a:t>Betab</a:t>
            </a:r>
            <a:r>
              <a:rPr lang="en-US" altLang="zh-CN" sz="2400" spc="175" dirty="0" smtClean="0">
                <a:solidFill>
                  <a:srgbClr val="3567C3"/>
                </a:solidFill>
                <a:latin typeface="Times New Roman"/>
                <a:ea typeface="Times New Roman"/>
              </a:rPr>
              <a:t>acterium</a:t>
            </a:r>
            <a:endParaRPr lang="en-US" altLang="zh-CN" sz="2400" spc="175" dirty="0">
              <a:solidFill>
                <a:srgbClr val="3567C3"/>
              </a:solidFill>
              <a:latin typeface="Times New Roman"/>
              <a:ea typeface="Times New Roman"/>
            </a:endParaRPr>
          </a:p>
          <a:p>
            <a:pPr>
              <a:lnSpc>
                <a:spcPts val="400"/>
              </a:lnSpc>
            </a:pPr>
            <a:endParaRPr lang="en-US" dirty="0"/>
          </a:p>
          <a:p>
            <a:pPr marL="0" indent="347472">
              <a:lnSpc>
                <a:spcPct val="100416"/>
              </a:lnSpc>
            </a:pPr>
            <a:r>
              <a:rPr lang="en-US" altLang="zh-CN" sz="2000" i="1" spc="175" dirty="0">
                <a:solidFill>
                  <a:srgbClr val="6659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2000" i="1" spc="89" dirty="0">
                <a:solidFill>
                  <a:srgbClr val="6659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139" dirty="0">
                <a:solidFill>
                  <a:srgbClr val="665900"/>
                </a:solidFill>
                <a:latin typeface="Times New Roman"/>
                <a:ea typeface="Times New Roman"/>
              </a:rPr>
              <a:t>fl</a:t>
            </a:r>
            <a:r>
              <a:rPr lang="en-US" altLang="zh-CN" sz="2000" i="1" spc="135" dirty="0">
                <a:solidFill>
                  <a:srgbClr val="665900"/>
                </a:solidFill>
                <a:latin typeface="Times New Roman"/>
                <a:ea typeface="Times New Roman"/>
              </a:rPr>
              <a:t>avus</a:t>
            </a:r>
          </a:p>
          <a:p>
            <a:pPr>
              <a:lnSpc>
                <a:spcPts val="434"/>
              </a:lnSpc>
            </a:pPr>
            <a:endParaRPr lang="en-US" dirty="0"/>
          </a:p>
          <a:p>
            <a:pPr marL="0" indent="348995">
              <a:lnSpc>
                <a:spcPct val="100000"/>
              </a:lnSpc>
            </a:pPr>
            <a:r>
              <a:rPr lang="en-US" altLang="zh-CN" sz="2000" i="1" spc="150" dirty="0">
                <a:solidFill>
                  <a:srgbClr val="6659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2000" i="1" spc="75" dirty="0">
                <a:solidFill>
                  <a:srgbClr val="6659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125" dirty="0">
                <a:solidFill>
                  <a:srgbClr val="665900"/>
                </a:solidFill>
                <a:latin typeface="Times New Roman"/>
                <a:ea typeface="Times New Roman"/>
              </a:rPr>
              <a:t>g</a:t>
            </a:r>
            <a:r>
              <a:rPr lang="en-US" altLang="zh-CN" sz="2000" i="1" spc="120" dirty="0">
                <a:solidFill>
                  <a:srgbClr val="665900"/>
                </a:solidFill>
                <a:latin typeface="Times New Roman"/>
                <a:ea typeface="Times New Roman"/>
              </a:rPr>
              <a:t>ravis</a:t>
            </a:r>
          </a:p>
          <a:p>
            <a:pPr marL="278891" hangingPunct="0">
              <a:lnSpc>
                <a:spcPct val="114999"/>
              </a:lnSpc>
              <a:spcBef>
                <a:spcPts val="354"/>
              </a:spcBef>
            </a:pPr>
            <a:r>
              <a:rPr lang="en-US" altLang="zh-CN" sz="2000" i="1" spc="175" dirty="0">
                <a:solidFill>
                  <a:srgbClr val="6659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2000" i="1" spc="89" dirty="0">
                <a:solidFill>
                  <a:srgbClr val="6659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135" dirty="0">
                <a:solidFill>
                  <a:srgbClr val="665900"/>
                </a:solidFill>
                <a:latin typeface="Times New Roman"/>
                <a:ea typeface="Times New Roman"/>
              </a:rPr>
              <a:t>casei</a:t>
            </a:r>
            <a:r>
              <a:rPr lang="en-US" altLang="zh-CN" sz="2000" i="1" spc="-229" dirty="0">
                <a:solidFill>
                  <a:srgbClr val="6659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54" dirty="0">
                <a:solidFill>
                  <a:srgbClr val="665900"/>
                </a:solidFill>
                <a:latin typeface="Times New Roman"/>
                <a:ea typeface="Times New Roman"/>
              </a:rPr>
              <a:t>subsp</a:t>
            </a:r>
            <a:r>
              <a:rPr lang="en-US" altLang="zh-CN" sz="2000" i="1" spc="94" dirty="0">
                <a:solidFill>
                  <a:srgbClr val="6659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164" dirty="0">
                <a:solidFill>
                  <a:srgbClr val="665900"/>
                </a:solidFill>
                <a:latin typeface="Times New Roman"/>
                <a:ea typeface="Times New Roman"/>
              </a:rPr>
              <a:t>rhamnosus</a:t>
            </a:r>
            <a:r>
              <a:rPr lang="en-US" altLang="zh-CN" sz="2000" i="1" dirty="0">
                <a:solidFill>
                  <a:srgbClr val="6659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60" dirty="0">
                <a:solidFill>
                  <a:srgbClr val="6659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2000" i="1" spc="75" dirty="0">
                <a:solidFill>
                  <a:srgbClr val="6659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135" dirty="0">
                <a:solidFill>
                  <a:srgbClr val="665900"/>
                </a:solidFill>
                <a:latin typeface="Times New Roman"/>
                <a:ea typeface="Times New Roman"/>
              </a:rPr>
              <a:t>acidop</a:t>
            </a:r>
            <a:r>
              <a:rPr lang="en-US" altLang="zh-CN" sz="2000" i="1" spc="125" dirty="0">
                <a:solidFill>
                  <a:srgbClr val="665900"/>
                </a:solidFill>
                <a:latin typeface="Times New Roman"/>
                <a:ea typeface="Times New Roman"/>
              </a:rPr>
              <a:t>hilus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Freeform 508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9" name="Freeform 509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0" name="Freeform 510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1" name="Freeform 511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" name="Freeform 512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" name="Freeform 513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4" name="Freeform 514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5" name="Freeform 515"/>
          <p:cNvSpPr/>
          <p:nvPr/>
        </p:nvSpPr>
        <p:spPr>
          <a:xfrm>
            <a:off x="0" y="13"/>
            <a:ext cx="1143000" cy="1039990"/>
          </a:xfrm>
          <a:custGeom>
            <a:avLst/>
            <a:gdLst>
              <a:gd name="connsiteX0" fmla="*/ 0 w 1143000"/>
              <a:gd name="connsiteY0" fmla="*/ 1039990 h 1039990"/>
              <a:gd name="connsiteX1" fmla="*/ 1143000 w 1143000"/>
              <a:gd name="connsiteY1" fmla="*/ 1039990 h 1039990"/>
              <a:gd name="connsiteX2" fmla="*/ 1143000 w 1143000"/>
              <a:gd name="connsiteY2" fmla="*/ 0 h 1039990"/>
              <a:gd name="connsiteX3" fmla="*/ 0 w 1143000"/>
              <a:gd name="connsiteY3" fmla="*/ 0 h 1039990"/>
              <a:gd name="connsiteX4" fmla="*/ 0 w 1143000"/>
              <a:gd name="connsiteY4" fmla="*/ 1039990 h 1039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3000" h="1039990">
                <a:moveTo>
                  <a:pt x="0" y="1039990"/>
                </a:moveTo>
                <a:lnTo>
                  <a:pt x="1143000" y="1039990"/>
                </a:lnTo>
                <a:lnTo>
                  <a:pt x="1143000" y="0"/>
                </a:lnTo>
                <a:lnTo>
                  <a:pt x="0" y="0"/>
                </a:lnTo>
                <a:lnTo>
                  <a:pt x="0" y="1039990"/>
                </a:lnTo>
                <a:close/>
              </a:path>
            </a:pathLst>
          </a:custGeom>
          <a:solidFill>
            <a:srgbClr val="F4CC2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6" name="Freeform 516"/>
          <p:cNvSpPr/>
          <p:nvPr/>
        </p:nvSpPr>
        <p:spPr>
          <a:xfrm>
            <a:off x="1143000" y="13"/>
            <a:ext cx="1143000" cy="1039990"/>
          </a:xfrm>
          <a:custGeom>
            <a:avLst/>
            <a:gdLst>
              <a:gd name="connsiteX0" fmla="*/ 0 w 1143000"/>
              <a:gd name="connsiteY0" fmla="*/ 1039990 h 1039990"/>
              <a:gd name="connsiteX1" fmla="*/ 1143000 w 1143000"/>
              <a:gd name="connsiteY1" fmla="*/ 1039990 h 1039990"/>
              <a:gd name="connsiteX2" fmla="*/ 1143000 w 1143000"/>
              <a:gd name="connsiteY2" fmla="*/ 0 h 1039990"/>
              <a:gd name="connsiteX3" fmla="*/ 0 w 1143000"/>
              <a:gd name="connsiteY3" fmla="*/ 0 h 1039990"/>
              <a:gd name="connsiteX4" fmla="*/ 0 w 1143000"/>
              <a:gd name="connsiteY4" fmla="*/ 1039990 h 1039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3000" h="1039990">
                <a:moveTo>
                  <a:pt x="0" y="1039990"/>
                </a:moveTo>
                <a:lnTo>
                  <a:pt x="1143000" y="1039990"/>
                </a:lnTo>
                <a:lnTo>
                  <a:pt x="1143000" y="0"/>
                </a:lnTo>
                <a:lnTo>
                  <a:pt x="0" y="0"/>
                </a:lnTo>
                <a:lnTo>
                  <a:pt x="0" y="1039990"/>
                </a:lnTo>
                <a:close/>
              </a:path>
            </a:pathLst>
          </a:custGeom>
          <a:solidFill>
            <a:srgbClr val="F4CC2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7" name="Freeform 517"/>
          <p:cNvSpPr/>
          <p:nvPr/>
        </p:nvSpPr>
        <p:spPr>
          <a:xfrm>
            <a:off x="2286000" y="13"/>
            <a:ext cx="1143000" cy="1039990"/>
          </a:xfrm>
          <a:custGeom>
            <a:avLst/>
            <a:gdLst>
              <a:gd name="connsiteX0" fmla="*/ 0 w 1143000"/>
              <a:gd name="connsiteY0" fmla="*/ 1039990 h 1039990"/>
              <a:gd name="connsiteX1" fmla="*/ 1143000 w 1143000"/>
              <a:gd name="connsiteY1" fmla="*/ 1039990 h 1039990"/>
              <a:gd name="connsiteX2" fmla="*/ 1143000 w 1143000"/>
              <a:gd name="connsiteY2" fmla="*/ 0 h 1039990"/>
              <a:gd name="connsiteX3" fmla="*/ 0 w 1143000"/>
              <a:gd name="connsiteY3" fmla="*/ 0 h 1039990"/>
              <a:gd name="connsiteX4" fmla="*/ 0 w 1143000"/>
              <a:gd name="connsiteY4" fmla="*/ 1039990 h 1039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3000" h="1039990">
                <a:moveTo>
                  <a:pt x="0" y="1039990"/>
                </a:moveTo>
                <a:lnTo>
                  <a:pt x="1143000" y="1039990"/>
                </a:lnTo>
                <a:lnTo>
                  <a:pt x="1143000" y="0"/>
                </a:lnTo>
                <a:lnTo>
                  <a:pt x="0" y="0"/>
                </a:lnTo>
                <a:lnTo>
                  <a:pt x="0" y="1039990"/>
                </a:lnTo>
                <a:close/>
              </a:path>
            </a:pathLst>
          </a:custGeom>
          <a:solidFill>
            <a:srgbClr val="F4CC2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8" name="Freeform 518"/>
          <p:cNvSpPr/>
          <p:nvPr/>
        </p:nvSpPr>
        <p:spPr>
          <a:xfrm>
            <a:off x="3429000" y="13"/>
            <a:ext cx="1143000" cy="1039990"/>
          </a:xfrm>
          <a:custGeom>
            <a:avLst/>
            <a:gdLst>
              <a:gd name="connsiteX0" fmla="*/ 0 w 1143000"/>
              <a:gd name="connsiteY0" fmla="*/ 1039990 h 1039990"/>
              <a:gd name="connsiteX1" fmla="*/ 1143000 w 1143000"/>
              <a:gd name="connsiteY1" fmla="*/ 1039990 h 1039990"/>
              <a:gd name="connsiteX2" fmla="*/ 1143000 w 1143000"/>
              <a:gd name="connsiteY2" fmla="*/ 0 h 1039990"/>
              <a:gd name="connsiteX3" fmla="*/ 0 w 1143000"/>
              <a:gd name="connsiteY3" fmla="*/ 0 h 1039990"/>
              <a:gd name="connsiteX4" fmla="*/ 0 w 1143000"/>
              <a:gd name="connsiteY4" fmla="*/ 1039990 h 1039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3000" h="1039990">
                <a:moveTo>
                  <a:pt x="0" y="1039990"/>
                </a:moveTo>
                <a:lnTo>
                  <a:pt x="1143000" y="1039990"/>
                </a:lnTo>
                <a:lnTo>
                  <a:pt x="1143000" y="0"/>
                </a:lnTo>
                <a:lnTo>
                  <a:pt x="0" y="0"/>
                </a:lnTo>
                <a:lnTo>
                  <a:pt x="0" y="1039990"/>
                </a:lnTo>
                <a:close/>
              </a:path>
            </a:pathLst>
          </a:custGeom>
          <a:solidFill>
            <a:srgbClr val="F4CC2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9" name="Freeform 519"/>
          <p:cNvSpPr/>
          <p:nvPr/>
        </p:nvSpPr>
        <p:spPr>
          <a:xfrm>
            <a:off x="4572000" y="13"/>
            <a:ext cx="1440179" cy="1039990"/>
          </a:xfrm>
          <a:custGeom>
            <a:avLst/>
            <a:gdLst>
              <a:gd name="connsiteX0" fmla="*/ 0 w 1440179"/>
              <a:gd name="connsiteY0" fmla="*/ 1039990 h 1039990"/>
              <a:gd name="connsiteX1" fmla="*/ 1440179 w 1440179"/>
              <a:gd name="connsiteY1" fmla="*/ 1039990 h 1039990"/>
              <a:gd name="connsiteX2" fmla="*/ 1440179 w 1440179"/>
              <a:gd name="connsiteY2" fmla="*/ 0 h 1039990"/>
              <a:gd name="connsiteX3" fmla="*/ 0 w 1440179"/>
              <a:gd name="connsiteY3" fmla="*/ 0 h 1039990"/>
              <a:gd name="connsiteX4" fmla="*/ 0 w 1440179"/>
              <a:gd name="connsiteY4" fmla="*/ 1039990 h 1039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0179" h="1039990">
                <a:moveTo>
                  <a:pt x="0" y="1039990"/>
                </a:moveTo>
                <a:lnTo>
                  <a:pt x="1440179" y="1039990"/>
                </a:lnTo>
                <a:lnTo>
                  <a:pt x="1440179" y="0"/>
                </a:lnTo>
                <a:lnTo>
                  <a:pt x="0" y="0"/>
                </a:lnTo>
                <a:lnTo>
                  <a:pt x="0" y="1039990"/>
                </a:lnTo>
                <a:close/>
              </a:path>
            </a:pathLst>
          </a:custGeom>
          <a:solidFill>
            <a:srgbClr val="F4CC2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0" name="Freeform 520"/>
          <p:cNvSpPr/>
          <p:nvPr/>
        </p:nvSpPr>
        <p:spPr>
          <a:xfrm>
            <a:off x="6012179" y="13"/>
            <a:ext cx="845845" cy="1039990"/>
          </a:xfrm>
          <a:custGeom>
            <a:avLst/>
            <a:gdLst>
              <a:gd name="connsiteX0" fmla="*/ 0 w 845845"/>
              <a:gd name="connsiteY0" fmla="*/ 1039990 h 1039990"/>
              <a:gd name="connsiteX1" fmla="*/ 845845 w 845845"/>
              <a:gd name="connsiteY1" fmla="*/ 1039990 h 1039990"/>
              <a:gd name="connsiteX2" fmla="*/ 845845 w 845845"/>
              <a:gd name="connsiteY2" fmla="*/ 0 h 1039990"/>
              <a:gd name="connsiteX3" fmla="*/ 0 w 845845"/>
              <a:gd name="connsiteY3" fmla="*/ 0 h 1039990"/>
              <a:gd name="connsiteX4" fmla="*/ 0 w 845845"/>
              <a:gd name="connsiteY4" fmla="*/ 1039990 h 1039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45845" h="1039990">
                <a:moveTo>
                  <a:pt x="0" y="1039990"/>
                </a:moveTo>
                <a:lnTo>
                  <a:pt x="845845" y="1039990"/>
                </a:lnTo>
                <a:lnTo>
                  <a:pt x="845845" y="0"/>
                </a:lnTo>
                <a:lnTo>
                  <a:pt x="0" y="0"/>
                </a:lnTo>
                <a:lnTo>
                  <a:pt x="0" y="1039990"/>
                </a:lnTo>
                <a:close/>
              </a:path>
            </a:pathLst>
          </a:custGeom>
          <a:solidFill>
            <a:srgbClr val="F4CC2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1" name="Freeform 521"/>
          <p:cNvSpPr/>
          <p:nvPr/>
        </p:nvSpPr>
        <p:spPr>
          <a:xfrm>
            <a:off x="6858000" y="13"/>
            <a:ext cx="1143000" cy="1039990"/>
          </a:xfrm>
          <a:custGeom>
            <a:avLst/>
            <a:gdLst>
              <a:gd name="connsiteX0" fmla="*/ 0 w 1143000"/>
              <a:gd name="connsiteY0" fmla="*/ 1039990 h 1039990"/>
              <a:gd name="connsiteX1" fmla="*/ 1143000 w 1143000"/>
              <a:gd name="connsiteY1" fmla="*/ 1039990 h 1039990"/>
              <a:gd name="connsiteX2" fmla="*/ 1143000 w 1143000"/>
              <a:gd name="connsiteY2" fmla="*/ 0 h 1039990"/>
              <a:gd name="connsiteX3" fmla="*/ 0 w 1143000"/>
              <a:gd name="connsiteY3" fmla="*/ 0 h 1039990"/>
              <a:gd name="connsiteX4" fmla="*/ 0 w 1143000"/>
              <a:gd name="connsiteY4" fmla="*/ 1039990 h 1039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3000" h="1039990">
                <a:moveTo>
                  <a:pt x="0" y="1039990"/>
                </a:moveTo>
                <a:lnTo>
                  <a:pt x="1143000" y="1039990"/>
                </a:lnTo>
                <a:lnTo>
                  <a:pt x="1143000" y="0"/>
                </a:lnTo>
                <a:lnTo>
                  <a:pt x="0" y="0"/>
                </a:lnTo>
                <a:lnTo>
                  <a:pt x="0" y="1039990"/>
                </a:lnTo>
                <a:close/>
              </a:path>
            </a:pathLst>
          </a:custGeom>
          <a:solidFill>
            <a:srgbClr val="F4CC2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2" name="Freeform 522"/>
          <p:cNvSpPr/>
          <p:nvPr/>
        </p:nvSpPr>
        <p:spPr>
          <a:xfrm>
            <a:off x="8001000" y="13"/>
            <a:ext cx="1143000" cy="1039990"/>
          </a:xfrm>
          <a:custGeom>
            <a:avLst/>
            <a:gdLst>
              <a:gd name="connsiteX0" fmla="*/ 0 w 1143000"/>
              <a:gd name="connsiteY0" fmla="*/ 1039990 h 1039990"/>
              <a:gd name="connsiteX1" fmla="*/ 1143000 w 1143000"/>
              <a:gd name="connsiteY1" fmla="*/ 1039990 h 1039990"/>
              <a:gd name="connsiteX2" fmla="*/ 1143000 w 1143000"/>
              <a:gd name="connsiteY2" fmla="*/ 0 h 1039990"/>
              <a:gd name="connsiteX3" fmla="*/ 0 w 1143000"/>
              <a:gd name="connsiteY3" fmla="*/ 0 h 1039990"/>
              <a:gd name="connsiteX4" fmla="*/ 0 w 1143000"/>
              <a:gd name="connsiteY4" fmla="*/ 1039990 h 1039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3000" h="1039990">
                <a:moveTo>
                  <a:pt x="0" y="1039990"/>
                </a:moveTo>
                <a:lnTo>
                  <a:pt x="1143000" y="1039990"/>
                </a:lnTo>
                <a:lnTo>
                  <a:pt x="1143000" y="0"/>
                </a:lnTo>
                <a:lnTo>
                  <a:pt x="0" y="0"/>
                </a:lnTo>
                <a:lnTo>
                  <a:pt x="0" y="1039990"/>
                </a:lnTo>
                <a:close/>
              </a:path>
            </a:pathLst>
          </a:custGeom>
          <a:solidFill>
            <a:srgbClr val="F4CC2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3" name="Freeform 523"/>
          <p:cNvSpPr/>
          <p:nvPr/>
        </p:nvSpPr>
        <p:spPr>
          <a:xfrm>
            <a:off x="0" y="1040015"/>
            <a:ext cx="1143000" cy="1039990"/>
          </a:xfrm>
          <a:custGeom>
            <a:avLst/>
            <a:gdLst>
              <a:gd name="connsiteX0" fmla="*/ 0 w 1143000"/>
              <a:gd name="connsiteY0" fmla="*/ 1039990 h 1039990"/>
              <a:gd name="connsiteX1" fmla="*/ 1143000 w 1143000"/>
              <a:gd name="connsiteY1" fmla="*/ 1039990 h 1039990"/>
              <a:gd name="connsiteX2" fmla="*/ 1143000 w 1143000"/>
              <a:gd name="connsiteY2" fmla="*/ 0 h 1039990"/>
              <a:gd name="connsiteX3" fmla="*/ 0 w 1143000"/>
              <a:gd name="connsiteY3" fmla="*/ 0 h 1039990"/>
              <a:gd name="connsiteX4" fmla="*/ 0 w 1143000"/>
              <a:gd name="connsiteY4" fmla="*/ 1039990 h 1039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3000" h="1039990">
                <a:moveTo>
                  <a:pt x="0" y="1039990"/>
                </a:moveTo>
                <a:lnTo>
                  <a:pt x="1143000" y="1039990"/>
                </a:lnTo>
                <a:lnTo>
                  <a:pt x="1143000" y="0"/>
                </a:lnTo>
                <a:lnTo>
                  <a:pt x="0" y="0"/>
                </a:lnTo>
                <a:lnTo>
                  <a:pt x="0" y="1039990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4" name="Freeform 524"/>
          <p:cNvSpPr/>
          <p:nvPr/>
        </p:nvSpPr>
        <p:spPr>
          <a:xfrm>
            <a:off x="1123950" y="1009650"/>
            <a:ext cx="1162050" cy="1060450"/>
          </a:xfrm>
          <a:custGeom>
            <a:avLst/>
            <a:gdLst>
              <a:gd name="connsiteX0" fmla="*/ 19050 w 1162050"/>
              <a:gd name="connsiteY0" fmla="*/ 1070356 h 1060450"/>
              <a:gd name="connsiteX1" fmla="*/ 1162050 w 1162050"/>
              <a:gd name="connsiteY1" fmla="*/ 1070356 h 1060450"/>
              <a:gd name="connsiteX2" fmla="*/ 1162050 w 1162050"/>
              <a:gd name="connsiteY2" fmla="*/ 30365 h 1060450"/>
              <a:gd name="connsiteX3" fmla="*/ 19050 w 1162050"/>
              <a:gd name="connsiteY3" fmla="*/ 30365 h 1060450"/>
              <a:gd name="connsiteX4" fmla="*/ 19050 w 1162050"/>
              <a:gd name="connsiteY4" fmla="*/ 1070356 h 1060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2050" h="1060450">
                <a:moveTo>
                  <a:pt x="19050" y="1070356"/>
                </a:moveTo>
                <a:lnTo>
                  <a:pt x="1162050" y="1070356"/>
                </a:lnTo>
                <a:lnTo>
                  <a:pt x="1162050" y="30365"/>
                </a:lnTo>
                <a:lnTo>
                  <a:pt x="19050" y="30365"/>
                </a:lnTo>
                <a:lnTo>
                  <a:pt x="19050" y="1070356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5" name="Freeform 525"/>
          <p:cNvSpPr/>
          <p:nvPr/>
        </p:nvSpPr>
        <p:spPr>
          <a:xfrm>
            <a:off x="2266950" y="1009650"/>
            <a:ext cx="1162050" cy="1060450"/>
          </a:xfrm>
          <a:custGeom>
            <a:avLst/>
            <a:gdLst>
              <a:gd name="connsiteX0" fmla="*/ 19050 w 1162050"/>
              <a:gd name="connsiteY0" fmla="*/ 1070356 h 1060450"/>
              <a:gd name="connsiteX1" fmla="*/ 1162050 w 1162050"/>
              <a:gd name="connsiteY1" fmla="*/ 1070356 h 1060450"/>
              <a:gd name="connsiteX2" fmla="*/ 1162050 w 1162050"/>
              <a:gd name="connsiteY2" fmla="*/ 30365 h 1060450"/>
              <a:gd name="connsiteX3" fmla="*/ 19050 w 1162050"/>
              <a:gd name="connsiteY3" fmla="*/ 30365 h 1060450"/>
              <a:gd name="connsiteX4" fmla="*/ 19050 w 1162050"/>
              <a:gd name="connsiteY4" fmla="*/ 1070356 h 1060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2050" h="1060450">
                <a:moveTo>
                  <a:pt x="19050" y="1070356"/>
                </a:moveTo>
                <a:lnTo>
                  <a:pt x="1162050" y="1070356"/>
                </a:lnTo>
                <a:lnTo>
                  <a:pt x="1162050" y="30365"/>
                </a:lnTo>
                <a:lnTo>
                  <a:pt x="19050" y="30365"/>
                </a:lnTo>
                <a:lnTo>
                  <a:pt x="19050" y="1070356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6" name="Freeform 526"/>
          <p:cNvSpPr/>
          <p:nvPr/>
        </p:nvSpPr>
        <p:spPr>
          <a:xfrm>
            <a:off x="3409950" y="1009650"/>
            <a:ext cx="1162050" cy="1060450"/>
          </a:xfrm>
          <a:custGeom>
            <a:avLst/>
            <a:gdLst>
              <a:gd name="connsiteX0" fmla="*/ 19050 w 1162050"/>
              <a:gd name="connsiteY0" fmla="*/ 1070356 h 1060450"/>
              <a:gd name="connsiteX1" fmla="*/ 1162050 w 1162050"/>
              <a:gd name="connsiteY1" fmla="*/ 1070356 h 1060450"/>
              <a:gd name="connsiteX2" fmla="*/ 1162050 w 1162050"/>
              <a:gd name="connsiteY2" fmla="*/ 30365 h 1060450"/>
              <a:gd name="connsiteX3" fmla="*/ 19050 w 1162050"/>
              <a:gd name="connsiteY3" fmla="*/ 30365 h 1060450"/>
              <a:gd name="connsiteX4" fmla="*/ 19050 w 1162050"/>
              <a:gd name="connsiteY4" fmla="*/ 1070356 h 1060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2050" h="1060450">
                <a:moveTo>
                  <a:pt x="19050" y="1070356"/>
                </a:moveTo>
                <a:lnTo>
                  <a:pt x="1162050" y="1070356"/>
                </a:lnTo>
                <a:lnTo>
                  <a:pt x="1162050" y="30365"/>
                </a:lnTo>
                <a:lnTo>
                  <a:pt x="19050" y="30365"/>
                </a:lnTo>
                <a:lnTo>
                  <a:pt x="19050" y="1070356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7" name="Freeform 527"/>
          <p:cNvSpPr/>
          <p:nvPr/>
        </p:nvSpPr>
        <p:spPr>
          <a:xfrm>
            <a:off x="4552950" y="1009650"/>
            <a:ext cx="1454150" cy="1060450"/>
          </a:xfrm>
          <a:custGeom>
            <a:avLst/>
            <a:gdLst>
              <a:gd name="connsiteX0" fmla="*/ 19050 w 1454150"/>
              <a:gd name="connsiteY0" fmla="*/ 1070356 h 1060450"/>
              <a:gd name="connsiteX1" fmla="*/ 1459229 w 1454150"/>
              <a:gd name="connsiteY1" fmla="*/ 1070356 h 1060450"/>
              <a:gd name="connsiteX2" fmla="*/ 1459229 w 1454150"/>
              <a:gd name="connsiteY2" fmla="*/ 30365 h 1060450"/>
              <a:gd name="connsiteX3" fmla="*/ 19050 w 1454150"/>
              <a:gd name="connsiteY3" fmla="*/ 30365 h 1060450"/>
              <a:gd name="connsiteX4" fmla="*/ 19050 w 1454150"/>
              <a:gd name="connsiteY4" fmla="*/ 1070356 h 1060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4150" h="1060450">
                <a:moveTo>
                  <a:pt x="19050" y="1070356"/>
                </a:moveTo>
                <a:lnTo>
                  <a:pt x="1459229" y="1070356"/>
                </a:lnTo>
                <a:lnTo>
                  <a:pt x="1459229" y="30365"/>
                </a:lnTo>
                <a:lnTo>
                  <a:pt x="19050" y="30365"/>
                </a:lnTo>
                <a:lnTo>
                  <a:pt x="19050" y="1070356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8" name="Freeform 528"/>
          <p:cNvSpPr/>
          <p:nvPr/>
        </p:nvSpPr>
        <p:spPr>
          <a:xfrm>
            <a:off x="5988050" y="1009650"/>
            <a:ext cx="869950" cy="1060450"/>
          </a:xfrm>
          <a:custGeom>
            <a:avLst/>
            <a:gdLst>
              <a:gd name="connsiteX0" fmla="*/ 24129 w 869950"/>
              <a:gd name="connsiteY0" fmla="*/ 1070356 h 1060450"/>
              <a:gd name="connsiteX1" fmla="*/ 869975 w 869950"/>
              <a:gd name="connsiteY1" fmla="*/ 1070356 h 1060450"/>
              <a:gd name="connsiteX2" fmla="*/ 869975 w 869950"/>
              <a:gd name="connsiteY2" fmla="*/ 30365 h 1060450"/>
              <a:gd name="connsiteX3" fmla="*/ 24129 w 869950"/>
              <a:gd name="connsiteY3" fmla="*/ 30365 h 1060450"/>
              <a:gd name="connsiteX4" fmla="*/ 24129 w 869950"/>
              <a:gd name="connsiteY4" fmla="*/ 1070356 h 1060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9950" h="1060450">
                <a:moveTo>
                  <a:pt x="24129" y="1070356"/>
                </a:moveTo>
                <a:lnTo>
                  <a:pt x="869975" y="1070356"/>
                </a:lnTo>
                <a:lnTo>
                  <a:pt x="869975" y="30365"/>
                </a:lnTo>
                <a:lnTo>
                  <a:pt x="24129" y="30365"/>
                </a:lnTo>
                <a:lnTo>
                  <a:pt x="24129" y="1070356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9" name="Freeform 529"/>
          <p:cNvSpPr/>
          <p:nvPr/>
        </p:nvSpPr>
        <p:spPr>
          <a:xfrm>
            <a:off x="6838950" y="1009650"/>
            <a:ext cx="1162050" cy="1060450"/>
          </a:xfrm>
          <a:custGeom>
            <a:avLst/>
            <a:gdLst>
              <a:gd name="connsiteX0" fmla="*/ 19050 w 1162050"/>
              <a:gd name="connsiteY0" fmla="*/ 1070356 h 1060450"/>
              <a:gd name="connsiteX1" fmla="*/ 1162050 w 1162050"/>
              <a:gd name="connsiteY1" fmla="*/ 1070356 h 1060450"/>
              <a:gd name="connsiteX2" fmla="*/ 1162050 w 1162050"/>
              <a:gd name="connsiteY2" fmla="*/ 30365 h 1060450"/>
              <a:gd name="connsiteX3" fmla="*/ 19050 w 1162050"/>
              <a:gd name="connsiteY3" fmla="*/ 30365 h 1060450"/>
              <a:gd name="connsiteX4" fmla="*/ 19050 w 1162050"/>
              <a:gd name="connsiteY4" fmla="*/ 1070356 h 1060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2050" h="1060450">
                <a:moveTo>
                  <a:pt x="19050" y="1070356"/>
                </a:moveTo>
                <a:lnTo>
                  <a:pt x="1162050" y="1070356"/>
                </a:lnTo>
                <a:lnTo>
                  <a:pt x="1162050" y="30365"/>
                </a:lnTo>
                <a:lnTo>
                  <a:pt x="19050" y="30365"/>
                </a:lnTo>
                <a:lnTo>
                  <a:pt x="19050" y="1070356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0" name="Freeform 530"/>
          <p:cNvSpPr/>
          <p:nvPr/>
        </p:nvSpPr>
        <p:spPr>
          <a:xfrm>
            <a:off x="7981950" y="1009650"/>
            <a:ext cx="1162050" cy="1060450"/>
          </a:xfrm>
          <a:custGeom>
            <a:avLst/>
            <a:gdLst>
              <a:gd name="connsiteX0" fmla="*/ 19050 w 1162050"/>
              <a:gd name="connsiteY0" fmla="*/ 1070356 h 1060450"/>
              <a:gd name="connsiteX1" fmla="*/ 1162050 w 1162050"/>
              <a:gd name="connsiteY1" fmla="*/ 1070356 h 1060450"/>
              <a:gd name="connsiteX2" fmla="*/ 1162050 w 1162050"/>
              <a:gd name="connsiteY2" fmla="*/ 30365 h 1060450"/>
              <a:gd name="connsiteX3" fmla="*/ 19050 w 1162050"/>
              <a:gd name="connsiteY3" fmla="*/ 30365 h 1060450"/>
              <a:gd name="connsiteX4" fmla="*/ 19050 w 1162050"/>
              <a:gd name="connsiteY4" fmla="*/ 1070356 h 1060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2050" h="1060450">
                <a:moveTo>
                  <a:pt x="19050" y="1070356"/>
                </a:moveTo>
                <a:lnTo>
                  <a:pt x="1162050" y="1070356"/>
                </a:lnTo>
                <a:lnTo>
                  <a:pt x="1162050" y="30365"/>
                </a:lnTo>
                <a:lnTo>
                  <a:pt x="19050" y="30365"/>
                </a:lnTo>
                <a:lnTo>
                  <a:pt x="19050" y="1070356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1" name="Freeform 531"/>
          <p:cNvSpPr/>
          <p:nvPr/>
        </p:nvSpPr>
        <p:spPr>
          <a:xfrm>
            <a:off x="0" y="2079955"/>
            <a:ext cx="1143000" cy="559993"/>
          </a:xfrm>
          <a:custGeom>
            <a:avLst/>
            <a:gdLst>
              <a:gd name="connsiteX0" fmla="*/ 0 w 1143000"/>
              <a:gd name="connsiteY0" fmla="*/ 559993 h 559993"/>
              <a:gd name="connsiteX1" fmla="*/ 1143000 w 1143000"/>
              <a:gd name="connsiteY1" fmla="*/ 559993 h 559993"/>
              <a:gd name="connsiteX2" fmla="*/ 1143000 w 1143000"/>
              <a:gd name="connsiteY2" fmla="*/ 0 h 559993"/>
              <a:gd name="connsiteX3" fmla="*/ 0 w 1143000"/>
              <a:gd name="connsiteY3" fmla="*/ 0 h 559993"/>
              <a:gd name="connsiteX4" fmla="*/ 0 w 1143000"/>
              <a:gd name="connsiteY4" fmla="*/ 559993 h 559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3000" h="559993">
                <a:moveTo>
                  <a:pt x="0" y="559993"/>
                </a:moveTo>
                <a:lnTo>
                  <a:pt x="1143000" y="559993"/>
                </a:lnTo>
                <a:lnTo>
                  <a:pt x="1143000" y="0"/>
                </a:lnTo>
                <a:lnTo>
                  <a:pt x="0" y="0"/>
                </a:lnTo>
                <a:lnTo>
                  <a:pt x="0" y="559993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2" name="Freeform 532"/>
          <p:cNvSpPr/>
          <p:nvPr/>
        </p:nvSpPr>
        <p:spPr>
          <a:xfrm>
            <a:off x="1123950" y="2051050"/>
            <a:ext cx="1162050" cy="577850"/>
          </a:xfrm>
          <a:custGeom>
            <a:avLst/>
            <a:gdLst>
              <a:gd name="connsiteX0" fmla="*/ 19050 w 1162050"/>
              <a:gd name="connsiteY0" fmla="*/ 588899 h 577850"/>
              <a:gd name="connsiteX1" fmla="*/ 1162050 w 1162050"/>
              <a:gd name="connsiteY1" fmla="*/ 588899 h 577850"/>
              <a:gd name="connsiteX2" fmla="*/ 1162050 w 1162050"/>
              <a:gd name="connsiteY2" fmla="*/ 28905 h 577850"/>
              <a:gd name="connsiteX3" fmla="*/ 19050 w 1162050"/>
              <a:gd name="connsiteY3" fmla="*/ 28905 h 577850"/>
              <a:gd name="connsiteX4" fmla="*/ 19050 w 1162050"/>
              <a:gd name="connsiteY4" fmla="*/ 588899 h 577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2050" h="577850">
                <a:moveTo>
                  <a:pt x="19050" y="588899"/>
                </a:moveTo>
                <a:lnTo>
                  <a:pt x="1162050" y="588899"/>
                </a:lnTo>
                <a:lnTo>
                  <a:pt x="1162050" y="28905"/>
                </a:lnTo>
                <a:lnTo>
                  <a:pt x="19050" y="28905"/>
                </a:lnTo>
                <a:lnTo>
                  <a:pt x="19050" y="588899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3" name="Freeform 533"/>
          <p:cNvSpPr/>
          <p:nvPr/>
        </p:nvSpPr>
        <p:spPr>
          <a:xfrm>
            <a:off x="2266950" y="2051050"/>
            <a:ext cx="1162050" cy="577850"/>
          </a:xfrm>
          <a:custGeom>
            <a:avLst/>
            <a:gdLst>
              <a:gd name="connsiteX0" fmla="*/ 19050 w 1162050"/>
              <a:gd name="connsiteY0" fmla="*/ 588899 h 577850"/>
              <a:gd name="connsiteX1" fmla="*/ 1162050 w 1162050"/>
              <a:gd name="connsiteY1" fmla="*/ 588899 h 577850"/>
              <a:gd name="connsiteX2" fmla="*/ 1162050 w 1162050"/>
              <a:gd name="connsiteY2" fmla="*/ 28905 h 577850"/>
              <a:gd name="connsiteX3" fmla="*/ 19050 w 1162050"/>
              <a:gd name="connsiteY3" fmla="*/ 28905 h 577850"/>
              <a:gd name="connsiteX4" fmla="*/ 19050 w 1162050"/>
              <a:gd name="connsiteY4" fmla="*/ 588899 h 577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2050" h="577850">
                <a:moveTo>
                  <a:pt x="19050" y="588899"/>
                </a:moveTo>
                <a:lnTo>
                  <a:pt x="1162050" y="588899"/>
                </a:lnTo>
                <a:lnTo>
                  <a:pt x="1162050" y="28905"/>
                </a:lnTo>
                <a:lnTo>
                  <a:pt x="19050" y="28905"/>
                </a:lnTo>
                <a:lnTo>
                  <a:pt x="19050" y="588899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4" name="Freeform 534"/>
          <p:cNvSpPr/>
          <p:nvPr/>
        </p:nvSpPr>
        <p:spPr>
          <a:xfrm>
            <a:off x="3409950" y="2051050"/>
            <a:ext cx="1162050" cy="577850"/>
          </a:xfrm>
          <a:custGeom>
            <a:avLst/>
            <a:gdLst>
              <a:gd name="connsiteX0" fmla="*/ 19050 w 1162050"/>
              <a:gd name="connsiteY0" fmla="*/ 588899 h 577850"/>
              <a:gd name="connsiteX1" fmla="*/ 1162050 w 1162050"/>
              <a:gd name="connsiteY1" fmla="*/ 588899 h 577850"/>
              <a:gd name="connsiteX2" fmla="*/ 1162050 w 1162050"/>
              <a:gd name="connsiteY2" fmla="*/ 28905 h 577850"/>
              <a:gd name="connsiteX3" fmla="*/ 19050 w 1162050"/>
              <a:gd name="connsiteY3" fmla="*/ 28905 h 577850"/>
              <a:gd name="connsiteX4" fmla="*/ 19050 w 1162050"/>
              <a:gd name="connsiteY4" fmla="*/ 588899 h 577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2050" h="577850">
                <a:moveTo>
                  <a:pt x="19050" y="588899"/>
                </a:moveTo>
                <a:lnTo>
                  <a:pt x="1162050" y="588899"/>
                </a:lnTo>
                <a:lnTo>
                  <a:pt x="1162050" y="28905"/>
                </a:lnTo>
                <a:lnTo>
                  <a:pt x="19050" y="28905"/>
                </a:lnTo>
                <a:lnTo>
                  <a:pt x="19050" y="588899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5" name="Freeform 535"/>
          <p:cNvSpPr/>
          <p:nvPr/>
        </p:nvSpPr>
        <p:spPr>
          <a:xfrm>
            <a:off x="4552950" y="2051050"/>
            <a:ext cx="1454150" cy="577850"/>
          </a:xfrm>
          <a:custGeom>
            <a:avLst/>
            <a:gdLst>
              <a:gd name="connsiteX0" fmla="*/ 19050 w 1454150"/>
              <a:gd name="connsiteY0" fmla="*/ 588899 h 577850"/>
              <a:gd name="connsiteX1" fmla="*/ 1459229 w 1454150"/>
              <a:gd name="connsiteY1" fmla="*/ 588899 h 577850"/>
              <a:gd name="connsiteX2" fmla="*/ 1459229 w 1454150"/>
              <a:gd name="connsiteY2" fmla="*/ 28905 h 577850"/>
              <a:gd name="connsiteX3" fmla="*/ 19050 w 1454150"/>
              <a:gd name="connsiteY3" fmla="*/ 28905 h 577850"/>
              <a:gd name="connsiteX4" fmla="*/ 19050 w 1454150"/>
              <a:gd name="connsiteY4" fmla="*/ 588899 h 577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4150" h="577850">
                <a:moveTo>
                  <a:pt x="19050" y="588899"/>
                </a:moveTo>
                <a:lnTo>
                  <a:pt x="1459229" y="588899"/>
                </a:lnTo>
                <a:lnTo>
                  <a:pt x="1459229" y="28905"/>
                </a:lnTo>
                <a:lnTo>
                  <a:pt x="19050" y="28905"/>
                </a:lnTo>
                <a:lnTo>
                  <a:pt x="19050" y="588899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6" name="Freeform 536"/>
          <p:cNvSpPr/>
          <p:nvPr/>
        </p:nvSpPr>
        <p:spPr>
          <a:xfrm>
            <a:off x="5988050" y="2051050"/>
            <a:ext cx="869950" cy="577850"/>
          </a:xfrm>
          <a:custGeom>
            <a:avLst/>
            <a:gdLst>
              <a:gd name="connsiteX0" fmla="*/ 24129 w 869950"/>
              <a:gd name="connsiteY0" fmla="*/ 588899 h 577850"/>
              <a:gd name="connsiteX1" fmla="*/ 869975 w 869950"/>
              <a:gd name="connsiteY1" fmla="*/ 588899 h 577850"/>
              <a:gd name="connsiteX2" fmla="*/ 869975 w 869950"/>
              <a:gd name="connsiteY2" fmla="*/ 28905 h 577850"/>
              <a:gd name="connsiteX3" fmla="*/ 24129 w 869950"/>
              <a:gd name="connsiteY3" fmla="*/ 28905 h 577850"/>
              <a:gd name="connsiteX4" fmla="*/ 24129 w 869950"/>
              <a:gd name="connsiteY4" fmla="*/ 588899 h 577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9950" h="577850">
                <a:moveTo>
                  <a:pt x="24129" y="588899"/>
                </a:moveTo>
                <a:lnTo>
                  <a:pt x="869975" y="588899"/>
                </a:lnTo>
                <a:lnTo>
                  <a:pt x="869975" y="28905"/>
                </a:lnTo>
                <a:lnTo>
                  <a:pt x="24129" y="28905"/>
                </a:lnTo>
                <a:lnTo>
                  <a:pt x="24129" y="588899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7" name="Freeform 537"/>
          <p:cNvSpPr/>
          <p:nvPr/>
        </p:nvSpPr>
        <p:spPr>
          <a:xfrm>
            <a:off x="6838950" y="2051050"/>
            <a:ext cx="1162050" cy="577850"/>
          </a:xfrm>
          <a:custGeom>
            <a:avLst/>
            <a:gdLst>
              <a:gd name="connsiteX0" fmla="*/ 19050 w 1162050"/>
              <a:gd name="connsiteY0" fmla="*/ 588899 h 577850"/>
              <a:gd name="connsiteX1" fmla="*/ 1162050 w 1162050"/>
              <a:gd name="connsiteY1" fmla="*/ 588899 h 577850"/>
              <a:gd name="connsiteX2" fmla="*/ 1162050 w 1162050"/>
              <a:gd name="connsiteY2" fmla="*/ 28905 h 577850"/>
              <a:gd name="connsiteX3" fmla="*/ 19050 w 1162050"/>
              <a:gd name="connsiteY3" fmla="*/ 28905 h 577850"/>
              <a:gd name="connsiteX4" fmla="*/ 19050 w 1162050"/>
              <a:gd name="connsiteY4" fmla="*/ 588899 h 577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2050" h="577850">
                <a:moveTo>
                  <a:pt x="19050" y="588899"/>
                </a:moveTo>
                <a:lnTo>
                  <a:pt x="1162050" y="588899"/>
                </a:lnTo>
                <a:lnTo>
                  <a:pt x="1162050" y="28905"/>
                </a:lnTo>
                <a:lnTo>
                  <a:pt x="19050" y="28905"/>
                </a:lnTo>
                <a:lnTo>
                  <a:pt x="19050" y="588899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8" name="Freeform 538"/>
          <p:cNvSpPr/>
          <p:nvPr/>
        </p:nvSpPr>
        <p:spPr>
          <a:xfrm>
            <a:off x="7981950" y="2051050"/>
            <a:ext cx="1162050" cy="577850"/>
          </a:xfrm>
          <a:custGeom>
            <a:avLst/>
            <a:gdLst>
              <a:gd name="connsiteX0" fmla="*/ 19050 w 1162050"/>
              <a:gd name="connsiteY0" fmla="*/ 588899 h 577850"/>
              <a:gd name="connsiteX1" fmla="*/ 1162050 w 1162050"/>
              <a:gd name="connsiteY1" fmla="*/ 588899 h 577850"/>
              <a:gd name="connsiteX2" fmla="*/ 1162050 w 1162050"/>
              <a:gd name="connsiteY2" fmla="*/ 28905 h 577850"/>
              <a:gd name="connsiteX3" fmla="*/ 19050 w 1162050"/>
              <a:gd name="connsiteY3" fmla="*/ 28905 h 577850"/>
              <a:gd name="connsiteX4" fmla="*/ 19050 w 1162050"/>
              <a:gd name="connsiteY4" fmla="*/ 588899 h 577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2050" h="577850">
                <a:moveTo>
                  <a:pt x="19050" y="588899"/>
                </a:moveTo>
                <a:lnTo>
                  <a:pt x="1162050" y="588899"/>
                </a:lnTo>
                <a:lnTo>
                  <a:pt x="1162050" y="28905"/>
                </a:lnTo>
                <a:lnTo>
                  <a:pt x="19050" y="28905"/>
                </a:lnTo>
                <a:lnTo>
                  <a:pt x="19050" y="588899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9" name="Freeform 539"/>
          <p:cNvSpPr/>
          <p:nvPr/>
        </p:nvSpPr>
        <p:spPr>
          <a:xfrm>
            <a:off x="0" y="2639923"/>
            <a:ext cx="1143000" cy="799998"/>
          </a:xfrm>
          <a:custGeom>
            <a:avLst/>
            <a:gdLst>
              <a:gd name="connsiteX0" fmla="*/ 0 w 1143000"/>
              <a:gd name="connsiteY0" fmla="*/ 799998 h 799998"/>
              <a:gd name="connsiteX1" fmla="*/ 1143000 w 1143000"/>
              <a:gd name="connsiteY1" fmla="*/ 799998 h 799998"/>
              <a:gd name="connsiteX2" fmla="*/ 1143000 w 1143000"/>
              <a:gd name="connsiteY2" fmla="*/ 0 h 799998"/>
              <a:gd name="connsiteX3" fmla="*/ 0 w 1143000"/>
              <a:gd name="connsiteY3" fmla="*/ 0 h 799998"/>
              <a:gd name="connsiteX4" fmla="*/ 0 w 1143000"/>
              <a:gd name="connsiteY4" fmla="*/ 799998 h 799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3000" h="799998">
                <a:moveTo>
                  <a:pt x="0" y="799998"/>
                </a:moveTo>
                <a:lnTo>
                  <a:pt x="1143000" y="799998"/>
                </a:lnTo>
                <a:lnTo>
                  <a:pt x="1143000" y="0"/>
                </a:lnTo>
                <a:lnTo>
                  <a:pt x="0" y="0"/>
                </a:lnTo>
                <a:lnTo>
                  <a:pt x="0" y="799998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0" name="Freeform 540"/>
          <p:cNvSpPr/>
          <p:nvPr/>
        </p:nvSpPr>
        <p:spPr>
          <a:xfrm>
            <a:off x="1123950" y="2609850"/>
            <a:ext cx="1162050" cy="819150"/>
          </a:xfrm>
          <a:custGeom>
            <a:avLst/>
            <a:gdLst>
              <a:gd name="connsiteX0" fmla="*/ 19050 w 1162050"/>
              <a:gd name="connsiteY0" fmla="*/ 830072 h 819150"/>
              <a:gd name="connsiteX1" fmla="*/ 1162050 w 1162050"/>
              <a:gd name="connsiteY1" fmla="*/ 830072 h 819150"/>
              <a:gd name="connsiteX2" fmla="*/ 1162050 w 1162050"/>
              <a:gd name="connsiteY2" fmla="*/ 30073 h 819150"/>
              <a:gd name="connsiteX3" fmla="*/ 19050 w 1162050"/>
              <a:gd name="connsiteY3" fmla="*/ 30073 h 819150"/>
              <a:gd name="connsiteX4" fmla="*/ 19050 w 1162050"/>
              <a:gd name="connsiteY4" fmla="*/ 830072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2050" h="819150">
                <a:moveTo>
                  <a:pt x="19050" y="830072"/>
                </a:moveTo>
                <a:lnTo>
                  <a:pt x="1162050" y="830072"/>
                </a:lnTo>
                <a:lnTo>
                  <a:pt x="1162050" y="30073"/>
                </a:lnTo>
                <a:lnTo>
                  <a:pt x="19050" y="30073"/>
                </a:lnTo>
                <a:lnTo>
                  <a:pt x="19050" y="830072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1" name="Freeform 541"/>
          <p:cNvSpPr/>
          <p:nvPr/>
        </p:nvSpPr>
        <p:spPr>
          <a:xfrm>
            <a:off x="2266950" y="2609850"/>
            <a:ext cx="1162050" cy="819150"/>
          </a:xfrm>
          <a:custGeom>
            <a:avLst/>
            <a:gdLst>
              <a:gd name="connsiteX0" fmla="*/ 19050 w 1162050"/>
              <a:gd name="connsiteY0" fmla="*/ 830072 h 819150"/>
              <a:gd name="connsiteX1" fmla="*/ 1162050 w 1162050"/>
              <a:gd name="connsiteY1" fmla="*/ 830072 h 819150"/>
              <a:gd name="connsiteX2" fmla="*/ 1162050 w 1162050"/>
              <a:gd name="connsiteY2" fmla="*/ 30073 h 819150"/>
              <a:gd name="connsiteX3" fmla="*/ 19050 w 1162050"/>
              <a:gd name="connsiteY3" fmla="*/ 30073 h 819150"/>
              <a:gd name="connsiteX4" fmla="*/ 19050 w 1162050"/>
              <a:gd name="connsiteY4" fmla="*/ 830072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2050" h="819150">
                <a:moveTo>
                  <a:pt x="19050" y="830072"/>
                </a:moveTo>
                <a:lnTo>
                  <a:pt x="1162050" y="830072"/>
                </a:lnTo>
                <a:lnTo>
                  <a:pt x="1162050" y="30073"/>
                </a:lnTo>
                <a:lnTo>
                  <a:pt x="19050" y="30073"/>
                </a:lnTo>
                <a:lnTo>
                  <a:pt x="19050" y="830072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2" name="Freeform 542"/>
          <p:cNvSpPr/>
          <p:nvPr/>
        </p:nvSpPr>
        <p:spPr>
          <a:xfrm>
            <a:off x="3409950" y="2609850"/>
            <a:ext cx="1162050" cy="819150"/>
          </a:xfrm>
          <a:custGeom>
            <a:avLst/>
            <a:gdLst>
              <a:gd name="connsiteX0" fmla="*/ 19050 w 1162050"/>
              <a:gd name="connsiteY0" fmla="*/ 830072 h 819150"/>
              <a:gd name="connsiteX1" fmla="*/ 1162050 w 1162050"/>
              <a:gd name="connsiteY1" fmla="*/ 830072 h 819150"/>
              <a:gd name="connsiteX2" fmla="*/ 1162050 w 1162050"/>
              <a:gd name="connsiteY2" fmla="*/ 30073 h 819150"/>
              <a:gd name="connsiteX3" fmla="*/ 19050 w 1162050"/>
              <a:gd name="connsiteY3" fmla="*/ 30073 h 819150"/>
              <a:gd name="connsiteX4" fmla="*/ 19050 w 1162050"/>
              <a:gd name="connsiteY4" fmla="*/ 830072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2050" h="819150">
                <a:moveTo>
                  <a:pt x="19050" y="830072"/>
                </a:moveTo>
                <a:lnTo>
                  <a:pt x="1162050" y="830072"/>
                </a:lnTo>
                <a:lnTo>
                  <a:pt x="1162050" y="30073"/>
                </a:lnTo>
                <a:lnTo>
                  <a:pt x="19050" y="30073"/>
                </a:lnTo>
                <a:lnTo>
                  <a:pt x="19050" y="830072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3" name="Freeform 543"/>
          <p:cNvSpPr/>
          <p:nvPr/>
        </p:nvSpPr>
        <p:spPr>
          <a:xfrm>
            <a:off x="4552950" y="2609850"/>
            <a:ext cx="1454150" cy="819150"/>
          </a:xfrm>
          <a:custGeom>
            <a:avLst/>
            <a:gdLst>
              <a:gd name="connsiteX0" fmla="*/ 19050 w 1454150"/>
              <a:gd name="connsiteY0" fmla="*/ 830072 h 819150"/>
              <a:gd name="connsiteX1" fmla="*/ 1459229 w 1454150"/>
              <a:gd name="connsiteY1" fmla="*/ 830072 h 819150"/>
              <a:gd name="connsiteX2" fmla="*/ 1459229 w 1454150"/>
              <a:gd name="connsiteY2" fmla="*/ 30073 h 819150"/>
              <a:gd name="connsiteX3" fmla="*/ 19050 w 1454150"/>
              <a:gd name="connsiteY3" fmla="*/ 30073 h 819150"/>
              <a:gd name="connsiteX4" fmla="*/ 19050 w 1454150"/>
              <a:gd name="connsiteY4" fmla="*/ 830072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4150" h="819150">
                <a:moveTo>
                  <a:pt x="19050" y="830072"/>
                </a:moveTo>
                <a:lnTo>
                  <a:pt x="1459229" y="830072"/>
                </a:lnTo>
                <a:lnTo>
                  <a:pt x="1459229" y="30073"/>
                </a:lnTo>
                <a:lnTo>
                  <a:pt x="19050" y="30073"/>
                </a:lnTo>
                <a:lnTo>
                  <a:pt x="19050" y="830072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4" name="Freeform 544"/>
          <p:cNvSpPr/>
          <p:nvPr/>
        </p:nvSpPr>
        <p:spPr>
          <a:xfrm>
            <a:off x="5988050" y="2609850"/>
            <a:ext cx="869950" cy="819150"/>
          </a:xfrm>
          <a:custGeom>
            <a:avLst/>
            <a:gdLst>
              <a:gd name="connsiteX0" fmla="*/ 24129 w 869950"/>
              <a:gd name="connsiteY0" fmla="*/ 830072 h 819150"/>
              <a:gd name="connsiteX1" fmla="*/ 869975 w 869950"/>
              <a:gd name="connsiteY1" fmla="*/ 830072 h 819150"/>
              <a:gd name="connsiteX2" fmla="*/ 869975 w 869950"/>
              <a:gd name="connsiteY2" fmla="*/ 30073 h 819150"/>
              <a:gd name="connsiteX3" fmla="*/ 24129 w 869950"/>
              <a:gd name="connsiteY3" fmla="*/ 30073 h 819150"/>
              <a:gd name="connsiteX4" fmla="*/ 24129 w 869950"/>
              <a:gd name="connsiteY4" fmla="*/ 830072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9950" h="819150">
                <a:moveTo>
                  <a:pt x="24129" y="830072"/>
                </a:moveTo>
                <a:lnTo>
                  <a:pt x="869975" y="830072"/>
                </a:lnTo>
                <a:lnTo>
                  <a:pt x="869975" y="30073"/>
                </a:lnTo>
                <a:lnTo>
                  <a:pt x="24129" y="30073"/>
                </a:lnTo>
                <a:lnTo>
                  <a:pt x="24129" y="830072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5" name="Freeform 545"/>
          <p:cNvSpPr/>
          <p:nvPr/>
        </p:nvSpPr>
        <p:spPr>
          <a:xfrm>
            <a:off x="6838950" y="2609850"/>
            <a:ext cx="1162050" cy="819150"/>
          </a:xfrm>
          <a:custGeom>
            <a:avLst/>
            <a:gdLst>
              <a:gd name="connsiteX0" fmla="*/ 19050 w 1162050"/>
              <a:gd name="connsiteY0" fmla="*/ 830072 h 819150"/>
              <a:gd name="connsiteX1" fmla="*/ 1162050 w 1162050"/>
              <a:gd name="connsiteY1" fmla="*/ 830072 h 819150"/>
              <a:gd name="connsiteX2" fmla="*/ 1162050 w 1162050"/>
              <a:gd name="connsiteY2" fmla="*/ 30073 h 819150"/>
              <a:gd name="connsiteX3" fmla="*/ 19050 w 1162050"/>
              <a:gd name="connsiteY3" fmla="*/ 30073 h 819150"/>
              <a:gd name="connsiteX4" fmla="*/ 19050 w 1162050"/>
              <a:gd name="connsiteY4" fmla="*/ 830072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2050" h="819150">
                <a:moveTo>
                  <a:pt x="19050" y="830072"/>
                </a:moveTo>
                <a:lnTo>
                  <a:pt x="1162050" y="830072"/>
                </a:lnTo>
                <a:lnTo>
                  <a:pt x="1162050" y="30073"/>
                </a:lnTo>
                <a:lnTo>
                  <a:pt x="19050" y="30073"/>
                </a:lnTo>
                <a:lnTo>
                  <a:pt x="19050" y="830072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6" name="Freeform 546"/>
          <p:cNvSpPr/>
          <p:nvPr/>
        </p:nvSpPr>
        <p:spPr>
          <a:xfrm>
            <a:off x="7981950" y="2609850"/>
            <a:ext cx="1162050" cy="819150"/>
          </a:xfrm>
          <a:custGeom>
            <a:avLst/>
            <a:gdLst>
              <a:gd name="connsiteX0" fmla="*/ 19050 w 1162050"/>
              <a:gd name="connsiteY0" fmla="*/ 830072 h 819150"/>
              <a:gd name="connsiteX1" fmla="*/ 1162050 w 1162050"/>
              <a:gd name="connsiteY1" fmla="*/ 830072 h 819150"/>
              <a:gd name="connsiteX2" fmla="*/ 1162050 w 1162050"/>
              <a:gd name="connsiteY2" fmla="*/ 30073 h 819150"/>
              <a:gd name="connsiteX3" fmla="*/ 19050 w 1162050"/>
              <a:gd name="connsiteY3" fmla="*/ 30073 h 819150"/>
              <a:gd name="connsiteX4" fmla="*/ 19050 w 1162050"/>
              <a:gd name="connsiteY4" fmla="*/ 830072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2050" h="819150">
                <a:moveTo>
                  <a:pt x="19050" y="830072"/>
                </a:moveTo>
                <a:lnTo>
                  <a:pt x="1162050" y="830072"/>
                </a:lnTo>
                <a:lnTo>
                  <a:pt x="1162050" y="30073"/>
                </a:lnTo>
                <a:lnTo>
                  <a:pt x="19050" y="30073"/>
                </a:lnTo>
                <a:lnTo>
                  <a:pt x="19050" y="830072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7" name="Freeform 547"/>
          <p:cNvSpPr/>
          <p:nvPr/>
        </p:nvSpPr>
        <p:spPr>
          <a:xfrm>
            <a:off x="0" y="3439985"/>
            <a:ext cx="1143000" cy="698055"/>
          </a:xfrm>
          <a:custGeom>
            <a:avLst/>
            <a:gdLst>
              <a:gd name="connsiteX0" fmla="*/ 0 w 1143000"/>
              <a:gd name="connsiteY0" fmla="*/ 698055 h 698055"/>
              <a:gd name="connsiteX1" fmla="*/ 1143000 w 1143000"/>
              <a:gd name="connsiteY1" fmla="*/ 698055 h 698055"/>
              <a:gd name="connsiteX2" fmla="*/ 1143000 w 1143000"/>
              <a:gd name="connsiteY2" fmla="*/ 0 h 698055"/>
              <a:gd name="connsiteX3" fmla="*/ 0 w 1143000"/>
              <a:gd name="connsiteY3" fmla="*/ 0 h 698055"/>
              <a:gd name="connsiteX4" fmla="*/ 0 w 1143000"/>
              <a:gd name="connsiteY4" fmla="*/ 698055 h 698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3000" h="698055">
                <a:moveTo>
                  <a:pt x="0" y="698055"/>
                </a:moveTo>
                <a:lnTo>
                  <a:pt x="1143000" y="698055"/>
                </a:lnTo>
                <a:lnTo>
                  <a:pt x="1143000" y="0"/>
                </a:lnTo>
                <a:lnTo>
                  <a:pt x="0" y="0"/>
                </a:lnTo>
                <a:lnTo>
                  <a:pt x="0" y="698055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8" name="Freeform 548"/>
          <p:cNvSpPr/>
          <p:nvPr/>
        </p:nvSpPr>
        <p:spPr>
          <a:xfrm>
            <a:off x="1123950" y="3409950"/>
            <a:ext cx="1162050" cy="717550"/>
          </a:xfrm>
          <a:custGeom>
            <a:avLst/>
            <a:gdLst>
              <a:gd name="connsiteX0" fmla="*/ 19050 w 1162050"/>
              <a:gd name="connsiteY0" fmla="*/ 728091 h 717550"/>
              <a:gd name="connsiteX1" fmla="*/ 1162050 w 1162050"/>
              <a:gd name="connsiteY1" fmla="*/ 728091 h 717550"/>
              <a:gd name="connsiteX2" fmla="*/ 1162050 w 1162050"/>
              <a:gd name="connsiteY2" fmla="*/ 30035 h 717550"/>
              <a:gd name="connsiteX3" fmla="*/ 19050 w 1162050"/>
              <a:gd name="connsiteY3" fmla="*/ 30035 h 717550"/>
              <a:gd name="connsiteX4" fmla="*/ 19050 w 1162050"/>
              <a:gd name="connsiteY4" fmla="*/ 728091 h 717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2050" h="717550">
                <a:moveTo>
                  <a:pt x="19050" y="728091"/>
                </a:moveTo>
                <a:lnTo>
                  <a:pt x="1162050" y="728091"/>
                </a:lnTo>
                <a:lnTo>
                  <a:pt x="1162050" y="30035"/>
                </a:lnTo>
                <a:lnTo>
                  <a:pt x="19050" y="30035"/>
                </a:lnTo>
                <a:lnTo>
                  <a:pt x="19050" y="728091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9" name="Freeform 549"/>
          <p:cNvSpPr/>
          <p:nvPr/>
        </p:nvSpPr>
        <p:spPr>
          <a:xfrm>
            <a:off x="2266950" y="3409950"/>
            <a:ext cx="1162050" cy="717550"/>
          </a:xfrm>
          <a:custGeom>
            <a:avLst/>
            <a:gdLst>
              <a:gd name="connsiteX0" fmla="*/ 19050 w 1162050"/>
              <a:gd name="connsiteY0" fmla="*/ 728091 h 717550"/>
              <a:gd name="connsiteX1" fmla="*/ 1162050 w 1162050"/>
              <a:gd name="connsiteY1" fmla="*/ 728091 h 717550"/>
              <a:gd name="connsiteX2" fmla="*/ 1162050 w 1162050"/>
              <a:gd name="connsiteY2" fmla="*/ 30035 h 717550"/>
              <a:gd name="connsiteX3" fmla="*/ 19050 w 1162050"/>
              <a:gd name="connsiteY3" fmla="*/ 30035 h 717550"/>
              <a:gd name="connsiteX4" fmla="*/ 19050 w 1162050"/>
              <a:gd name="connsiteY4" fmla="*/ 728091 h 717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2050" h="717550">
                <a:moveTo>
                  <a:pt x="19050" y="728091"/>
                </a:moveTo>
                <a:lnTo>
                  <a:pt x="1162050" y="728091"/>
                </a:lnTo>
                <a:lnTo>
                  <a:pt x="1162050" y="30035"/>
                </a:lnTo>
                <a:lnTo>
                  <a:pt x="19050" y="30035"/>
                </a:lnTo>
                <a:lnTo>
                  <a:pt x="19050" y="728091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0" name="Freeform 550"/>
          <p:cNvSpPr/>
          <p:nvPr/>
        </p:nvSpPr>
        <p:spPr>
          <a:xfrm>
            <a:off x="3409950" y="3409950"/>
            <a:ext cx="1162050" cy="717550"/>
          </a:xfrm>
          <a:custGeom>
            <a:avLst/>
            <a:gdLst>
              <a:gd name="connsiteX0" fmla="*/ 19050 w 1162050"/>
              <a:gd name="connsiteY0" fmla="*/ 728091 h 717550"/>
              <a:gd name="connsiteX1" fmla="*/ 1162050 w 1162050"/>
              <a:gd name="connsiteY1" fmla="*/ 728091 h 717550"/>
              <a:gd name="connsiteX2" fmla="*/ 1162050 w 1162050"/>
              <a:gd name="connsiteY2" fmla="*/ 30035 h 717550"/>
              <a:gd name="connsiteX3" fmla="*/ 19050 w 1162050"/>
              <a:gd name="connsiteY3" fmla="*/ 30035 h 717550"/>
              <a:gd name="connsiteX4" fmla="*/ 19050 w 1162050"/>
              <a:gd name="connsiteY4" fmla="*/ 728091 h 717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2050" h="717550">
                <a:moveTo>
                  <a:pt x="19050" y="728091"/>
                </a:moveTo>
                <a:lnTo>
                  <a:pt x="1162050" y="728091"/>
                </a:lnTo>
                <a:lnTo>
                  <a:pt x="1162050" y="30035"/>
                </a:lnTo>
                <a:lnTo>
                  <a:pt x="19050" y="30035"/>
                </a:lnTo>
                <a:lnTo>
                  <a:pt x="19050" y="728091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1" name="Freeform 551"/>
          <p:cNvSpPr/>
          <p:nvPr/>
        </p:nvSpPr>
        <p:spPr>
          <a:xfrm>
            <a:off x="4552950" y="3409950"/>
            <a:ext cx="1454150" cy="717550"/>
          </a:xfrm>
          <a:custGeom>
            <a:avLst/>
            <a:gdLst>
              <a:gd name="connsiteX0" fmla="*/ 19050 w 1454150"/>
              <a:gd name="connsiteY0" fmla="*/ 728091 h 717550"/>
              <a:gd name="connsiteX1" fmla="*/ 1459229 w 1454150"/>
              <a:gd name="connsiteY1" fmla="*/ 728091 h 717550"/>
              <a:gd name="connsiteX2" fmla="*/ 1459229 w 1454150"/>
              <a:gd name="connsiteY2" fmla="*/ 30035 h 717550"/>
              <a:gd name="connsiteX3" fmla="*/ 19050 w 1454150"/>
              <a:gd name="connsiteY3" fmla="*/ 30035 h 717550"/>
              <a:gd name="connsiteX4" fmla="*/ 19050 w 1454150"/>
              <a:gd name="connsiteY4" fmla="*/ 728091 h 717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4150" h="717550">
                <a:moveTo>
                  <a:pt x="19050" y="728091"/>
                </a:moveTo>
                <a:lnTo>
                  <a:pt x="1459229" y="728091"/>
                </a:lnTo>
                <a:lnTo>
                  <a:pt x="1459229" y="30035"/>
                </a:lnTo>
                <a:lnTo>
                  <a:pt x="19050" y="30035"/>
                </a:lnTo>
                <a:lnTo>
                  <a:pt x="19050" y="728091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2" name="Freeform 552"/>
          <p:cNvSpPr/>
          <p:nvPr/>
        </p:nvSpPr>
        <p:spPr>
          <a:xfrm>
            <a:off x="5988050" y="3409950"/>
            <a:ext cx="869950" cy="717550"/>
          </a:xfrm>
          <a:custGeom>
            <a:avLst/>
            <a:gdLst>
              <a:gd name="connsiteX0" fmla="*/ 24129 w 869950"/>
              <a:gd name="connsiteY0" fmla="*/ 728091 h 717550"/>
              <a:gd name="connsiteX1" fmla="*/ 869975 w 869950"/>
              <a:gd name="connsiteY1" fmla="*/ 728091 h 717550"/>
              <a:gd name="connsiteX2" fmla="*/ 869975 w 869950"/>
              <a:gd name="connsiteY2" fmla="*/ 30035 h 717550"/>
              <a:gd name="connsiteX3" fmla="*/ 24129 w 869950"/>
              <a:gd name="connsiteY3" fmla="*/ 30035 h 717550"/>
              <a:gd name="connsiteX4" fmla="*/ 24129 w 869950"/>
              <a:gd name="connsiteY4" fmla="*/ 728091 h 717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9950" h="717550">
                <a:moveTo>
                  <a:pt x="24129" y="728091"/>
                </a:moveTo>
                <a:lnTo>
                  <a:pt x="869975" y="728091"/>
                </a:lnTo>
                <a:lnTo>
                  <a:pt x="869975" y="30035"/>
                </a:lnTo>
                <a:lnTo>
                  <a:pt x="24129" y="30035"/>
                </a:lnTo>
                <a:lnTo>
                  <a:pt x="24129" y="728091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3" name="Freeform 553"/>
          <p:cNvSpPr/>
          <p:nvPr/>
        </p:nvSpPr>
        <p:spPr>
          <a:xfrm>
            <a:off x="6838950" y="3409950"/>
            <a:ext cx="1162050" cy="717550"/>
          </a:xfrm>
          <a:custGeom>
            <a:avLst/>
            <a:gdLst>
              <a:gd name="connsiteX0" fmla="*/ 19050 w 1162050"/>
              <a:gd name="connsiteY0" fmla="*/ 728091 h 717550"/>
              <a:gd name="connsiteX1" fmla="*/ 1162050 w 1162050"/>
              <a:gd name="connsiteY1" fmla="*/ 728091 h 717550"/>
              <a:gd name="connsiteX2" fmla="*/ 1162050 w 1162050"/>
              <a:gd name="connsiteY2" fmla="*/ 30035 h 717550"/>
              <a:gd name="connsiteX3" fmla="*/ 19050 w 1162050"/>
              <a:gd name="connsiteY3" fmla="*/ 30035 h 717550"/>
              <a:gd name="connsiteX4" fmla="*/ 19050 w 1162050"/>
              <a:gd name="connsiteY4" fmla="*/ 728091 h 717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2050" h="717550">
                <a:moveTo>
                  <a:pt x="19050" y="728091"/>
                </a:moveTo>
                <a:lnTo>
                  <a:pt x="1162050" y="728091"/>
                </a:lnTo>
                <a:lnTo>
                  <a:pt x="1162050" y="30035"/>
                </a:lnTo>
                <a:lnTo>
                  <a:pt x="19050" y="30035"/>
                </a:lnTo>
                <a:lnTo>
                  <a:pt x="19050" y="728091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4" name="Freeform 554"/>
          <p:cNvSpPr/>
          <p:nvPr/>
        </p:nvSpPr>
        <p:spPr>
          <a:xfrm>
            <a:off x="7981950" y="3409950"/>
            <a:ext cx="1162050" cy="717550"/>
          </a:xfrm>
          <a:custGeom>
            <a:avLst/>
            <a:gdLst>
              <a:gd name="connsiteX0" fmla="*/ 19050 w 1162050"/>
              <a:gd name="connsiteY0" fmla="*/ 728091 h 717550"/>
              <a:gd name="connsiteX1" fmla="*/ 1162050 w 1162050"/>
              <a:gd name="connsiteY1" fmla="*/ 728091 h 717550"/>
              <a:gd name="connsiteX2" fmla="*/ 1162050 w 1162050"/>
              <a:gd name="connsiteY2" fmla="*/ 30035 h 717550"/>
              <a:gd name="connsiteX3" fmla="*/ 19050 w 1162050"/>
              <a:gd name="connsiteY3" fmla="*/ 30035 h 717550"/>
              <a:gd name="connsiteX4" fmla="*/ 19050 w 1162050"/>
              <a:gd name="connsiteY4" fmla="*/ 728091 h 717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2050" h="717550">
                <a:moveTo>
                  <a:pt x="19050" y="728091"/>
                </a:moveTo>
                <a:lnTo>
                  <a:pt x="1162050" y="728091"/>
                </a:lnTo>
                <a:lnTo>
                  <a:pt x="1162050" y="30035"/>
                </a:lnTo>
                <a:lnTo>
                  <a:pt x="19050" y="30035"/>
                </a:lnTo>
                <a:lnTo>
                  <a:pt x="19050" y="728091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5" name="Freeform 555"/>
          <p:cNvSpPr/>
          <p:nvPr/>
        </p:nvSpPr>
        <p:spPr>
          <a:xfrm>
            <a:off x="0" y="4137990"/>
            <a:ext cx="1143000" cy="559993"/>
          </a:xfrm>
          <a:custGeom>
            <a:avLst/>
            <a:gdLst>
              <a:gd name="connsiteX0" fmla="*/ 0 w 1143000"/>
              <a:gd name="connsiteY0" fmla="*/ 559993 h 559993"/>
              <a:gd name="connsiteX1" fmla="*/ 1143000 w 1143000"/>
              <a:gd name="connsiteY1" fmla="*/ 559993 h 559993"/>
              <a:gd name="connsiteX2" fmla="*/ 1143000 w 1143000"/>
              <a:gd name="connsiteY2" fmla="*/ 0 h 559993"/>
              <a:gd name="connsiteX3" fmla="*/ 0 w 1143000"/>
              <a:gd name="connsiteY3" fmla="*/ 0 h 559993"/>
              <a:gd name="connsiteX4" fmla="*/ 0 w 1143000"/>
              <a:gd name="connsiteY4" fmla="*/ 559993 h 559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3000" h="559993">
                <a:moveTo>
                  <a:pt x="0" y="559993"/>
                </a:moveTo>
                <a:lnTo>
                  <a:pt x="1143000" y="559993"/>
                </a:lnTo>
                <a:lnTo>
                  <a:pt x="1143000" y="0"/>
                </a:lnTo>
                <a:lnTo>
                  <a:pt x="0" y="0"/>
                </a:lnTo>
                <a:lnTo>
                  <a:pt x="0" y="559993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6" name="Freeform 556"/>
          <p:cNvSpPr/>
          <p:nvPr/>
        </p:nvSpPr>
        <p:spPr>
          <a:xfrm>
            <a:off x="1123950" y="4108450"/>
            <a:ext cx="1162050" cy="577850"/>
          </a:xfrm>
          <a:custGeom>
            <a:avLst/>
            <a:gdLst>
              <a:gd name="connsiteX0" fmla="*/ 19050 w 1162050"/>
              <a:gd name="connsiteY0" fmla="*/ 589534 h 577850"/>
              <a:gd name="connsiteX1" fmla="*/ 1162050 w 1162050"/>
              <a:gd name="connsiteY1" fmla="*/ 589534 h 577850"/>
              <a:gd name="connsiteX2" fmla="*/ 1162050 w 1162050"/>
              <a:gd name="connsiteY2" fmla="*/ 29540 h 577850"/>
              <a:gd name="connsiteX3" fmla="*/ 19050 w 1162050"/>
              <a:gd name="connsiteY3" fmla="*/ 29540 h 577850"/>
              <a:gd name="connsiteX4" fmla="*/ 19050 w 1162050"/>
              <a:gd name="connsiteY4" fmla="*/ 589534 h 577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2050" h="577850">
                <a:moveTo>
                  <a:pt x="19050" y="589534"/>
                </a:moveTo>
                <a:lnTo>
                  <a:pt x="1162050" y="589534"/>
                </a:lnTo>
                <a:lnTo>
                  <a:pt x="1162050" y="29540"/>
                </a:lnTo>
                <a:lnTo>
                  <a:pt x="19050" y="29540"/>
                </a:lnTo>
                <a:lnTo>
                  <a:pt x="19050" y="589534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7" name="Freeform 557"/>
          <p:cNvSpPr/>
          <p:nvPr/>
        </p:nvSpPr>
        <p:spPr>
          <a:xfrm>
            <a:off x="2266950" y="4108450"/>
            <a:ext cx="1162050" cy="577850"/>
          </a:xfrm>
          <a:custGeom>
            <a:avLst/>
            <a:gdLst>
              <a:gd name="connsiteX0" fmla="*/ 19050 w 1162050"/>
              <a:gd name="connsiteY0" fmla="*/ 589534 h 577850"/>
              <a:gd name="connsiteX1" fmla="*/ 1162050 w 1162050"/>
              <a:gd name="connsiteY1" fmla="*/ 589534 h 577850"/>
              <a:gd name="connsiteX2" fmla="*/ 1162050 w 1162050"/>
              <a:gd name="connsiteY2" fmla="*/ 29540 h 577850"/>
              <a:gd name="connsiteX3" fmla="*/ 19050 w 1162050"/>
              <a:gd name="connsiteY3" fmla="*/ 29540 h 577850"/>
              <a:gd name="connsiteX4" fmla="*/ 19050 w 1162050"/>
              <a:gd name="connsiteY4" fmla="*/ 589534 h 577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2050" h="577850">
                <a:moveTo>
                  <a:pt x="19050" y="589534"/>
                </a:moveTo>
                <a:lnTo>
                  <a:pt x="1162050" y="589534"/>
                </a:lnTo>
                <a:lnTo>
                  <a:pt x="1162050" y="29540"/>
                </a:lnTo>
                <a:lnTo>
                  <a:pt x="19050" y="29540"/>
                </a:lnTo>
                <a:lnTo>
                  <a:pt x="19050" y="589534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8" name="Freeform 558"/>
          <p:cNvSpPr/>
          <p:nvPr/>
        </p:nvSpPr>
        <p:spPr>
          <a:xfrm>
            <a:off x="3409950" y="4108450"/>
            <a:ext cx="1162050" cy="577850"/>
          </a:xfrm>
          <a:custGeom>
            <a:avLst/>
            <a:gdLst>
              <a:gd name="connsiteX0" fmla="*/ 19050 w 1162050"/>
              <a:gd name="connsiteY0" fmla="*/ 589534 h 577850"/>
              <a:gd name="connsiteX1" fmla="*/ 1162050 w 1162050"/>
              <a:gd name="connsiteY1" fmla="*/ 589534 h 577850"/>
              <a:gd name="connsiteX2" fmla="*/ 1162050 w 1162050"/>
              <a:gd name="connsiteY2" fmla="*/ 29540 h 577850"/>
              <a:gd name="connsiteX3" fmla="*/ 19050 w 1162050"/>
              <a:gd name="connsiteY3" fmla="*/ 29540 h 577850"/>
              <a:gd name="connsiteX4" fmla="*/ 19050 w 1162050"/>
              <a:gd name="connsiteY4" fmla="*/ 589534 h 577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2050" h="577850">
                <a:moveTo>
                  <a:pt x="19050" y="589534"/>
                </a:moveTo>
                <a:lnTo>
                  <a:pt x="1162050" y="589534"/>
                </a:lnTo>
                <a:lnTo>
                  <a:pt x="1162050" y="29540"/>
                </a:lnTo>
                <a:lnTo>
                  <a:pt x="19050" y="29540"/>
                </a:lnTo>
                <a:lnTo>
                  <a:pt x="19050" y="589534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9" name="Freeform 559"/>
          <p:cNvSpPr/>
          <p:nvPr/>
        </p:nvSpPr>
        <p:spPr>
          <a:xfrm>
            <a:off x="4552950" y="4108450"/>
            <a:ext cx="1454150" cy="577850"/>
          </a:xfrm>
          <a:custGeom>
            <a:avLst/>
            <a:gdLst>
              <a:gd name="connsiteX0" fmla="*/ 19050 w 1454150"/>
              <a:gd name="connsiteY0" fmla="*/ 589534 h 577850"/>
              <a:gd name="connsiteX1" fmla="*/ 1459229 w 1454150"/>
              <a:gd name="connsiteY1" fmla="*/ 589534 h 577850"/>
              <a:gd name="connsiteX2" fmla="*/ 1459229 w 1454150"/>
              <a:gd name="connsiteY2" fmla="*/ 29540 h 577850"/>
              <a:gd name="connsiteX3" fmla="*/ 19050 w 1454150"/>
              <a:gd name="connsiteY3" fmla="*/ 29540 h 577850"/>
              <a:gd name="connsiteX4" fmla="*/ 19050 w 1454150"/>
              <a:gd name="connsiteY4" fmla="*/ 589534 h 577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4150" h="577850">
                <a:moveTo>
                  <a:pt x="19050" y="589534"/>
                </a:moveTo>
                <a:lnTo>
                  <a:pt x="1459229" y="589534"/>
                </a:lnTo>
                <a:lnTo>
                  <a:pt x="1459229" y="29540"/>
                </a:lnTo>
                <a:lnTo>
                  <a:pt x="19050" y="29540"/>
                </a:lnTo>
                <a:lnTo>
                  <a:pt x="19050" y="589534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0" name="Freeform 560"/>
          <p:cNvSpPr/>
          <p:nvPr/>
        </p:nvSpPr>
        <p:spPr>
          <a:xfrm>
            <a:off x="5988050" y="4108450"/>
            <a:ext cx="869950" cy="577850"/>
          </a:xfrm>
          <a:custGeom>
            <a:avLst/>
            <a:gdLst>
              <a:gd name="connsiteX0" fmla="*/ 24129 w 869950"/>
              <a:gd name="connsiteY0" fmla="*/ 589534 h 577850"/>
              <a:gd name="connsiteX1" fmla="*/ 869975 w 869950"/>
              <a:gd name="connsiteY1" fmla="*/ 589534 h 577850"/>
              <a:gd name="connsiteX2" fmla="*/ 869975 w 869950"/>
              <a:gd name="connsiteY2" fmla="*/ 29540 h 577850"/>
              <a:gd name="connsiteX3" fmla="*/ 24129 w 869950"/>
              <a:gd name="connsiteY3" fmla="*/ 29540 h 577850"/>
              <a:gd name="connsiteX4" fmla="*/ 24129 w 869950"/>
              <a:gd name="connsiteY4" fmla="*/ 589534 h 577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9950" h="577850">
                <a:moveTo>
                  <a:pt x="24129" y="589534"/>
                </a:moveTo>
                <a:lnTo>
                  <a:pt x="869975" y="589534"/>
                </a:lnTo>
                <a:lnTo>
                  <a:pt x="869975" y="29540"/>
                </a:lnTo>
                <a:lnTo>
                  <a:pt x="24129" y="29540"/>
                </a:lnTo>
                <a:lnTo>
                  <a:pt x="24129" y="589534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1" name="Freeform 561"/>
          <p:cNvSpPr/>
          <p:nvPr/>
        </p:nvSpPr>
        <p:spPr>
          <a:xfrm>
            <a:off x="6838950" y="4108450"/>
            <a:ext cx="1162050" cy="577850"/>
          </a:xfrm>
          <a:custGeom>
            <a:avLst/>
            <a:gdLst>
              <a:gd name="connsiteX0" fmla="*/ 19050 w 1162050"/>
              <a:gd name="connsiteY0" fmla="*/ 589534 h 577850"/>
              <a:gd name="connsiteX1" fmla="*/ 1162050 w 1162050"/>
              <a:gd name="connsiteY1" fmla="*/ 589534 h 577850"/>
              <a:gd name="connsiteX2" fmla="*/ 1162050 w 1162050"/>
              <a:gd name="connsiteY2" fmla="*/ 29540 h 577850"/>
              <a:gd name="connsiteX3" fmla="*/ 19050 w 1162050"/>
              <a:gd name="connsiteY3" fmla="*/ 29540 h 577850"/>
              <a:gd name="connsiteX4" fmla="*/ 19050 w 1162050"/>
              <a:gd name="connsiteY4" fmla="*/ 589534 h 577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2050" h="577850">
                <a:moveTo>
                  <a:pt x="19050" y="589534"/>
                </a:moveTo>
                <a:lnTo>
                  <a:pt x="1162050" y="589534"/>
                </a:lnTo>
                <a:lnTo>
                  <a:pt x="1162050" y="29540"/>
                </a:lnTo>
                <a:lnTo>
                  <a:pt x="19050" y="29540"/>
                </a:lnTo>
                <a:lnTo>
                  <a:pt x="19050" y="589534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2" name="Freeform 562"/>
          <p:cNvSpPr/>
          <p:nvPr/>
        </p:nvSpPr>
        <p:spPr>
          <a:xfrm>
            <a:off x="7981950" y="4108450"/>
            <a:ext cx="1162050" cy="577850"/>
          </a:xfrm>
          <a:custGeom>
            <a:avLst/>
            <a:gdLst>
              <a:gd name="connsiteX0" fmla="*/ 19050 w 1162050"/>
              <a:gd name="connsiteY0" fmla="*/ 589534 h 577850"/>
              <a:gd name="connsiteX1" fmla="*/ 1162050 w 1162050"/>
              <a:gd name="connsiteY1" fmla="*/ 589534 h 577850"/>
              <a:gd name="connsiteX2" fmla="*/ 1162050 w 1162050"/>
              <a:gd name="connsiteY2" fmla="*/ 29540 h 577850"/>
              <a:gd name="connsiteX3" fmla="*/ 19050 w 1162050"/>
              <a:gd name="connsiteY3" fmla="*/ 29540 h 577850"/>
              <a:gd name="connsiteX4" fmla="*/ 19050 w 1162050"/>
              <a:gd name="connsiteY4" fmla="*/ 589534 h 577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2050" h="577850">
                <a:moveTo>
                  <a:pt x="19050" y="589534"/>
                </a:moveTo>
                <a:lnTo>
                  <a:pt x="1162050" y="589534"/>
                </a:lnTo>
                <a:lnTo>
                  <a:pt x="1162050" y="29540"/>
                </a:lnTo>
                <a:lnTo>
                  <a:pt x="19050" y="29540"/>
                </a:lnTo>
                <a:lnTo>
                  <a:pt x="19050" y="589534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3" name="Freeform 563"/>
          <p:cNvSpPr/>
          <p:nvPr/>
        </p:nvSpPr>
        <p:spPr>
          <a:xfrm>
            <a:off x="0" y="4697971"/>
            <a:ext cx="1143000" cy="799985"/>
          </a:xfrm>
          <a:custGeom>
            <a:avLst/>
            <a:gdLst>
              <a:gd name="connsiteX0" fmla="*/ 0 w 1143000"/>
              <a:gd name="connsiteY0" fmla="*/ 799985 h 799985"/>
              <a:gd name="connsiteX1" fmla="*/ 1143000 w 1143000"/>
              <a:gd name="connsiteY1" fmla="*/ 799985 h 799985"/>
              <a:gd name="connsiteX2" fmla="*/ 1143000 w 1143000"/>
              <a:gd name="connsiteY2" fmla="*/ 0 h 799985"/>
              <a:gd name="connsiteX3" fmla="*/ 0 w 1143000"/>
              <a:gd name="connsiteY3" fmla="*/ 0 h 799985"/>
              <a:gd name="connsiteX4" fmla="*/ 0 w 1143000"/>
              <a:gd name="connsiteY4" fmla="*/ 799985 h 7999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3000" h="799985">
                <a:moveTo>
                  <a:pt x="0" y="799985"/>
                </a:moveTo>
                <a:lnTo>
                  <a:pt x="1143000" y="799985"/>
                </a:lnTo>
                <a:lnTo>
                  <a:pt x="1143000" y="0"/>
                </a:lnTo>
                <a:lnTo>
                  <a:pt x="0" y="0"/>
                </a:lnTo>
                <a:lnTo>
                  <a:pt x="0" y="799985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4" name="Freeform 564"/>
          <p:cNvSpPr/>
          <p:nvPr/>
        </p:nvSpPr>
        <p:spPr>
          <a:xfrm>
            <a:off x="1123950" y="4667250"/>
            <a:ext cx="1162050" cy="819150"/>
          </a:xfrm>
          <a:custGeom>
            <a:avLst/>
            <a:gdLst>
              <a:gd name="connsiteX0" fmla="*/ 19050 w 1162050"/>
              <a:gd name="connsiteY0" fmla="*/ 830707 h 819150"/>
              <a:gd name="connsiteX1" fmla="*/ 1162050 w 1162050"/>
              <a:gd name="connsiteY1" fmla="*/ 830707 h 819150"/>
              <a:gd name="connsiteX2" fmla="*/ 1162050 w 1162050"/>
              <a:gd name="connsiteY2" fmla="*/ 30721 h 819150"/>
              <a:gd name="connsiteX3" fmla="*/ 19050 w 1162050"/>
              <a:gd name="connsiteY3" fmla="*/ 30721 h 819150"/>
              <a:gd name="connsiteX4" fmla="*/ 19050 w 1162050"/>
              <a:gd name="connsiteY4" fmla="*/ 830707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2050" h="819150">
                <a:moveTo>
                  <a:pt x="19050" y="830707"/>
                </a:moveTo>
                <a:lnTo>
                  <a:pt x="1162050" y="830707"/>
                </a:lnTo>
                <a:lnTo>
                  <a:pt x="1162050" y="30721"/>
                </a:lnTo>
                <a:lnTo>
                  <a:pt x="19050" y="30721"/>
                </a:lnTo>
                <a:lnTo>
                  <a:pt x="19050" y="830707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5" name="Freeform 565"/>
          <p:cNvSpPr/>
          <p:nvPr/>
        </p:nvSpPr>
        <p:spPr>
          <a:xfrm>
            <a:off x="2266950" y="4667250"/>
            <a:ext cx="1162050" cy="819150"/>
          </a:xfrm>
          <a:custGeom>
            <a:avLst/>
            <a:gdLst>
              <a:gd name="connsiteX0" fmla="*/ 19050 w 1162050"/>
              <a:gd name="connsiteY0" fmla="*/ 830707 h 819150"/>
              <a:gd name="connsiteX1" fmla="*/ 1162050 w 1162050"/>
              <a:gd name="connsiteY1" fmla="*/ 830707 h 819150"/>
              <a:gd name="connsiteX2" fmla="*/ 1162050 w 1162050"/>
              <a:gd name="connsiteY2" fmla="*/ 30721 h 819150"/>
              <a:gd name="connsiteX3" fmla="*/ 19050 w 1162050"/>
              <a:gd name="connsiteY3" fmla="*/ 30721 h 819150"/>
              <a:gd name="connsiteX4" fmla="*/ 19050 w 1162050"/>
              <a:gd name="connsiteY4" fmla="*/ 830707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2050" h="819150">
                <a:moveTo>
                  <a:pt x="19050" y="830707"/>
                </a:moveTo>
                <a:lnTo>
                  <a:pt x="1162050" y="830707"/>
                </a:lnTo>
                <a:lnTo>
                  <a:pt x="1162050" y="30721"/>
                </a:lnTo>
                <a:lnTo>
                  <a:pt x="19050" y="30721"/>
                </a:lnTo>
                <a:lnTo>
                  <a:pt x="19050" y="830707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6" name="Freeform 566"/>
          <p:cNvSpPr/>
          <p:nvPr/>
        </p:nvSpPr>
        <p:spPr>
          <a:xfrm>
            <a:off x="3409950" y="4667250"/>
            <a:ext cx="1162050" cy="819150"/>
          </a:xfrm>
          <a:custGeom>
            <a:avLst/>
            <a:gdLst>
              <a:gd name="connsiteX0" fmla="*/ 19050 w 1162050"/>
              <a:gd name="connsiteY0" fmla="*/ 830707 h 819150"/>
              <a:gd name="connsiteX1" fmla="*/ 1162050 w 1162050"/>
              <a:gd name="connsiteY1" fmla="*/ 830707 h 819150"/>
              <a:gd name="connsiteX2" fmla="*/ 1162050 w 1162050"/>
              <a:gd name="connsiteY2" fmla="*/ 30721 h 819150"/>
              <a:gd name="connsiteX3" fmla="*/ 19050 w 1162050"/>
              <a:gd name="connsiteY3" fmla="*/ 30721 h 819150"/>
              <a:gd name="connsiteX4" fmla="*/ 19050 w 1162050"/>
              <a:gd name="connsiteY4" fmla="*/ 830707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2050" h="819150">
                <a:moveTo>
                  <a:pt x="19050" y="830707"/>
                </a:moveTo>
                <a:lnTo>
                  <a:pt x="1162050" y="830707"/>
                </a:lnTo>
                <a:lnTo>
                  <a:pt x="1162050" y="30721"/>
                </a:lnTo>
                <a:lnTo>
                  <a:pt x="19050" y="30721"/>
                </a:lnTo>
                <a:lnTo>
                  <a:pt x="19050" y="830707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7" name="Freeform 567"/>
          <p:cNvSpPr/>
          <p:nvPr/>
        </p:nvSpPr>
        <p:spPr>
          <a:xfrm>
            <a:off x="4552950" y="4667250"/>
            <a:ext cx="1454150" cy="819150"/>
          </a:xfrm>
          <a:custGeom>
            <a:avLst/>
            <a:gdLst>
              <a:gd name="connsiteX0" fmla="*/ 19050 w 1454150"/>
              <a:gd name="connsiteY0" fmla="*/ 830707 h 819150"/>
              <a:gd name="connsiteX1" fmla="*/ 1459229 w 1454150"/>
              <a:gd name="connsiteY1" fmla="*/ 830707 h 819150"/>
              <a:gd name="connsiteX2" fmla="*/ 1459229 w 1454150"/>
              <a:gd name="connsiteY2" fmla="*/ 30721 h 819150"/>
              <a:gd name="connsiteX3" fmla="*/ 19050 w 1454150"/>
              <a:gd name="connsiteY3" fmla="*/ 30721 h 819150"/>
              <a:gd name="connsiteX4" fmla="*/ 19050 w 1454150"/>
              <a:gd name="connsiteY4" fmla="*/ 830707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4150" h="819150">
                <a:moveTo>
                  <a:pt x="19050" y="830707"/>
                </a:moveTo>
                <a:lnTo>
                  <a:pt x="1459229" y="830707"/>
                </a:lnTo>
                <a:lnTo>
                  <a:pt x="1459229" y="30721"/>
                </a:lnTo>
                <a:lnTo>
                  <a:pt x="19050" y="30721"/>
                </a:lnTo>
                <a:lnTo>
                  <a:pt x="19050" y="830707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8" name="Freeform 568"/>
          <p:cNvSpPr/>
          <p:nvPr/>
        </p:nvSpPr>
        <p:spPr>
          <a:xfrm>
            <a:off x="5988050" y="4667250"/>
            <a:ext cx="869950" cy="819150"/>
          </a:xfrm>
          <a:custGeom>
            <a:avLst/>
            <a:gdLst>
              <a:gd name="connsiteX0" fmla="*/ 24129 w 869950"/>
              <a:gd name="connsiteY0" fmla="*/ 830707 h 819150"/>
              <a:gd name="connsiteX1" fmla="*/ 869975 w 869950"/>
              <a:gd name="connsiteY1" fmla="*/ 830707 h 819150"/>
              <a:gd name="connsiteX2" fmla="*/ 869975 w 869950"/>
              <a:gd name="connsiteY2" fmla="*/ 30721 h 819150"/>
              <a:gd name="connsiteX3" fmla="*/ 24129 w 869950"/>
              <a:gd name="connsiteY3" fmla="*/ 30721 h 819150"/>
              <a:gd name="connsiteX4" fmla="*/ 24129 w 869950"/>
              <a:gd name="connsiteY4" fmla="*/ 830707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9950" h="819150">
                <a:moveTo>
                  <a:pt x="24129" y="830707"/>
                </a:moveTo>
                <a:lnTo>
                  <a:pt x="869975" y="830707"/>
                </a:lnTo>
                <a:lnTo>
                  <a:pt x="869975" y="30721"/>
                </a:lnTo>
                <a:lnTo>
                  <a:pt x="24129" y="30721"/>
                </a:lnTo>
                <a:lnTo>
                  <a:pt x="24129" y="830707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9" name="Freeform 569"/>
          <p:cNvSpPr/>
          <p:nvPr/>
        </p:nvSpPr>
        <p:spPr>
          <a:xfrm>
            <a:off x="6838950" y="4667250"/>
            <a:ext cx="1162050" cy="819150"/>
          </a:xfrm>
          <a:custGeom>
            <a:avLst/>
            <a:gdLst>
              <a:gd name="connsiteX0" fmla="*/ 19050 w 1162050"/>
              <a:gd name="connsiteY0" fmla="*/ 830707 h 819150"/>
              <a:gd name="connsiteX1" fmla="*/ 1162050 w 1162050"/>
              <a:gd name="connsiteY1" fmla="*/ 830707 h 819150"/>
              <a:gd name="connsiteX2" fmla="*/ 1162050 w 1162050"/>
              <a:gd name="connsiteY2" fmla="*/ 30721 h 819150"/>
              <a:gd name="connsiteX3" fmla="*/ 19050 w 1162050"/>
              <a:gd name="connsiteY3" fmla="*/ 30721 h 819150"/>
              <a:gd name="connsiteX4" fmla="*/ 19050 w 1162050"/>
              <a:gd name="connsiteY4" fmla="*/ 830707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2050" h="819150">
                <a:moveTo>
                  <a:pt x="19050" y="830707"/>
                </a:moveTo>
                <a:lnTo>
                  <a:pt x="1162050" y="830707"/>
                </a:lnTo>
                <a:lnTo>
                  <a:pt x="1162050" y="30721"/>
                </a:lnTo>
                <a:lnTo>
                  <a:pt x="19050" y="30721"/>
                </a:lnTo>
                <a:lnTo>
                  <a:pt x="19050" y="830707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0" name="Freeform 570"/>
          <p:cNvSpPr/>
          <p:nvPr/>
        </p:nvSpPr>
        <p:spPr>
          <a:xfrm>
            <a:off x="7981950" y="4667250"/>
            <a:ext cx="1162050" cy="819150"/>
          </a:xfrm>
          <a:custGeom>
            <a:avLst/>
            <a:gdLst>
              <a:gd name="connsiteX0" fmla="*/ 19050 w 1162050"/>
              <a:gd name="connsiteY0" fmla="*/ 830707 h 819150"/>
              <a:gd name="connsiteX1" fmla="*/ 1162050 w 1162050"/>
              <a:gd name="connsiteY1" fmla="*/ 830707 h 819150"/>
              <a:gd name="connsiteX2" fmla="*/ 1162050 w 1162050"/>
              <a:gd name="connsiteY2" fmla="*/ 30721 h 819150"/>
              <a:gd name="connsiteX3" fmla="*/ 19050 w 1162050"/>
              <a:gd name="connsiteY3" fmla="*/ 30721 h 819150"/>
              <a:gd name="connsiteX4" fmla="*/ 19050 w 1162050"/>
              <a:gd name="connsiteY4" fmla="*/ 830707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2050" h="819150">
                <a:moveTo>
                  <a:pt x="19050" y="830707"/>
                </a:moveTo>
                <a:lnTo>
                  <a:pt x="1162050" y="830707"/>
                </a:lnTo>
                <a:lnTo>
                  <a:pt x="1162050" y="30721"/>
                </a:lnTo>
                <a:lnTo>
                  <a:pt x="19050" y="30721"/>
                </a:lnTo>
                <a:lnTo>
                  <a:pt x="19050" y="830707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1" name="Freeform 571"/>
          <p:cNvSpPr/>
          <p:nvPr/>
        </p:nvSpPr>
        <p:spPr>
          <a:xfrm>
            <a:off x="0" y="5498020"/>
            <a:ext cx="1143000" cy="799985"/>
          </a:xfrm>
          <a:custGeom>
            <a:avLst/>
            <a:gdLst>
              <a:gd name="connsiteX0" fmla="*/ 0 w 1143000"/>
              <a:gd name="connsiteY0" fmla="*/ 799985 h 799985"/>
              <a:gd name="connsiteX1" fmla="*/ 1143000 w 1143000"/>
              <a:gd name="connsiteY1" fmla="*/ 799985 h 799985"/>
              <a:gd name="connsiteX2" fmla="*/ 1143000 w 1143000"/>
              <a:gd name="connsiteY2" fmla="*/ 0 h 799985"/>
              <a:gd name="connsiteX3" fmla="*/ 0 w 1143000"/>
              <a:gd name="connsiteY3" fmla="*/ 0 h 799985"/>
              <a:gd name="connsiteX4" fmla="*/ 0 w 1143000"/>
              <a:gd name="connsiteY4" fmla="*/ 799985 h 7999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3000" h="799985">
                <a:moveTo>
                  <a:pt x="0" y="799985"/>
                </a:moveTo>
                <a:lnTo>
                  <a:pt x="1143000" y="799985"/>
                </a:lnTo>
                <a:lnTo>
                  <a:pt x="1143000" y="0"/>
                </a:lnTo>
                <a:lnTo>
                  <a:pt x="0" y="0"/>
                </a:lnTo>
                <a:lnTo>
                  <a:pt x="0" y="799985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2" name="Freeform 572"/>
          <p:cNvSpPr/>
          <p:nvPr/>
        </p:nvSpPr>
        <p:spPr>
          <a:xfrm>
            <a:off x="1123950" y="5467350"/>
            <a:ext cx="1162050" cy="819150"/>
          </a:xfrm>
          <a:custGeom>
            <a:avLst/>
            <a:gdLst>
              <a:gd name="connsiteX0" fmla="*/ 19050 w 1162050"/>
              <a:gd name="connsiteY0" fmla="*/ 830656 h 819150"/>
              <a:gd name="connsiteX1" fmla="*/ 1162050 w 1162050"/>
              <a:gd name="connsiteY1" fmla="*/ 830656 h 819150"/>
              <a:gd name="connsiteX2" fmla="*/ 1162050 w 1162050"/>
              <a:gd name="connsiteY2" fmla="*/ 30670 h 819150"/>
              <a:gd name="connsiteX3" fmla="*/ 19050 w 1162050"/>
              <a:gd name="connsiteY3" fmla="*/ 30670 h 819150"/>
              <a:gd name="connsiteX4" fmla="*/ 19050 w 1162050"/>
              <a:gd name="connsiteY4" fmla="*/ 830656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2050" h="819150">
                <a:moveTo>
                  <a:pt x="19050" y="830656"/>
                </a:moveTo>
                <a:lnTo>
                  <a:pt x="1162050" y="830656"/>
                </a:lnTo>
                <a:lnTo>
                  <a:pt x="1162050" y="30670"/>
                </a:lnTo>
                <a:lnTo>
                  <a:pt x="19050" y="30670"/>
                </a:lnTo>
                <a:lnTo>
                  <a:pt x="19050" y="830656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3" name="Freeform 573"/>
          <p:cNvSpPr/>
          <p:nvPr/>
        </p:nvSpPr>
        <p:spPr>
          <a:xfrm>
            <a:off x="2266950" y="5467350"/>
            <a:ext cx="1162050" cy="819150"/>
          </a:xfrm>
          <a:custGeom>
            <a:avLst/>
            <a:gdLst>
              <a:gd name="connsiteX0" fmla="*/ 19050 w 1162050"/>
              <a:gd name="connsiteY0" fmla="*/ 830656 h 819150"/>
              <a:gd name="connsiteX1" fmla="*/ 1162050 w 1162050"/>
              <a:gd name="connsiteY1" fmla="*/ 830656 h 819150"/>
              <a:gd name="connsiteX2" fmla="*/ 1162050 w 1162050"/>
              <a:gd name="connsiteY2" fmla="*/ 30670 h 819150"/>
              <a:gd name="connsiteX3" fmla="*/ 19050 w 1162050"/>
              <a:gd name="connsiteY3" fmla="*/ 30670 h 819150"/>
              <a:gd name="connsiteX4" fmla="*/ 19050 w 1162050"/>
              <a:gd name="connsiteY4" fmla="*/ 830656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2050" h="819150">
                <a:moveTo>
                  <a:pt x="19050" y="830656"/>
                </a:moveTo>
                <a:lnTo>
                  <a:pt x="1162050" y="830656"/>
                </a:lnTo>
                <a:lnTo>
                  <a:pt x="1162050" y="30670"/>
                </a:lnTo>
                <a:lnTo>
                  <a:pt x="19050" y="30670"/>
                </a:lnTo>
                <a:lnTo>
                  <a:pt x="19050" y="830656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4" name="Freeform 574"/>
          <p:cNvSpPr/>
          <p:nvPr/>
        </p:nvSpPr>
        <p:spPr>
          <a:xfrm>
            <a:off x="3409950" y="5467350"/>
            <a:ext cx="1162050" cy="819150"/>
          </a:xfrm>
          <a:custGeom>
            <a:avLst/>
            <a:gdLst>
              <a:gd name="connsiteX0" fmla="*/ 19050 w 1162050"/>
              <a:gd name="connsiteY0" fmla="*/ 830656 h 819150"/>
              <a:gd name="connsiteX1" fmla="*/ 1162050 w 1162050"/>
              <a:gd name="connsiteY1" fmla="*/ 830656 h 819150"/>
              <a:gd name="connsiteX2" fmla="*/ 1162050 w 1162050"/>
              <a:gd name="connsiteY2" fmla="*/ 30670 h 819150"/>
              <a:gd name="connsiteX3" fmla="*/ 19050 w 1162050"/>
              <a:gd name="connsiteY3" fmla="*/ 30670 h 819150"/>
              <a:gd name="connsiteX4" fmla="*/ 19050 w 1162050"/>
              <a:gd name="connsiteY4" fmla="*/ 830656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2050" h="819150">
                <a:moveTo>
                  <a:pt x="19050" y="830656"/>
                </a:moveTo>
                <a:lnTo>
                  <a:pt x="1162050" y="830656"/>
                </a:lnTo>
                <a:lnTo>
                  <a:pt x="1162050" y="30670"/>
                </a:lnTo>
                <a:lnTo>
                  <a:pt x="19050" y="30670"/>
                </a:lnTo>
                <a:lnTo>
                  <a:pt x="19050" y="830656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5" name="Freeform 575"/>
          <p:cNvSpPr/>
          <p:nvPr/>
        </p:nvSpPr>
        <p:spPr>
          <a:xfrm>
            <a:off x="4552950" y="5467350"/>
            <a:ext cx="1454150" cy="819150"/>
          </a:xfrm>
          <a:custGeom>
            <a:avLst/>
            <a:gdLst>
              <a:gd name="connsiteX0" fmla="*/ 19050 w 1454150"/>
              <a:gd name="connsiteY0" fmla="*/ 830656 h 819150"/>
              <a:gd name="connsiteX1" fmla="*/ 1459229 w 1454150"/>
              <a:gd name="connsiteY1" fmla="*/ 830656 h 819150"/>
              <a:gd name="connsiteX2" fmla="*/ 1459229 w 1454150"/>
              <a:gd name="connsiteY2" fmla="*/ 30670 h 819150"/>
              <a:gd name="connsiteX3" fmla="*/ 19050 w 1454150"/>
              <a:gd name="connsiteY3" fmla="*/ 30670 h 819150"/>
              <a:gd name="connsiteX4" fmla="*/ 19050 w 1454150"/>
              <a:gd name="connsiteY4" fmla="*/ 830656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4150" h="819150">
                <a:moveTo>
                  <a:pt x="19050" y="830656"/>
                </a:moveTo>
                <a:lnTo>
                  <a:pt x="1459229" y="830656"/>
                </a:lnTo>
                <a:lnTo>
                  <a:pt x="1459229" y="30670"/>
                </a:lnTo>
                <a:lnTo>
                  <a:pt x="19050" y="30670"/>
                </a:lnTo>
                <a:lnTo>
                  <a:pt x="19050" y="830656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6" name="Freeform 576"/>
          <p:cNvSpPr/>
          <p:nvPr/>
        </p:nvSpPr>
        <p:spPr>
          <a:xfrm>
            <a:off x="5988050" y="5467350"/>
            <a:ext cx="869950" cy="819150"/>
          </a:xfrm>
          <a:custGeom>
            <a:avLst/>
            <a:gdLst>
              <a:gd name="connsiteX0" fmla="*/ 24129 w 869950"/>
              <a:gd name="connsiteY0" fmla="*/ 830656 h 819150"/>
              <a:gd name="connsiteX1" fmla="*/ 869975 w 869950"/>
              <a:gd name="connsiteY1" fmla="*/ 830656 h 819150"/>
              <a:gd name="connsiteX2" fmla="*/ 869975 w 869950"/>
              <a:gd name="connsiteY2" fmla="*/ 30670 h 819150"/>
              <a:gd name="connsiteX3" fmla="*/ 24129 w 869950"/>
              <a:gd name="connsiteY3" fmla="*/ 30670 h 819150"/>
              <a:gd name="connsiteX4" fmla="*/ 24129 w 869950"/>
              <a:gd name="connsiteY4" fmla="*/ 830656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9950" h="819150">
                <a:moveTo>
                  <a:pt x="24129" y="830656"/>
                </a:moveTo>
                <a:lnTo>
                  <a:pt x="869975" y="830656"/>
                </a:lnTo>
                <a:lnTo>
                  <a:pt x="869975" y="30670"/>
                </a:lnTo>
                <a:lnTo>
                  <a:pt x="24129" y="30670"/>
                </a:lnTo>
                <a:lnTo>
                  <a:pt x="24129" y="830656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7" name="Freeform 577"/>
          <p:cNvSpPr/>
          <p:nvPr/>
        </p:nvSpPr>
        <p:spPr>
          <a:xfrm>
            <a:off x="6838950" y="5467350"/>
            <a:ext cx="1162050" cy="819150"/>
          </a:xfrm>
          <a:custGeom>
            <a:avLst/>
            <a:gdLst>
              <a:gd name="connsiteX0" fmla="*/ 19050 w 1162050"/>
              <a:gd name="connsiteY0" fmla="*/ 830656 h 819150"/>
              <a:gd name="connsiteX1" fmla="*/ 1162050 w 1162050"/>
              <a:gd name="connsiteY1" fmla="*/ 830656 h 819150"/>
              <a:gd name="connsiteX2" fmla="*/ 1162050 w 1162050"/>
              <a:gd name="connsiteY2" fmla="*/ 30670 h 819150"/>
              <a:gd name="connsiteX3" fmla="*/ 19050 w 1162050"/>
              <a:gd name="connsiteY3" fmla="*/ 30670 h 819150"/>
              <a:gd name="connsiteX4" fmla="*/ 19050 w 1162050"/>
              <a:gd name="connsiteY4" fmla="*/ 830656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2050" h="819150">
                <a:moveTo>
                  <a:pt x="19050" y="830656"/>
                </a:moveTo>
                <a:lnTo>
                  <a:pt x="1162050" y="830656"/>
                </a:lnTo>
                <a:lnTo>
                  <a:pt x="1162050" y="30670"/>
                </a:lnTo>
                <a:lnTo>
                  <a:pt x="19050" y="30670"/>
                </a:lnTo>
                <a:lnTo>
                  <a:pt x="19050" y="830656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8" name="Freeform 578"/>
          <p:cNvSpPr/>
          <p:nvPr/>
        </p:nvSpPr>
        <p:spPr>
          <a:xfrm>
            <a:off x="7981950" y="5467350"/>
            <a:ext cx="1162050" cy="819150"/>
          </a:xfrm>
          <a:custGeom>
            <a:avLst/>
            <a:gdLst>
              <a:gd name="connsiteX0" fmla="*/ 19050 w 1162050"/>
              <a:gd name="connsiteY0" fmla="*/ 830656 h 819150"/>
              <a:gd name="connsiteX1" fmla="*/ 1162050 w 1162050"/>
              <a:gd name="connsiteY1" fmla="*/ 830656 h 819150"/>
              <a:gd name="connsiteX2" fmla="*/ 1162050 w 1162050"/>
              <a:gd name="connsiteY2" fmla="*/ 30670 h 819150"/>
              <a:gd name="connsiteX3" fmla="*/ 19050 w 1162050"/>
              <a:gd name="connsiteY3" fmla="*/ 30670 h 819150"/>
              <a:gd name="connsiteX4" fmla="*/ 19050 w 1162050"/>
              <a:gd name="connsiteY4" fmla="*/ 830656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2050" h="819150">
                <a:moveTo>
                  <a:pt x="19050" y="830656"/>
                </a:moveTo>
                <a:lnTo>
                  <a:pt x="1162050" y="830656"/>
                </a:lnTo>
                <a:lnTo>
                  <a:pt x="1162050" y="30670"/>
                </a:lnTo>
                <a:lnTo>
                  <a:pt x="19050" y="30670"/>
                </a:lnTo>
                <a:lnTo>
                  <a:pt x="19050" y="830656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9" name="Freeform 579"/>
          <p:cNvSpPr/>
          <p:nvPr/>
        </p:nvSpPr>
        <p:spPr>
          <a:xfrm>
            <a:off x="0" y="6298006"/>
            <a:ext cx="1143000" cy="559993"/>
          </a:xfrm>
          <a:custGeom>
            <a:avLst/>
            <a:gdLst>
              <a:gd name="connsiteX0" fmla="*/ 0 w 1143000"/>
              <a:gd name="connsiteY0" fmla="*/ 559993 h 559993"/>
              <a:gd name="connsiteX1" fmla="*/ 1143000 w 1143000"/>
              <a:gd name="connsiteY1" fmla="*/ 559993 h 559993"/>
              <a:gd name="connsiteX2" fmla="*/ 1143000 w 1143000"/>
              <a:gd name="connsiteY2" fmla="*/ 0 h 559993"/>
              <a:gd name="connsiteX3" fmla="*/ 0 w 1143000"/>
              <a:gd name="connsiteY3" fmla="*/ 0 h 559993"/>
              <a:gd name="connsiteX4" fmla="*/ 0 w 1143000"/>
              <a:gd name="connsiteY4" fmla="*/ 559993 h 559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3000" h="559993">
                <a:moveTo>
                  <a:pt x="0" y="559993"/>
                </a:moveTo>
                <a:lnTo>
                  <a:pt x="1143000" y="559993"/>
                </a:lnTo>
                <a:lnTo>
                  <a:pt x="1143000" y="0"/>
                </a:lnTo>
                <a:lnTo>
                  <a:pt x="0" y="0"/>
                </a:lnTo>
                <a:lnTo>
                  <a:pt x="0" y="559993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0" name="Freeform 580"/>
          <p:cNvSpPr/>
          <p:nvPr/>
        </p:nvSpPr>
        <p:spPr>
          <a:xfrm>
            <a:off x="1123950" y="6267450"/>
            <a:ext cx="1162050" cy="590550"/>
          </a:xfrm>
          <a:custGeom>
            <a:avLst/>
            <a:gdLst>
              <a:gd name="connsiteX0" fmla="*/ 19050 w 1162050"/>
              <a:gd name="connsiteY0" fmla="*/ 590550 h 590550"/>
              <a:gd name="connsiteX1" fmla="*/ 1162050 w 1162050"/>
              <a:gd name="connsiteY1" fmla="*/ 590550 h 590550"/>
              <a:gd name="connsiteX2" fmla="*/ 1162050 w 1162050"/>
              <a:gd name="connsiteY2" fmla="*/ 30556 h 590550"/>
              <a:gd name="connsiteX3" fmla="*/ 19050 w 1162050"/>
              <a:gd name="connsiteY3" fmla="*/ 30556 h 590550"/>
              <a:gd name="connsiteX4" fmla="*/ 19050 w 1162050"/>
              <a:gd name="connsiteY4" fmla="*/ 590550 h 590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2050" h="590550">
                <a:moveTo>
                  <a:pt x="19050" y="590550"/>
                </a:moveTo>
                <a:lnTo>
                  <a:pt x="1162050" y="590550"/>
                </a:lnTo>
                <a:lnTo>
                  <a:pt x="1162050" y="30556"/>
                </a:lnTo>
                <a:lnTo>
                  <a:pt x="19050" y="30556"/>
                </a:lnTo>
                <a:lnTo>
                  <a:pt x="19050" y="590550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1" name="Freeform 581"/>
          <p:cNvSpPr/>
          <p:nvPr/>
        </p:nvSpPr>
        <p:spPr>
          <a:xfrm>
            <a:off x="2266950" y="6267450"/>
            <a:ext cx="1162050" cy="590550"/>
          </a:xfrm>
          <a:custGeom>
            <a:avLst/>
            <a:gdLst>
              <a:gd name="connsiteX0" fmla="*/ 19050 w 1162050"/>
              <a:gd name="connsiteY0" fmla="*/ 590550 h 590550"/>
              <a:gd name="connsiteX1" fmla="*/ 1162050 w 1162050"/>
              <a:gd name="connsiteY1" fmla="*/ 590550 h 590550"/>
              <a:gd name="connsiteX2" fmla="*/ 1162050 w 1162050"/>
              <a:gd name="connsiteY2" fmla="*/ 30556 h 590550"/>
              <a:gd name="connsiteX3" fmla="*/ 19050 w 1162050"/>
              <a:gd name="connsiteY3" fmla="*/ 30556 h 590550"/>
              <a:gd name="connsiteX4" fmla="*/ 19050 w 1162050"/>
              <a:gd name="connsiteY4" fmla="*/ 590550 h 590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2050" h="590550">
                <a:moveTo>
                  <a:pt x="19050" y="590550"/>
                </a:moveTo>
                <a:lnTo>
                  <a:pt x="1162050" y="590550"/>
                </a:lnTo>
                <a:lnTo>
                  <a:pt x="1162050" y="30556"/>
                </a:lnTo>
                <a:lnTo>
                  <a:pt x="19050" y="30556"/>
                </a:lnTo>
                <a:lnTo>
                  <a:pt x="19050" y="590550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2" name="Freeform 582"/>
          <p:cNvSpPr/>
          <p:nvPr/>
        </p:nvSpPr>
        <p:spPr>
          <a:xfrm>
            <a:off x="3409950" y="6267450"/>
            <a:ext cx="1162050" cy="590550"/>
          </a:xfrm>
          <a:custGeom>
            <a:avLst/>
            <a:gdLst>
              <a:gd name="connsiteX0" fmla="*/ 19050 w 1162050"/>
              <a:gd name="connsiteY0" fmla="*/ 590550 h 590550"/>
              <a:gd name="connsiteX1" fmla="*/ 1162050 w 1162050"/>
              <a:gd name="connsiteY1" fmla="*/ 590550 h 590550"/>
              <a:gd name="connsiteX2" fmla="*/ 1162050 w 1162050"/>
              <a:gd name="connsiteY2" fmla="*/ 30556 h 590550"/>
              <a:gd name="connsiteX3" fmla="*/ 19050 w 1162050"/>
              <a:gd name="connsiteY3" fmla="*/ 30556 h 590550"/>
              <a:gd name="connsiteX4" fmla="*/ 19050 w 1162050"/>
              <a:gd name="connsiteY4" fmla="*/ 590550 h 590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2050" h="590550">
                <a:moveTo>
                  <a:pt x="19050" y="590550"/>
                </a:moveTo>
                <a:lnTo>
                  <a:pt x="1162050" y="590550"/>
                </a:lnTo>
                <a:lnTo>
                  <a:pt x="1162050" y="30556"/>
                </a:lnTo>
                <a:lnTo>
                  <a:pt x="19050" y="30556"/>
                </a:lnTo>
                <a:lnTo>
                  <a:pt x="19050" y="590550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3" name="Freeform 583"/>
          <p:cNvSpPr/>
          <p:nvPr/>
        </p:nvSpPr>
        <p:spPr>
          <a:xfrm>
            <a:off x="4552950" y="6267450"/>
            <a:ext cx="1454150" cy="590550"/>
          </a:xfrm>
          <a:custGeom>
            <a:avLst/>
            <a:gdLst>
              <a:gd name="connsiteX0" fmla="*/ 19050 w 1454150"/>
              <a:gd name="connsiteY0" fmla="*/ 590550 h 590550"/>
              <a:gd name="connsiteX1" fmla="*/ 1459229 w 1454150"/>
              <a:gd name="connsiteY1" fmla="*/ 590550 h 590550"/>
              <a:gd name="connsiteX2" fmla="*/ 1459229 w 1454150"/>
              <a:gd name="connsiteY2" fmla="*/ 30556 h 590550"/>
              <a:gd name="connsiteX3" fmla="*/ 19050 w 1454150"/>
              <a:gd name="connsiteY3" fmla="*/ 30556 h 590550"/>
              <a:gd name="connsiteX4" fmla="*/ 19050 w 1454150"/>
              <a:gd name="connsiteY4" fmla="*/ 590550 h 590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4150" h="590550">
                <a:moveTo>
                  <a:pt x="19050" y="590550"/>
                </a:moveTo>
                <a:lnTo>
                  <a:pt x="1459229" y="590550"/>
                </a:lnTo>
                <a:lnTo>
                  <a:pt x="1459229" y="30556"/>
                </a:lnTo>
                <a:lnTo>
                  <a:pt x="19050" y="30556"/>
                </a:lnTo>
                <a:lnTo>
                  <a:pt x="19050" y="590550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4" name="Freeform 584"/>
          <p:cNvSpPr/>
          <p:nvPr/>
        </p:nvSpPr>
        <p:spPr>
          <a:xfrm>
            <a:off x="5988050" y="6267450"/>
            <a:ext cx="869950" cy="590550"/>
          </a:xfrm>
          <a:custGeom>
            <a:avLst/>
            <a:gdLst>
              <a:gd name="connsiteX0" fmla="*/ 24129 w 869950"/>
              <a:gd name="connsiteY0" fmla="*/ 590550 h 590550"/>
              <a:gd name="connsiteX1" fmla="*/ 869975 w 869950"/>
              <a:gd name="connsiteY1" fmla="*/ 590550 h 590550"/>
              <a:gd name="connsiteX2" fmla="*/ 869975 w 869950"/>
              <a:gd name="connsiteY2" fmla="*/ 30556 h 590550"/>
              <a:gd name="connsiteX3" fmla="*/ 24129 w 869950"/>
              <a:gd name="connsiteY3" fmla="*/ 30556 h 590550"/>
              <a:gd name="connsiteX4" fmla="*/ 24129 w 869950"/>
              <a:gd name="connsiteY4" fmla="*/ 590550 h 590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9950" h="590550">
                <a:moveTo>
                  <a:pt x="24129" y="590550"/>
                </a:moveTo>
                <a:lnTo>
                  <a:pt x="869975" y="590550"/>
                </a:lnTo>
                <a:lnTo>
                  <a:pt x="869975" y="30556"/>
                </a:lnTo>
                <a:lnTo>
                  <a:pt x="24129" y="30556"/>
                </a:lnTo>
                <a:lnTo>
                  <a:pt x="24129" y="590550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5" name="Freeform 585"/>
          <p:cNvSpPr/>
          <p:nvPr/>
        </p:nvSpPr>
        <p:spPr>
          <a:xfrm>
            <a:off x="6838950" y="6267450"/>
            <a:ext cx="1162050" cy="590550"/>
          </a:xfrm>
          <a:custGeom>
            <a:avLst/>
            <a:gdLst>
              <a:gd name="connsiteX0" fmla="*/ 19050 w 1162050"/>
              <a:gd name="connsiteY0" fmla="*/ 590550 h 590550"/>
              <a:gd name="connsiteX1" fmla="*/ 1162050 w 1162050"/>
              <a:gd name="connsiteY1" fmla="*/ 590550 h 590550"/>
              <a:gd name="connsiteX2" fmla="*/ 1162050 w 1162050"/>
              <a:gd name="connsiteY2" fmla="*/ 30556 h 590550"/>
              <a:gd name="connsiteX3" fmla="*/ 19050 w 1162050"/>
              <a:gd name="connsiteY3" fmla="*/ 30556 h 590550"/>
              <a:gd name="connsiteX4" fmla="*/ 19050 w 1162050"/>
              <a:gd name="connsiteY4" fmla="*/ 590550 h 590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2050" h="590550">
                <a:moveTo>
                  <a:pt x="19050" y="590550"/>
                </a:moveTo>
                <a:lnTo>
                  <a:pt x="1162050" y="590550"/>
                </a:lnTo>
                <a:lnTo>
                  <a:pt x="1162050" y="30556"/>
                </a:lnTo>
                <a:lnTo>
                  <a:pt x="19050" y="30556"/>
                </a:lnTo>
                <a:lnTo>
                  <a:pt x="19050" y="590550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6" name="Freeform 586"/>
          <p:cNvSpPr/>
          <p:nvPr/>
        </p:nvSpPr>
        <p:spPr>
          <a:xfrm>
            <a:off x="7981950" y="6267450"/>
            <a:ext cx="1162050" cy="590550"/>
          </a:xfrm>
          <a:custGeom>
            <a:avLst/>
            <a:gdLst>
              <a:gd name="connsiteX0" fmla="*/ 19050 w 1162050"/>
              <a:gd name="connsiteY0" fmla="*/ 590550 h 590550"/>
              <a:gd name="connsiteX1" fmla="*/ 1162050 w 1162050"/>
              <a:gd name="connsiteY1" fmla="*/ 590550 h 590550"/>
              <a:gd name="connsiteX2" fmla="*/ 1162050 w 1162050"/>
              <a:gd name="connsiteY2" fmla="*/ 30556 h 590550"/>
              <a:gd name="connsiteX3" fmla="*/ 19050 w 1162050"/>
              <a:gd name="connsiteY3" fmla="*/ 30556 h 590550"/>
              <a:gd name="connsiteX4" fmla="*/ 19050 w 1162050"/>
              <a:gd name="connsiteY4" fmla="*/ 590550 h 590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2050" h="590550">
                <a:moveTo>
                  <a:pt x="19050" y="590550"/>
                </a:moveTo>
                <a:lnTo>
                  <a:pt x="1162050" y="590550"/>
                </a:lnTo>
                <a:lnTo>
                  <a:pt x="1162050" y="30556"/>
                </a:lnTo>
                <a:lnTo>
                  <a:pt x="19050" y="30556"/>
                </a:lnTo>
                <a:lnTo>
                  <a:pt x="19050" y="590550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7" name="Freeform 587"/>
          <p:cNvSpPr/>
          <p:nvPr/>
        </p:nvSpPr>
        <p:spPr>
          <a:xfrm>
            <a:off x="1143000" y="0"/>
            <a:ext cx="0" cy="6858000"/>
          </a:xfrm>
          <a:custGeom>
            <a:avLst/>
            <a:gdLst>
              <a:gd name="connsiteX0" fmla="*/ 0 w 0"/>
              <a:gd name="connsiteY0" fmla="*/ 0 h 6858000"/>
              <a:gd name="connsiteX1" fmla="*/ 0 w 0"/>
              <a:gd name="connsiteY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8" name="Freeform 588"/>
          <p:cNvSpPr/>
          <p:nvPr/>
        </p:nvSpPr>
        <p:spPr>
          <a:xfrm>
            <a:off x="2286000" y="0"/>
            <a:ext cx="0" cy="6858000"/>
          </a:xfrm>
          <a:custGeom>
            <a:avLst/>
            <a:gdLst>
              <a:gd name="connsiteX0" fmla="*/ 0 w 0"/>
              <a:gd name="connsiteY0" fmla="*/ 0 h 6858000"/>
              <a:gd name="connsiteX1" fmla="*/ 0 w 0"/>
              <a:gd name="connsiteY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9" name="Freeform 589"/>
          <p:cNvSpPr/>
          <p:nvPr/>
        </p:nvSpPr>
        <p:spPr>
          <a:xfrm>
            <a:off x="3429000" y="0"/>
            <a:ext cx="0" cy="6858000"/>
          </a:xfrm>
          <a:custGeom>
            <a:avLst/>
            <a:gdLst>
              <a:gd name="connsiteX0" fmla="*/ 0 w 0"/>
              <a:gd name="connsiteY0" fmla="*/ 0 h 6858000"/>
              <a:gd name="connsiteX1" fmla="*/ 0 w 0"/>
              <a:gd name="connsiteY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0" name="Freeform 590"/>
          <p:cNvSpPr/>
          <p:nvPr/>
        </p:nvSpPr>
        <p:spPr>
          <a:xfrm>
            <a:off x="4572000" y="0"/>
            <a:ext cx="0" cy="6858000"/>
          </a:xfrm>
          <a:custGeom>
            <a:avLst/>
            <a:gdLst>
              <a:gd name="connsiteX0" fmla="*/ 0 w 0"/>
              <a:gd name="connsiteY0" fmla="*/ 0 h 6858000"/>
              <a:gd name="connsiteX1" fmla="*/ 0 w 0"/>
              <a:gd name="connsiteY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1" name="Freeform 591"/>
          <p:cNvSpPr/>
          <p:nvPr/>
        </p:nvSpPr>
        <p:spPr>
          <a:xfrm>
            <a:off x="6012179" y="0"/>
            <a:ext cx="0" cy="6858000"/>
          </a:xfrm>
          <a:custGeom>
            <a:avLst/>
            <a:gdLst>
              <a:gd name="connsiteX0" fmla="*/ 0 w 0"/>
              <a:gd name="connsiteY0" fmla="*/ 0 h 6858000"/>
              <a:gd name="connsiteX1" fmla="*/ 0 w 0"/>
              <a:gd name="connsiteY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2" name="Freeform 592"/>
          <p:cNvSpPr/>
          <p:nvPr/>
        </p:nvSpPr>
        <p:spPr>
          <a:xfrm>
            <a:off x="6858000" y="0"/>
            <a:ext cx="0" cy="6858000"/>
          </a:xfrm>
          <a:custGeom>
            <a:avLst/>
            <a:gdLst>
              <a:gd name="connsiteX0" fmla="*/ 0 w 0"/>
              <a:gd name="connsiteY0" fmla="*/ 0 h 6858000"/>
              <a:gd name="connsiteX1" fmla="*/ 0 w 0"/>
              <a:gd name="connsiteY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3" name="Freeform 593"/>
          <p:cNvSpPr/>
          <p:nvPr/>
        </p:nvSpPr>
        <p:spPr>
          <a:xfrm>
            <a:off x="8001000" y="0"/>
            <a:ext cx="0" cy="6858000"/>
          </a:xfrm>
          <a:custGeom>
            <a:avLst/>
            <a:gdLst>
              <a:gd name="connsiteX0" fmla="*/ 0 w 0"/>
              <a:gd name="connsiteY0" fmla="*/ 0 h 6858000"/>
              <a:gd name="connsiteX1" fmla="*/ 0 w 0"/>
              <a:gd name="connsiteY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4" name="Freeform 594"/>
          <p:cNvSpPr/>
          <p:nvPr/>
        </p:nvSpPr>
        <p:spPr>
          <a:xfrm>
            <a:off x="0" y="1040003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381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5" name="Freeform 595"/>
          <p:cNvSpPr/>
          <p:nvPr/>
        </p:nvSpPr>
        <p:spPr>
          <a:xfrm>
            <a:off x="0" y="2080006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6" name="Freeform 596"/>
          <p:cNvSpPr/>
          <p:nvPr/>
        </p:nvSpPr>
        <p:spPr>
          <a:xfrm>
            <a:off x="0" y="2639949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7" name="Freeform 597"/>
          <p:cNvSpPr/>
          <p:nvPr/>
        </p:nvSpPr>
        <p:spPr>
          <a:xfrm>
            <a:off x="0" y="3439922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8" name="Freeform 598"/>
          <p:cNvSpPr/>
          <p:nvPr/>
        </p:nvSpPr>
        <p:spPr>
          <a:xfrm>
            <a:off x="0" y="4138041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9" name="Freeform 599"/>
          <p:cNvSpPr/>
          <p:nvPr/>
        </p:nvSpPr>
        <p:spPr>
          <a:xfrm>
            <a:off x="0" y="4697984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0" name="Freeform 600"/>
          <p:cNvSpPr/>
          <p:nvPr/>
        </p:nvSpPr>
        <p:spPr>
          <a:xfrm>
            <a:off x="0" y="5497957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1" name="Freeform 601"/>
          <p:cNvSpPr/>
          <p:nvPr/>
        </p:nvSpPr>
        <p:spPr>
          <a:xfrm>
            <a:off x="0" y="6298006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2" name="Freeform 602"/>
          <p:cNvSpPr/>
          <p:nvPr/>
        </p:nvSpPr>
        <p:spPr>
          <a:xfrm>
            <a:off x="0" y="0"/>
            <a:ext cx="0" cy="6858000"/>
          </a:xfrm>
          <a:custGeom>
            <a:avLst/>
            <a:gdLst>
              <a:gd name="connsiteX0" fmla="*/ 0 w 0"/>
              <a:gd name="connsiteY0" fmla="*/ 0 h 6858000"/>
              <a:gd name="connsiteX1" fmla="*/ 0 w 0"/>
              <a:gd name="connsiteY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3" name="Freeform 603"/>
          <p:cNvSpPr/>
          <p:nvPr/>
        </p:nvSpPr>
        <p:spPr>
          <a:xfrm>
            <a:off x="9144000" y="0"/>
            <a:ext cx="0" cy="6858000"/>
          </a:xfrm>
          <a:custGeom>
            <a:avLst/>
            <a:gdLst>
              <a:gd name="connsiteX0" fmla="*/ 0 w 0"/>
              <a:gd name="connsiteY0" fmla="*/ 0 h 6858000"/>
              <a:gd name="connsiteX1" fmla="*/ 0 w 0"/>
              <a:gd name="connsiteY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4" name="Freeform 604"/>
          <p:cNvSpPr/>
          <p:nvPr/>
        </p:nvSpPr>
        <p:spPr>
          <a:xfrm>
            <a:off x="0" y="0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5" name="Freeform 605"/>
          <p:cNvSpPr/>
          <p:nvPr/>
        </p:nvSpPr>
        <p:spPr>
          <a:xfrm>
            <a:off x="0" y="6858000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6" name="TextBox 606"/>
          <p:cNvSpPr txBox="1"/>
          <p:nvPr/>
        </p:nvSpPr>
        <p:spPr>
          <a:xfrm>
            <a:off x="91439" y="44384"/>
            <a:ext cx="2082104" cy="82315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143304" indent="-1143304" hangingPunct="0">
              <a:lnSpc>
                <a:spcPct val="100000"/>
              </a:lnSpc>
            </a:pPr>
            <a:r>
              <a:rPr lang="en-US" altLang="zh-CN" sz="1800" b="1" spc="175" dirty="0">
                <a:solidFill>
                  <a:srgbClr val="FEFEFE"/>
                </a:solidFill>
                <a:latin typeface="Times New Roman"/>
                <a:ea typeface="Times New Roman"/>
              </a:rPr>
              <a:t>Vitamin</a:t>
            </a:r>
            <a:r>
              <a:rPr lang="en-US" altLang="zh-CN" sz="1800" b="1" spc="89" dirty="0">
                <a:solidFill>
                  <a:srgbClr val="FEFEFE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1800" b="1" spc="225" dirty="0">
                <a:solidFill>
                  <a:srgbClr val="FEFEFE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b="1" spc="129" dirty="0">
                <a:solidFill>
                  <a:srgbClr val="FEFEFE"/>
                </a:solidFill>
                <a:latin typeface="Times New Roman"/>
                <a:ea typeface="Times New Roman"/>
              </a:rPr>
              <a:t>.*</a:t>
            </a:r>
            <a:r>
              <a:rPr lang="en-US" altLang="zh-CN" sz="1800" b="1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175" dirty="0">
                <a:solidFill>
                  <a:srgbClr val="FEFEFE"/>
                </a:solidFill>
                <a:latin typeface="Times New Roman"/>
                <a:ea typeface="Times New Roman"/>
              </a:rPr>
              <a:t>b</a:t>
            </a:r>
            <a:r>
              <a:rPr lang="en-US" altLang="zh-CN" sz="1800" b="1" spc="170" dirty="0">
                <a:solidFill>
                  <a:srgbClr val="FEFEFE"/>
                </a:solidFill>
                <a:latin typeface="Times New Roman"/>
                <a:ea typeface="Times New Roman"/>
              </a:rPr>
              <a:t>ulgari</a:t>
            </a:r>
            <a:r>
              <a:rPr lang="en-US" altLang="zh-CN" sz="1800" b="1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204" dirty="0">
                <a:solidFill>
                  <a:srgbClr val="FEFEFE"/>
                </a:solidFill>
                <a:latin typeface="Times New Roman"/>
                <a:ea typeface="Times New Roman"/>
              </a:rPr>
              <a:t>cus</a:t>
            </a:r>
          </a:p>
        </p:txBody>
      </p:sp>
      <p:sp>
        <p:nvSpPr>
          <p:cNvPr id="607" name="TextBox 607"/>
          <p:cNvSpPr txBox="1"/>
          <p:nvPr/>
        </p:nvSpPr>
        <p:spPr>
          <a:xfrm>
            <a:off x="2377694" y="44384"/>
            <a:ext cx="674420" cy="5484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99583"/>
              </a:lnSpc>
            </a:pPr>
            <a:r>
              <a:rPr lang="en-US" altLang="zh-CN" sz="1800" b="1" spc="60" dirty="0">
                <a:solidFill>
                  <a:srgbClr val="FEFEFE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b="1" spc="44" dirty="0">
                <a:solidFill>
                  <a:srgbClr val="FEFEFE"/>
                </a:solidFill>
                <a:latin typeface="Times New Roman"/>
                <a:ea typeface="Times New Roman"/>
              </a:rPr>
              <a:t>.**</a:t>
            </a:r>
            <a:r>
              <a:rPr lang="en-US" altLang="zh-CN" sz="1800" b="1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175" dirty="0">
                <a:solidFill>
                  <a:srgbClr val="FEFEFE"/>
                </a:solidFill>
                <a:latin typeface="Times New Roman"/>
                <a:ea typeface="Times New Roman"/>
              </a:rPr>
              <a:t>lac</a:t>
            </a:r>
            <a:r>
              <a:rPr lang="en-US" altLang="zh-CN" sz="1800" b="1" spc="170" dirty="0">
                <a:solidFill>
                  <a:srgbClr val="FEFEFE"/>
                </a:solidFill>
                <a:latin typeface="Times New Roman"/>
                <a:ea typeface="Times New Roman"/>
              </a:rPr>
              <a:t>tis</a:t>
            </a:r>
          </a:p>
        </p:txBody>
      </p:sp>
      <p:sp>
        <p:nvSpPr>
          <p:cNvPr id="608" name="TextBox 608"/>
          <p:cNvSpPr txBox="1"/>
          <p:nvPr/>
        </p:nvSpPr>
        <p:spPr>
          <a:xfrm>
            <a:off x="3521075" y="44384"/>
            <a:ext cx="1019839" cy="82315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00000"/>
              </a:lnSpc>
            </a:pPr>
            <a:r>
              <a:rPr lang="en-US" altLang="zh-CN" sz="1800" b="1" spc="129" dirty="0">
                <a:solidFill>
                  <a:srgbClr val="FEFEFE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b="1" spc="55" dirty="0">
                <a:solidFill>
                  <a:srgbClr val="FEFEFE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b="1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194" dirty="0">
                <a:solidFill>
                  <a:srgbClr val="FEFEFE"/>
                </a:solidFill>
                <a:latin typeface="Times New Roman"/>
                <a:ea typeface="Times New Roman"/>
              </a:rPr>
              <a:t>hel</a:t>
            </a:r>
            <a:r>
              <a:rPr lang="en-US" altLang="zh-CN" sz="1800" b="1" spc="189" dirty="0">
                <a:solidFill>
                  <a:srgbClr val="FEFEFE"/>
                </a:solidFill>
                <a:latin typeface="Times New Roman"/>
                <a:ea typeface="Times New Roman"/>
              </a:rPr>
              <a:t>vetic</a:t>
            </a:r>
            <a:r>
              <a:rPr lang="en-US" altLang="zh-CN" sz="1800" b="1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209" dirty="0">
                <a:solidFill>
                  <a:srgbClr val="FEFEFE"/>
                </a:solidFill>
                <a:latin typeface="Times New Roman"/>
                <a:ea typeface="Times New Roman"/>
              </a:rPr>
              <a:t>us</a:t>
            </a:r>
          </a:p>
        </p:txBody>
      </p:sp>
      <p:sp>
        <p:nvSpPr>
          <p:cNvPr id="609" name="TextBox 609"/>
          <p:cNvSpPr txBox="1"/>
          <p:nvPr/>
        </p:nvSpPr>
        <p:spPr>
          <a:xfrm>
            <a:off x="4664075" y="44384"/>
            <a:ext cx="1189663" cy="82315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00000"/>
              </a:lnSpc>
            </a:pPr>
            <a:r>
              <a:rPr lang="en-US" altLang="zh-CN" sz="1800" b="1" spc="129" dirty="0">
                <a:solidFill>
                  <a:srgbClr val="FEFEFE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b="1" spc="55" dirty="0">
                <a:solidFill>
                  <a:srgbClr val="FEFEFE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b="1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189" dirty="0">
                <a:solidFill>
                  <a:srgbClr val="FEFEFE"/>
                </a:solidFill>
                <a:latin typeface="Times New Roman"/>
                <a:ea typeface="Times New Roman"/>
              </a:rPr>
              <a:t>acido</a:t>
            </a:r>
            <a:r>
              <a:rPr lang="en-US" altLang="zh-CN" sz="1800" b="1" spc="179" dirty="0">
                <a:solidFill>
                  <a:srgbClr val="FEFEFE"/>
                </a:solidFill>
                <a:latin typeface="Times New Roman"/>
                <a:ea typeface="Times New Roman"/>
              </a:rPr>
              <a:t>phil</a:t>
            </a:r>
            <a:r>
              <a:rPr lang="en-US" altLang="zh-CN" sz="1800" b="1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209" dirty="0">
                <a:solidFill>
                  <a:srgbClr val="FEFEFE"/>
                </a:solidFill>
                <a:latin typeface="Times New Roman"/>
                <a:ea typeface="Times New Roman"/>
              </a:rPr>
              <a:t>us</a:t>
            </a:r>
          </a:p>
        </p:txBody>
      </p:sp>
      <p:sp>
        <p:nvSpPr>
          <p:cNvPr id="610" name="TextBox 610"/>
          <p:cNvSpPr txBox="1"/>
          <p:nvPr/>
        </p:nvSpPr>
        <p:spPr>
          <a:xfrm>
            <a:off x="6104509" y="44384"/>
            <a:ext cx="609710" cy="5484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99583"/>
              </a:lnSpc>
            </a:pPr>
            <a:r>
              <a:rPr lang="en-US" altLang="zh-CN" sz="1800" b="1" spc="129" dirty="0">
                <a:solidFill>
                  <a:srgbClr val="FEFEFE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b="1" spc="55" dirty="0">
                <a:solidFill>
                  <a:srgbClr val="FEFEFE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b="1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189" dirty="0">
                <a:solidFill>
                  <a:srgbClr val="FEFEFE"/>
                </a:solidFill>
                <a:latin typeface="Times New Roman"/>
                <a:ea typeface="Times New Roman"/>
              </a:rPr>
              <a:t>ca</a:t>
            </a:r>
            <a:r>
              <a:rPr lang="en-US" altLang="zh-CN" sz="1800" b="1" spc="185" dirty="0">
                <a:solidFill>
                  <a:srgbClr val="FEFEFE"/>
                </a:solidFill>
                <a:latin typeface="Times New Roman"/>
                <a:ea typeface="Times New Roman"/>
              </a:rPr>
              <a:t>sei</a:t>
            </a:r>
          </a:p>
        </p:txBody>
      </p:sp>
      <p:sp>
        <p:nvSpPr>
          <p:cNvPr id="611" name="TextBox 611"/>
          <p:cNvSpPr txBox="1"/>
          <p:nvPr/>
        </p:nvSpPr>
        <p:spPr>
          <a:xfrm>
            <a:off x="6950329" y="44384"/>
            <a:ext cx="956636" cy="82315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00000"/>
              </a:lnSpc>
            </a:pPr>
            <a:r>
              <a:rPr lang="en-US" altLang="zh-CN" sz="1800" b="1" spc="129" dirty="0">
                <a:solidFill>
                  <a:srgbClr val="FEFEFE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b="1" spc="60" dirty="0">
                <a:solidFill>
                  <a:srgbClr val="FEFEFE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b="1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179" dirty="0">
                <a:solidFill>
                  <a:srgbClr val="FEFEFE"/>
                </a:solidFill>
                <a:latin typeface="Times New Roman"/>
                <a:ea typeface="Times New Roman"/>
              </a:rPr>
              <a:t>pl</a:t>
            </a:r>
            <a:r>
              <a:rPr lang="en-US" altLang="zh-CN" sz="1800" b="1" spc="175" dirty="0">
                <a:solidFill>
                  <a:srgbClr val="FEFEFE"/>
                </a:solidFill>
                <a:latin typeface="Times New Roman"/>
                <a:ea typeface="Times New Roman"/>
              </a:rPr>
              <a:t>antar</a:t>
            </a:r>
            <a:r>
              <a:rPr lang="en-US" altLang="zh-CN" sz="1800" b="1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225" dirty="0">
                <a:solidFill>
                  <a:srgbClr val="FEFEFE"/>
                </a:solidFill>
                <a:latin typeface="Times New Roman"/>
                <a:ea typeface="Times New Roman"/>
              </a:rPr>
              <a:t>um</a:t>
            </a:r>
          </a:p>
        </p:txBody>
      </p:sp>
      <p:sp>
        <p:nvSpPr>
          <p:cNvPr id="612" name="TextBox 612"/>
          <p:cNvSpPr txBox="1"/>
          <p:nvPr/>
        </p:nvSpPr>
        <p:spPr>
          <a:xfrm>
            <a:off x="8093709" y="44384"/>
            <a:ext cx="750230" cy="5484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99583"/>
              </a:lnSpc>
            </a:pPr>
            <a:r>
              <a:rPr lang="en-US" altLang="zh-CN" sz="1800" b="1" spc="129" dirty="0">
                <a:solidFill>
                  <a:srgbClr val="FEFEFE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b="1" spc="55" dirty="0">
                <a:solidFill>
                  <a:srgbClr val="FEFEFE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b="1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175" dirty="0">
                <a:solidFill>
                  <a:srgbClr val="FEFEFE"/>
                </a:solidFill>
                <a:latin typeface="Times New Roman"/>
                <a:ea typeface="Times New Roman"/>
              </a:rPr>
              <a:t>brev</a:t>
            </a:r>
            <a:r>
              <a:rPr lang="en-US" altLang="zh-CN" sz="1800" b="1" spc="170" dirty="0">
                <a:solidFill>
                  <a:srgbClr val="FEFEFE"/>
                </a:solidFill>
                <a:latin typeface="Times New Roman"/>
                <a:ea typeface="Times New Roman"/>
              </a:rPr>
              <a:t>is</a:t>
            </a:r>
          </a:p>
        </p:txBody>
      </p:sp>
      <p:sp>
        <p:nvSpPr>
          <p:cNvPr id="613" name="TextBox 613"/>
          <p:cNvSpPr txBox="1"/>
          <p:nvPr/>
        </p:nvSpPr>
        <p:spPr>
          <a:xfrm>
            <a:off x="91439" y="1086165"/>
            <a:ext cx="1013245" cy="8229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00000"/>
              </a:lnSpc>
            </a:pPr>
            <a:r>
              <a:rPr lang="en-US" altLang="zh-CN" sz="1800" spc="150" dirty="0">
                <a:solidFill>
                  <a:srgbClr val="000000"/>
                </a:solidFill>
                <a:latin typeface="Times New Roman"/>
                <a:ea typeface="Times New Roman"/>
              </a:rPr>
              <a:t>Ca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50" dirty="0">
                <a:solidFill>
                  <a:srgbClr val="000000"/>
                </a:solidFill>
                <a:latin typeface="Times New Roman"/>
                <a:ea typeface="Times New Roman"/>
              </a:rPr>
              <a:t>panto</a:t>
            </a:r>
            <a:r>
              <a:rPr lang="en-US" altLang="zh-CN" sz="1800" spc="145" dirty="0">
                <a:solidFill>
                  <a:srgbClr val="000000"/>
                </a:solidFill>
                <a:latin typeface="Times New Roman"/>
                <a:ea typeface="Times New Roman"/>
              </a:rPr>
              <a:t>ten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89" dirty="0">
                <a:solidFill>
                  <a:srgbClr val="000000"/>
                </a:solidFill>
                <a:latin typeface="Times New Roman"/>
                <a:ea typeface="Times New Roman"/>
              </a:rPr>
              <a:t>at</a:t>
            </a:r>
          </a:p>
        </p:txBody>
      </p:sp>
      <p:sp>
        <p:nvSpPr>
          <p:cNvPr id="614" name="TextBox 614"/>
          <p:cNvSpPr txBox="1"/>
          <p:nvPr/>
        </p:nvSpPr>
        <p:spPr>
          <a:xfrm>
            <a:off x="1234744" y="1086165"/>
            <a:ext cx="40420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9" dirty="0">
                <a:solidFill>
                  <a:srgbClr val="000000"/>
                </a:solidFill>
                <a:latin typeface="Times New Roman"/>
                <a:ea typeface="Times New Roman"/>
              </a:rPr>
              <a:t>++</a:t>
            </a:r>
          </a:p>
        </p:txBody>
      </p:sp>
      <p:sp>
        <p:nvSpPr>
          <p:cNvPr id="615" name="TextBox 615"/>
          <p:cNvSpPr txBox="1"/>
          <p:nvPr/>
        </p:nvSpPr>
        <p:spPr>
          <a:xfrm>
            <a:off x="2377694" y="1086165"/>
            <a:ext cx="40420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9" dirty="0">
                <a:solidFill>
                  <a:srgbClr val="000000"/>
                </a:solidFill>
                <a:latin typeface="Times New Roman"/>
                <a:ea typeface="Times New Roman"/>
              </a:rPr>
              <a:t>++</a:t>
            </a:r>
          </a:p>
        </p:txBody>
      </p:sp>
      <p:sp>
        <p:nvSpPr>
          <p:cNvPr id="616" name="TextBox 616"/>
          <p:cNvSpPr txBox="1"/>
          <p:nvPr/>
        </p:nvSpPr>
        <p:spPr>
          <a:xfrm>
            <a:off x="3521075" y="1086165"/>
            <a:ext cx="40420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9" dirty="0">
                <a:solidFill>
                  <a:srgbClr val="000000"/>
                </a:solidFill>
                <a:latin typeface="Times New Roman"/>
                <a:ea typeface="Times New Roman"/>
              </a:rPr>
              <a:t>++</a:t>
            </a:r>
          </a:p>
        </p:txBody>
      </p:sp>
      <p:sp>
        <p:nvSpPr>
          <p:cNvPr id="617" name="TextBox 617"/>
          <p:cNvSpPr txBox="1"/>
          <p:nvPr/>
        </p:nvSpPr>
        <p:spPr>
          <a:xfrm>
            <a:off x="4664075" y="1086165"/>
            <a:ext cx="40420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9" dirty="0">
                <a:solidFill>
                  <a:srgbClr val="000000"/>
                </a:solidFill>
                <a:latin typeface="Times New Roman"/>
                <a:ea typeface="Times New Roman"/>
              </a:rPr>
              <a:t>++</a:t>
            </a:r>
          </a:p>
        </p:txBody>
      </p:sp>
      <p:sp>
        <p:nvSpPr>
          <p:cNvPr id="618" name="TextBox 618"/>
          <p:cNvSpPr txBox="1"/>
          <p:nvPr/>
        </p:nvSpPr>
        <p:spPr>
          <a:xfrm>
            <a:off x="6104509" y="1086165"/>
            <a:ext cx="40420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9" dirty="0">
                <a:solidFill>
                  <a:srgbClr val="000000"/>
                </a:solidFill>
                <a:latin typeface="Times New Roman"/>
                <a:ea typeface="Times New Roman"/>
              </a:rPr>
              <a:t>++</a:t>
            </a:r>
          </a:p>
        </p:txBody>
      </p:sp>
      <p:sp>
        <p:nvSpPr>
          <p:cNvPr id="619" name="TextBox 619"/>
          <p:cNvSpPr txBox="1"/>
          <p:nvPr/>
        </p:nvSpPr>
        <p:spPr>
          <a:xfrm>
            <a:off x="6950329" y="1086165"/>
            <a:ext cx="40420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9" dirty="0">
                <a:solidFill>
                  <a:srgbClr val="000000"/>
                </a:solidFill>
                <a:latin typeface="Times New Roman"/>
                <a:ea typeface="Times New Roman"/>
              </a:rPr>
              <a:t>++</a:t>
            </a:r>
          </a:p>
        </p:txBody>
      </p:sp>
      <p:sp>
        <p:nvSpPr>
          <p:cNvPr id="620" name="TextBox 620"/>
          <p:cNvSpPr txBox="1"/>
          <p:nvPr/>
        </p:nvSpPr>
        <p:spPr>
          <a:xfrm>
            <a:off x="8093709" y="1086165"/>
            <a:ext cx="40420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9" dirty="0">
                <a:solidFill>
                  <a:srgbClr val="000000"/>
                </a:solidFill>
                <a:latin typeface="Times New Roman"/>
                <a:ea typeface="Times New Roman"/>
              </a:rPr>
              <a:t>++</a:t>
            </a:r>
          </a:p>
        </p:txBody>
      </p:sp>
      <p:sp>
        <p:nvSpPr>
          <p:cNvPr id="621" name="TextBox 621"/>
          <p:cNvSpPr txBox="1"/>
          <p:nvPr/>
        </p:nvSpPr>
        <p:spPr>
          <a:xfrm>
            <a:off x="91439" y="2126422"/>
            <a:ext cx="840647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1143304" algn="l"/>
                <a:tab pos="2286254" algn="l"/>
                <a:tab pos="3429634" algn="l"/>
                <a:tab pos="4572634" algn="l"/>
                <a:tab pos="6013069" algn="l"/>
                <a:tab pos="6858889" algn="l"/>
                <a:tab pos="8002269" algn="l"/>
              </a:tabLst>
            </a:pP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Niasin	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ea typeface="Times New Roman"/>
              </a:rPr>
              <a:t>++	++	++	++	++	++	</a:t>
            </a:r>
            <a:r>
              <a:rPr lang="en-US" altLang="zh-CN" sz="1800" spc="55" dirty="0">
                <a:solidFill>
                  <a:srgbClr val="000000"/>
                </a:solidFill>
                <a:latin typeface="Times New Roman"/>
                <a:ea typeface="Times New Roman"/>
              </a:rPr>
              <a:t>++</a:t>
            </a:r>
          </a:p>
        </p:txBody>
      </p:sp>
      <p:sp>
        <p:nvSpPr>
          <p:cNvPr id="622" name="TextBox 622"/>
          <p:cNvSpPr txBox="1"/>
          <p:nvPr/>
        </p:nvSpPr>
        <p:spPr>
          <a:xfrm>
            <a:off x="91439" y="2686365"/>
            <a:ext cx="959319" cy="5491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75" dirty="0">
                <a:solidFill>
                  <a:srgbClr val="000000"/>
                </a:solidFill>
                <a:latin typeface="Times New Roman"/>
                <a:ea typeface="Times New Roman"/>
              </a:rPr>
              <a:t>Rib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ea typeface="Times New Roman"/>
              </a:rPr>
              <a:t>oflavi</a:t>
            </a:r>
          </a:p>
          <a:p>
            <a:pPr marL="0">
              <a:lnSpc>
                <a:spcPct val="100000"/>
              </a:lnSpc>
            </a:pPr>
            <a:r>
              <a:rPr lang="en-US" altLang="zh-CN" sz="1800" spc="189" dirty="0">
                <a:solidFill>
                  <a:srgbClr val="000000"/>
                </a:solidFill>
                <a:latin typeface="Times New Roman"/>
                <a:ea typeface="Times New Roman"/>
              </a:rPr>
              <a:t>n</a:t>
            </a:r>
          </a:p>
        </p:txBody>
      </p:sp>
      <p:sp>
        <p:nvSpPr>
          <p:cNvPr id="623" name="TextBox 623"/>
          <p:cNvSpPr txBox="1"/>
          <p:nvPr/>
        </p:nvSpPr>
        <p:spPr>
          <a:xfrm>
            <a:off x="1234744" y="2686365"/>
            <a:ext cx="40420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9" dirty="0">
                <a:solidFill>
                  <a:srgbClr val="000000"/>
                </a:solidFill>
                <a:latin typeface="Times New Roman"/>
                <a:ea typeface="Times New Roman"/>
              </a:rPr>
              <a:t>++</a:t>
            </a:r>
          </a:p>
        </p:txBody>
      </p:sp>
      <p:sp>
        <p:nvSpPr>
          <p:cNvPr id="624" name="TextBox 624"/>
          <p:cNvSpPr txBox="1"/>
          <p:nvPr/>
        </p:nvSpPr>
        <p:spPr>
          <a:xfrm>
            <a:off x="2377694" y="2686365"/>
            <a:ext cx="40420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9" dirty="0">
                <a:solidFill>
                  <a:srgbClr val="000000"/>
                </a:solidFill>
                <a:latin typeface="Times New Roman"/>
                <a:ea typeface="Times New Roman"/>
              </a:rPr>
              <a:t>++</a:t>
            </a:r>
          </a:p>
        </p:txBody>
      </p:sp>
      <p:sp>
        <p:nvSpPr>
          <p:cNvPr id="625" name="TextBox 625"/>
          <p:cNvSpPr txBox="1"/>
          <p:nvPr/>
        </p:nvSpPr>
        <p:spPr>
          <a:xfrm>
            <a:off x="3521075" y="2686365"/>
            <a:ext cx="40420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9" dirty="0">
                <a:solidFill>
                  <a:srgbClr val="000000"/>
                </a:solidFill>
                <a:latin typeface="Times New Roman"/>
                <a:ea typeface="Times New Roman"/>
              </a:rPr>
              <a:t>++</a:t>
            </a:r>
          </a:p>
        </p:txBody>
      </p:sp>
      <p:sp>
        <p:nvSpPr>
          <p:cNvPr id="626" name="TextBox 626"/>
          <p:cNvSpPr txBox="1"/>
          <p:nvPr/>
        </p:nvSpPr>
        <p:spPr>
          <a:xfrm>
            <a:off x="4664075" y="2686365"/>
            <a:ext cx="40420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9" dirty="0">
                <a:solidFill>
                  <a:srgbClr val="000000"/>
                </a:solidFill>
                <a:latin typeface="Times New Roman"/>
                <a:ea typeface="Times New Roman"/>
              </a:rPr>
              <a:t>++</a:t>
            </a:r>
          </a:p>
        </p:txBody>
      </p:sp>
      <p:sp>
        <p:nvSpPr>
          <p:cNvPr id="627" name="TextBox 627"/>
          <p:cNvSpPr txBox="1"/>
          <p:nvPr/>
        </p:nvSpPr>
        <p:spPr>
          <a:xfrm>
            <a:off x="6104509" y="2686365"/>
            <a:ext cx="40420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9" dirty="0">
                <a:solidFill>
                  <a:srgbClr val="000000"/>
                </a:solidFill>
                <a:latin typeface="Times New Roman"/>
                <a:ea typeface="Times New Roman"/>
              </a:rPr>
              <a:t>++</a:t>
            </a:r>
          </a:p>
        </p:txBody>
      </p:sp>
      <p:sp>
        <p:nvSpPr>
          <p:cNvPr id="628" name="TextBox 628"/>
          <p:cNvSpPr txBox="1"/>
          <p:nvPr/>
        </p:nvSpPr>
        <p:spPr>
          <a:xfrm>
            <a:off x="6950329" y="2686365"/>
            <a:ext cx="151221" cy="5491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629" name="TextBox 629"/>
          <p:cNvSpPr txBox="1"/>
          <p:nvPr/>
        </p:nvSpPr>
        <p:spPr>
          <a:xfrm>
            <a:off x="8093709" y="2686365"/>
            <a:ext cx="20312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630" name="TextBox 630"/>
          <p:cNvSpPr txBox="1"/>
          <p:nvPr/>
        </p:nvSpPr>
        <p:spPr>
          <a:xfrm>
            <a:off x="91439" y="3486165"/>
            <a:ext cx="934112" cy="2751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75" dirty="0">
                <a:solidFill>
                  <a:srgbClr val="000000"/>
                </a:solidFill>
                <a:latin typeface="Times New Roman"/>
                <a:ea typeface="Times New Roman"/>
              </a:rPr>
              <a:t>Vit</a:t>
            </a:r>
            <a:r>
              <a:rPr lang="en-US" altLang="zh-CN" sz="18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B12</a:t>
            </a:r>
          </a:p>
        </p:txBody>
      </p:sp>
      <p:sp>
        <p:nvSpPr>
          <p:cNvPr id="631" name="TextBox 631"/>
          <p:cNvSpPr txBox="1"/>
          <p:nvPr/>
        </p:nvSpPr>
        <p:spPr>
          <a:xfrm>
            <a:off x="1234744" y="3486165"/>
            <a:ext cx="151406" cy="5498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632" name="TextBox 632"/>
          <p:cNvSpPr txBox="1"/>
          <p:nvPr/>
        </p:nvSpPr>
        <p:spPr>
          <a:xfrm>
            <a:off x="2377694" y="3486165"/>
            <a:ext cx="151406" cy="5498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633" name="TextBox 633"/>
          <p:cNvSpPr txBox="1"/>
          <p:nvPr/>
        </p:nvSpPr>
        <p:spPr>
          <a:xfrm>
            <a:off x="3521075" y="3486165"/>
            <a:ext cx="203227" cy="2751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634" name="TextBox 634"/>
          <p:cNvSpPr txBox="1"/>
          <p:nvPr/>
        </p:nvSpPr>
        <p:spPr>
          <a:xfrm>
            <a:off x="4664075" y="3486165"/>
            <a:ext cx="151406" cy="5498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635" name="TextBox 635"/>
          <p:cNvSpPr txBox="1"/>
          <p:nvPr/>
        </p:nvSpPr>
        <p:spPr>
          <a:xfrm>
            <a:off x="6104509" y="3486165"/>
            <a:ext cx="203227" cy="2751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636" name="TextBox 636"/>
          <p:cNvSpPr txBox="1"/>
          <p:nvPr/>
        </p:nvSpPr>
        <p:spPr>
          <a:xfrm>
            <a:off x="6950329" y="3486165"/>
            <a:ext cx="203227" cy="2751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637" name="TextBox 637"/>
          <p:cNvSpPr txBox="1"/>
          <p:nvPr/>
        </p:nvSpPr>
        <p:spPr>
          <a:xfrm>
            <a:off x="8093709" y="3486165"/>
            <a:ext cx="203227" cy="2751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638" name="TextBox 638"/>
          <p:cNvSpPr txBox="1"/>
          <p:nvPr/>
        </p:nvSpPr>
        <p:spPr>
          <a:xfrm>
            <a:off x="91439" y="4184839"/>
            <a:ext cx="840647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1143304" algn="l"/>
                <a:tab pos="2286254" algn="l"/>
                <a:tab pos="3429634" algn="l"/>
                <a:tab pos="4572634" algn="l"/>
                <a:tab pos="6013069" algn="l"/>
                <a:tab pos="6858889" algn="l"/>
                <a:tab pos="8002269" algn="l"/>
              </a:tabLst>
            </a:pP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Tiamin	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ea typeface="Times New Roman"/>
              </a:rPr>
              <a:t>-	-	-	-	-	-	</a:t>
            </a:r>
            <a:r>
              <a:rPr lang="en-US" altLang="zh-CN" sz="1800" spc="55" dirty="0">
                <a:solidFill>
                  <a:srgbClr val="000000"/>
                </a:solidFill>
                <a:latin typeface="Times New Roman"/>
                <a:ea typeface="Times New Roman"/>
              </a:rPr>
              <a:t>++</a:t>
            </a:r>
          </a:p>
        </p:txBody>
      </p:sp>
      <p:sp>
        <p:nvSpPr>
          <p:cNvPr id="639" name="TextBox 639"/>
          <p:cNvSpPr txBox="1"/>
          <p:nvPr/>
        </p:nvSpPr>
        <p:spPr>
          <a:xfrm>
            <a:off x="91439" y="4745035"/>
            <a:ext cx="952738" cy="5491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Pri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doksa</a:t>
            </a:r>
          </a:p>
          <a:p>
            <a:pPr marL="0">
              <a:lnSpc>
                <a:spcPct val="100000"/>
              </a:lnSpc>
            </a:pPr>
            <a:r>
              <a:rPr lang="en-US" altLang="zh-CN" sz="1800" spc="55" dirty="0">
                <a:solidFill>
                  <a:srgbClr val="000000"/>
                </a:solidFill>
                <a:latin typeface="Times New Roman"/>
                <a:ea typeface="Times New Roman"/>
              </a:rPr>
              <a:t>l</a:t>
            </a:r>
          </a:p>
        </p:txBody>
      </p:sp>
      <p:sp>
        <p:nvSpPr>
          <p:cNvPr id="640" name="TextBox 640"/>
          <p:cNvSpPr txBox="1"/>
          <p:nvPr/>
        </p:nvSpPr>
        <p:spPr>
          <a:xfrm>
            <a:off x="1234744" y="4745035"/>
            <a:ext cx="20312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641" name="TextBox 641"/>
          <p:cNvSpPr txBox="1"/>
          <p:nvPr/>
        </p:nvSpPr>
        <p:spPr>
          <a:xfrm>
            <a:off x="2377694" y="4745035"/>
            <a:ext cx="20312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642" name="TextBox 642"/>
          <p:cNvSpPr txBox="1"/>
          <p:nvPr/>
        </p:nvSpPr>
        <p:spPr>
          <a:xfrm>
            <a:off x="3521075" y="4745035"/>
            <a:ext cx="40420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9" dirty="0">
                <a:solidFill>
                  <a:srgbClr val="000000"/>
                </a:solidFill>
                <a:latin typeface="Times New Roman"/>
                <a:ea typeface="Times New Roman"/>
              </a:rPr>
              <a:t>++</a:t>
            </a:r>
          </a:p>
        </p:txBody>
      </p:sp>
      <p:sp>
        <p:nvSpPr>
          <p:cNvPr id="643" name="TextBox 643"/>
          <p:cNvSpPr txBox="1"/>
          <p:nvPr/>
        </p:nvSpPr>
        <p:spPr>
          <a:xfrm>
            <a:off x="4664075" y="4745035"/>
            <a:ext cx="20312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644" name="TextBox 644"/>
          <p:cNvSpPr txBox="1"/>
          <p:nvPr/>
        </p:nvSpPr>
        <p:spPr>
          <a:xfrm>
            <a:off x="6104509" y="4745035"/>
            <a:ext cx="265521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</p:txBody>
      </p:sp>
      <p:sp>
        <p:nvSpPr>
          <p:cNvPr id="645" name="TextBox 645"/>
          <p:cNvSpPr txBox="1"/>
          <p:nvPr/>
        </p:nvSpPr>
        <p:spPr>
          <a:xfrm>
            <a:off x="6950329" y="4745035"/>
            <a:ext cx="20312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646" name="TextBox 646"/>
          <p:cNvSpPr txBox="1"/>
          <p:nvPr/>
        </p:nvSpPr>
        <p:spPr>
          <a:xfrm>
            <a:off x="8093709" y="4745035"/>
            <a:ext cx="20312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647" name="TextBox 647"/>
          <p:cNvSpPr txBox="1"/>
          <p:nvPr/>
        </p:nvSpPr>
        <p:spPr>
          <a:xfrm>
            <a:off x="91439" y="5545110"/>
            <a:ext cx="558087" cy="5491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Fo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lik</a:t>
            </a:r>
          </a:p>
          <a:p>
            <a:pPr marL="0">
              <a:lnSpc>
                <a:spcPct val="100000"/>
              </a:lnSpc>
            </a:pPr>
            <a:r>
              <a:rPr lang="en-US" altLang="zh-CN" sz="1800" spc="150" dirty="0">
                <a:solidFill>
                  <a:srgbClr val="000000"/>
                </a:solidFill>
                <a:latin typeface="Times New Roman"/>
                <a:ea typeface="Times New Roman"/>
              </a:rPr>
              <a:t>a</a:t>
            </a:r>
            <a:r>
              <a:rPr lang="en-US" altLang="zh-CN" sz="1800" spc="145" dirty="0">
                <a:solidFill>
                  <a:srgbClr val="000000"/>
                </a:solidFill>
                <a:latin typeface="Times New Roman"/>
                <a:ea typeface="Times New Roman"/>
              </a:rPr>
              <a:t>sit</a:t>
            </a:r>
          </a:p>
        </p:txBody>
      </p:sp>
      <p:sp>
        <p:nvSpPr>
          <p:cNvPr id="648" name="TextBox 648"/>
          <p:cNvSpPr txBox="1"/>
          <p:nvPr/>
        </p:nvSpPr>
        <p:spPr>
          <a:xfrm>
            <a:off x="1234744" y="5545110"/>
            <a:ext cx="20312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649" name="TextBox 649"/>
          <p:cNvSpPr txBox="1"/>
          <p:nvPr/>
        </p:nvSpPr>
        <p:spPr>
          <a:xfrm>
            <a:off x="2377694" y="5545110"/>
            <a:ext cx="20312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650" name="TextBox 650"/>
          <p:cNvSpPr txBox="1"/>
          <p:nvPr/>
        </p:nvSpPr>
        <p:spPr>
          <a:xfrm>
            <a:off x="3521075" y="5545110"/>
            <a:ext cx="20312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651" name="TextBox 651"/>
          <p:cNvSpPr txBox="1"/>
          <p:nvPr/>
        </p:nvSpPr>
        <p:spPr>
          <a:xfrm>
            <a:off x="4664075" y="5545110"/>
            <a:ext cx="40420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9" dirty="0">
                <a:solidFill>
                  <a:srgbClr val="000000"/>
                </a:solidFill>
                <a:latin typeface="Times New Roman"/>
                <a:ea typeface="Times New Roman"/>
              </a:rPr>
              <a:t>++</a:t>
            </a:r>
          </a:p>
        </p:txBody>
      </p:sp>
      <p:sp>
        <p:nvSpPr>
          <p:cNvPr id="652" name="TextBox 652"/>
          <p:cNvSpPr txBox="1"/>
          <p:nvPr/>
        </p:nvSpPr>
        <p:spPr>
          <a:xfrm>
            <a:off x="6104509" y="5545110"/>
            <a:ext cx="265521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</p:txBody>
      </p:sp>
      <p:sp>
        <p:nvSpPr>
          <p:cNvPr id="653" name="TextBox 653"/>
          <p:cNvSpPr txBox="1"/>
          <p:nvPr/>
        </p:nvSpPr>
        <p:spPr>
          <a:xfrm>
            <a:off x="6950329" y="5545110"/>
            <a:ext cx="20312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654" name="TextBox 654"/>
          <p:cNvSpPr txBox="1"/>
          <p:nvPr/>
        </p:nvSpPr>
        <p:spPr>
          <a:xfrm>
            <a:off x="8093709" y="5545110"/>
            <a:ext cx="40420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9" dirty="0">
                <a:solidFill>
                  <a:srgbClr val="000000"/>
                </a:solidFill>
                <a:latin typeface="Times New Roman"/>
                <a:ea typeface="Times New Roman"/>
              </a:rPr>
              <a:t>++</a:t>
            </a:r>
          </a:p>
        </p:txBody>
      </p:sp>
      <p:sp>
        <p:nvSpPr>
          <p:cNvPr id="655" name="TextBox 655"/>
          <p:cNvSpPr txBox="1"/>
          <p:nvPr/>
        </p:nvSpPr>
        <p:spPr>
          <a:xfrm>
            <a:off x="91439" y="6345210"/>
            <a:ext cx="8527909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1143304" algn="l"/>
                <a:tab pos="2286254" algn="l"/>
                <a:tab pos="3429634" algn="l"/>
                <a:tab pos="4572634" algn="l"/>
                <a:tab pos="6013069" algn="l"/>
                <a:tab pos="6858889" algn="l"/>
                <a:tab pos="8002269" algn="l"/>
              </a:tabLst>
            </a:pP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Timidin	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ea typeface="Times New Roman"/>
              </a:rPr>
              <a:t>-	-	-	-	-	-	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n.d.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Freeform 656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7" name="Freeform 657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8" name="Freeform 658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9" name="Freeform 659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0" name="Freeform 660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1" name="Freeform 661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2" name="Freeform 662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3" name="Freeform 663"/>
          <p:cNvSpPr/>
          <p:nvPr/>
        </p:nvSpPr>
        <p:spPr>
          <a:xfrm>
            <a:off x="0" y="1268755"/>
            <a:ext cx="1828800" cy="954633"/>
          </a:xfrm>
          <a:custGeom>
            <a:avLst/>
            <a:gdLst>
              <a:gd name="connsiteX0" fmla="*/ 0 w 1828800"/>
              <a:gd name="connsiteY0" fmla="*/ 954633 h 954633"/>
              <a:gd name="connsiteX1" fmla="*/ 1828800 w 1828800"/>
              <a:gd name="connsiteY1" fmla="*/ 954633 h 954633"/>
              <a:gd name="connsiteX2" fmla="*/ 1828800 w 1828800"/>
              <a:gd name="connsiteY2" fmla="*/ 0 h 954633"/>
              <a:gd name="connsiteX3" fmla="*/ 0 w 1828800"/>
              <a:gd name="connsiteY3" fmla="*/ 0 h 954633"/>
              <a:gd name="connsiteX4" fmla="*/ 0 w 1828800"/>
              <a:gd name="connsiteY4" fmla="*/ 954633 h 954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8800" h="954633">
                <a:moveTo>
                  <a:pt x="0" y="954633"/>
                </a:moveTo>
                <a:lnTo>
                  <a:pt x="1828800" y="954633"/>
                </a:lnTo>
                <a:lnTo>
                  <a:pt x="1828800" y="0"/>
                </a:lnTo>
                <a:lnTo>
                  <a:pt x="0" y="0"/>
                </a:lnTo>
                <a:lnTo>
                  <a:pt x="0" y="954633"/>
                </a:lnTo>
                <a:close/>
              </a:path>
            </a:pathLst>
          </a:custGeom>
          <a:solidFill>
            <a:srgbClr val="ACB8D3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4" name="Freeform 664"/>
          <p:cNvSpPr/>
          <p:nvPr/>
        </p:nvSpPr>
        <p:spPr>
          <a:xfrm>
            <a:off x="1809750" y="1238250"/>
            <a:ext cx="1847850" cy="1936750"/>
          </a:xfrm>
          <a:custGeom>
            <a:avLst/>
            <a:gdLst>
              <a:gd name="connsiteX0" fmla="*/ 19050 w 1847850"/>
              <a:gd name="connsiteY0" fmla="*/ 1939798 h 1936750"/>
              <a:gd name="connsiteX1" fmla="*/ 1847850 w 1847850"/>
              <a:gd name="connsiteY1" fmla="*/ 1939798 h 1936750"/>
              <a:gd name="connsiteX2" fmla="*/ 1847850 w 1847850"/>
              <a:gd name="connsiteY2" fmla="*/ 30480 h 1936750"/>
              <a:gd name="connsiteX3" fmla="*/ 19050 w 1847850"/>
              <a:gd name="connsiteY3" fmla="*/ 30480 h 1936750"/>
              <a:gd name="connsiteX4" fmla="*/ 19050 w 1847850"/>
              <a:gd name="connsiteY4" fmla="*/ 1939798 h 193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7850" h="1936750">
                <a:moveTo>
                  <a:pt x="19050" y="1939798"/>
                </a:moveTo>
                <a:lnTo>
                  <a:pt x="1847850" y="1939798"/>
                </a:lnTo>
                <a:lnTo>
                  <a:pt x="1847850" y="30480"/>
                </a:lnTo>
                <a:lnTo>
                  <a:pt x="19050" y="30480"/>
                </a:lnTo>
                <a:lnTo>
                  <a:pt x="19050" y="1939798"/>
                </a:lnTo>
                <a:close/>
              </a:path>
            </a:pathLst>
          </a:custGeom>
          <a:solidFill>
            <a:srgbClr val="ACB8D3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5" name="Freeform 665"/>
          <p:cNvSpPr/>
          <p:nvPr/>
        </p:nvSpPr>
        <p:spPr>
          <a:xfrm>
            <a:off x="3638550" y="1238250"/>
            <a:ext cx="1847850" cy="1936750"/>
          </a:xfrm>
          <a:custGeom>
            <a:avLst/>
            <a:gdLst>
              <a:gd name="connsiteX0" fmla="*/ 19050 w 1847850"/>
              <a:gd name="connsiteY0" fmla="*/ 1939798 h 1936750"/>
              <a:gd name="connsiteX1" fmla="*/ 1847850 w 1847850"/>
              <a:gd name="connsiteY1" fmla="*/ 1939798 h 1936750"/>
              <a:gd name="connsiteX2" fmla="*/ 1847850 w 1847850"/>
              <a:gd name="connsiteY2" fmla="*/ 30480 h 1936750"/>
              <a:gd name="connsiteX3" fmla="*/ 19050 w 1847850"/>
              <a:gd name="connsiteY3" fmla="*/ 30480 h 1936750"/>
              <a:gd name="connsiteX4" fmla="*/ 19050 w 1847850"/>
              <a:gd name="connsiteY4" fmla="*/ 1939798 h 193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7850" h="1936750">
                <a:moveTo>
                  <a:pt x="19050" y="1939798"/>
                </a:moveTo>
                <a:lnTo>
                  <a:pt x="1847850" y="1939798"/>
                </a:lnTo>
                <a:lnTo>
                  <a:pt x="1847850" y="30480"/>
                </a:lnTo>
                <a:lnTo>
                  <a:pt x="19050" y="30480"/>
                </a:lnTo>
                <a:lnTo>
                  <a:pt x="19050" y="1939798"/>
                </a:lnTo>
                <a:close/>
              </a:path>
            </a:pathLst>
          </a:custGeom>
          <a:solidFill>
            <a:srgbClr val="ACB8D3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6" name="Freeform 666"/>
          <p:cNvSpPr/>
          <p:nvPr/>
        </p:nvSpPr>
        <p:spPr>
          <a:xfrm>
            <a:off x="5467350" y="1238250"/>
            <a:ext cx="1847850" cy="1936750"/>
          </a:xfrm>
          <a:custGeom>
            <a:avLst/>
            <a:gdLst>
              <a:gd name="connsiteX0" fmla="*/ 19050 w 1847850"/>
              <a:gd name="connsiteY0" fmla="*/ 1939798 h 1936750"/>
              <a:gd name="connsiteX1" fmla="*/ 1847850 w 1847850"/>
              <a:gd name="connsiteY1" fmla="*/ 1939798 h 1936750"/>
              <a:gd name="connsiteX2" fmla="*/ 1847850 w 1847850"/>
              <a:gd name="connsiteY2" fmla="*/ 30480 h 1936750"/>
              <a:gd name="connsiteX3" fmla="*/ 19050 w 1847850"/>
              <a:gd name="connsiteY3" fmla="*/ 30480 h 1936750"/>
              <a:gd name="connsiteX4" fmla="*/ 19050 w 1847850"/>
              <a:gd name="connsiteY4" fmla="*/ 1939798 h 193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7850" h="1936750">
                <a:moveTo>
                  <a:pt x="19050" y="1939798"/>
                </a:moveTo>
                <a:lnTo>
                  <a:pt x="1847850" y="1939798"/>
                </a:lnTo>
                <a:lnTo>
                  <a:pt x="1847850" y="30480"/>
                </a:lnTo>
                <a:lnTo>
                  <a:pt x="19050" y="30480"/>
                </a:lnTo>
                <a:lnTo>
                  <a:pt x="19050" y="1939798"/>
                </a:lnTo>
                <a:close/>
              </a:path>
            </a:pathLst>
          </a:custGeom>
          <a:solidFill>
            <a:srgbClr val="ACB8D3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7" name="Freeform 667"/>
          <p:cNvSpPr/>
          <p:nvPr/>
        </p:nvSpPr>
        <p:spPr>
          <a:xfrm>
            <a:off x="7296150" y="1238250"/>
            <a:ext cx="1847850" cy="1936750"/>
          </a:xfrm>
          <a:custGeom>
            <a:avLst/>
            <a:gdLst>
              <a:gd name="connsiteX0" fmla="*/ 19050 w 1847850"/>
              <a:gd name="connsiteY0" fmla="*/ 1939798 h 1936750"/>
              <a:gd name="connsiteX1" fmla="*/ 1847850 w 1847850"/>
              <a:gd name="connsiteY1" fmla="*/ 1939798 h 1936750"/>
              <a:gd name="connsiteX2" fmla="*/ 1847850 w 1847850"/>
              <a:gd name="connsiteY2" fmla="*/ 30480 h 1936750"/>
              <a:gd name="connsiteX3" fmla="*/ 19050 w 1847850"/>
              <a:gd name="connsiteY3" fmla="*/ 30480 h 1936750"/>
              <a:gd name="connsiteX4" fmla="*/ 19050 w 1847850"/>
              <a:gd name="connsiteY4" fmla="*/ 1939798 h 193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7850" h="1936750">
                <a:moveTo>
                  <a:pt x="19050" y="1939798"/>
                </a:moveTo>
                <a:lnTo>
                  <a:pt x="1847850" y="1939798"/>
                </a:lnTo>
                <a:lnTo>
                  <a:pt x="1847850" y="30480"/>
                </a:lnTo>
                <a:lnTo>
                  <a:pt x="19050" y="30480"/>
                </a:lnTo>
                <a:lnTo>
                  <a:pt x="19050" y="1939798"/>
                </a:lnTo>
                <a:close/>
              </a:path>
            </a:pathLst>
          </a:custGeom>
          <a:solidFill>
            <a:srgbClr val="ACB8D3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8" name="Freeform 668"/>
          <p:cNvSpPr/>
          <p:nvPr/>
        </p:nvSpPr>
        <p:spPr>
          <a:xfrm>
            <a:off x="0" y="2223414"/>
            <a:ext cx="1828800" cy="954633"/>
          </a:xfrm>
          <a:custGeom>
            <a:avLst/>
            <a:gdLst>
              <a:gd name="connsiteX0" fmla="*/ 0 w 1828800"/>
              <a:gd name="connsiteY0" fmla="*/ 954633 h 954633"/>
              <a:gd name="connsiteX1" fmla="*/ 1828800 w 1828800"/>
              <a:gd name="connsiteY1" fmla="*/ 954633 h 954633"/>
              <a:gd name="connsiteX2" fmla="*/ 1828800 w 1828800"/>
              <a:gd name="connsiteY2" fmla="*/ 0 h 954633"/>
              <a:gd name="connsiteX3" fmla="*/ 0 w 1828800"/>
              <a:gd name="connsiteY3" fmla="*/ 0 h 954633"/>
              <a:gd name="connsiteX4" fmla="*/ 0 w 1828800"/>
              <a:gd name="connsiteY4" fmla="*/ 954633 h 954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8800" h="954633">
                <a:moveTo>
                  <a:pt x="0" y="954633"/>
                </a:moveTo>
                <a:lnTo>
                  <a:pt x="1828800" y="954633"/>
                </a:lnTo>
                <a:lnTo>
                  <a:pt x="1828800" y="0"/>
                </a:lnTo>
                <a:lnTo>
                  <a:pt x="0" y="0"/>
                </a:lnTo>
                <a:lnTo>
                  <a:pt x="0" y="954633"/>
                </a:lnTo>
                <a:close/>
              </a:path>
            </a:pathLst>
          </a:custGeom>
          <a:solidFill>
            <a:srgbClr val="E1E6ED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9" name="Freeform 669"/>
          <p:cNvSpPr/>
          <p:nvPr/>
        </p:nvSpPr>
        <p:spPr>
          <a:xfrm>
            <a:off x="0" y="3177972"/>
            <a:ext cx="1828800" cy="1010361"/>
          </a:xfrm>
          <a:custGeom>
            <a:avLst/>
            <a:gdLst>
              <a:gd name="connsiteX0" fmla="*/ 0 w 1828800"/>
              <a:gd name="connsiteY0" fmla="*/ 1010361 h 1010361"/>
              <a:gd name="connsiteX1" fmla="*/ 1828800 w 1828800"/>
              <a:gd name="connsiteY1" fmla="*/ 1010361 h 1010361"/>
              <a:gd name="connsiteX2" fmla="*/ 1828800 w 1828800"/>
              <a:gd name="connsiteY2" fmla="*/ 0 h 1010361"/>
              <a:gd name="connsiteX3" fmla="*/ 0 w 1828800"/>
              <a:gd name="connsiteY3" fmla="*/ 0 h 1010361"/>
              <a:gd name="connsiteX4" fmla="*/ 0 w 1828800"/>
              <a:gd name="connsiteY4" fmla="*/ 1010361 h 1010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8800" h="1010361">
                <a:moveTo>
                  <a:pt x="0" y="1010361"/>
                </a:moveTo>
                <a:lnTo>
                  <a:pt x="1828800" y="1010361"/>
                </a:lnTo>
                <a:lnTo>
                  <a:pt x="1828800" y="0"/>
                </a:lnTo>
                <a:lnTo>
                  <a:pt x="0" y="0"/>
                </a:lnTo>
                <a:lnTo>
                  <a:pt x="0" y="1010361"/>
                </a:lnTo>
                <a:close/>
              </a:path>
            </a:pathLst>
          </a:custGeom>
          <a:solidFill>
            <a:srgbClr val="F0F2F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0" name="Freeform 670"/>
          <p:cNvSpPr/>
          <p:nvPr/>
        </p:nvSpPr>
        <p:spPr>
          <a:xfrm>
            <a:off x="1809750" y="3155950"/>
            <a:ext cx="1847850" cy="1022350"/>
          </a:xfrm>
          <a:custGeom>
            <a:avLst/>
            <a:gdLst>
              <a:gd name="connsiteX0" fmla="*/ 19050 w 1847850"/>
              <a:gd name="connsiteY0" fmla="*/ 1032383 h 1022350"/>
              <a:gd name="connsiteX1" fmla="*/ 1847850 w 1847850"/>
              <a:gd name="connsiteY1" fmla="*/ 1032383 h 1022350"/>
              <a:gd name="connsiteX2" fmla="*/ 1847850 w 1847850"/>
              <a:gd name="connsiteY2" fmla="*/ 22022 h 1022350"/>
              <a:gd name="connsiteX3" fmla="*/ 19050 w 1847850"/>
              <a:gd name="connsiteY3" fmla="*/ 22022 h 1022350"/>
              <a:gd name="connsiteX4" fmla="*/ 19050 w 1847850"/>
              <a:gd name="connsiteY4" fmla="*/ 1032383 h 1022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7850" h="1022350">
                <a:moveTo>
                  <a:pt x="19050" y="1032383"/>
                </a:moveTo>
                <a:lnTo>
                  <a:pt x="1847850" y="1032383"/>
                </a:lnTo>
                <a:lnTo>
                  <a:pt x="1847850" y="22022"/>
                </a:lnTo>
                <a:lnTo>
                  <a:pt x="19050" y="22022"/>
                </a:lnTo>
                <a:lnTo>
                  <a:pt x="19050" y="1032383"/>
                </a:lnTo>
                <a:close/>
              </a:path>
            </a:pathLst>
          </a:custGeom>
          <a:solidFill>
            <a:srgbClr val="F0F2F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1" name="Freeform 671"/>
          <p:cNvSpPr/>
          <p:nvPr/>
        </p:nvSpPr>
        <p:spPr>
          <a:xfrm>
            <a:off x="3638550" y="3155950"/>
            <a:ext cx="1847850" cy="1022350"/>
          </a:xfrm>
          <a:custGeom>
            <a:avLst/>
            <a:gdLst>
              <a:gd name="connsiteX0" fmla="*/ 19050 w 1847850"/>
              <a:gd name="connsiteY0" fmla="*/ 1032383 h 1022350"/>
              <a:gd name="connsiteX1" fmla="*/ 1847850 w 1847850"/>
              <a:gd name="connsiteY1" fmla="*/ 1032383 h 1022350"/>
              <a:gd name="connsiteX2" fmla="*/ 1847850 w 1847850"/>
              <a:gd name="connsiteY2" fmla="*/ 22022 h 1022350"/>
              <a:gd name="connsiteX3" fmla="*/ 19050 w 1847850"/>
              <a:gd name="connsiteY3" fmla="*/ 22022 h 1022350"/>
              <a:gd name="connsiteX4" fmla="*/ 19050 w 1847850"/>
              <a:gd name="connsiteY4" fmla="*/ 1032383 h 1022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7850" h="1022350">
                <a:moveTo>
                  <a:pt x="19050" y="1032383"/>
                </a:moveTo>
                <a:lnTo>
                  <a:pt x="1847850" y="1032383"/>
                </a:lnTo>
                <a:lnTo>
                  <a:pt x="1847850" y="22022"/>
                </a:lnTo>
                <a:lnTo>
                  <a:pt x="19050" y="22022"/>
                </a:lnTo>
                <a:lnTo>
                  <a:pt x="19050" y="1032383"/>
                </a:lnTo>
                <a:close/>
              </a:path>
            </a:pathLst>
          </a:custGeom>
          <a:solidFill>
            <a:srgbClr val="F0F2F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2" name="Freeform 672"/>
          <p:cNvSpPr/>
          <p:nvPr/>
        </p:nvSpPr>
        <p:spPr>
          <a:xfrm>
            <a:off x="5467350" y="3155950"/>
            <a:ext cx="1847850" cy="1022350"/>
          </a:xfrm>
          <a:custGeom>
            <a:avLst/>
            <a:gdLst>
              <a:gd name="connsiteX0" fmla="*/ 19050 w 1847850"/>
              <a:gd name="connsiteY0" fmla="*/ 1032383 h 1022350"/>
              <a:gd name="connsiteX1" fmla="*/ 1847850 w 1847850"/>
              <a:gd name="connsiteY1" fmla="*/ 1032383 h 1022350"/>
              <a:gd name="connsiteX2" fmla="*/ 1847850 w 1847850"/>
              <a:gd name="connsiteY2" fmla="*/ 22022 h 1022350"/>
              <a:gd name="connsiteX3" fmla="*/ 19050 w 1847850"/>
              <a:gd name="connsiteY3" fmla="*/ 22022 h 1022350"/>
              <a:gd name="connsiteX4" fmla="*/ 19050 w 1847850"/>
              <a:gd name="connsiteY4" fmla="*/ 1032383 h 1022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7850" h="1022350">
                <a:moveTo>
                  <a:pt x="19050" y="1032383"/>
                </a:moveTo>
                <a:lnTo>
                  <a:pt x="1847850" y="1032383"/>
                </a:lnTo>
                <a:lnTo>
                  <a:pt x="1847850" y="22022"/>
                </a:lnTo>
                <a:lnTo>
                  <a:pt x="19050" y="22022"/>
                </a:lnTo>
                <a:lnTo>
                  <a:pt x="19050" y="1032383"/>
                </a:lnTo>
                <a:close/>
              </a:path>
            </a:pathLst>
          </a:custGeom>
          <a:solidFill>
            <a:srgbClr val="F0F2F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3" name="Freeform 673"/>
          <p:cNvSpPr/>
          <p:nvPr/>
        </p:nvSpPr>
        <p:spPr>
          <a:xfrm>
            <a:off x="7296150" y="3155950"/>
            <a:ext cx="1847850" cy="1022350"/>
          </a:xfrm>
          <a:custGeom>
            <a:avLst/>
            <a:gdLst>
              <a:gd name="connsiteX0" fmla="*/ 19050 w 1847850"/>
              <a:gd name="connsiteY0" fmla="*/ 1032383 h 1022350"/>
              <a:gd name="connsiteX1" fmla="*/ 1847850 w 1847850"/>
              <a:gd name="connsiteY1" fmla="*/ 1032383 h 1022350"/>
              <a:gd name="connsiteX2" fmla="*/ 1847850 w 1847850"/>
              <a:gd name="connsiteY2" fmla="*/ 22022 h 1022350"/>
              <a:gd name="connsiteX3" fmla="*/ 19050 w 1847850"/>
              <a:gd name="connsiteY3" fmla="*/ 22022 h 1022350"/>
              <a:gd name="connsiteX4" fmla="*/ 19050 w 1847850"/>
              <a:gd name="connsiteY4" fmla="*/ 1032383 h 1022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7850" h="1022350">
                <a:moveTo>
                  <a:pt x="19050" y="1032383"/>
                </a:moveTo>
                <a:lnTo>
                  <a:pt x="1847850" y="1032383"/>
                </a:lnTo>
                <a:lnTo>
                  <a:pt x="1847850" y="22022"/>
                </a:lnTo>
                <a:lnTo>
                  <a:pt x="19050" y="22022"/>
                </a:lnTo>
                <a:lnTo>
                  <a:pt x="19050" y="1032383"/>
                </a:lnTo>
                <a:close/>
              </a:path>
            </a:pathLst>
          </a:custGeom>
          <a:solidFill>
            <a:srgbClr val="F0F2F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4" name="Freeform 674"/>
          <p:cNvSpPr/>
          <p:nvPr/>
        </p:nvSpPr>
        <p:spPr>
          <a:xfrm>
            <a:off x="0" y="4188384"/>
            <a:ext cx="1828800" cy="1010361"/>
          </a:xfrm>
          <a:custGeom>
            <a:avLst/>
            <a:gdLst>
              <a:gd name="connsiteX0" fmla="*/ 0 w 1828800"/>
              <a:gd name="connsiteY0" fmla="*/ 1010361 h 1010361"/>
              <a:gd name="connsiteX1" fmla="*/ 1828800 w 1828800"/>
              <a:gd name="connsiteY1" fmla="*/ 1010361 h 1010361"/>
              <a:gd name="connsiteX2" fmla="*/ 1828800 w 1828800"/>
              <a:gd name="connsiteY2" fmla="*/ 0 h 1010361"/>
              <a:gd name="connsiteX3" fmla="*/ 0 w 1828800"/>
              <a:gd name="connsiteY3" fmla="*/ 0 h 1010361"/>
              <a:gd name="connsiteX4" fmla="*/ 0 w 1828800"/>
              <a:gd name="connsiteY4" fmla="*/ 1010361 h 1010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8800" h="1010361">
                <a:moveTo>
                  <a:pt x="0" y="1010361"/>
                </a:moveTo>
                <a:lnTo>
                  <a:pt x="1828800" y="1010361"/>
                </a:lnTo>
                <a:lnTo>
                  <a:pt x="1828800" y="0"/>
                </a:lnTo>
                <a:lnTo>
                  <a:pt x="0" y="0"/>
                </a:lnTo>
                <a:lnTo>
                  <a:pt x="0" y="1010361"/>
                </a:lnTo>
                <a:close/>
              </a:path>
            </a:pathLst>
          </a:custGeom>
          <a:solidFill>
            <a:srgbClr val="E1E6ED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5" name="Freeform 675"/>
          <p:cNvSpPr/>
          <p:nvPr/>
        </p:nvSpPr>
        <p:spPr>
          <a:xfrm>
            <a:off x="1809750" y="4159250"/>
            <a:ext cx="1847850" cy="1035050"/>
          </a:xfrm>
          <a:custGeom>
            <a:avLst/>
            <a:gdLst>
              <a:gd name="connsiteX0" fmla="*/ 19050 w 1847850"/>
              <a:gd name="connsiteY0" fmla="*/ 1039495 h 1035050"/>
              <a:gd name="connsiteX1" fmla="*/ 1847850 w 1847850"/>
              <a:gd name="connsiteY1" fmla="*/ 1039495 h 1035050"/>
              <a:gd name="connsiteX2" fmla="*/ 1847850 w 1847850"/>
              <a:gd name="connsiteY2" fmla="*/ 29134 h 1035050"/>
              <a:gd name="connsiteX3" fmla="*/ 19050 w 1847850"/>
              <a:gd name="connsiteY3" fmla="*/ 29134 h 1035050"/>
              <a:gd name="connsiteX4" fmla="*/ 19050 w 1847850"/>
              <a:gd name="connsiteY4" fmla="*/ 1039495 h 1035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7850" h="1035050">
                <a:moveTo>
                  <a:pt x="19050" y="1039495"/>
                </a:moveTo>
                <a:lnTo>
                  <a:pt x="1847850" y="1039495"/>
                </a:lnTo>
                <a:lnTo>
                  <a:pt x="1847850" y="29134"/>
                </a:lnTo>
                <a:lnTo>
                  <a:pt x="19050" y="29134"/>
                </a:lnTo>
                <a:lnTo>
                  <a:pt x="19050" y="1039495"/>
                </a:lnTo>
                <a:close/>
              </a:path>
            </a:pathLst>
          </a:custGeom>
          <a:solidFill>
            <a:srgbClr val="E1E6ED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6" name="Freeform 676"/>
          <p:cNvSpPr/>
          <p:nvPr/>
        </p:nvSpPr>
        <p:spPr>
          <a:xfrm>
            <a:off x="3638550" y="4159250"/>
            <a:ext cx="1847850" cy="1035050"/>
          </a:xfrm>
          <a:custGeom>
            <a:avLst/>
            <a:gdLst>
              <a:gd name="connsiteX0" fmla="*/ 19050 w 1847850"/>
              <a:gd name="connsiteY0" fmla="*/ 1039495 h 1035050"/>
              <a:gd name="connsiteX1" fmla="*/ 1847850 w 1847850"/>
              <a:gd name="connsiteY1" fmla="*/ 1039495 h 1035050"/>
              <a:gd name="connsiteX2" fmla="*/ 1847850 w 1847850"/>
              <a:gd name="connsiteY2" fmla="*/ 29134 h 1035050"/>
              <a:gd name="connsiteX3" fmla="*/ 19050 w 1847850"/>
              <a:gd name="connsiteY3" fmla="*/ 29134 h 1035050"/>
              <a:gd name="connsiteX4" fmla="*/ 19050 w 1847850"/>
              <a:gd name="connsiteY4" fmla="*/ 1039495 h 1035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7850" h="1035050">
                <a:moveTo>
                  <a:pt x="19050" y="1039495"/>
                </a:moveTo>
                <a:lnTo>
                  <a:pt x="1847850" y="1039495"/>
                </a:lnTo>
                <a:lnTo>
                  <a:pt x="1847850" y="29134"/>
                </a:lnTo>
                <a:lnTo>
                  <a:pt x="19050" y="29134"/>
                </a:lnTo>
                <a:lnTo>
                  <a:pt x="19050" y="1039495"/>
                </a:lnTo>
                <a:close/>
              </a:path>
            </a:pathLst>
          </a:custGeom>
          <a:solidFill>
            <a:srgbClr val="E1E6ED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7" name="Freeform 677"/>
          <p:cNvSpPr/>
          <p:nvPr/>
        </p:nvSpPr>
        <p:spPr>
          <a:xfrm>
            <a:off x="5467350" y="4159250"/>
            <a:ext cx="1847850" cy="1035050"/>
          </a:xfrm>
          <a:custGeom>
            <a:avLst/>
            <a:gdLst>
              <a:gd name="connsiteX0" fmla="*/ 19050 w 1847850"/>
              <a:gd name="connsiteY0" fmla="*/ 1039495 h 1035050"/>
              <a:gd name="connsiteX1" fmla="*/ 1847850 w 1847850"/>
              <a:gd name="connsiteY1" fmla="*/ 1039495 h 1035050"/>
              <a:gd name="connsiteX2" fmla="*/ 1847850 w 1847850"/>
              <a:gd name="connsiteY2" fmla="*/ 29134 h 1035050"/>
              <a:gd name="connsiteX3" fmla="*/ 19050 w 1847850"/>
              <a:gd name="connsiteY3" fmla="*/ 29134 h 1035050"/>
              <a:gd name="connsiteX4" fmla="*/ 19050 w 1847850"/>
              <a:gd name="connsiteY4" fmla="*/ 1039495 h 1035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7850" h="1035050">
                <a:moveTo>
                  <a:pt x="19050" y="1039495"/>
                </a:moveTo>
                <a:lnTo>
                  <a:pt x="1847850" y="1039495"/>
                </a:lnTo>
                <a:lnTo>
                  <a:pt x="1847850" y="29134"/>
                </a:lnTo>
                <a:lnTo>
                  <a:pt x="19050" y="29134"/>
                </a:lnTo>
                <a:lnTo>
                  <a:pt x="19050" y="1039495"/>
                </a:lnTo>
                <a:close/>
              </a:path>
            </a:pathLst>
          </a:custGeom>
          <a:solidFill>
            <a:srgbClr val="E1E6ED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8" name="Freeform 678"/>
          <p:cNvSpPr/>
          <p:nvPr/>
        </p:nvSpPr>
        <p:spPr>
          <a:xfrm>
            <a:off x="7296150" y="4159250"/>
            <a:ext cx="1847850" cy="1035050"/>
          </a:xfrm>
          <a:custGeom>
            <a:avLst/>
            <a:gdLst>
              <a:gd name="connsiteX0" fmla="*/ 19050 w 1847850"/>
              <a:gd name="connsiteY0" fmla="*/ 1039495 h 1035050"/>
              <a:gd name="connsiteX1" fmla="*/ 1847850 w 1847850"/>
              <a:gd name="connsiteY1" fmla="*/ 1039495 h 1035050"/>
              <a:gd name="connsiteX2" fmla="*/ 1847850 w 1847850"/>
              <a:gd name="connsiteY2" fmla="*/ 29134 h 1035050"/>
              <a:gd name="connsiteX3" fmla="*/ 19050 w 1847850"/>
              <a:gd name="connsiteY3" fmla="*/ 29134 h 1035050"/>
              <a:gd name="connsiteX4" fmla="*/ 19050 w 1847850"/>
              <a:gd name="connsiteY4" fmla="*/ 1039495 h 1035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7850" h="1035050">
                <a:moveTo>
                  <a:pt x="19050" y="1039495"/>
                </a:moveTo>
                <a:lnTo>
                  <a:pt x="1847850" y="1039495"/>
                </a:lnTo>
                <a:lnTo>
                  <a:pt x="1847850" y="29134"/>
                </a:lnTo>
                <a:lnTo>
                  <a:pt x="19050" y="29134"/>
                </a:lnTo>
                <a:lnTo>
                  <a:pt x="19050" y="1039495"/>
                </a:lnTo>
                <a:close/>
              </a:path>
            </a:pathLst>
          </a:custGeom>
          <a:solidFill>
            <a:srgbClr val="E1E6ED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9" name="Freeform 679"/>
          <p:cNvSpPr/>
          <p:nvPr/>
        </p:nvSpPr>
        <p:spPr>
          <a:xfrm>
            <a:off x="0" y="5198757"/>
            <a:ext cx="1828800" cy="553085"/>
          </a:xfrm>
          <a:custGeom>
            <a:avLst/>
            <a:gdLst>
              <a:gd name="connsiteX0" fmla="*/ 0 w 1828800"/>
              <a:gd name="connsiteY0" fmla="*/ 553085 h 553085"/>
              <a:gd name="connsiteX1" fmla="*/ 1828800 w 1828800"/>
              <a:gd name="connsiteY1" fmla="*/ 553085 h 553085"/>
              <a:gd name="connsiteX2" fmla="*/ 1828800 w 1828800"/>
              <a:gd name="connsiteY2" fmla="*/ 0 h 553085"/>
              <a:gd name="connsiteX3" fmla="*/ 0 w 1828800"/>
              <a:gd name="connsiteY3" fmla="*/ 0 h 553085"/>
              <a:gd name="connsiteX4" fmla="*/ 0 w 1828800"/>
              <a:gd name="connsiteY4" fmla="*/ 553085 h 553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8800" h="553085">
                <a:moveTo>
                  <a:pt x="0" y="553085"/>
                </a:moveTo>
                <a:lnTo>
                  <a:pt x="1828800" y="553085"/>
                </a:lnTo>
                <a:lnTo>
                  <a:pt x="1828800" y="0"/>
                </a:lnTo>
                <a:lnTo>
                  <a:pt x="0" y="0"/>
                </a:lnTo>
                <a:lnTo>
                  <a:pt x="0" y="553085"/>
                </a:lnTo>
                <a:close/>
              </a:path>
            </a:pathLst>
          </a:custGeom>
          <a:solidFill>
            <a:srgbClr val="F0F2F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0" name="Freeform 680"/>
          <p:cNvSpPr/>
          <p:nvPr/>
        </p:nvSpPr>
        <p:spPr>
          <a:xfrm>
            <a:off x="1809750" y="5175250"/>
            <a:ext cx="1847850" cy="565150"/>
          </a:xfrm>
          <a:custGeom>
            <a:avLst/>
            <a:gdLst>
              <a:gd name="connsiteX0" fmla="*/ 19050 w 1847850"/>
              <a:gd name="connsiteY0" fmla="*/ 576593 h 565150"/>
              <a:gd name="connsiteX1" fmla="*/ 1847850 w 1847850"/>
              <a:gd name="connsiteY1" fmla="*/ 576593 h 565150"/>
              <a:gd name="connsiteX2" fmla="*/ 1847850 w 1847850"/>
              <a:gd name="connsiteY2" fmla="*/ 23507 h 565150"/>
              <a:gd name="connsiteX3" fmla="*/ 19050 w 1847850"/>
              <a:gd name="connsiteY3" fmla="*/ 23507 h 565150"/>
              <a:gd name="connsiteX4" fmla="*/ 19050 w 1847850"/>
              <a:gd name="connsiteY4" fmla="*/ 576593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7850" h="565150">
                <a:moveTo>
                  <a:pt x="19050" y="576593"/>
                </a:moveTo>
                <a:lnTo>
                  <a:pt x="1847850" y="576593"/>
                </a:lnTo>
                <a:lnTo>
                  <a:pt x="1847850" y="23507"/>
                </a:lnTo>
                <a:lnTo>
                  <a:pt x="19050" y="23507"/>
                </a:lnTo>
                <a:lnTo>
                  <a:pt x="19050" y="576593"/>
                </a:lnTo>
                <a:close/>
              </a:path>
            </a:pathLst>
          </a:custGeom>
          <a:solidFill>
            <a:srgbClr val="F0F2F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1" name="Freeform 681"/>
          <p:cNvSpPr/>
          <p:nvPr/>
        </p:nvSpPr>
        <p:spPr>
          <a:xfrm>
            <a:off x="3638550" y="5175250"/>
            <a:ext cx="1847850" cy="565150"/>
          </a:xfrm>
          <a:custGeom>
            <a:avLst/>
            <a:gdLst>
              <a:gd name="connsiteX0" fmla="*/ 19050 w 1847850"/>
              <a:gd name="connsiteY0" fmla="*/ 576593 h 565150"/>
              <a:gd name="connsiteX1" fmla="*/ 1847850 w 1847850"/>
              <a:gd name="connsiteY1" fmla="*/ 576593 h 565150"/>
              <a:gd name="connsiteX2" fmla="*/ 1847850 w 1847850"/>
              <a:gd name="connsiteY2" fmla="*/ 23507 h 565150"/>
              <a:gd name="connsiteX3" fmla="*/ 19050 w 1847850"/>
              <a:gd name="connsiteY3" fmla="*/ 23507 h 565150"/>
              <a:gd name="connsiteX4" fmla="*/ 19050 w 1847850"/>
              <a:gd name="connsiteY4" fmla="*/ 576593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7850" h="565150">
                <a:moveTo>
                  <a:pt x="19050" y="576593"/>
                </a:moveTo>
                <a:lnTo>
                  <a:pt x="1847850" y="576593"/>
                </a:lnTo>
                <a:lnTo>
                  <a:pt x="1847850" y="23507"/>
                </a:lnTo>
                <a:lnTo>
                  <a:pt x="19050" y="23507"/>
                </a:lnTo>
                <a:lnTo>
                  <a:pt x="19050" y="576593"/>
                </a:lnTo>
                <a:close/>
              </a:path>
            </a:pathLst>
          </a:custGeom>
          <a:solidFill>
            <a:srgbClr val="F0F2F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2" name="Freeform 682"/>
          <p:cNvSpPr/>
          <p:nvPr/>
        </p:nvSpPr>
        <p:spPr>
          <a:xfrm>
            <a:off x="5467350" y="5175250"/>
            <a:ext cx="1847850" cy="565150"/>
          </a:xfrm>
          <a:custGeom>
            <a:avLst/>
            <a:gdLst>
              <a:gd name="connsiteX0" fmla="*/ 19050 w 1847850"/>
              <a:gd name="connsiteY0" fmla="*/ 576593 h 565150"/>
              <a:gd name="connsiteX1" fmla="*/ 1847850 w 1847850"/>
              <a:gd name="connsiteY1" fmla="*/ 576593 h 565150"/>
              <a:gd name="connsiteX2" fmla="*/ 1847850 w 1847850"/>
              <a:gd name="connsiteY2" fmla="*/ 23507 h 565150"/>
              <a:gd name="connsiteX3" fmla="*/ 19050 w 1847850"/>
              <a:gd name="connsiteY3" fmla="*/ 23507 h 565150"/>
              <a:gd name="connsiteX4" fmla="*/ 19050 w 1847850"/>
              <a:gd name="connsiteY4" fmla="*/ 576593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7850" h="565150">
                <a:moveTo>
                  <a:pt x="19050" y="576593"/>
                </a:moveTo>
                <a:lnTo>
                  <a:pt x="1847850" y="576593"/>
                </a:lnTo>
                <a:lnTo>
                  <a:pt x="1847850" y="23507"/>
                </a:lnTo>
                <a:lnTo>
                  <a:pt x="19050" y="23507"/>
                </a:lnTo>
                <a:lnTo>
                  <a:pt x="19050" y="576593"/>
                </a:lnTo>
                <a:close/>
              </a:path>
            </a:pathLst>
          </a:custGeom>
          <a:solidFill>
            <a:srgbClr val="F0F2F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3" name="Freeform 683"/>
          <p:cNvSpPr/>
          <p:nvPr/>
        </p:nvSpPr>
        <p:spPr>
          <a:xfrm>
            <a:off x="7296150" y="5175250"/>
            <a:ext cx="1847850" cy="565150"/>
          </a:xfrm>
          <a:custGeom>
            <a:avLst/>
            <a:gdLst>
              <a:gd name="connsiteX0" fmla="*/ 19050 w 1847850"/>
              <a:gd name="connsiteY0" fmla="*/ 576593 h 565150"/>
              <a:gd name="connsiteX1" fmla="*/ 1847850 w 1847850"/>
              <a:gd name="connsiteY1" fmla="*/ 576593 h 565150"/>
              <a:gd name="connsiteX2" fmla="*/ 1847850 w 1847850"/>
              <a:gd name="connsiteY2" fmla="*/ 23507 h 565150"/>
              <a:gd name="connsiteX3" fmla="*/ 19050 w 1847850"/>
              <a:gd name="connsiteY3" fmla="*/ 23507 h 565150"/>
              <a:gd name="connsiteX4" fmla="*/ 19050 w 1847850"/>
              <a:gd name="connsiteY4" fmla="*/ 576593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7850" h="565150">
                <a:moveTo>
                  <a:pt x="19050" y="576593"/>
                </a:moveTo>
                <a:lnTo>
                  <a:pt x="1847850" y="576593"/>
                </a:lnTo>
                <a:lnTo>
                  <a:pt x="1847850" y="23507"/>
                </a:lnTo>
                <a:lnTo>
                  <a:pt x="19050" y="23507"/>
                </a:lnTo>
                <a:lnTo>
                  <a:pt x="19050" y="576593"/>
                </a:lnTo>
                <a:close/>
              </a:path>
            </a:pathLst>
          </a:custGeom>
          <a:solidFill>
            <a:srgbClr val="F0F2F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4" name="Freeform 684"/>
          <p:cNvSpPr/>
          <p:nvPr/>
        </p:nvSpPr>
        <p:spPr>
          <a:xfrm>
            <a:off x="0" y="5751830"/>
            <a:ext cx="1828800" cy="553084"/>
          </a:xfrm>
          <a:custGeom>
            <a:avLst/>
            <a:gdLst>
              <a:gd name="connsiteX0" fmla="*/ 0 w 1828800"/>
              <a:gd name="connsiteY0" fmla="*/ 553084 h 553084"/>
              <a:gd name="connsiteX1" fmla="*/ 1828800 w 1828800"/>
              <a:gd name="connsiteY1" fmla="*/ 553084 h 553084"/>
              <a:gd name="connsiteX2" fmla="*/ 1828800 w 1828800"/>
              <a:gd name="connsiteY2" fmla="*/ 0 h 553084"/>
              <a:gd name="connsiteX3" fmla="*/ 0 w 1828800"/>
              <a:gd name="connsiteY3" fmla="*/ 0 h 553084"/>
              <a:gd name="connsiteX4" fmla="*/ 0 w 1828800"/>
              <a:gd name="connsiteY4" fmla="*/ 553084 h 553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8800" h="553084">
                <a:moveTo>
                  <a:pt x="0" y="553084"/>
                </a:moveTo>
                <a:lnTo>
                  <a:pt x="1828800" y="553084"/>
                </a:lnTo>
                <a:lnTo>
                  <a:pt x="1828800" y="0"/>
                </a:lnTo>
                <a:lnTo>
                  <a:pt x="0" y="0"/>
                </a:lnTo>
                <a:lnTo>
                  <a:pt x="0" y="553084"/>
                </a:lnTo>
                <a:close/>
              </a:path>
            </a:pathLst>
          </a:custGeom>
          <a:solidFill>
            <a:srgbClr val="E1E6ED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5" name="Freeform 685"/>
          <p:cNvSpPr/>
          <p:nvPr/>
        </p:nvSpPr>
        <p:spPr>
          <a:xfrm>
            <a:off x="1809750" y="5721350"/>
            <a:ext cx="1847850" cy="577850"/>
          </a:xfrm>
          <a:custGeom>
            <a:avLst/>
            <a:gdLst>
              <a:gd name="connsiteX0" fmla="*/ 19050 w 1847850"/>
              <a:gd name="connsiteY0" fmla="*/ 583565 h 577850"/>
              <a:gd name="connsiteX1" fmla="*/ 1847850 w 1847850"/>
              <a:gd name="connsiteY1" fmla="*/ 583565 h 577850"/>
              <a:gd name="connsiteX2" fmla="*/ 1847850 w 1847850"/>
              <a:gd name="connsiteY2" fmla="*/ 30480 h 577850"/>
              <a:gd name="connsiteX3" fmla="*/ 19050 w 1847850"/>
              <a:gd name="connsiteY3" fmla="*/ 30480 h 577850"/>
              <a:gd name="connsiteX4" fmla="*/ 19050 w 1847850"/>
              <a:gd name="connsiteY4" fmla="*/ 583565 h 577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7850" h="577850">
                <a:moveTo>
                  <a:pt x="19050" y="583565"/>
                </a:moveTo>
                <a:lnTo>
                  <a:pt x="1847850" y="583565"/>
                </a:lnTo>
                <a:lnTo>
                  <a:pt x="1847850" y="30480"/>
                </a:lnTo>
                <a:lnTo>
                  <a:pt x="19050" y="30480"/>
                </a:lnTo>
                <a:lnTo>
                  <a:pt x="19050" y="583565"/>
                </a:lnTo>
                <a:close/>
              </a:path>
            </a:pathLst>
          </a:custGeom>
          <a:solidFill>
            <a:srgbClr val="E1E6ED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6" name="Freeform 686"/>
          <p:cNvSpPr/>
          <p:nvPr/>
        </p:nvSpPr>
        <p:spPr>
          <a:xfrm>
            <a:off x="3638550" y="5721350"/>
            <a:ext cx="1847850" cy="577850"/>
          </a:xfrm>
          <a:custGeom>
            <a:avLst/>
            <a:gdLst>
              <a:gd name="connsiteX0" fmla="*/ 19050 w 1847850"/>
              <a:gd name="connsiteY0" fmla="*/ 583565 h 577850"/>
              <a:gd name="connsiteX1" fmla="*/ 1847850 w 1847850"/>
              <a:gd name="connsiteY1" fmla="*/ 583565 h 577850"/>
              <a:gd name="connsiteX2" fmla="*/ 1847850 w 1847850"/>
              <a:gd name="connsiteY2" fmla="*/ 30480 h 577850"/>
              <a:gd name="connsiteX3" fmla="*/ 19050 w 1847850"/>
              <a:gd name="connsiteY3" fmla="*/ 30480 h 577850"/>
              <a:gd name="connsiteX4" fmla="*/ 19050 w 1847850"/>
              <a:gd name="connsiteY4" fmla="*/ 583565 h 577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7850" h="577850">
                <a:moveTo>
                  <a:pt x="19050" y="583565"/>
                </a:moveTo>
                <a:lnTo>
                  <a:pt x="1847850" y="583565"/>
                </a:lnTo>
                <a:lnTo>
                  <a:pt x="1847850" y="30480"/>
                </a:lnTo>
                <a:lnTo>
                  <a:pt x="19050" y="30480"/>
                </a:lnTo>
                <a:lnTo>
                  <a:pt x="19050" y="583565"/>
                </a:lnTo>
                <a:close/>
              </a:path>
            </a:pathLst>
          </a:custGeom>
          <a:solidFill>
            <a:srgbClr val="E1E6ED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7" name="Freeform 687"/>
          <p:cNvSpPr/>
          <p:nvPr/>
        </p:nvSpPr>
        <p:spPr>
          <a:xfrm>
            <a:off x="5467350" y="5721350"/>
            <a:ext cx="1847850" cy="577850"/>
          </a:xfrm>
          <a:custGeom>
            <a:avLst/>
            <a:gdLst>
              <a:gd name="connsiteX0" fmla="*/ 19050 w 1847850"/>
              <a:gd name="connsiteY0" fmla="*/ 583565 h 577850"/>
              <a:gd name="connsiteX1" fmla="*/ 1847850 w 1847850"/>
              <a:gd name="connsiteY1" fmla="*/ 583565 h 577850"/>
              <a:gd name="connsiteX2" fmla="*/ 1847850 w 1847850"/>
              <a:gd name="connsiteY2" fmla="*/ 30480 h 577850"/>
              <a:gd name="connsiteX3" fmla="*/ 19050 w 1847850"/>
              <a:gd name="connsiteY3" fmla="*/ 30480 h 577850"/>
              <a:gd name="connsiteX4" fmla="*/ 19050 w 1847850"/>
              <a:gd name="connsiteY4" fmla="*/ 583565 h 577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7850" h="577850">
                <a:moveTo>
                  <a:pt x="19050" y="583565"/>
                </a:moveTo>
                <a:lnTo>
                  <a:pt x="1847850" y="583565"/>
                </a:lnTo>
                <a:lnTo>
                  <a:pt x="1847850" y="30480"/>
                </a:lnTo>
                <a:lnTo>
                  <a:pt x="19050" y="30480"/>
                </a:lnTo>
                <a:lnTo>
                  <a:pt x="19050" y="583565"/>
                </a:lnTo>
                <a:close/>
              </a:path>
            </a:pathLst>
          </a:custGeom>
          <a:solidFill>
            <a:srgbClr val="E1E6ED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8" name="Freeform 688"/>
          <p:cNvSpPr/>
          <p:nvPr/>
        </p:nvSpPr>
        <p:spPr>
          <a:xfrm>
            <a:off x="7296150" y="5721350"/>
            <a:ext cx="1847850" cy="577850"/>
          </a:xfrm>
          <a:custGeom>
            <a:avLst/>
            <a:gdLst>
              <a:gd name="connsiteX0" fmla="*/ 19050 w 1847850"/>
              <a:gd name="connsiteY0" fmla="*/ 583565 h 577850"/>
              <a:gd name="connsiteX1" fmla="*/ 1847850 w 1847850"/>
              <a:gd name="connsiteY1" fmla="*/ 583565 h 577850"/>
              <a:gd name="connsiteX2" fmla="*/ 1847850 w 1847850"/>
              <a:gd name="connsiteY2" fmla="*/ 30480 h 577850"/>
              <a:gd name="connsiteX3" fmla="*/ 19050 w 1847850"/>
              <a:gd name="connsiteY3" fmla="*/ 30480 h 577850"/>
              <a:gd name="connsiteX4" fmla="*/ 19050 w 1847850"/>
              <a:gd name="connsiteY4" fmla="*/ 583565 h 577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7850" h="577850">
                <a:moveTo>
                  <a:pt x="19050" y="583565"/>
                </a:moveTo>
                <a:lnTo>
                  <a:pt x="1847850" y="583565"/>
                </a:lnTo>
                <a:lnTo>
                  <a:pt x="1847850" y="30480"/>
                </a:lnTo>
                <a:lnTo>
                  <a:pt x="19050" y="30480"/>
                </a:lnTo>
                <a:lnTo>
                  <a:pt x="19050" y="583565"/>
                </a:lnTo>
                <a:close/>
              </a:path>
            </a:pathLst>
          </a:custGeom>
          <a:solidFill>
            <a:srgbClr val="E1E6ED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9" name="Freeform 689"/>
          <p:cNvSpPr/>
          <p:nvPr/>
        </p:nvSpPr>
        <p:spPr>
          <a:xfrm>
            <a:off x="0" y="6304913"/>
            <a:ext cx="1828800" cy="553084"/>
          </a:xfrm>
          <a:custGeom>
            <a:avLst/>
            <a:gdLst>
              <a:gd name="connsiteX0" fmla="*/ 0 w 1828800"/>
              <a:gd name="connsiteY0" fmla="*/ 553084 h 553084"/>
              <a:gd name="connsiteX1" fmla="*/ 1828800 w 1828800"/>
              <a:gd name="connsiteY1" fmla="*/ 553084 h 553084"/>
              <a:gd name="connsiteX2" fmla="*/ 1828800 w 1828800"/>
              <a:gd name="connsiteY2" fmla="*/ 0 h 553084"/>
              <a:gd name="connsiteX3" fmla="*/ 0 w 1828800"/>
              <a:gd name="connsiteY3" fmla="*/ 0 h 553084"/>
              <a:gd name="connsiteX4" fmla="*/ 0 w 1828800"/>
              <a:gd name="connsiteY4" fmla="*/ 553084 h 553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8800" h="553084">
                <a:moveTo>
                  <a:pt x="0" y="553084"/>
                </a:moveTo>
                <a:lnTo>
                  <a:pt x="1828800" y="553084"/>
                </a:lnTo>
                <a:lnTo>
                  <a:pt x="1828800" y="0"/>
                </a:lnTo>
                <a:lnTo>
                  <a:pt x="0" y="0"/>
                </a:lnTo>
                <a:lnTo>
                  <a:pt x="0" y="553084"/>
                </a:lnTo>
                <a:close/>
              </a:path>
            </a:pathLst>
          </a:custGeom>
          <a:solidFill>
            <a:srgbClr val="F0F2F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0" name="Freeform 690"/>
          <p:cNvSpPr/>
          <p:nvPr/>
        </p:nvSpPr>
        <p:spPr>
          <a:xfrm>
            <a:off x="1809750" y="6280150"/>
            <a:ext cx="1847850" cy="565150"/>
          </a:xfrm>
          <a:custGeom>
            <a:avLst/>
            <a:gdLst>
              <a:gd name="connsiteX0" fmla="*/ 19050 w 1847850"/>
              <a:gd name="connsiteY0" fmla="*/ 577848 h 565150"/>
              <a:gd name="connsiteX1" fmla="*/ 1847850 w 1847850"/>
              <a:gd name="connsiteY1" fmla="*/ 577848 h 565150"/>
              <a:gd name="connsiteX2" fmla="*/ 1847850 w 1847850"/>
              <a:gd name="connsiteY2" fmla="*/ 24763 h 565150"/>
              <a:gd name="connsiteX3" fmla="*/ 19050 w 1847850"/>
              <a:gd name="connsiteY3" fmla="*/ 24763 h 565150"/>
              <a:gd name="connsiteX4" fmla="*/ 19050 w 1847850"/>
              <a:gd name="connsiteY4" fmla="*/ 577848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7850" h="565150">
                <a:moveTo>
                  <a:pt x="19050" y="577848"/>
                </a:moveTo>
                <a:lnTo>
                  <a:pt x="1847850" y="577848"/>
                </a:lnTo>
                <a:lnTo>
                  <a:pt x="1847850" y="24763"/>
                </a:lnTo>
                <a:lnTo>
                  <a:pt x="19050" y="24763"/>
                </a:lnTo>
                <a:lnTo>
                  <a:pt x="19050" y="577848"/>
                </a:lnTo>
                <a:close/>
              </a:path>
            </a:pathLst>
          </a:custGeom>
          <a:solidFill>
            <a:srgbClr val="F0F2F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1" name="Freeform 691"/>
          <p:cNvSpPr/>
          <p:nvPr/>
        </p:nvSpPr>
        <p:spPr>
          <a:xfrm>
            <a:off x="3638550" y="6280150"/>
            <a:ext cx="1847850" cy="565150"/>
          </a:xfrm>
          <a:custGeom>
            <a:avLst/>
            <a:gdLst>
              <a:gd name="connsiteX0" fmla="*/ 19050 w 1847850"/>
              <a:gd name="connsiteY0" fmla="*/ 577848 h 565150"/>
              <a:gd name="connsiteX1" fmla="*/ 1847850 w 1847850"/>
              <a:gd name="connsiteY1" fmla="*/ 577848 h 565150"/>
              <a:gd name="connsiteX2" fmla="*/ 1847850 w 1847850"/>
              <a:gd name="connsiteY2" fmla="*/ 24763 h 565150"/>
              <a:gd name="connsiteX3" fmla="*/ 19050 w 1847850"/>
              <a:gd name="connsiteY3" fmla="*/ 24763 h 565150"/>
              <a:gd name="connsiteX4" fmla="*/ 19050 w 1847850"/>
              <a:gd name="connsiteY4" fmla="*/ 577848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7850" h="565150">
                <a:moveTo>
                  <a:pt x="19050" y="577848"/>
                </a:moveTo>
                <a:lnTo>
                  <a:pt x="1847850" y="577848"/>
                </a:lnTo>
                <a:lnTo>
                  <a:pt x="1847850" y="24763"/>
                </a:lnTo>
                <a:lnTo>
                  <a:pt x="19050" y="24763"/>
                </a:lnTo>
                <a:lnTo>
                  <a:pt x="19050" y="577848"/>
                </a:lnTo>
                <a:close/>
              </a:path>
            </a:pathLst>
          </a:custGeom>
          <a:solidFill>
            <a:srgbClr val="F0F2F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2" name="Freeform 692"/>
          <p:cNvSpPr/>
          <p:nvPr/>
        </p:nvSpPr>
        <p:spPr>
          <a:xfrm>
            <a:off x="5467350" y="6280150"/>
            <a:ext cx="1847850" cy="565150"/>
          </a:xfrm>
          <a:custGeom>
            <a:avLst/>
            <a:gdLst>
              <a:gd name="connsiteX0" fmla="*/ 19050 w 1847850"/>
              <a:gd name="connsiteY0" fmla="*/ 577848 h 565150"/>
              <a:gd name="connsiteX1" fmla="*/ 1847850 w 1847850"/>
              <a:gd name="connsiteY1" fmla="*/ 577848 h 565150"/>
              <a:gd name="connsiteX2" fmla="*/ 1847850 w 1847850"/>
              <a:gd name="connsiteY2" fmla="*/ 24763 h 565150"/>
              <a:gd name="connsiteX3" fmla="*/ 19050 w 1847850"/>
              <a:gd name="connsiteY3" fmla="*/ 24763 h 565150"/>
              <a:gd name="connsiteX4" fmla="*/ 19050 w 1847850"/>
              <a:gd name="connsiteY4" fmla="*/ 577848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7850" h="565150">
                <a:moveTo>
                  <a:pt x="19050" y="577848"/>
                </a:moveTo>
                <a:lnTo>
                  <a:pt x="1847850" y="577848"/>
                </a:lnTo>
                <a:lnTo>
                  <a:pt x="1847850" y="24763"/>
                </a:lnTo>
                <a:lnTo>
                  <a:pt x="19050" y="24763"/>
                </a:lnTo>
                <a:lnTo>
                  <a:pt x="19050" y="577848"/>
                </a:lnTo>
                <a:close/>
              </a:path>
            </a:pathLst>
          </a:custGeom>
          <a:solidFill>
            <a:srgbClr val="F0F2F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3" name="Freeform 693"/>
          <p:cNvSpPr/>
          <p:nvPr/>
        </p:nvSpPr>
        <p:spPr>
          <a:xfrm>
            <a:off x="7296150" y="6280150"/>
            <a:ext cx="1847850" cy="565150"/>
          </a:xfrm>
          <a:custGeom>
            <a:avLst/>
            <a:gdLst>
              <a:gd name="connsiteX0" fmla="*/ 19050 w 1847850"/>
              <a:gd name="connsiteY0" fmla="*/ 577848 h 565150"/>
              <a:gd name="connsiteX1" fmla="*/ 1847850 w 1847850"/>
              <a:gd name="connsiteY1" fmla="*/ 577848 h 565150"/>
              <a:gd name="connsiteX2" fmla="*/ 1847850 w 1847850"/>
              <a:gd name="connsiteY2" fmla="*/ 24763 h 565150"/>
              <a:gd name="connsiteX3" fmla="*/ 19050 w 1847850"/>
              <a:gd name="connsiteY3" fmla="*/ 24763 h 565150"/>
              <a:gd name="connsiteX4" fmla="*/ 19050 w 1847850"/>
              <a:gd name="connsiteY4" fmla="*/ 577848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7850" h="565150">
                <a:moveTo>
                  <a:pt x="19050" y="577848"/>
                </a:moveTo>
                <a:lnTo>
                  <a:pt x="1847850" y="577848"/>
                </a:lnTo>
                <a:lnTo>
                  <a:pt x="1847850" y="24763"/>
                </a:lnTo>
                <a:lnTo>
                  <a:pt x="19050" y="24763"/>
                </a:lnTo>
                <a:lnTo>
                  <a:pt x="19050" y="577848"/>
                </a:lnTo>
                <a:close/>
              </a:path>
            </a:pathLst>
          </a:custGeom>
          <a:solidFill>
            <a:srgbClr val="F0F2F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4" name="Freeform 694"/>
          <p:cNvSpPr/>
          <p:nvPr/>
        </p:nvSpPr>
        <p:spPr>
          <a:xfrm>
            <a:off x="1809750" y="1238250"/>
            <a:ext cx="31750" cy="958850"/>
          </a:xfrm>
          <a:custGeom>
            <a:avLst/>
            <a:gdLst>
              <a:gd name="connsiteX0" fmla="*/ 19050 w 31750"/>
              <a:gd name="connsiteY0" fmla="*/ 24130 h 958850"/>
              <a:gd name="connsiteX1" fmla="*/ 19050 w 31750"/>
              <a:gd name="connsiteY1" fmla="*/ 966089 h 958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750" h="958850">
                <a:moveTo>
                  <a:pt x="19050" y="24130"/>
                </a:moveTo>
                <a:lnTo>
                  <a:pt x="19050" y="966089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5" name="Freeform 695"/>
          <p:cNvSpPr/>
          <p:nvPr/>
        </p:nvSpPr>
        <p:spPr>
          <a:xfrm>
            <a:off x="1809750" y="2178050"/>
            <a:ext cx="57150" cy="1009650"/>
          </a:xfrm>
          <a:custGeom>
            <a:avLst/>
            <a:gdLst>
              <a:gd name="connsiteX0" fmla="*/ 19050 w 57150"/>
              <a:gd name="connsiteY0" fmla="*/ 26289 h 1009650"/>
              <a:gd name="connsiteX1" fmla="*/ 19050 w 57150"/>
              <a:gd name="connsiteY1" fmla="*/ 1019048 h 1009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7150" h="1009650">
                <a:moveTo>
                  <a:pt x="19050" y="26289"/>
                </a:moveTo>
                <a:lnTo>
                  <a:pt x="19050" y="1019048"/>
                </a:lnTo>
              </a:path>
            </a:pathLst>
          </a:custGeom>
          <a:ln w="381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6" name="Freeform 696"/>
          <p:cNvSpPr/>
          <p:nvPr/>
        </p:nvSpPr>
        <p:spPr>
          <a:xfrm>
            <a:off x="1809750" y="3168650"/>
            <a:ext cx="31750" cy="3689350"/>
          </a:xfrm>
          <a:custGeom>
            <a:avLst/>
            <a:gdLst>
              <a:gd name="connsiteX0" fmla="*/ 19050 w 31750"/>
              <a:gd name="connsiteY0" fmla="*/ 28448 h 3689350"/>
              <a:gd name="connsiteX1" fmla="*/ 19050 w 31750"/>
              <a:gd name="connsiteY1" fmla="*/ 3695698 h 3689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750" h="3689350">
                <a:moveTo>
                  <a:pt x="19050" y="28448"/>
                </a:moveTo>
                <a:lnTo>
                  <a:pt x="19050" y="3695698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7" name="Freeform 697"/>
          <p:cNvSpPr/>
          <p:nvPr/>
        </p:nvSpPr>
        <p:spPr>
          <a:xfrm>
            <a:off x="3638550" y="1238250"/>
            <a:ext cx="31750" cy="5619750"/>
          </a:xfrm>
          <a:custGeom>
            <a:avLst/>
            <a:gdLst>
              <a:gd name="connsiteX0" fmla="*/ 19050 w 31750"/>
              <a:gd name="connsiteY0" fmla="*/ 24130 h 5619750"/>
              <a:gd name="connsiteX1" fmla="*/ 19050 w 31750"/>
              <a:gd name="connsiteY1" fmla="*/ 5626098 h 561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750" h="5619750">
                <a:moveTo>
                  <a:pt x="19050" y="24130"/>
                </a:moveTo>
                <a:lnTo>
                  <a:pt x="19050" y="5626098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8" name="Freeform 698"/>
          <p:cNvSpPr/>
          <p:nvPr/>
        </p:nvSpPr>
        <p:spPr>
          <a:xfrm>
            <a:off x="5467350" y="1238250"/>
            <a:ext cx="31750" cy="5619750"/>
          </a:xfrm>
          <a:custGeom>
            <a:avLst/>
            <a:gdLst>
              <a:gd name="connsiteX0" fmla="*/ 19050 w 31750"/>
              <a:gd name="connsiteY0" fmla="*/ 24130 h 5619750"/>
              <a:gd name="connsiteX1" fmla="*/ 19050 w 31750"/>
              <a:gd name="connsiteY1" fmla="*/ 5626098 h 561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750" h="5619750">
                <a:moveTo>
                  <a:pt x="19050" y="24130"/>
                </a:moveTo>
                <a:lnTo>
                  <a:pt x="19050" y="5626098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9" name="Freeform 699"/>
          <p:cNvSpPr/>
          <p:nvPr/>
        </p:nvSpPr>
        <p:spPr>
          <a:xfrm>
            <a:off x="7296150" y="1238250"/>
            <a:ext cx="31750" cy="5619750"/>
          </a:xfrm>
          <a:custGeom>
            <a:avLst/>
            <a:gdLst>
              <a:gd name="connsiteX0" fmla="*/ 19050 w 31750"/>
              <a:gd name="connsiteY0" fmla="*/ 24130 h 5619750"/>
              <a:gd name="connsiteX1" fmla="*/ 19050 w 31750"/>
              <a:gd name="connsiteY1" fmla="*/ 5626098 h 561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750" h="5619750">
                <a:moveTo>
                  <a:pt x="19050" y="24130"/>
                </a:moveTo>
                <a:lnTo>
                  <a:pt x="19050" y="5626098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0" name="Freeform 700"/>
          <p:cNvSpPr/>
          <p:nvPr/>
        </p:nvSpPr>
        <p:spPr>
          <a:xfrm>
            <a:off x="0" y="2223389"/>
            <a:ext cx="1847850" cy="0"/>
          </a:xfrm>
          <a:custGeom>
            <a:avLst/>
            <a:gdLst>
              <a:gd name="connsiteX0" fmla="*/ 0 w 1847850"/>
              <a:gd name="connsiteY0" fmla="*/ 0 h 0"/>
              <a:gd name="connsiteX1" fmla="*/ 1847850 w 184785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847850">
                <a:moveTo>
                  <a:pt x="0" y="0"/>
                </a:moveTo>
                <a:lnTo>
                  <a:pt x="1847850" y="0"/>
                </a:lnTo>
              </a:path>
            </a:pathLst>
          </a:custGeom>
          <a:ln w="381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1" name="Freeform 701"/>
          <p:cNvSpPr/>
          <p:nvPr/>
        </p:nvSpPr>
        <p:spPr>
          <a:xfrm>
            <a:off x="0" y="3178048"/>
            <a:ext cx="1809750" cy="0"/>
          </a:xfrm>
          <a:custGeom>
            <a:avLst/>
            <a:gdLst>
              <a:gd name="connsiteX0" fmla="*/ 0 w 1809750"/>
              <a:gd name="connsiteY0" fmla="*/ 0 h 0"/>
              <a:gd name="connsiteX1" fmla="*/ 1809750 w 180975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809750">
                <a:moveTo>
                  <a:pt x="0" y="0"/>
                </a:moveTo>
                <a:lnTo>
                  <a:pt x="180975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2" name="Freeform 702"/>
          <p:cNvSpPr/>
          <p:nvPr/>
        </p:nvSpPr>
        <p:spPr>
          <a:xfrm>
            <a:off x="1784350" y="3155950"/>
            <a:ext cx="7359650" cy="57150"/>
          </a:xfrm>
          <a:custGeom>
            <a:avLst/>
            <a:gdLst>
              <a:gd name="connsiteX0" fmla="*/ 25400 w 7359650"/>
              <a:gd name="connsiteY0" fmla="*/ 22098 h 57150"/>
              <a:gd name="connsiteX1" fmla="*/ 7366000 w 7359650"/>
              <a:gd name="connsiteY1" fmla="*/ 22098 h 57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359650" h="57150">
                <a:moveTo>
                  <a:pt x="25400" y="22098"/>
                </a:moveTo>
                <a:lnTo>
                  <a:pt x="7366000" y="22098"/>
                </a:lnTo>
              </a:path>
            </a:pathLst>
          </a:custGeom>
          <a:ln w="381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3" name="Freeform 703"/>
          <p:cNvSpPr/>
          <p:nvPr/>
        </p:nvSpPr>
        <p:spPr>
          <a:xfrm>
            <a:off x="0" y="4188333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4" name="Freeform 704"/>
          <p:cNvSpPr/>
          <p:nvPr/>
        </p:nvSpPr>
        <p:spPr>
          <a:xfrm>
            <a:off x="0" y="5198745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5" name="Freeform 705"/>
          <p:cNvSpPr/>
          <p:nvPr/>
        </p:nvSpPr>
        <p:spPr>
          <a:xfrm>
            <a:off x="0" y="5751843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6" name="Freeform 706"/>
          <p:cNvSpPr/>
          <p:nvPr/>
        </p:nvSpPr>
        <p:spPr>
          <a:xfrm>
            <a:off x="0" y="6304915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7" name="Freeform 707"/>
          <p:cNvSpPr/>
          <p:nvPr/>
        </p:nvSpPr>
        <p:spPr>
          <a:xfrm>
            <a:off x="0" y="1262380"/>
            <a:ext cx="0" cy="5595619"/>
          </a:xfrm>
          <a:custGeom>
            <a:avLst/>
            <a:gdLst>
              <a:gd name="connsiteX0" fmla="*/ 0 w 0"/>
              <a:gd name="connsiteY0" fmla="*/ 0 h 5595619"/>
              <a:gd name="connsiteX1" fmla="*/ 0 w 0"/>
              <a:gd name="connsiteY1" fmla="*/ 5595619 h 5595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5595619">
                <a:moveTo>
                  <a:pt x="0" y="0"/>
                </a:moveTo>
                <a:lnTo>
                  <a:pt x="0" y="5595619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" name="Freeform 708"/>
          <p:cNvSpPr/>
          <p:nvPr/>
        </p:nvSpPr>
        <p:spPr>
          <a:xfrm>
            <a:off x="9144000" y="1262380"/>
            <a:ext cx="0" cy="5595619"/>
          </a:xfrm>
          <a:custGeom>
            <a:avLst/>
            <a:gdLst>
              <a:gd name="connsiteX0" fmla="*/ 0 w 0"/>
              <a:gd name="connsiteY0" fmla="*/ 0 h 5595619"/>
              <a:gd name="connsiteX1" fmla="*/ 0 w 0"/>
              <a:gd name="connsiteY1" fmla="*/ 5595619 h 5595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5595619">
                <a:moveTo>
                  <a:pt x="0" y="0"/>
                </a:moveTo>
                <a:lnTo>
                  <a:pt x="0" y="5595619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9" name="Freeform 709"/>
          <p:cNvSpPr/>
          <p:nvPr/>
        </p:nvSpPr>
        <p:spPr>
          <a:xfrm>
            <a:off x="0" y="1268730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0" name="Freeform 710"/>
          <p:cNvSpPr/>
          <p:nvPr/>
        </p:nvSpPr>
        <p:spPr>
          <a:xfrm>
            <a:off x="0" y="6857998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1" name="TextBox 711"/>
          <p:cNvSpPr txBox="1"/>
          <p:nvPr/>
        </p:nvSpPr>
        <p:spPr>
          <a:xfrm>
            <a:off x="91439" y="45455"/>
            <a:ext cx="8987106" cy="105172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74319" indent="-274319" hangingPunct="0">
              <a:lnSpc>
                <a:spcPct val="100000"/>
              </a:lnSpc>
            </a:pPr>
            <a:r>
              <a:rPr lang="en-US" altLang="zh-CN" sz="1100" spc="16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100" spc="17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Suşların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0" dirty="0">
                <a:solidFill>
                  <a:srgbClr val="000000"/>
                </a:solidFill>
                <a:latin typeface="Times New Roman"/>
                <a:ea typeface="Times New Roman"/>
              </a:rPr>
              <a:t>çoğunda,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bazılarının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dışında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peptidoglikan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yapısında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200" dirty="0">
                <a:solidFill>
                  <a:srgbClr val="000000"/>
                </a:solidFill>
                <a:latin typeface="Times New Roman"/>
                <a:ea typeface="Times New Roman"/>
              </a:rPr>
              <a:t>L</a:t>
            </a:r>
            <a:r>
              <a:rPr lang="en-US" altLang="zh-CN" sz="1600" spc="89" dirty="0">
                <a:solidFill>
                  <a:srgbClr val="000000"/>
                </a:solidFill>
                <a:latin typeface="Times New Roman"/>
                <a:ea typeface="Times New Roman"/>
              </a:rPr>
              <a:t>-lisin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95" dirty="0">
                <a:solidFill>
                  <a:srgbClr val="000000"/>
                </a:solidFill>
                <a:latin typeface="Times New Roman"/>
                <a:ea typeface="Times New Roman"/>
              </a:rPr>
              <a:t>D</a:t>
            </a:r>
            <a:r>
              <a:rPr lang="en-US" altLang="zh-CN" sz="1600" spc="85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aspartat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tipinde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16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89" dirty="0">
                <a:solidFill>
                  <a:srgbClr val="000000"/>
                </a:solidFill>
                <a:latin typeface="Times New Roman"/>
                <a:ea typeface="Times New Roman"/>
              </a:rPr>
              <a:t>peptit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bulunur.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Ayrıca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0" dirty="0">
                <a:solidFill>
                  <a:srgbClr val="000000"/>
                </a:solidFill>
                <a:latin typeface="Times New Roman"/>
                <a:ea typeface="Times New Roman"/>
              </a:rPr>
              <a:t>Lys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600" spc="164" dirty="0">
                <a:solidFill>
                  <a:srgbClr val="000000"/>
                </a:solidFill>
                <a:latin typeface="Times New Roman"/>
                <a:ea typeface="Times New Roman"/>
              </a:rPr>
              <a:t>mDAP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600" spc="125" dirty="0">
                <a:solidFill>
                  <a:srgbClr val="000000"/>
                </a:solidFill>
                <a:latin typeface="Times New Roman"/>
                <a:ea typeface="Times New Roman"/>
              </a:rPr>
              <a:t>Orn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85" dirty="0">
                <a:solidFill>
                  <a:srgbClr val="000000"/>
                </a:solidFill>
                <a:latin typeface="Times New Roman"/>
                <a:ea typeface="Times New Roman"/>
              </a:rPr>
              <a:t>sıralanışı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94" dirty="0">
                <a:solidFill>
                  <a:srgbClr val="000000"/>
                </a:solidFill>
                <a:latin typeface="Times New Roman"/>
                <a:ea typeface="Times New Roman"/>
              </a:rPr>
              <a:t>vardır.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39" dirty="0">
                <a:solidFill>
                  <a:srgbClr val="000000"/>
                </a:solidFill>
                <a:latin typeface="Times New Roman"/>
                <a:ea typeface="Times New Roman"/>
              </a:rPr>
              <a:t>%(G+C)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94" dirty="0">
                <a:solidFill>
                  <a:srgbClr val="000000"/>
                </a:solidFill>
                <a:latin typeface="Times New Roman"/>
                <a:ea typeface="Times New Roman"/>
              </a:rPr>
              <a:t>oranları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45" dirty="0">
                <a:solidFill>
                  <a:srgbClr val="000000"/>
                </a:solidFill>
                <a:latin typeface="Times New Roman"/>
                <a:ea typeface="Times New Roman"/>
              </a:rPr>
              <a:t>%32</a:t>
            </a:r>
            <a:r>
              <a:rPr lang="en-US" altLang="zh-CN" sz="1600" spc="94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600" spc="120" dirty="0">
                <a:solidFill>
                  <a:srgbClr val="000000"/>
                </a:solidFill>
                <a:latin typeface="Times New Roman"/>
                <a:ea typeface="Times New Roman"/>
              </a:rPr>
              <a:t>55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arasında</a:t>
            </a:r>
            <a:r>
              <a:rPr lang="en-US" altLang="zh-CN" sz="16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90" dirty="0">
                <a:solidFill>
                  <a:srgbClr val="000000"/>
                </a:solidFill>
                <a:latin typeface="Times New Roman"/>
                <a:ea typeface="Times New Roman"/>
              </a:rPr>
              <a:t>değiş</a:t>
            </a:r>
            <a:r>
              <a:rPr lang="en-US" altLang="zh-CN" sz="1600" spc="85" dirty="0">
                <a:solidFill>
                  <a:srgbClr val="000000"/>
                </a:solidFill>
                <a:latin typeface="Times New Roman"/>
                <a:ea typeface="Times New Roman"/>
              </a:rPr>
              <a:t>ir.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100" spc="14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100" spc="164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Çizelge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94" dirty="0">
                <a:solidFill>
                  <a:srgbClr val="000000"/>
                </a:solidFill>
                <a:latin typeface="Times New Roman"/>
                <a:ea typeface="Times New Roman"/>
              </a:rPr>
              <a:t>6.1.7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Süt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94" dirty="0">
                <a:solidFill>
                  <a:srgbClr val="000000"/>
                </a:solidFill>
                <a:latin typeface="Times New Roman"/>
                <a:ea typeface="Times New Roman"/>
              </a:rPr>
              <a:t>teknolojisinde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yaralanılan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94" dirty="0">
                <a:solidFill>
                  <a:srgbClr val="000000"/>
                </a:solidFill>
                <a:latin typeface="Times New Roman"/>
                <a:ea typeface="Times New Roman"/>
              </a:rPr>
              <a:t>lactobacillus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89" dirty="0">
                <a:solidFill>
                  <a:srgbClr val="000000"/>
                </a:solidFill>
                <a:latin typeface="Times New Roman"/>
                <a:ea typeface="Times New Roman"/>
              </a:rPr>
              <a:t>türlerinin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89" dirty="0">
                <a:solidFill>
                  <a:srgbClr val="000000"/>
                </a:solidFill>
                <a:latin typeface="Times New Roman"/>
                <a:ea typeface="Times New Roman"/>
              </a:rPr>
              <a:t>özellikleri</a:t>
            </a:r>
          </a:p>
        </p:txBody>
      </p:sp>
      <p:sp>
        <p:nvSpPr>
          <p:cNvPr id="712" name="TextBox 712"/>
          <p:cNvSpPr txBox="1"/>
          <p:nvPr/>
        </p:nvSpPr>
        <p:spPr>
          <a:xfrm>
            <a:off x="91439" y="1313622"/>
            <a:ext cx="897620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b="1" spc="164" dirty="0">
                <a:solidFill>
                  <a:srgbClr val="FEFEFE"/>
                </a:solidFill>
                <a:latin typeface="Times New Roman"/>
                <a:ea typeface="Times New Roman"/>
              </a:rPr>
              <a:t>Tür</a:t>
            </a:r>
            <a:r>
              <a:rPr lang="en-US" altLang="zh-CN" sz="1800" b="1" spc="154" dirty="0">
                <a:solidFill>
                  <a:srgbClr val="FEFEFE"/>
                </a:solidFill>
                <a:latin typeface="Times New Roman"/>
                <a:ea typeface="Times New Roman"/>
              </a:rPr>
              <a:t>ler</a:t>
            </a:r>
          </a:p>
        </p:txBody>
      </p:sp>
      <p:sp>
        <p:nvSpPr>
          <p:cNvPr id="713" name="TextBox 713"/>
          <p:cNvSpPr txBox="1"/>
          <p:nvPr/>
        </p:nvSpPr>
        <p:spPr>
          <a:xfrm>
            <a:off x="1920494" y="1313622"/>
            <a:ext cx="1485760" cy="5491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b="1" spc="100" dirty="0">
                <a:solidFill>
                  <a:srgbClr val="FEFEFE"/>
                </a:solidFill>
                <a:latin typeface="Times New Roman"/>
                <a:ea typeface="Times New Roman"/>
              </a:rPr>
              <a:t>DNA’da</a:t>
            </a:r>
            <a:r>
              <a:rPr lang="en-US" altLang="zh-CN" sz="1800" b="1" spc="64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114" dirty="0">
                <a:solidFill>
                  <a:srgbClr val="FEFEFE"/>
                </a:solidFill>
                <a:latin typeface="Times New Roman"/>
                <a:ea typeface="Times New Roman"/>
              </a:rPr>
              <a:t>G+C</a:t>
            </a:r>
          </a:p>
          <a:p>
            <a:pPr marL="0">
              <a:lnSpc>
                <a:spcPct val="100000"/>
              </a:lnSpc>
            </a:pPr>
            <a:r>
              <a:rPr lang="en-US" altLang="zh-CN" sz="1800" b="1" spc="-314" dirty="0">
                <a:solidFill>
                  <a:srgbClr val="FEFEFE"/>
                </a:solidFill>
                <a:latin typeface="Times New Roman"/>
                <a:ea typeface="Times New Roman"/>
              </a:rPr>
              <a:t>%</a:t>
            </a:r>
          </a:p>
        </p:txBody>
      </p:sp>
      <p:sp>
        <p:nvSpPr>
          <p:cNvPr id="714" name="TextBox 714"/>
          <p:cNvSpPr txBox="1"/>
          <p:nvPr/>
        </p:nvSpPr>
        <p:spPr>
          <a:xfrm>
            <a:off x="3749675" y="1313622"/>
            <a:ext cx="1543139" cy="5491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b="1" spc="200" dirty="0">
                <a:solidFill>
                  <a:srgbClr val="FEFEFE"/>
                </a:solidFill>
                <a:latin typeface="Times New Roman"/>
                <a:ea typeface="Times New Roman"/>
              </a:rPr>
              <a:t>Peptid</a:t>
            </a:r>
            <a:r>
              <a:rPr lang="en-US" altLang="zh-CN" sz="1800" b="1" spc="189" dirty="0">
                <a:solidFill>
                  <a:srgbClr val="FEFEFE"/>
                </a:solidFill>
                <a:latin typeface="Times New Roman"/>
                <a:ea typeface="Times New Roman"/>
              </a:rPr>
              <a:t>oglika</a:t>
            </a:r>
          </a:p>
          <a:p>
            <a:pPr marL="0">
              <a:lnSpc>
                <a:spcPct val="100000"/>
              </a:lnSpc>
            </a:pPr>
            <a:r>
              <a:rPr lang="en-US" altLang="zh-CN" sz="1800" b="1" spc="254" dirty="0">
                <a:solidFill>
                  <a:srgbClr val="FEFEFE"/>
                </a:solidFill>
                <a:latin typeface="Times New Roman"/>
                <a:ea typeface="Times New Roman"/>
              </a:rPr>
              <a:t>n</a:t>
            </a:r>
            <a:r>
              <a:rPr lang="en-US" altLang="zh-CN" sz="1800" b="1" spc="80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164" dirty="0">
                <a:solidFill>
                  <a:srgbClr val="FEFEFE"/>
                </a:solidFill>
                <a:latin typeface="Times New Roman"/>
                <a:ea typeface="Times New Roman"/>
              </a:rPr>
              <a:t>tipi</a:t>
            </a:r>
          </a:p>
        </p:txBody>
      </p:sp>
      <p:sp>
        <p:nvSpPr>
          <p:cNvPr id="715" name="TextBox 715"/>
          <p:cNvSpPr txBox="1"/>
          <p:nvPr/>
        </p:nvSpPr>
        <p:spPr>
          <a:xfrm>
            <a:off x="5578728" y="1313622"/>
            <a:ext cx="1361618" cy="5486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00000"/>
              </a:lnSpc>
            </a:pPr>
            <a:r>
              <a:rPr lang="en-US" altLang="zh-CN" sz="1800" b="1" spc="234" dirty="0">
                <a:solidFill>
                  <a:srgbClr val="FEFEFE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1800" b="1" spc="-200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189" dirty="0">
                <a:solidFill>
                  <a:srgbClr val="FEFEFE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1800" b="1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180" dirty="0">
                <a:solidFill>
                  <a:srgbClr val="FEFEFE"/>
                </a:solidFill>
                <a:latin typeface="Times New Roman"/>
                <a:ea typeface="Times New Roman"/>
              </a:rPr>
              <a:t>ti</a:t>
            </a:r>
            <a:r>
              <a:rPr lang="en-US" altLang="zh-CN" sz="1800" b="1" spc="170" dirty="0">
                <a:solidFill>
                  <a:srgbClr val="FEFEFE"/>
                </a:solidFill>
                <a:latin typeface="Times New Roman"/>
                <a:ea typeface="Times New Roman"/>
              </a:rPr>
              <a:t>pi</a:t>
            </a:r>
          </a:p>
        </p:txBody>
      </p:sp>
      <p:sp>
        <p:nvSpPr>
          <p:cNvPr id="716" name="TextBox 716"/>
          <p:cNvSpPr txBox="1"/>
          <p:nvPr/>
        </p:nvSpPr>
        <p:spPr>
          <a:xfrm>
            <a:off x="7407909" y="1313622"/>
            <a:ext cx="936270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b="1" spc="200" dirty="0">
                <a:solidFill>
                  <a:srgbClr val="FEFEFE"/>
                </a:solidFill>
                <a:latin typeface="Times New Roman"/>
                <a:ea typeface="Times New Roman"/>
              </a:rPr>
              <a:t>Doğ</a:t>
            </a:r>
            <a:r>
              <a:rPr lang="en-US" altLang="zh-CN" sz="1800" b="1" spc="189" dirty="0">
                <a:solidFill>
                  <a:srgbClr val="FEFEFE"/>
                </a:solidFill>
                <a:latin typeface="Times New Roman"/>
                <a:ea typeface="Times New Roman"/>
              </a:rPr>
              <a:t>ası</a:t>
            </a:r>
          </a:p>
        </p:txBody>
      </p:sp>
      <p:sp>
        <p:nvSpPr>
          <p:cNvPr id="717" name="TextBox 717"/>
          <p:cNvSpPr txBox="1"/>
          <p:nvPr/>
        </p:nvSpPr>
        <p:spPr>
          <a:xfrm>
            <a:off x="91439" y="2269678"/>
            <a:ext cx="1594141" cy="15006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Te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ea typeface="Times New Roman"/>
              </a:rPr>
              <a:t>rmofil</a:t>
            </a:r>
          </a:p>
          <a:p>
            <a:pPr marL="0">
              <a:lnSpc>
                <a:spcPct val="100000"/>
              </a:lnSpc>
            </a:pPr>
            <a:r>
              <a:rPr lang="en-US" altLang="zh-CN" sz="1800" spc="109" dirty="0">
                <a:solidFill>
                  <a:srgbClr val="000000"/>
                </a:solidFill>
                <a:latin typeface="Times New Roman"/>
                <a:ea typeface="Times New Roman"/>
              </a:rPr>
              <a:t>Lactobasi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ller</a:t>
            </a:r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200"/>
              </a:lnSpc>
            </a:pPr>
            <a:endParaRPr lang="en-US" dirty="0"/>
          </a:p>
          <a:p>
            <a:pPr marL="0" hangingPunct="0">
              <a:lnSpc>
                <a:spcPct val="99166"/>
              </a:lnSpc>
            </a:pP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delbruec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kii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bulgar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icus</a:t>
            </a:r>
          </a:p>
        </p:txBody>
      </p:sp>
      <p:sp>
        <p:nvSpPr>
          <p:cNvPr id="718" name="TextBox 718"/>
          <p:cNvSpPr txBox="1"/>
          <p:nvPr/>
        </p:nvSpPr>
        <p:spPr>
          <a:xfrm>
            <a:off x="1920494" y="3224719"/>
            <a:ext cx="595512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49</a:t>
            </a:r>
            <a:r>
              <a:rPr lang="en-US" altLang="zh-CN" sz="1800" spc="55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51</a:t>
            </a:r>
          </a:p>
        </p:txBody>
      </p:sp>
      <p:sp>
        <p:nvSpPr>
          <p:cNvPr id="719" name="TextBox 719"/>
          <p:cNvSpPr txBox="1"/>
          <p:nvPr/>
        </p:nvSpPr>
        <p:spPr>
          <a:xfrm>
            <a:off x="3749675" y="3224719"/>
            <a:ext cx="870914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75" dirty="0">
                <a:solidFill>
                  <a:srgbClr val="000000"/>
                </a:solidFill>
                <a:latin typeface="Times New Roman"/>
                <a:ea typeface="Times New Roman"/>
              </a:rPr>
              <a:t>Lys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ea typeface="Times New Roman"/>
              </a:rPr>
              <a:t>Asp</a:t>
            </a:r>
          </a:p>
        </p:txBody>
      </p:sp>
      <p:sp>
        <p:nvSpPr>
          <p:cNvPr id="720" name="TextBox 720"/>
          <p:cNvSpPr txBox="1"/>
          <p:nvPr/>
        </p:nvSpPr>
        <p:spPr>
          <a:xfrm>
            <a:off x="5578728" y="3224719"/>
            <a:ext cx="190512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89" dirty="0">
                <a:solidFill>
                  <a:srgbClr val="000000"/>
                </a:solidFill>
                <a:latin typeface="Times New Roman"/>
                <a:ea typeface="Times New Roman"/>
              </a:rPr>
              <a:t>D</a:t>
            </a:r>
          </a:p>
        </p:txBody>
      </p:sp>
      <p:sp>
        <p:nvSpPr>
          <p:cNvPr id="721" name="TextBox 721"/>
          <p:cNvSpPr txBox="1"/>
          <p:nvPr/>
        </p:nvSpPr>
        <p:spPr>
          <a:xfrm>
            <a:off x="7407909" y="3224719"/>
            <a:ext cx="1488507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Yoğurt,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peynir</a:t>
            </a:r>
          </a:p>
        </p:txBody>
      </p:sp>
      <p:sp>
        <p:nvSpPr>
          <p:cNvPr id="722" name="TextBox 722"/>
          <p:cNvSpPr txBox="1"/>
          <p:nvPr/>
        </p:nvSpPr>
        <p:spPr>
          <a:xfrm>
            <a:off x="91439" y="4235131"/>
            <a:ext cx="1594141" cy="5461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99166"/>
              </a:lnSpc>
            </a:pP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delbruec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kii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spc="109" dirty="0">
                <a:solidFill>
                  <a:srgbClr val="000000"/>
                </a:solidFill>
                <a:latin typeface="Times New Roman"/>
                <a:ea typeface="Times New Roman"/>
              </a:rPr>
              <a:t>la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ctis</a:t>
            </a:r>
          </a:p>
        </p:txBody>
      </p:sp>
      <p:sp>
        <p:nvSpPr>
          <p:cNvPr id="723" name="TextBox 723"/>
          <p:cNvSpPr txBox="1"/>
          <p:nvPr/>
        </p:nvSpPr>
        <p:spPr>
          <a:xfrm>
            <a:off x="1920494" y="4235131"/>
            <a:ext cx="652662" cy="54914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00000"/>
              </a:lnSpc>
            </a:pPr>
            <a:r>
              <a:rPr lang="en-US" altLang="zh-CN" sz="1800" spc="69" dirty="0">
                <a:solidFill>
                  <a:srgbClr val="000000"/>
                </a:solidFill>
                <a:latin typeface="Times New Roman"/>
                <a:ea typeface="Times New Roman"/>
              </a:rPr>
              <a:t>49</a:t>
            </a:r>
            <a:r>
              <a:rPr lang="en-US" altLang="zh-CN" sz="1800" spc="5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ea typeface="Times New Roman"/>
              </a:rPr>
              <a:t>51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34</a:t>
            </a:r>
            <a:r>
              <a:rPr lang="en-US" altLang="zh-CN" sz="1800" spc="55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37</a:t>
            </a:r>
          </a:p>
        </p:txBody>
      </p:sp>
      <p:sp>
        <p:nvSpPr>
          <p:cNvPr id="724" name="TextBox 724"/>
          <p:cNvSpPr txBox="1"/>
          <p:nvPr/>
        </p:nvSpPr>
        <p:spPr>
          <a:xfrm>
            <a:off x="3749675" y="4235131"/>
            <a:ext cx="928064" cy="54914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00000"/>
              </a:lnSpc>
            </a:pPr>
            <a:r>
              <a:rPr lang="en-US" altLang="zh-CN" sz="1800" spc="69" dirty="0">
                <a:solidFill>
                  <a:srgbClr val="000000"/>
                </a:solidFill>
                <a:latin typeface="Times New Roman"/>
                <a:ea typeface="Times New Roman"/>
              </a:rPr>
              <a:t>Lys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ea typeface="Times New Roman"/>
              </a:rPr>
              <a:t>Asp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ea typeface="Times New Roman"/>
              </a:rPr>
              <a:t>Lys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ea typeface="Times New Roman"/>
              </a:rPr>
              <a:t>Asp</a:t>
            </a:r>
          </a:p>
        </p:txBody>
      </p:sp>
      <p:sp>
        <p:nvSpPr>
          <p:cNvPr id="725" name="TextBox 725"/>
          <p:cNvSpPr txBox="1"/>
          <p:nvPr/>
        </p:nvSpPr>
        <p:spPr>
          <a:xfrm>
            <a:off x="5578728" y="4235131"/>
            <a:ext cx="343482" cy="5493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89" dirty="0">
                <a:solidFill>
                  <a:srgbClr val="000000"/>
                </a:solidFill>
                <a:latin typeface="Times New Roman"/>
                <a:ea typeface="Times New Roman"/>
              </a:rPr>
              <a:t>D</a:t>
            </a:r>
          </a:p>
          <a:p>
            <a:pPr marL="0">
              <a:lnSpc>
                <a:spcPct val="100000"/>
              </a:lnSpc>
            </a:pP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DL</a:t>
            </a:r>
          </a:p>
        </p:txBody>
      </p:sp>
      <p:sp>
        <p:nvSpPr>
          <p:cNvPr id="726" name="TextBox 726"/>
          <p:cNvSpPr txBox="1"/>
          <p:nvPr/>
        </p:nvSpPr>
        <p:spPr>
          <a:xfrm>
            <a:off x="7407909" y="4235131"/>
            <a:ext cx="1499461" cy="54914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00000"/>
              </a:lnSpc>
            </a:pPr>
            <a:r>
              <a:rPr lang="en-US" altLang="zh-CN" sz="1800" spc="175" dirty="0">
                <a:solidFill>
                  <a:srgbClr val="000000"/>
                </a:solidFill>
                <a:latin typeface="Times New Roman"/>
                <a:ea typeface="Times New Roman"/>
              </a:rPr>
              <a:t>Peynir</a:t>
            </a:r>
            <a:r>
              <a:rPr lang="en-US" altLang="zh-CN" sz="1800" spc="-20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204" dirty="0">
                <a:solidFill>
                  <a:srgbClr val="000000"/>
                </a:solidFill>
                <a:latin typeface="Times New Roman"/>
                <a:ea typeface="Times New Roman"/>
              </a:rPr>
              <a:t>dudak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Vajen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peynir</a:t>
            </a:r>
          </a:p>
        </p:txBody>
      </p:sp>
      <p:sp>
        <p:nvSpPr>
          <p:cNvPr id="727" name="TextBox 727"/>
          <p:cNvSpPr txBox="1"/>
          <p:nvPr/>
        </p:nvSpPr>
        <p:spPr>
          <a:xfrm>
            <a:off x="91439" y="5244272"/>
            <a:ext cx="8852447" cy="27546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416"/>
              </a:lnSpc>
              <a:tabLst>
                <a:tab pos="1829054" algn="l"/>
                <a:tab pos="3658234" algn="l"/>
                <a:tab pos="5487288" algn="l"/>
                <a:tab pos="7316469" algn="l"/>
              </a:tabLst>
            </a:pP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acidophilus	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38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40	Lys</a:t>
            </a:r>
            <a:r>
              <a:rPr lang="en-US" altLang="zh-CN" sz="1800" spc="55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ea typeface="Times New Roman"/>
              </a:rPr>
              <a:t>Asp	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DL	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Dudak,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vajen</a:t>
            </a:r>
          </a:p>
        </p:txBody>
      </p:sp>
      <p:sp>
        <p:nvSpPr>
          <p:cNvPr id="728" name="TextBox 728"/>
          <p:cNvSpPr txBox="1"/>
          <p:nvPr/>
        </p:nvSpPr>
        <p:spPr>
          <a:xfrm>
            <a:off x="91439" y="5797484"/>
            <a:ext cx="5945071" cy="27546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416"/>
              </a:lnSpc>
              <a:tabLst>
                <a:tab pos="1829054" algn="l"/>
                <a:tab pos="3658234" algn="l"/>
                <a:tab pos="5487288" algn="l"/>
              </a:tabLst>
            </a:pP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helveticus	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33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55	Lys</a:t>
            </a:r>
            <a:r>
              <a:rPr lang="en-US" altLang="zh-CN" sz="1800" spc="55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ea typeface="Times New Roman"/>
              </a:rPr>
              <a:t>Asp	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DL</a:t>
            </a:r>
          </a:p>
        </p:txBody>
      </p:sp>
      <p:sp>
        <p:nvSpPr>
          <p:cNvPr id="729" name="TextBox 729"/>
          <p:cNvSpPr txBox="1"/>
          <p:nvPr/>
        </p:nvSpPr>
        <p:spPr>
          <a:xfrm>
            <a:off x="91439" y="6350696"/>
            <a:ext cx="1217637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150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spc="109" dirty="0">
                <a:solidFill>
                  <a:srgbClr val="000000"/>
                </a:solidFill>
                <a:latin typeface="Times New Roman"/>
                <a:ea typeface="Times New Roman"/>
              </a:rPr>
              <a:t>gasse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ri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" name="Freeform 730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1" name="Freeform 731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2" name="Freeform 732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3" name="Freeform 733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4" name="Freeform 734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5" name="Freeform 735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6" name="Freeform 736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7" name="Freeform 737"/>
          <p:cNvSpPr/>
          <p:nvPr/>
        </p:nvSpPr>
        <p:spPr>
          <a:xfrm>
            <a:off x="0" y="63"/>
            <a:ext cx="2483739" cy="1110678"/>
          </a:xfrm>
          <a:custGeom>
            <a:avLst/>
            <a:gdLst>
              <a:gd name="connsiteX0" fmla="*/ 0 w 2483739"/>
              <a:gd name="connsiteY0" fmla="*/ 1110678 h 1110678"/>
              <a:gd name="connsiteX1" fmla="*/ 2483739 w 2483739"/>
              <a:gd name="connsiteY1" fmla="*/ 1110678 h 1110678"/>
              <a:gd name="connsiteX2" fmla="*/ 2483739 w 2483739"/>
              <a:gd name="connsiteY2" fmla="*/ 0 h 1110678"/>
              <a:gd name="connsiteX3" fmla="*/ 0 w 2483739"/>
              <a:gd name="connsiteY3" fmla="*/ 0 h 1110678"/>
              <a:gd name="connsiteX4" fmla="*/ 0 w 2483739"/>
              <a:gd name="connsiteY4" fmla="*/ 1110678 h 1110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83739" h="1110678">
                <a:moveTo>
                  <a:pt x="0" y="1110678"/>
                </a:moveTo>
                <a:lnTo>
                  <a:pt x="2483739" y="1110678"/>
                </a:lnTo>
                <a:lnTo>
                  <a:pt x="2483739" y="0"/>
                </a:lnTo>
                <a:lnTo>
                  <a:pt x="0" y="0"/>
                </a:lnTo>
                <a:lnTo>
                  <a:pt x="0" y="1110678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8" name="Freeform 738"/>
          <p:cNvSpPr/>
          <p:nvPr/>
        </p:nvSpPr>
        <p:spPr>
          <a:xfrm>
            <a:off x="2483739" y="0"/>
            <a:ext cx="1173835" cy="3173348"/>
          </a:xfrm>
          <a:custGeom>
            <a:avLst/>
            <a:gdLst>
              <a:gd name="connsiteX0" fmla="*/ 0 w 1173835"/>
              <a:gd name="connsiteY0" fmla="*/ 3173348 h 3173348"/>
              <a:gd name="connsiteX1" fmla="*/ 1173835 w 1173835"/>
              <a:gd name="connsiteY1" fmla="*/ 3173348 h 3173348"/>
              <a:gd name="connsiteX2" fmla="*/ 1173835 w 1173835"/>
              <a:gd name="connsiteY2" fmla="*/ 0 h 3173348"/>
              <a:gd name="connsiteX3" fmla="*/ 0 w 1173835"/>
              <a:gd name="connsiteY3" fmla="*/ 0 h 3173348"/>
              <a:gd name="connsiteX4" fmla="*/ 0 w 1173835"/>
              <a:gd name="connsiteY4" fmla="*/ 3173348 h 3173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73835" h="3173348">
                <a:moveTo>
                  <a:pt x="0" y="3173348"/>
                </a:moveTo>
                <a:lnTo>
                  <a:pt x="1173835" y="3173348"/>
                </a:lnTo>
                <a:lnTo>
                  <a:pt x="1173835" y="0"/>
                </a:lnTo>
                <a:lnTo>
                  <a:pt x="0" y="0"/>
                </a:lnTo>
                <a:lnTo>
                  <a:pt x="0" y="3173348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9" name="Freeform 739"/>
          <p:cNvSpPr/>
          <p:nvPr/>
        </p:nvSpPr>
        <p:spPr>
          <a:xfrm>
            <a:off x="3657600" y="0"/>
            <a:ext cx="1828800" cy="3173348"/>
          </a:xfrm>
          <a:custGeom>
            <a:avLst/>
            <a:gdLst>
              <a:gd name="connsiteX0" fmla="*/ 0 w 1828800"/>
              <a:gd name="connsiteY0" fmla="*/ 3173348 h 3173348"/>
              <a:gd name="connsiteX1" fmla="*/ 1828800 w 1828800"/>
              <a:gd name="connsiteY1" fmla="*/ 3173348 h 3173348"/>
              <a:gd name="connsiteX2" fmla="*/ 1828800 w 1828800"/>
              <a:gd name="connsiteY2" fmla="*/ 0 h 3173348"/>
              <a:gd name="connsiteX3" fmla="*/ 0 w 1828800"/>
              <a:gd name="connsiteY3" fmla="*/ 0 h 3173348"/>
              <a:gd name="connsiteX4" fmla="*/ 0 w 1828800"/>
              <a:gd name="connsiteY4" fmla="*/ 3173348 h 3173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8800" h="3173348">
                <a:moveTo>
                  <a:pt x="0" y="3173348"/>
                </a:moveTo>
                <a:lnTo>
                  <a:pt x="1828800" y="3173348"/>
                </a:lnTo>
                <a:lnTo>
                  <a:pt x="1828800" y="0"/>
                </a:lnTo>
                <a:lnTo>
                  <a:pt x="0" y="0"/>
                </a:lnTo>
                <a:lnTo>
                  <a:pt x="0" y="3173348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0" name="Freeform 740"/>
          <p:cNvSpPr/>
          <p:nvPr/>
        </p:nvSpPr>
        <p:spPr>
          <a:xfrm>
            <a:off x="5486400" y="0"/>
            <a:ext cx="1828800" cy="3173348"/>
          </a:xfrm>
          <a:custGeom>
            <a:avLst/>
            <a:gdLst>
              <a:gd name="connsiteX0" fmla="*/ 0 w 1828800"/>
              <a:gd name="connsiteY0" fmla="*/ 3173348 h 3173348"/>
              <a:gd name="connsiteX1" fmla="*/ 1828800 w 1828800"/>
              <a:gd name="connsiteY1" fmla="*/ 3173348 h 3173348"/>
              <a:gd name="connsiteX2" fmla="*/ 1828800 w 1828800"/>
              <a:gd name="connsiteY2" fmla="*/ 0 h 3173348"/>
              <a:gd name="connsiteX3" fmla="*/ 0 w 1828800"/>
              <a:gd name="connsiteY3" fmla="*/ 0 h 3173348"/>
              <a:gd name="connsiteX4" fmla="*/ 0 w 1828800"/>
              <a:gd name="connsiteY4" fmla="*/ 3173348 h 3173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8800" h="3173348">
                <a:moveTo>
                  <a:pt x="0" y="3173348"/>
                </a:moveTo>
                <a:lnTo>
                  <a:pt x="1828800" y="3173348"/>
                </a:lnTo>
                <a:lnTo>
                  <a:pt x="1828800" y="0"/>
                </a:lnTo>
                <a:lnTo>
                  <a:pt x="0" y="0"/>
                </a:lnTo>
                <a:lnTo>
                  <a:pt x="0" y="3173348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1" name="Freeform 741"/>
          <p:cNvSpPr/>
          <p:nvPr/>
        </p:nvSpPr>
        <p:spPr>
          <a:xfrm>
            <a:off x="7315200" y="0"/>
            <a:ext cx="1828800" cy="3173348"/>
          </a:xfrm>
          <a:custGeom>
            <a:avLst/>
            <a:gdLst>
              <a:gd name="connsiteX0" fmla="*/ 0 w 1828800"/>
              <a:gd name="connsiteY0" fmla="*/ 3173348 h 3173348"/>
              <a:gd name="connsiteX1" fmla="*/ 1828800 w 1828800"/>
              <a:gd name="connsiteY1" fmla="*/ 3173348 h 3173348"/>
              <a:gd name="connsiteX2" fmla="*/ 1828800 w 1828800"/>
              <a:gd name="connsiteY2" fmla="*/ 0 h 3173348"/>
              <a:gd name="connsiteX3" fmla="*/ 0 w 1828800"/>
              <a:gd name="connsiteY3" fmla="*/ 0 h 3173348"/>
              <a:gd name="connsiteX4" fmla="*/ 0 w 1828800"/>
              <a:gd name="connsiteY4" fmla="*/ 3173348 h 3173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8800" h="3173348">
                <a:moveTo>
                  <a:pt x="0" y="3173348"/>
                </a:moveTo>
                <a:lnTo>
                  <a:pt x="1828800" y="3173348"/>
                </a:lnTo>
                <a:lnTo>
                  <a:pt x="1828800" y="0"/>
                </a:lnTo>
                <a:lnTo>
                  <a:pt x="0" y="0"/>
                </a:lnTo>
                <a:lnTo>
                  <a:pt x="0" y="3173348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2" name="Freeform 742"/>
          <p:cNvSpPr/>
          <p:nvPr/>
        </p:nvSpPr>
        <p:spPr>
          <a:xfrm>
            <a:off x="0" y="1110615"/>
            <a:ext cx="2483739" cy="2062733"/>
          </a:xfrm>
          <a:custGeom>
            <a:avLst/>
            <a:gdLst>
              <a:gd name="connsiteX0" fmla="*/ 0 w 2483739"/>
              <a:gd name="connsiteY0" fmla="*/ 2062733 h 2062733"/>
              <a:gd name="connsiteX1" fmla="*/ 2483739 w 2483739"/>
              <a:gd name="connsiteY1" fmla="*/ 2062733 h 2062733"/>
              <a:gd name="connsiteX2" fmla="*/ 2483739 w 2483739"/>
              <a:gd name="connsiteY2" fmla="*/ 0 h 2062733"/>
              <a:gd name="connsiteX3" fmla="*/ 0 w 2483739"/>
              <a:gd name="connsiteY3" fmla="*/ 0 h 2062733"/>
              <a:gd name="connsiteX4" fmla="*/ 0 w 2483739"/>
              <a:gd name="connsiteY4" fmla="*/ 2062733 h 2062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83739" h="2062733">
                <a:moveTo>
                  <a:pt x="0" y="2062733"/>
                </a:moveTo>
                <a:lnTo>
                  <a:pt x="2483739" y="2062733"/>
                </a:lnTo>
                <a:lnTo>
                  <a:pt x="2483739" y="0"/>
                </a:lnTo>
                <a:lnTo>
                  <a:pt x="0" y="0"/>
                </a:lnTo>
                <a:lnTo>
                  <a:pt x="0" y="2062733"/>
                </a:lnTo>
                <a:close/>
              </a:path>
            </a:pathLst>
          </a:custGeom>
          <a:solidFill>
            <a:srgbClr val="C9C9C9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3" name="Freeform 743"/>
          <p:cNvSpPr/>
          <p:nvPr/>
        </p:nvSpPr>
        <p:spPr>
          <a:xfrm>
            <a:off x="0" y="3173412"/>
            <a:ext cx="2483739" cy="1110678"/>
          </a:xfrm>
          <a:custGeom>
            <a:avLst/>
            <a:gdLst>
              <a:gd name="connsiteX0" fmla="*/ 0 w 2483739"/>
              <a:gd name="connsiteY0" fmla="*/ 1110678 h 1110678"/>
              <a:gd name="connsiteX1" fmla="*/ 2483739 w 2483739"/>
              <a:gd name="connsiteY1" fmla="*/ 1110678 h 1110678"/>
              <a:gd name="connsiteX2" fmla="*/ 2483739 w 2483739"/>
              <a:gd name="connsiteY2" fmla="*/ 0 h 1110678"/>
              <a:gd name="connsiteX3" fmla="*/ 0 w 2483739"/>
              <a:gd name="connsiteY3" fmla="*/ 0 h 1110678"/>
              <a:gd name="connsiteX4" fmla="*/ 0 w 2483739"/>
              <a:gd name="connsiteY4" fmla="*/ 1110678 h 1110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83739" h="1110678">
                <a:moveTo>
                  <a:pt x="0" y="1110678"/>
                </a:moveTo>
                <a:lnTo>
                  <a:pt x="2483739" y="1110678"/>
                </a:lnTo>
                <a:lnTo>
                  <a:pt x="2483739" y="0"/>
                </a:lnTo>
                <a:lnTo>
                  <a:pt x="0" y="0"/>
                </a:lnTo>
                <a:lnTo>
                  <a:pt x="0" y="1110678"/>
                </a:lnTo>
                <a:close/>
              </a:path>
            </a:pathLst>
          </a:custGeom>
          <a:solidFill>
            <a:srgbClr val="E6E6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4" name="Freeform 744"/>
          <p:cNvSpPr/>
          <p:nvPr/>
        </p:nvSpPr>
        <p:spPr>
          <a:xfrm>
            <a:off x="2457450" y="3143250"/>
            <a:ext cx="1187450" cy="1136650"/>
          </a:xfrm>
          <a:custGeom>
            <a:avLst/>
            <a:gdLst>
              <a:gd name="connsiteX0" fmla="*/ 26289 w 1187450"/>
              <a:gd name="connsiteY0" fmla="*/ 1140841 h 1136650"/>
              <a:gd name="connsiteX1" fmla="*/ 1200124 w 1187450"/>
              <a:gd name="connsiteY1" fmla="*/ 1140841 h 1136650"/>
              <a:gd name="connsiteX2" fmla="*/ 1200124 w 1187450"/>
              <a:gd name="connsiteY2" fmla="*/ 30162 h 1136650"/>
              <a:gd name="connsiteX3" fmla="*/ 26289 w 1187450"/>
              <a:gd name="connsiteY3" fmla="*/ 30162 h 1136650"/>
              <a:gd name="connsiteX4" fmla="*/ 26289 w 1187450"/>
              <a:gd name="connsiteY4" fmla="*/ 1140841 h 1136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7450" h="1136650">
                <a:moveTo>
                  <a:pt x="26289" y="1140841"/>
                </a:moveTo>
                <a:lnTo>
                  <a:pt x="1200124" y="1140841"/>
                </a:lnTo>
                <a:lnTo>
                  <a:pt x="1200124" y="30162"/>
                </a:lnTo>
                <a:lnTo>
                  <a:pt x="26289" y="30162"/>
                </a:lnTo>
                <a:lnTo>
                  <a:pt x="26289" y="1140841"/>
                </a:lnTo>
                <a:close/>
              </a:path>
            </a:pathLst>
          </a:custGeom>
          <a:solidFill>
            <a:srgbClr val="E6E6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5" name="Freeform 745"/>
          <p:cNvSpPr/>
          <p:nvPr/>
        </p:nvSpPr>
        <p:spPr>
          <a:xfrm>
            <a:off x="3638550" y="3143250"/>
            <a:ext cx="1847850" cy="1136650"/>
          </a:xfrm>
          <a:custGeom>
            <a:avLst/>
            <a:gdLst>
              <a:gd name="connsiteX0" fmla="*/ 19050 w 1847850"/>
              <a:gd name="connsiteY0" fmla="*/ 1140841 h 1136650"/>
              <a:gd name="connsiteX1" fmla="*/ 1847850 w 1847850"/>
              <a:gd name="connsiteY1" fmla="*/ 1140841 h 1136650"/>
              <a:gd name="connsiteX2" fmla="*/ 1847850 w 1847850"/>
              <a:gd name="connsiteY2" fmla="*/ 30162 h 1136650"/>
              <a:gd name="connsiteX3" fmla="*/ 19050 w 1847850"/>
              <a:gd name="connsiteY3" fmla="*/ 30162 h 1136650"/>
              <a:gd name="connsiteX4" fmla="*/ 19050 w 1847850"/>
              <a:gd name="connsiteY4" fmla="*/ 1140841 h 1136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7850" h="1136650">
                <a:moveTo>
                  <a:pt x="19050" y="1140841"/>
                </a:moveTo>
                <a:lnTo>
                  <a:pt x="1847850" y="1140841"/>
                </a:lnTo>
                <a:lnTo>
                  <a:pt x="1847850" y="30162"/>
                </a:lnTo>
                <a:lnTo>
                  <a:pt x="19050" y="30162"/>
                </a:lnTo>
                <a:lnTo>
                  <a:pt x="19050" y="1140841"/>
                </a:lnTo>
                <a:close/>
              </a:path>
            </a:pathLst>
          </a:custGeom>
          <a:solidFill>
            <a:srgbClr val="E6E6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6" name="Freeform 746"/>
          <p:cNvSpPr/>
          <p:nvPr/>
        </p:nvSpPr>
        <p:spPr>
          <a:xfrm>
            <a:off x="5467350" y="3143250"/>
            <a:ext cx="1847850" cy="1136650"/>
          </a:xfrm>
          <a:custGeom>
            <a:avLst/>
            <a:gdLst>
              <a:gd name="connsiteX0" fmla="*/ 19050 w 1847850"/>
              <a:gd name="connsiteY0" fmla="*/ 1140841 h 1136650"/>
              <a:gd name="connsiteX1" fmla="*/ 1847850 w 1847850"/>
              <a:gd name="connsiteY1" fmla="*/ 1140841 h 1136650"/>
              <a:gd name="connsiteX2" fmla="*/ 1847850 w 1847850"/>
              <a:gd name="connsiteY2" fmla="*/ 30162 h 1136650"/>
              <a:gd name="connsiteX3" fmla="*/ 19050 w 1847850"/>
              <a:gd name="connsiteY3" fmla="*/ 30162 h 1136650"/>
              <a:gd name="connsiteX4" fmla="*/ 19050 w 1847850"/>
              <a:gd name="connsiteY4" fmla="*/ 1140841 h 1136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7850" h="1136650">
                <a:moveTo>
                  <a:pt x="19050" y="1140841"/>
                </a:moveTo>
                <a:lnTo>
                  <a:pt x="1847850" y="1140841"/>
                </a:lnTo>
                <a:lnTo>
                  <a:pt x="1847850" y="30162"/>
                </a:lnTo>
                <a:lnTo>
                  <a:pt x="19050" y="30162"/>
                </a:lnTo>
                <a:lnTo>
                  <a:pt x="19050" y="1140841"/>
                </a:lnTo>
                <a:close/>
              </a:path>
            </a:pathLst>
          </a:custGeom>
          <a:solidFill>
            <a:srgbClr val="E6E6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7" name="Freeform 747"/>
          <p:cNvSpPr/>
          <p:nvPr/>
        </p:nvSpPr>
        <p:spPr>
          <a:xfrm>
            <a:off x="7296150" y="3143250"/>
            <a:ext cx="1847850" cy="1136650"/>
          </a:xfrm>
          <a:custGeom>
            <a:avLst/>
            <a:gdLst>
              <a:gd name="connsiteX0" fmla="*/ 19050 w 1847850"/>
              <a:gd name="connsiteY0" fmla="*/ 1140841 h 1136650"/>
              <a:gd name="connsiteX1" fmla="*/ 1847850 w 1847850"/>
              <a:gd name="connsiteY1" fmla="*/ 1140841 h 1136650"/>
              <a:gd name="connsiteX2" fmla="*/ 1847850 w 1847850"/>
              <a:gd name="connsiteY2" fmla="*/ 30162 h 1136650"/>
              <a:gd name="connsiteX3" fmla="*/ 19050 w 1847850"/>
              <a:gd name="connsiteY3" fmla="*/ 30162 h 1136650"/>
              <a:gd name="connsiteX4" fmla="*/ 19050 w 1847850"/>
              <a:gd name="connsiteY4" fmla="*/ 1140841 h 1136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7850" h="1136650">
                <a:moveTo>
                  <a:pt x="19050" y="1140841"/>
                </a:moveTo>
                <a:lnTo>
                  <a:pt x="1847850" y="1140841"/>
                </a:lnTo>
                <a:lnTo>
                  <a:pt x="1847850" y="30162"/>
                </a:lnTo>
                <a:lnTo>
                  <a:pt x="19050" y="30162"/>
                </a:lnTo>
                <a:lnTo>
                  <a:pt x="19050" y="1140841"/>
                </a:lnTo>
                <a:close/>
              </a:path>
            </a:pathLst>
          </a:custGeom>
          <a:solidFill>
            <a:srgbClr val="E6E6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8" name="Freeform 748"/>
          <p:cNvSpPr/>
          <p:nvPr/>
        </p:nvSpPr>
        <p:spPr>
          <a:xfrm>
            <a:off x="0" y="4284091"/>
            <a:ext cx="2483739" cy="914400"/>
          </a:xfrm>
          <a:custGeom>
            <a:avLst/>
            <a:gdLst>
              <a:gd name="connsiteX0" fmla="*/ 0 w 2483739"/>
              <a:gd name="connsiteY0" fmla="*/ 914400 h 914400"/>
              <a:gd name="connsiteX1" fmla="*/ 2483739 w 2483739"/>
              <a:gd name="connsiteY1" fmla="*/ 914400 h 914400"/>
              <a:gd name="connsiteX2" fmla="*/ 2483739 w 2483739"/>
              <a:gd name="connsiteY2" fmla="*/ 0 h 914400"/>
              <a:gd name="connsiteX3" fmla="*/ 0 w 2483739"/>
              <a:gd name="connsiteY3" fmla="*/ 0 h 914400"/>
              <a:gd name="connsiteX4" fmla="*/ 0 w 2483739"/>
              <a:gd name="connsiteY4" fmla="*/ 91440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83739" h="914400">
                <a:moveTo>
                  <a:pt x="0" y="914400"/>
                </a:moveTo>
                <a:lnTo>
                  <a:pt x="2483739" y="914400"/>
                </a:lnTo>
                <a:lnTo>
                  <a:pt x="2483739" y="0"/>
                </a:lnTo>
                <a:lnTo>
                  <a:pt x="0" y="0"/>
                </a:lnTo>
                <a:lnTo>
                  <a:pt x="0" y="914400"/>
                </a:lnTo>
                <a:close/>
              </a:path>
            </a:pathLst>
          </a:custGeom>
          <a:solidFill>
            <a:srgbClr val="C9C9C9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9" name="Freeform 749"/>
          <p:cNvSpPr/>
          <p:nvPr/>
        </p:nvSpPr>
        <p:spPr>
          <a:xfrm>
            <a:off x="2457450" y="4260850"/>
            <a:ext cx="1187450" cy="933450"/>
          </a:xfrm>
          <a:custGeom>
            <a:avLst/>
            <a:gdLst>
              <a:gd name="connsiteX0" fmla="*/ 26289 w 1187450"/>
              <a:gd name="connsiteY0" fmla="*/ 937641 h 933450"/>
              <a:gd name="connsiteX1" fmla="*/ 1200124 w 1187450"/>
              <a:gd name="connsiteY1" fmla="*/ 937641 h 933450"/>
              <a:gd name="connsiteX2" fmla="*/ 1200124 w 1187450"/>
              <a:gd name="connsiteY2" fmla="*/ 23241 h 933450"/>
              <a:gd name="connsiteX3" fmla="*/ 26289 w 1187450"/>
              <a:gd name="connsiteY3" fmla="*/ 23241 h 933450"/>
              <a:gd name="connsiteX4" fmla="*/ 26289 w 1187450"/>
              <a:gd name="connsiteY4" fmla="*/ 937641 h 933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7450" h="933450">
                <a:moveTo>
                  <a:pt x="26289" y="937641"/>
                </a:moveTo>
                <a:lnTo>
                  <a:pt x="1200124" y="937641"/>
                </a:lnTo>
                <a:lnTo>
                  <a:pt x="1200124" y="23241"/>
                </a:lnTo>
                <a:lnTo>
                  <a:pt x="26289" y="23241"/>
                </a:lnTo>
                <a:lnTo>
                  <a:pt x="26289" y="937641"/>
                </a:lnTo>
                <a:close/>
              </a:path>
            </a:pathLst>
          </a:custGeom>
          <a:solidFill>
            <a:srgbClr val="C9C9C9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0" name="Freeform 750"/>
          <p:cNvSpPr/>
          <p:nvPr/>
        </p:nvSpPr>
        <p:spPr>
          <a:xfrm>
            <a:off x="3638550" y="4260850"/>
            <a:ext cx="1847850" cy="933450"/>
          </a:xfrm>
          <a:custGeom>
            <a:avLst/>
            <a:gdLst>
              <a:gd name="connsiteX0" fmla="*/ 19050 w 1847850"/>
              <a:gd name="connsiteY0" fmla="*/ 937641 h 933450"/>
              <a:gd name="connsiteX1" fmla="*/ 1847850 w 1847850"/>
              <a:gd name="connsiteY1" fmla="*/ 937641 h 933450"/>
              <a:gd name="connsiteX2" fmla="*/ 1847850 w 1847850"/>
              <a:gd name="connsiteY2" fmla="*/ 23241 h 933450"/>
              <a:gd name="connsiteX3" fmla="*/ 19050 w 1847850"/>
              <a:gd name="connsiteY3" fmla="*/ 23241 h 933450"/>
              <a:gd name="connsiteX4" fmla="*/ 19050 w 1847850"/>
              <a:gd name="connsiteY4" fmla="*/ 937641 h 933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7850" h="933450">
                <a:moveTo>
                  <a:pt x="19050" y="937641"/>
                </a:moveTo>
                <a:lnTo>
                  <a:pt x="1847850" y="937641"/>
                </a:lnTo>
                <a:lnTo>
                  <a:pt x="1847850" y="23241"/>
                </a:lnTo>
                <a:lnTo>
                  <a:pt x="19050" y="23241"/>
                </a:lnTo>
                <a:lnTo>
                  <a:pt x="19050" y="937641"/>
                </a:lnTo>
                <a:close/>
              </a:path>
            </a:pathLst>
          </a:custGeom>
          <a:solidFill>
            <a:srgbClr val="C9C9C9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1" name="Freeform 751"/>
          <p:cNvSpPr/>
          <p:nvPr/>
        </p:nvSpPr>
        <p:spPr>
          <a:xfrm>
            <a:off x="5467350" y="4260850"/>
            <a:ext cx="1847850" cy="933450"/>
          </a:xfrm>
          <a:custGeom>
            <a:avLst/>
            <a:gdLst>
              <a:gd name="connsiteX0" fmla="*/ 19050 w 1847850"/>
              <a:gd name="connsiteY0" fmla="*/ 937641 h 933450"/>
              <a:gd name="connsiteX1" fmla="*/ 1847850 w 1847850"/>
              <a:gd name="connsiteY1" fmla="*/ 937641 h 933450"/>
              <a:gd name="connsiteX2" fmla="*/ 1847850 w 1847850"/>
              <a:gd name="connsiteY2" fmla="*/ 23241 h 933450"/>
              <a:gd name="connsiteX3" fmla="*/ 19050 w 1847850"/>
              <a:gd name="connsiteY3" fmla="*/ 23241 h 933450"/>
              <a:gd name="connsiteX4" fmla="*/ 19050 w 1847850"/>
              <a:gd name="connsiteY4" fmla="*/ 937641 h 933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7850" h="933450">
                <a:moveTo>
                  <a:pt x="19050" y="937641"/>
                </a:moveTo>
                <a:lnTo>
                  <a:pt x="1847850" y="937641"/>
                </a:lnTo>
                <a:lnTo>
                  <a:pt x="1847850" y="23241"/>
                </a:lnTo>
                <a:lnTo>
                  <a:pt x="19050" y="23241"/>
                </a:lnTo>
                <a:lnTo>
                  <a:pt x="19050" y="937641"/>
                </a:lnTo>
                <a:close/>
              </a:path>
            </a:pathLst>
          </a:custGeom>
          <a:solidFill>
            <a:srgbClr val="C9C9C9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2" name="Freeform 752"/>
          <p:cNvSpPr/>
          <p:nvPr/>
        </p:nvSpPr>
        <p:spPr>
          <a:xfrm>
            <a:off x="7296150" y="4260850"/>
            <a:ext cx="1847850" cy="933450"/>
          </a:xfrm>
          <a:custGeom>
            <a:avLst/>
            <a:gdLst>
              <a:gd name="connsiteX0" fmla="*/ 19050 w 1847850"/>
              <a:gd name="connsiteY0" fmla="*/ 937641 h 933450"/>
              <a:gd name="connsiteX1" fmla="*/ 1847850 w 1847850"/>
              <a:gd name="connsiteY1" fmla="*/ 937641 h 933450"/>
              <a:gd name="connsiteX2" fmla="*/ 1847850 w 1847850"/>
              <a:gd name="connsiteY2" fmla="*/ 23241 h 933450"/>
              <a:gd name="connsiteX3" fmla="*/ 19050 w 1847850"/>
              <a:gd name="connsiteY3" fmla="*/ 23241 h 933450"/>
              <a:gd name="connsiteX4" fmla="*/ 19050 w 1847850"/>
              <a:gd name="connsiteY4" fmla="*/ 937641 h 933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7850" h="933450">
                <a:moveTo>
                  <a:pt x="19050" y="937641"/>
                </a:moveTo>
                <a:lnTo>
                  <a:pt x="1847850" y="937641"/>
                </a:lnTo>
                <a:lnTo>
                  <a:pt x="1847850" y="23241"/>
                </a:lnTo>
                <a:lnTo>
                  <a:pt x="19050" y="23241"/>
                </a:lnTo>
                <a:lnTo>
                  <a:pt x="19050" y="937641"/>
                </a:lnTo>
                <a:close/>
              </a:path>
            </a:pathLst>
          </a:custGeom>
          <a:solidFill>
            <a:srgbClr val="C9C9C9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3" name="Freeform 753"/>
          <p:cNvSpPr/>
          <p:nvPr/>
        </p:nvSpPr>
        <p:spPr>
          <a:xfrm>
            <a:off x="0" y="5198453"/>
            <a:ext cx="2483739" cy="914400"/>
          </a:xfrm>
          <a:custGeom>
            <a:avLst/>
            <a:gdLst>
              <a:gd name="connsiteX0" fmla="*/ 0 w 2483739"/>
              <a:gd name="connsiteY0" fmla="*/ 914400 h 914400"/>
              <a:gd name="connsiteX1" fmla="*/ 2483739 w 2483739"/>
              <a:gd name="connsiteY1" fmla="*/ 914400 h 914400"/>
              <a:gd name="connsiteX2" fmla="*/ 2483739 w 2483739"/>
              <a:gd name="connsiteY2" fmla="*/ 0 h 914400"/>
              <a:gd name="connsiteX3" fmla="*/ 0 w 2483739"/>
              <a:gd name="connsiteY3" fmla="*/ 0 h 914400"/>
              <a:gd name="connsiteX4" fmla="*/ 0 w 2483739"/>
              <a:gd name="connsiteY4" fmla="*/ 91440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83739" h="914400">
                <a:moveTo>
                  <a:pt x="0" y="914400"/>
                </a:moveTo>
                <a:lnTo>
                  <a:pt x="2483739" y="914400"/>
                </a:lnTo>
                <a:lnTo>
                  <a:pt x="2483739" y="0"/>
                </a:lnTo>
                <a:lnTo>
                  <a:pt x="0" y="0"/>
                </a:lnTo>
                <a:lnTo>
                  <a:pt x="0" y="914400"/>
                </a:lnTo>
                <a:close/>
              </a:path>
            </a:pathLst>
          </a:custGeom>
          <a:solidFill>
            <a:srgbClr val="E6E6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4" name="Freeform 754"/>
          <p:cNvSpPr/>
          <p:nvPr/>
        </p:nvSpPr>
        <p:spPr>
          <a:xfrm>
            <a:off x="2457450" y="5175250"/>
            <a:ext cx="1187450" cy="933450"/>
          </a:xfrm>
          <a:custGeom>
            <a:avLst/>
            <a:gdLst>
              <a:gd name="connsiteX0" fmla="*/ 26289 w 1187450"/>
              <a:gd name="connsiteY0" fmla="*/ 937603 h 933450"/>
              <a:gd name="connsiteX1" fmla="*/ 1200124 w 1187450"/>
              <a:gd name="connsiteY1" fmla="*/ 937603 h 933450"/>
              <a:gd name="connsiteX2" fmla="*/ 1200124 w 1187450"/>
              <a:gd name="connsiteY2" fmla="*/ 23203 h 933450"/>
              <a:gd name="connsiteX3" fmla="*/ 26289 w 1187450"/>
              <a:gd name="connsiteY3" fmla="*/ 23203 h 933450"/>
              <a:gd name="connsiteX4" fmla="*/ 26289 w 1187450"/>
              <a:gd name="connsiteY4" fmla="*/ 937603 h 933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7450" h="933450">
                <a:moveTo>
                  <a:pt x="26289" y="937603"/>
                </a:moveTo>
                <a:lnTo>
                  <a:pt x="1200124" y="937603"/>
                </a:lnTo>
                <a:lnTo>
                  <a:pt x="1200124" y="23203"/>
                </a:lnTo>
                <a:lnTo>
                  <a:pt x="26289" y="23203"/>
                </a:lnTo>
                <a:lnTo>
                  <a:pt x="26289" y="937603"/>
                </a:lnTo>
                <a:close/>
              </a:path>
            </a:pathLst>
          </a:custGeom>
          <a:solidFill>
            <a:srgbClr val="E6E6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5" name="Freeform 755"/>
          <p:cNvSpPr/>
          <p:nvPr/>
        </p:nvSpPr>
        <p:spPr>
          <a:xfrm>
            <a:off x="3638550" y="5175250"/>
            <a:ext cx="1847850" cy="933450"/>
          </a:xfrm>
          <a:custGeom>
            <a:avLst/>
            <a:gdLst>
              <a:gd name="connsiteX0" fmla="*/ 19050 w 1847850"/>
              <a:gd name="connsiteY0" fmla="*/ 937603 h 933450"/>
              <a:gd name="connsiteX1" fmla="*/ 1847850 w 1847850"/>
              <a:gd name="connsiteY1" fmla="*/ 937603 h 933450"/>
              <a:gd name="connsiteX2" fmla="*/ 1847850 w 1847850"/>
              <a:gd name="connsiteY2" fmla="*/ 23203 h 933450"/>
              <a:gd name="connsiteX3" fmla="*/ 19050 w 1847850"/>
              <a:gd name="connsiteY3" fmla="*/ 23203 h 933450"/>
              <a:gd name="connsiteX4" fmla="*/ 19050 w 1847850"/>
              <a:gd name="connsiteY4" fmla="*/ 937603 h 933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7850" h="933450">
                <a:moveTo>
                  <a:pt x="19050" y="937603"/>
                </a:moveTo>
                <a:lnTo>
                  <a:pt x="1847850" y="937603"/>
                </a:lnTo>
                <a:lnTo>
                  <a:pt x="1847850" y="23203"/>
                </a:lnTo>
                <a:lnTo>
                  <a:pt x="19050" y="23203"/>
                </a:lnTo>
                <a:lnTo>
                  <a:pt x="19050" y="937603"/>
                </a:lnTo>
                <a:close/>
              </a:path>
            </a:pathLst>
          </a:custGeom>
          <a:solidFill>
            <a:srgbClr val="E6E6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6" name="Freeform 756"/>
          <p:cNvSpPr/>
          <p:nvPr/>
        </p:nvSpPr>
        <p:spPr>
          <a:xfrm>
            <a:off x="5467350" y="5175250"/>
            <a:ext cx="1847850" cy="933450"/>
          </a:xfrm>
          <a:custGeom>
            <a:avLst/>
            <a:gdLst>
              <a:gd name="connsiteX0" fmla="*/ 19050 w 1847850"/>
              <a:gd name="connsiteY0" fmla="*/ 937603 h 933450"/>
              <a:gd name="connsiteX1" fmla="*/ 1847850 w 1847850"/>
              <a:gd name="connsiteY1" fmla="*/ 937603 h 933450"/>
              <a:gd name="connsiteX2" fmla="*/ 1847850 w 1847850"/>
              <a:gd name="connsiteY2" fmla="*/ 23203 h 933450"/>
              <a:gd name="connsiteX3" fmla="*/ 19050 w 1847850"/>
              <a:gd name="connsiteY3" fmla="*/ 23203 h 933450"/>
              <a:gd name="connsiteX4" fmla="*/ 19050 w 1847850"/>
              <a:gd name="connsiteY4" fmla="*/ 937603 h 933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7850" h="933450">
                <a:moveTo>
                  <a:pt x="19050" y="937603"/>
                </a:moveTo>
                <a:lnTo>
                  <a:pt x="1847850" y="937603"/>
                </a:lnTo>
                <a:lnTo>
                  <a:pt x="1847850" y="23203"/>
                </a:lnTo>
                <a:lnTo>
                  <a:pt x="19050" y="23203"/>
                </a:lnTo>
                <a:lnTo>
                  <a:pt x="19050" y="937603"/>
                </a:lnTo>
                <a:close/>
              </a:path>
            </a:pathLst>
          </a:custGeom>
          <a:solidFill>
            <a:srgbClr val="E6E6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7" name="Freeform 757"/>
          <p:cNvSpPr/>
          <p:nvPr/>
        </p:nvSpPr>
        <p:spPr>
          <a:xfrm>
            <a:off x="7296150" y="5175250"/>
            <a:ext cx="1847850" cy="933450"/>
          </a:xfrm>
          <a:custGeom>
            <a:avLst/>
            <a:gdLst>
              <a:gd name="connsiteX0" fmla="*/ 19050 w 1847850"/>
              <a:gd name="connsiteY0" fmla="*/ 937603 h 933450"/>
              <a:gd name="connsiteX1" fmla="*/ 1847850 w 1847850"/>
              <a:gd name="connsiteY1" fmla="*/ 937603 h 933450"/>
              <a:gd name="connsiteX2" fmla="*/ 1847850 w 1847850"/>
              <a:gd name="connsiteY2" fmla="*/ 23203 h 933450"/>
              <a:gd name="connsiteX3" fmla="*/ 19050 w 1847850"/>
              <a:gd name="connsiteY3" fmla="*/ 23203 h 933450"/>
              <a:gd name="connsiteX4" fmla="*/ 19050 w 1847850"/>
              <a:gd name="connsiteY4" fmla="*/ 937603 h 933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7850" h="933450">
                <a:moveTo>
                  <a:pt x="19050" y="937603"/>
                </a:moveTo>
                <a:lnTo>
                  <a:pt x="1847850" y="937603"/>
                </a:lnTo>
                <a:lnTo>
                  <a:pt x="1847850" y="23203"/>
                </a:lnTo>
                <a:lnTo>
                  <a:pt x="19050" y="23203"/>
                </a:lnTo>
                <a:lnTo>
                  <a:pt x="19050" y="937603"/>
                </a:lnTo>
                <a:close/>
              </a:path>
            </a:pathLst>
          </a:custGeom>
          <a:solidFill>
            <a:srgbClr val="E6E6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8" name="Freeform 758"/>
          <p:cNvSpPr/>
          <p:nvPr/>
        </p:nvSpPr>
        <p:spPr>
          <a:xfrm>
            <a:off x="0" y="6112852"/>
            <a:ext cx="2483739" cy="643483"/>
          </a:xfrm>
          <a:custGeom>
            <a:avLst/>
            <a:gdLst>
              <a:gd name="connsiteX0" fmla="*/ 0 w 2483739"/>
              <a:gd name="connsiteY0" fmla="*/ 643483 h 643483"/>
              <a:gd name="connsiteX1" fmla="*/ 2483739 w 2483739"/>
              <a:gd name="connsiteY1" fmla="*/ 643483 h 643483"/>
              <a:gd name="connsiteX2" fmla="*/ 2483739 w 2483739"/>
              <a:gd name="connsiteY2" fmla="*/ 0 h 643483"/>
              <a:gd name="connsiteX3" fmla="*/ 0 w 2483739"/>
              <a:gd name="connsiteY3" fmla="*/ 0 h 643483"/>
              <a:gd name="connsiteX4" fmla="*/ 0 w 2483739"/>
              <a:gd name="connsiteY4" fmla="*/ 643483 h 643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83739" h="643483">
                <a:moveTo>
                  <a:pt x="0" y="643483"/>
                </a:moveTo>
                <a:lnTo>
                  <a:pt x="2483739" y="643483"/>
                </a:lnTo>
                <a:lnTo>
                  <a:pt x="2483739" y="0"/>
                </a:lnTo>
                <a:lnTo>
                  <a:pt x="0" y="0"/>
                </a:lnTo>
                <a:lnTo>
                  <a:pt x="0" y="643483"/>
                </a:lnTo>
                <a:close/>
              </a:path>
            </a:pathLst>
          </a:custGeom>
          <a:solidFill>
            <a:srgbClr val="C9C9C9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9" name="Freeform 759"/>
          <p:cNvSpPr/>
          <p:nvPr/>
        </p:nvSpPr>
        <p:spPr>
          <a:xfrm>
            <a:off x="2457450" y="6089650"/>
            <a:ext cx="1187450" cy="654050"/>
          </a:xfrm>
          <a:custGeom>
            <a:avLst/>
            <a:gdLst>
              <a:gd name="connsiteX0" fmla="*/ 26289 w 1187450"/>
              <a:gd name="connsiteY0" fmla="*/ 666685 h 654050"/>
              <a:gd name="connsiteX1" fmla="*/ 1200124 w 1187450"/>
              <a:gd name="connsiteY1" fmla="*/ 666685 h 654050"/>
              <a:gd name="connsiteX2" fmla="*/ 1200124 w 1187450"/>
              <a:gd name="connsiteY2" fmla="*/ 23202 h 654050"/>
              <a:gd name="connsiteX3" fmla="*/ 26289 w 1187450"/>
              <a:gd name="connsiteY3" fmla="*/ 23202 h 654050"/>
              <a:gd name="connsiteX4" fmla="*/ 26289 w 1187450"/>
              <a:gd name="connsiteY4" fmla="*/ 666685 h 65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7450" h="654050">
                <a:moveTo>
                  <a:pt x="26289" y="666685"/>
                </a:moveTo>
                <a:lnTo>
                  <a:pt x="1200124" y="666685"/>
                </a:lnTo>
                <a:lnTo>
                  <a:pt x="1200124" y="23202"/>
                </a:lnTo>
                <a:lnTo>
                  <a:pt x="26289" y="23202"/>
                </a:lnTo>
                <a:lnTo>
                  <a:pt x="26289" y="666685"/>
                </a:lnTo>
                <a:close/>
              </a:path>
            </a:pathLst>
          </a:custGeom>
          <a:solidFill>
            <a:srgbClr val="C9C9C9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0" name="Freeform 760"/>
          <p:cNvSpPr/>
          <p:nvPr/>
        </p:nvSpPr>
        <p:spPr>
          <a:xfrm>
            <a:off x="3638550" y="6089650"/>
            <a:ext cx="1847850" cy="654050"/>
          </a:xfrm>
          <a:custGeom>
            <a:avLst/>
            <a:gdLst>
              <a:gd name="connsiteX0" fmla="*/ 19050 w 1847850"/>
              <a:gd name="connsiteY0" fmla="*/ 666685 h 654050"/>
              <a:gd name="connsiteX1" fmla="*/ 1847850 w 1847850"/>
              <a:gd name="connsiteY1" fmla="*/ 666685 h 654050"/>
              <a:gd name="connsiteX2" fmla="*/ 1847850 w 1847850"/>
              <a:gd name="connsiteY2" fmla="*/ 23202 h 654050"/>
              <a:gd name="connsiteX3" fmla="*/ 19050 w 1847850"/>
              <a:gd name="connsiteY3" fmla="*/ 23202 h 654050"/>
              <a:gd name="connsiteX4" fmla="*/ 19050 w 1847850"/>
              <a:gd name="connsiteY4" fmla="*/ 666685 h 65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7850" h="654050">
                <a:moveTo>
                  <a:pt x="19050" y="666685"/>
                </a:moveTo>
                <a:lnTo>
                  <a:pt x="1847850" y="666685"/>
                </a:lnTo>
                <a:lnTo>
                  <a:pt x="1847850" y="23202"/>
                </a:lnTo>
                <a:lnTo>
                  <a:pt x="19050" y="23202"/>
                </a:lnTo>
                <a:lnTo>
                  <a:pt x="19050" y="666685"/>
                </a:lnTo>
                <a:close/>
              </a:path>
            </a:pathLst>
          </a:custGeom>
          <a:solidFill>
            <a:srgbClr val="C9C9C9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1" name="Freeform 761"/>
          <p:cNvSpPr/>
          <p:nvPr/>
        </p:nvSpPr>
        <p:spPr>
          <a:xfrm>
            <a:off x="5467350" y="6089650"/>
            <a:ext cx="1847850" cy="654050"/>
          </a:xfrm>
          <a:custGeom>
            <a:avLst/>
            <a:gdLst>
              <a:gd name="connsiteX0" fmla="*/ 19050 w 1847850"/>
              <a:gd name="connsiteY0" fmla="*/ 666685 h 654050"/>
              <a:gd name="connsiteX1" fmla="*/ 1847850 w 1847850"/>
              <a:gd name="connsiteY1" fmla="*/ 666685 h 654050"/>
              <a:gd name="connsiteX2" fmla="*/ 1847850 w 1847850"/>
              <a:gd name="connsiteY2" fmla="*/ 23202 h 654050"/>
              <a:gd name="connsiteX3" fmla="*/ 19050 w 1847850"/>
              <a:gd name="connsiteY3" fmla="*/ 23202 h 654050"/>
              <a:gd name="connsiteX4" fmla="*/ 19050 w 1847850"/>
              <a:gd name="connsiteY4" fmla="*/ 666685 h 65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7850" h="654050">
                <a:moveTo>
                  <a:pt x="19050" y="666685"/>
                </a:moveTo>
                <a:lnTo>
                  <a:pt x="1847850" y="666685"/>
                </a:lnTo>
                <a:lnTo>
                  <a:pt x="1847850" y="23202"/>
                </a:lnTo>
                <a:lnTo>
                  <a:pt x="19050" y="23202"/>
                </a:lnTo>
                <a:lnTo>
                  <a:pt x="19050" y="666685"/>
                </a:lnTo>
                <a:close/>
              </a:path>
            </a:pathLst>
          </a:custGeom>
          <a:solidFill>
            <a:srgbClr val="C9C9C9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2" name="Freeform 762"/>
          <p:cNvSpPr/>
          <p:nvPr/>
        </p:nvSpPr>
        <p:spPr>
          <a:xfrm>
            <a:off x="7296150" y="6089650"/>
            <a:ext cx="1847850" cy="654050"/>
          </a:xfrm>
          <a:custGeom>
            <a:avLst/>
            <a:gdLst>
              <a:gd name="connsiteX0" fmla="*/ 19050 w 1847850"/>
              <a:gd name="connsiteY0" fmla="*/ 666685 h 654050"/>
              <a:gd name="connsiteX1" fmla="*/ 1847850 w 1847850"/>
              <a:gd name="connsiteY1" fmla="*/ 666685 h 654050"/>
              <a:gd name="connsiteX2" fmla="*/ 1847850 w 1847850"/>
              <a:gd name="connsiteY2" fmla="*/ 23202 h 654050"/>
              <a:gd name="connsiteX3" fmla="*/ 19050 w 1847850"/>
              <a:gd name="connsiteY3" fmla="*/ 23202 h 654050"/>
              <a:gd name="connsiteX4" fmla="*/ 19050 w 1847850"/>
              <a:gd name="connsiteY4" fmla="*/ 666685 h 65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7850" h="654050">
                <a:moveTo>
                  <a:pt x="19050" y="666685"/>
                </a:moveTo>
                <a:lnTo>
                  <a:pt x="1847850" y="666685"/>
                </a:lnTo>
                <a:lnTo>
                  <a:pt x="1847850" y="23202"/>
                </a:lnTo>
                <a:lnTo>
                  <a:pt x="19050" y="23202"/>
                </a:lnTo>
                <a:lnTo>
                  <a:pt x="19050" y="666685"/>
                </a:lnTo>
                <a:close/>
              </a:path>
            </a:pathLst>
          </a:custGeom>
          <a:solidFill>
            <a:srgbClr val="C9C9C9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3" name="Freeform 763"/>
          <p:cNvSpPr/>
          <p:nvPr/>
        </p:nvSpPr>
        <p:spPr>
          <a:xfrm>
            <a:off x="0" y="6756336"/>
            <a:ext cx="2483739" cy="101663"/>
          </a:xfrm>
          <a:custGeom>
            <a:avLst/>
            <a:gdLst>
              <a:gd name="connsiteX0" fmla="*/ 0 w 2483739"/>
              <a:gd name="connsiteY0" fmla="*/ 101663 h 101663"/>
              <a:gd name="connsiteX1" fmla="*/ 2483739 w 2483739"/>
              <a:gd name="connsiteY1" fmla="*/ 101663 h 101663"/>
              <a:gd name="connsiteX2" fmla="*/ 2483739 w 2483739"/>
              <a:gd name="connsiteY2" fmla="*/ 0 h 101663"/>
              <a:gd name="connsiteX3" fmla="*/ 0 w 2483739"/>
              <a:gd name="connsiteY3" fmla="*/ 0 h 101663"/>
              <a:gd name="connsiteX4" fmla="*/ 0 w 2483739"/>
              <a:gd name="connsiteY4" fmla="*/ 101663 h 101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83739" h="101663">
                <a:moveTo>
                  <a:pt x="0" y="101663"/>
                </a:moveTo>
                <a:lnTo>
                  <a:pt x="2483739" y="101663"/>
                </a:lnTo>
                <a:lnTo>
                  <a:pt x="2483739" y="0"/>
                </a:lnTo>
                <a:lnTo>
                  <a:pt x="0" y="0"/>
                </a:lnTo>
                <a:lnTo>
                  <a:pt x="0" y="101663"/>
                </a:lnTo>
                <a:close/>
              </a:path>
            </a:pathLst>
          </a:custGeom>
          <a:solidFill>
            <a:srgbClr val="E6E6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4" name="Freeform 764"/>
          <p:cNvSpPr/>
          <p:nvPr/>
        </p:nvSpPr>
        <p:spPr>
          <a:xfrm>
            <a:off x="2483739" y="6756336"/>
            <a:ext cx="1173835" cy="101663"/>
          </a:xfrm>
          <a:custGeom>
            <a:avLst/>
            <a:gdLst>
              <a:gd name="connsiteX0" fmla="*/ 0 w 1173835"/>
              <a:gd name="connsiteY0" fmla="*/ 101663 h 101663"/>
              <a:gd name="connsiteX1" fmla="*/ 1173835 w 1173835"/>
              <a:gd name="connsiteY1" fmla="*/ 101663 h 101663"/>
              <a:gd name="connsiteX2" fmla="*/ 1173835 w 1173835"/>
              <a:gd name="connsiteY2" fmla="*/ 0 h 101663"/>
              <a:gd name="connsiteX3" fmla="*/ 0 w 1173835"/>
              <a:gd name="connsiteY3" fmla="*/ 0 h 101663"/>
              <a:gd name="connsiteX4" fmla="*/ 0 w 1173835"/>
              <a:gd name="connsiteY4" fmla="*/ 101663 h 101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73835" h="101663">
                <a:moveTo>
                  <a:pt x="0" y="101663"/>
                </a:moveTo>
                <a:lnTo>
                  <a:pt x="1173835" y="101663"/>
                </a:lnTo>
                <a:lnTo>
                  <a:pt x="1173835" y="0"/>
                </a:lnTo>
                <a:lnTo>
                  <a:pt x="0" y="0"/>
                </a:lnTo>
                <a:lnTo>
                  <a:pt x="0" y="101663"/>
                </a:lnTo>
                <a:close/>
              </a:path>
            </a:pathLst>
          </a:custGeom>
          <a:solidFill>
            <a:srgbClr val="E6E6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5" name="Freeform 765"/>
          <p:cNvSpPr/>
          <p:nvPr/>
        </p:nvSpPr>
        <p:spPr>
          <a:xfrm>
            <a:off x="3657600" y="6756336"/>
            <a:ext cx="1828800" cy="101663"/>
          </a:xfrm>
          <a:custGeom>
            <a:avLst/>
            <a:gdLst>
              <a:gd name="connsiteX0" fmla="*/ 0 w 1828800"/>
              <a:gd name="connsiteY0" fmla="*/ 101663 h 101663"/>
              <a:gd name="connsiteX1" fmla="*/ 1828800 w 1828800"/>
              <a:gd name="connsiteY1" fmla="*/ 101663 h 101663"/>
              <a:gd name="connsiteX2" fmla="*/ 1828800 w 1828800"/>
              <a:gd name="connsiteY2" fmla="*/ 0 h 101663"/>
              <a:gd name="connsiteX3" fmla="*/ 0 w 1828800"/>
              <a:gd name="connsiteY3" fmla="*/ 0 h 101663"/>
              <a:gd name="connsiteX4" fmla="*/ 0 w 1828800"/>
              <a:gd name="connsiteY4" fmla="*/ 101663 h 101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8800" h="101663">
                <a:moveTo>
                  <a:pt x="0" y="101663"/>
                </a:moveTo>
                <a:lnTo>
                  <a:pt x="1828800" y="101663"/>
                </a:lnTo>
                <a:lnTo>
                  <a:pt x="1828800" y="0"/>
                </a:lnTo>
                <a:lnTo>
                  <a:pt x="0" y="0"/>
                </a:lnTo>
                <a:lnTo>
                  <a:pt x="0" y="101663"/>
                </a:lnTo>
                <a:close/>
              </a:path>
            </a:pathLst>
          </a:custGeom>
          <a:solidFill>
            <a:srgbClr val="E6E6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6" name="Freeform 766"/>
          <p:cNvSpPr/>
          <p:nvPr/>
        </p:nvSpPr>
        <p:spPr>
          <a:xfrm>
            <a:off x="5486400" y="6756336"/>
            <a:ext cx="1828800" cy="101663"/>
          </a:xfrm>
          <a:custGeom>
            <a:avLst/>
            <a:gdLst>
              <a:gd name="connsiteX0" fmla="*/ 0 w 1828800"/>
              <a:gd name="connsiteY0" fmla="*/ 101663 h 101663"/>
              <a:gd name="connsiteX1" fmla="*/ 1828800 w 1828800"/>
              <a:gd name="connsiteY1" fmla="*/ 101663 h 101663"/>
              <a:gd name="connsiteX2" fmla="*/ 1828800 w 1828800"/>
              <a:gd name="connsiteY2" fmla="*/ 0 h 101663"/>
              <a:gd name="connsiteX3" fmla="*/ 0 w 1828800"/>
              <a:gd name="connsiteY3" fmla="*/ 0 h 101663"/>
              <a:gd name="connsiteX4" fmla="*/ 0 w 1828800"/>
              <a:gd name="connsiteY4" fmla="*/ 101663 h 101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8800" h="101663">
                <a:moveTo>
                  <a:pt x="0" y="101663"/>
                </a:moveTo>
                <a:lnTo>
                  <a:pt x="1828800" y="101663"/>
                </a:lnTo>
                <a:lnTo>
                  <a:pt x="1828800" y="0"/>
                </a:lnTo>
                <a:lnTo>
                  <a:pt x="0" y="0"/>
                </a:lnTo>
                <a:lnTo>
                  <a:pt x="0" y="101663"/>
                </a:lnTo>
                <a:close/>
              </a:path>
            </a:pathLst>
          </a:custGeom>
          <a:solidFill>
            <a:srgbClr val="E6E6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7" name="Freeform 767"/>
          <p:cNvSpPr/>
          <p:nvPr/>
        </p:nvSpPr>
        <p:spPr>
          <a:xfrm>
            <a:off x="7315200" y="6756336"/>
            <a:ext cx="1828800" cy="101663"/>
          </a:xfrm>
          <a:custGeom>
            <a:avLst/>
            <a:gdLst>
              <a:gd name="connsiteX0" fmla="*/ 0 w 1828800"/>
              <a:gd name="connsiteY0" fmla="*/ 101663 h 101663"/>
              <a:gd name="connsiteX1" fmla="*/ 1828800 w 1828800"/>
              <a:gd name="connsiteY1" fmla="*/ 101663 h 101663"/>
              <a:gd name="connsiteX2" fmla="*/ 1828800 w 1828800"/>
              <a:gd name="connsiteY2" fmla="*/ 0 h 101663"/>
              <a:gd name="connsiteX3" fmla="*/ 0 w 1828800"/>
              <a:gd name="connsiteY3" fmla="*/ 0 h 101663"/>
              <a:gd name="connsiteX4" fmla="*/ 0 w 1828800"/>
              <a:gd name="connsiteY4" fmla="*/ 101663 h 101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8800" h="101663">
                <a:moveTo>
                  <a:pt x="0" y="101663"/>
                </a:moveTo>
                <a:lnTo>
                  <a:pt x="1828800" y="101663"/>
                </a:lnTo>
                <a:lnTo>
                  <a:pt x="1828800" y="0"/>
                </a:lnTo>
                <a:lnTo>
                  <a:pt x="0" y="0"/>
                </a:lnTo>
                <a:lnTo>
                  <a:pt x="0" y="101663"/>
                </a:lnTo>
                <a:close/>
              </a:path>
            </a:pathLst>
          </a:custGeom>
          <a:solidFill>
            <a:srgbClr val="E6E6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8" name="Freeform 768"/>
          <p:cNvSpPr/>
          <p:nvPr/>
        </p:nvSpPr>
        <p:spPr>
          <a:xfrm>
            <a:off x="2483739" y="0"/>
            <a:ext cx="0" cy="1091692"/>
          </a:xfrm>
          <a:custGeom>
            <a:avLst/>
            <a:gdLst>
              <a:gd name="connsiteX0" fmla="*/ 0 w 0"/>
              <a:gd name="connsiteY0" fmla="*/ 0 h 1091692"/>
              <a:gd name="connsiteX1" fmla="*/ 0 w 0"/>
              <a:gd name="connsiteY1" fmla="*/ 1091692 h 1091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091692">
                <a:moveTo>
                  <a:pt x="0" y="0"/>
                </a:moveTo>
                <a:lnTo>
                  <a:pt x="0" y="1091692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9" name="Freeform 769"/>
          <p:cNvSpPr/>
          <p:nvPr/>
        </p:nvSpPr>
        <p:spPr>
          <a:xfrm>
            <a:off x="2457450" y="1060450"/>
            <a:ext cx="57150" cy="2127250"/>
          </a:xfrm>
          <a:custGeom>
            <a:avLst/>
            <a:gdLst>
              <a:gd name="connsiteX0" fmla="*/ 26289 w 57150"/>
              <a:gd name="connsiteY0" fmla="*/ 31242 h 2127250"/>
              <a:gd name="connsiteX1" fmla="*/ 26289 w 57150"/>
              <a:gd name="connsiteY1" fmla="*/ 2131949 h 2127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7150" h="2127250">
                <a:moveTo>
                  <a:pt x="26289" y="31242"/>
                </a:moveTo>
                <a:lnTo>
                  <a:pt x="26289" y="2131949"/>
                </a:lnTo>
              </a:path>
            </a:pathLst>
          </a:custGeom>
          <a:ln w="381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71" name="Picture 77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1260" y="3154680"/>
            <a:ext cx="45720" cy="3703320"/>
          </a:xfrm>
          <a:prstGeom prst="rect">
            <a:avLst/>
          </a:prstGeom>
        </p:spPr>
      </p:pic>
      <p:pic>
        <p:nvPicPr>
          <p:cNvPr id="772" name="Picture 77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27120" y="0"/>
            <a:ext cx="45720" cy="6858000"/>
          </a:xfrm>
          <a:prstGeom prst="rect">
            <a:avLst/>
          </a:prstGeom>
        </p:spPr>
      </p:pic>
      <p:pic>
        <p:nvPicPr>
          <p:cNvPr id="773" name="Picture 77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55920" y="0"/>
            <a:ext cx="45720" cy="6858000"/>
          </a:xfrm>
          <a:prstGeom prst="rect">
            <a:avLst/>
          </a:prstGeom>
        </p:spPr>
      </p:pic>
      <p:pic>
        <p:nvPicPr>
          <p:cNvPr id="774" name="Picture 77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84720" y="0"/>
            <a:ext cx="45720" cy="6858000"/>
          </a:xfrm>
          <a:prstGeom prst="rect">
            <a:avLst/>
          </a:prstGeom>
        </p:spPr>
      </p:pic>
      <p:sp>
        <p:nvSpPr>
          <p:cNvPr id="2" name="Freeform 774"/>
          <p:cNvSpPr/>
          <p:nvPr/>
        </p:nvSpPr>
        <p:spPr>
          <a:xfrm>
            <a:off x="0" y="1110742"/>
            <a:ext cx="2502789" cy="0"/>
          </a:xfrm>
          <a:custGeom>
            <a:avLst/>
            <a:gdLst>
              <a:gd name="connsiteX0" fmla="*/ 0 w 2502789"/>
              <a:gd name="connsiteY0" fmla="*/ 0 h 0"/>
              <a:gd name="connsiteX1" fmla="*/ 2502789 w 2502789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502789">
                <a:moveTo>
                  <a:pt x="0" y="0"/>
                </a:moveTo>
                <a:lnTo>
                  <a:pt x="2502789" y="0"/>
                </a:lnTo>
              </a:path>
            </a:pathLst>
          </a:custGeom>
          <a:ln w="381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5" name="Freeform 775"/>
          <p:cNvSpPr/>
          <p:nvPr/>
        </p:nvSpPr>
        <p:spPr>
          <a:xfrm>
            <a:off x="0" y="3173349"/>
            <a:ext cx="2464689" cy="0"/>
          </a:xfrm>
          <a:custGeom>
            <a:avLst/>
            <a:gdLst>
              <a:gd name="connsiteX0" fmla="*/ 0 w 2464689"/>
              <a:gd name="connsiteY0" fmla="*/ 0 h 0"/>
              <a:gd name="connsiteX1" fmla="*/ 2464689 w 2464689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464689">
                <a:moveTo>
                  <a:pt x="0" y="0"/>
                </a:moveTo>
                <a:lnTo>
                  <a:pt x="2464689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6" name="Freeform 776"/>
          <p:cNvSpPr/>
          <p:nvPr/>
        </p:nvSpPr>
        <p:spPr>
          <a:xfrm>
            <a:off x="2444750" y="3143250"/>
            <a:ext cx="6699250" cy="57150"/>
          </a:xfrm>
          <a:custGeom>
            <a:avLst/>
            <a:gdLst>
              <a:gd name="connsiteX0" fmla="*/ 19939 w 6699250"/>
              <a:gd name="connsiteY0" fmla="*/ 30099 h 57150"/>
              <a:gd name="connsiteX1" fmla="*/ 6705600 w 6699250"/>
              <a:gd name="connsiteY1" fmla="*/ 30099 h 57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699250" h="57150">
                <a:moveTo>
                  <a:pt x="19939" y="30099"/>
                </a:moveTo>
                <a:lnTo>
                  <a:pt x="6705600" y="30099"/>
                </a:lnTo>
              </a:path>
            </a:pathLst>
          </a:custGeom>
          <a:ln w="381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7" name="Freeform 777"/>
          <p:cNvSpPr/>
          <p:nvPr/>
        </p:nvSpPr>
        <p:spPr>
          <a:xfrm>
            <a:off x="0" y="4284091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8" name="Freeform 778"/>
          <p:cNvSpPr/>
          <p:nvPr/>
        </p:nvSpPr>
        <p:spPr>
          <a:xfrm>
            <a:off x="0" y="5198491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9" name="Freeform 779"/>
          <p:cNvSpPr/>
          <p:nvPr/>
        </p:nvSpPr>
        <p:spPr>
          <a:xfrm>
            <a:off x="0" y="6112853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0" name="Freeform 780"/>
          <p:cNvSpPr/>
          <p:nvPr/>
        </p:nvSpPr>
        <p:spPr>
          <a:xfrm>
            <a:off x="0" y="6756335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82" name="Picture 78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5240" cy="6858000"/>
          </a:xfrm>
          <a:prstGeom prst="rect">
            <a:avLst/>
          </a:prstGeom>
        </p:spPr>
      </p:pic>
      <p:pic>
        <p:nvPicPr>
          <p:cNvPr id="783" name="Picture 78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13520" y="0"/>
            <a:ext cx="30480" cy="6858000"/>
          </a:xfrm>
          <a:prstGeom prst="rect">
            <a:avLst/>
          </a:prstGeom>
        </p:spPr>
      </p:pic>
      <p:sp>
        <p:nvSpPr>
          <p:cNvPr id="3" name="Freeform 783"/>
          <p:cNvSpPr/>
          <p:nvPr/>
        </p:nvSpPr>
        <p:spPr>
          <a:xfrm>
            <a:off x="0" y="0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4" name="TextBox 784"/>
          <p:cNvSpPr txBox="1"/>
          <p:nvPr/>
        </p:nvSpPr>
        <p:spPr>
          <a:xfrm>
            <a:off x="91439" y="44384"/>
            <a:ext cx="897620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b="1" spc="164" dirty="0">
                <a:solidFill>
                  <a:srgbClr val="FEFEFE"/>
                </a:solidFill>
                <a:latin typeface="Times New Roman"/>
                <a:ea typeface="Times New Roman"/>
              </a:rPr>
              <a:t>Tür</a:t>
            </a:r>
            <a:r>
              <a:rPr lang="en-US" altLang="zh-CN" sz="1800" b="1" spc="154" dirty="0">
                <a:solidFill>
                  <a:srgbClr val="FEFEFE"/>
                </a:solidFill>
                <a:latin typeface="Times New Roman"/>
                <a:ea typeface="Times New Roman"/>
              </a:rPr>
              <a:t>ler</a:t>
            </a:r>
          </a:p>
        </p:txBody>
      </p:sp>
      <p:sp>
        <p:nvSpPr>
          <p:cNvPr id="785" name="TextBox 785"/>
          <p:cNvSpPr txBox="1"/>
          <p:nvPr/>
        </p:nvSpPr>
        <p:spPr>
          <a:xfrm>
            <a:off x="2575560" y="44384"/>
            <a:ext cx="914261" cy="5491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b="1" spc="120" dirty="0">
                <a:solidFill>
                  <a:srgbClr val="FEFEFE"/>
                </a:solidFill>
                <a:latin typeface="Times New Roman"/>
                <a:ea typeface="Times New Roman"/>
              </a:rPr>
              <a:t>DNA</a:t>
            </a:r>
            <a:r>
              <a:rPr lang="en-US" altLang="zh-CN" sz="1800" b="1" spc="110" dirty="0">
                <a:solidFill>
                  <a:srgbClr val="FEFEFE"/>
                </a:solidFill>
                <a:latin typeface="Times New Roman"/>
                <a:ea typeface="Times New Roman"/>
              </a:rPr>
              <a:t>’da</a:t>
            </a:r>
          </a:p>
          <a:p>
            <a:pPr marL="0">
              <a:lnSpc>
                <a:spcPct val="100000"/>
              </a:lnSpc>
            </a:pPr>
            <a:r>
              <a:rPr lang="en-US" altLang="zh-CN" sz="1800" b="1" spc="-10" dirty="0">
                <a:solidFill>
                  <a:srgbClr val="FEFEFE"/>
                </a:solidFill>
                <a:latin typeface="Times New Roman"/>
                <a:ea typeface="Times New Roman"/>
              </a:rPr>
              <a:t>G+C</a:t>
            </a:r>
            <a:r>
              <a:rPr lang="en-US" altLang="zh-CN" sz="1800" b="1" spc="55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-10" dirty="0">
                <a:solidFill>
                  <a:srgbClr val="FEFEFE"/>
                </a:solidFill>
                <a:latin typeface="Times New Roman"/>
                <a:ea typeface="Times New Roman"/>
              </a:rPr>
              <a:t>%</a:t>
            </a:r>
          </a:p>
        </p:txBody>
      </p:sp>
      <p:sp>
        <p:nvSpPr>
          <p:cNvPr id="786" name="TextBox 786"/>
          <p:cNvSpPr txBox="1"/>
          <p:nvPr/>
        </p:nvSpPr>
        <p:spPr>
          <a:xfrm>
            <a:off x="3749675" y="44384"/>
            <a:ext cx="1543139" cy="5491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b="1" spc="200" dirty="0">
                <a:solidFill>
                  <a:srgbClr val="FEFEFE"/>
                </a:solidFill>
                <a:latin typeface="Times New Roman"/>
                <a:ea typeface="Times New Roman"/>
              </a:rPr>
              <a:t>Peptid</a:t>
            </a:r>
            <a:r>
              <a:rPr lang="en-US" altLang="zh-CN" sz="1800" b="1" spc="189" dirty="0">
                <a:solidFill>
                  <a:srgbClr val="FEFEFE"/>
                </a:solidFill>
                <a:latin typeface="Times New Roman"/>
                <a:ea typeface="Times New Roman"/>
              </a:rPr>
              <a:t>oglika</a:t>
            </a:r>
          </a:p>
          <a:p>
            <a:pPr marL="0">
              <a:lnSpc>
                <a:spcPct val="100000"/>
              </a:lnSpc>
            </a:pPr>
            <a:r>
              <a:rPr lang="en-US" altLang="zh-CN" sz="1800" b="1" spc="254" dirty="0">
                <a:solidFill>
                  <a:srgbClr val="FEFEFE"/>
                </a:solidFill>
                <a:latin typeface="Times New Roman"/>
                <a:ea typeface="Times New Roman"/>
              </a:rPr>
              <a:t>n</a:t>
            </a:r>
            <a:r>
              <a:rPr lang="en-US" altLang="zh-CN" sz="1800" b="1" spc="75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164" dirty="0">
                <a:solidFill>
                  <a:srgbClr val="FEFEFE"/>
                </a:solidFill>
                <a:latin typeface="Times New Roman"/>
                <a:ea typeface="Times New Roman"/>
              </a:rPr>
              <a:t>tipi</a:t>
            </a:r>
          </a:p>
        </p:txBody>
      </p:sp>
      <p:sp>
        <p:nvSpPr>
          <p:cNvPr id="787" name="TextBox 787"/>
          <p:cNvSpPr txBox="1"/>
          <p:nvPr/>
        </p:nvSpPr>
        <p:spPr>
          <a:xfrm>
            <a:off x="5578728" y="44384"/>
            <a:ext cx="1361618" cy="5484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99583"/>
              </a:lnSpc>
            </a:pPr>
            <a:r>
              <a:rPr lang="en-US" altLang="zh-CN" sz="1800" b="1" spc="234" dirty="0">
                <a:solidFill>
                  <a:srgbClr val="FEFEFE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1800" b="1" spc="-200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189" dirty="0">
                <a:solidFill>
                  <a:srgbClr val="FEFEFE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1800" b="1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180" dirty="0">
                <a:solidFill>
                  <a:srgbClr val="FEFEFE"/>
                </a:solidFill>
                <a:latin typeface="Times New Roman"/>
                <a:ea typeface="Times New Roman"/>
              </a:rPr>
              <a:t>ti</a:t>
            </a:r>
            <a:r>
              <a:rPr lang="en-US" altLang="zh-CN" sz="1800" b="1" spc="170" dirty="0">
                <a:solidFill>
                  <a:srgbClr val="FEFEFE"/>
                </a:solidFill>
                <a:latin typeface="Times New Roman"/>
                <a:ea typeface="Times New Roman"/>
              </a:rPr>
              <a:t>pi</a:t>
            </a:r>
          </a:p>
        </p:txBody>
      </p:sp>
      <p:sp>
        <p:nvSpPr>
          <p:cNvPr id="788" name="TextBox 788"/>
          <p:cNvSpPr txBox="1"/>
          <p:nvPr/>
        </p:nvSpPr>
        <p:spPr>
          <a:xfrm>
            <a:off x="7407909" y="44384"/>
            <a:ext cx="936270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b="1" spc="200" dirty="0">
                <a:solidFill>
                  <a:srgbClr val="FEFEFE"/>
                </a:solidFill>
                <a:latin typeface="Times New Roman"/>
                <a:ea typeface="Times New Roman"/>
              </a:rPr>
              <a:t>Doğ</a:t>
            </a:r>
            <a:r>
              <a:rPr lang="en-US" altLang="zh-CN" sz="1800" b="1" spc="189" dirty="0">
                <a:solidFill>
                  <a:srgbClr val="FEFEFE"/>
                </a:solidFill>
                <a:latin typeface="Times New Roman"/>
                <a:ea typeface="Times New Roman"/>
              </a:rPr>
              <a:t>ası</a:t>
            </a:r>
          </a:p>
        </p:txBody>
      </p:sp>
      <p:sp>
        <p:nvSpPr>
          <p:cNvPr id="789" name="TextBox 789"/>
          <p:cNvSpPr txBox="1"/>
          <p:nvPr/>
        </p:nvSpPr>
        <p:spPr>
          <a:xfrm>
            <a:off x="91439" y="1156904"/>
            <a:ext cx="1924026" cy="233652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00000"/>
              </a:lnSpc>
            </a:pP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Mezofil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90" dirty="0">
                <a:solidFill>
                  <a:srgbClr val="000000"/>
                </a:solidFill>
                <a:latin typeface="Times New Roman"/>
                <a:ea typeface="Times New Roman"/>
              </a:rPr>
              <a:t>f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ea typeface="Times New Roman"/>
              </a:rPr>
              <a:t>akültatif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50" dirty="0">
                <a:solidFill>
                  <a:srgbClr val="000000"/>
                </a:solidFill>
                <a:latin typeface="Times New Roman"/>
                <a:ea typeface="Times New Roman"/>
              </a:rPr>
              <a:t>heterofer</a:t>
            </a:r>
            <a:r>
              <a:rPr lang="en-US" altLang="zh-CN" sz="1800" spc="145" dirty="0">
                <a:solidFill>
                  <a:srgbClr val="000000"/>
                </a:solidFill>
                <a:latin typeface="Times New Roman"/>
                <a:ea typeface="Times New Roman"/>
              </a:rPr>
              <a:t>manter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9" dirty="0">
                <a:solidFill>
                  <a:srgbClr val="000000"/>
                </a:solidFill>
                <a:latin typeface="Times New Roman"/>
                <a:ea typeface="Times New Roman"/>
              </a:rPr>
              <a:t>laktobas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iller</a:t>
            </a:r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750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casei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casei</a:t>
            </a:r>
          </a:p>
        </p:txBody>
      </p:sp>
      <p:sp>
        <p:nvSpPr>
          <p:cNvPr id="790" name="TextBox 790"/>
          <p:cNvSpPr txBox="1"/>
          <p:nvPr/>
        </p:nvSpPr>
        <p:spPr>
          <a:xfrm>
            <a:off x="2575560" y="3220146"/>
            <a:ext cx="595512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45</a:t>
            </a:r>
            <a:r>
              <a:rPr lang="en-US" altLang="zh-CN" sz="1800" spc="55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47</a:t>
            </a:r>
          </a:p>
        </p:txBody>
      </p:sp>
      <p:sp>
        <p:nvSpPr>
          <p:cNvPr id="791" name="TextBox 791"/>
          <p:cNvSpPr txBox="1"/>
          <p:nvPr/>
        </p:nvSpPr>
        <p:spPr>
          <a:xfrm>
            <a:off x="3749675" y="3220146"/>
            <a:ext cx="870914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75" dirty="0">
                <a:solidFill>
                  <a:srgbClr val="000000"/>
                </a:solidFill>
                <a:latin typeface="Times New Roman"/>
                <a:ea typeface="Times New Roman"/>
              </a:rPr>
              <a:t>Lys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ea typeface="Times New Roman"/>
              </a:rPr>
              <a:t>Asp</a:t>
            </a:r>
          </a:p>
        </p:txBody>
      </p:sp>
      <p:sp>
        <p:nvSpPr>
          <p:cNvPr id="792" name="TextBox 792"/>
          <p:cNvSpPr txBox="1"/>
          <p:nvPr/>
        </p:nvSpPr>
        <p:spPr>
          <a:xfrm>
            <a:off x="5578728" y="3220146"/>
            <a:ext cx="165174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89" dirty="0">
                <a:solidFill>
                  <a:srgbClr val="000000"/>
                </a:solidFill>
                <a:latin typeface="Times New Roman"/>
                <a:ea typeface="Times New Roman"/>
              </a:rPr>
              <a:t>L</a:t>
            </a:r>
          </a:p>
        </p:txBody>
      </p:sp>
      <p:sp>
        <p:nvSpPr>
          <p:cNvPr id="793" name="TextBox 793"/>
          <p:cNvSpPr txBox="1"/>
          <p:nvPr/>
        </p:nvSpPr>
        <p:spPr>
          <a:xfrm>
            <a:off x="7407909" y="3220146"/>
            <a:ext cx="774586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159" dirty="0">
                <a:solidFill>
                  <a:srgbClr val="000000"/>
                </a:solidFill>
                <a:latin typeface="Times New Roman"/>
                <a:ea typeface="Times New Roman"/>
              </a:rPr>
              <a:t>Rum</a:t>
            </a:r>
            <a:r>
              <a:rPr lang="en-US" altLang="zh-CN" sz="1800" spc="154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</a:p>
        </p:txBody>
      </p:sp>
      <p:sp>
        <p:nvSpPr>
          <p:cNvPr id="794" name="TextBox 794"/>
          <p:cNvSpPr txBox="1"/>
          <p:nvPr/>
        </p:nvSpPr>
        <p:spPr>
          <a:xfrm>
            <a:off x="91439" y="4330762"/>
            <a:ext cx="2284153" cy="54535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99166"/>
              </a:lnSpc>
            </a:pP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spc="5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c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ea typeface="Times New Roman"/>
              </a:rPr>
              <a:t>asei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spc="150" dirty="0">
                <a:solidFill>
                  <a:srgbClr val="000000"/>
                </a:solidFill>
                <a:latin typeface="Times New Roman"/>
                <a:ea typeface="Times New Roman"/>
              </a:rPr>
              <a:t>pse</a:t>
            </a:r>
            <a:r>
              <a:rPr lang="en-US" altLang="zh-CN" sz="1800" spc="145" dirty="0">
                <a:solidFill>
                  <a:srgbClr val="000000"/>
                </a:solidFill>
                <a:latin typeface="Times New Roman"/>
                <a:ea typeface="Times New Roman"/>
              </a:rPr>
              <a:t>udoplantarum</a:t>
            </a:r>
          </a:p>
        </p:txBody>
      </p:sp>
      <p:sp>
        <p:nvSpPr>
          <p:cNvPr id="795" name="TextBox 795"/>
          <p:cNvSpPr txBox="1"/>
          <p:nvPr/>
        </p:nvSpPr>
        <p:spPr>
          <a:xfrm>
            <a:off x="2575560" y="4330762"/>
            <a:ext cx="709812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45</a:t>
            </a:r>
            <a:r>
              <a:rPr lang="en-US" altLang="zh-CN" sz="1800" spc="55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47</a:t>
            </a:r>
          </a:p>
        </p:txBody>
      </p:sp>
      <p:sp>
        <p:nvSpPr>
          <p:cNvPr id="796" name="TextBox 796"/>
          <p:cNvSpPr txBox="1"/>
          <p:nvPr/>
        </p:nvSpPr>
        <p:spPr>
          <a:xfrm>
            <a:off x="3749675" y="4330762"/>
            <a:ext cx="985214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75" dirty="0">
                <a:solidFill>
                  <a:srgbClr val="000000"/>
                </a:solidFill>
                <a:latin typeface="Times New Roman"/>
                <a:ea typeface="Times New Roman"/>
              </a:rPr>
              <a:t>Lys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ea typeface="Times New Roman"/>
              </a:rPr>
              <a:t>Asp</a:t>
            </a:r>
          </a:p>
        </p:txBody>
      </p:sp>
      <p:sp>
        <p:nvSpPr>
          <p:cNvPr id="797" name="TextBox 797"/>
          <p:cNvSpPr txBox="1"/>
          <p:nvPr/>
        </p:nvSpPr>
        <p:spPr>
          <a:xfrm>
            <a:off x="5578728" y="4330762"/>
            <a:ext cx="457782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DL</a:t>
            </a:r>
          </a:p>
        </p:txBody>
      </p:sp>
      <p:sp>
        <p:nvSpPr>
          <p:cNvPr id="798" name="TextBox 798"/>
          <p:cNvSpPr txBox="1"/>
          <p:nvPr/>
        </p:nvSpPr>
        <p:spPr>
          <a:xfrm>
            <a:off x="7407909" y="4330762"/>
            <a:ext cx="1097901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Pe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ynir,ot</a:t>
            </a:r>
          </a:p>
        </p:txBody>
      </p:sp>
      <p:sp>
        <p:nvSpPr>
          <p:cNvPr id="799" name="TextBox 799"/>
          <p:cNvSpPr txBox="1"/>
          <p:nvPr/>
        </p:nvSpPr>
        <p:spPr>
          <a:xfrm>
            <a:off x="91439" y="5245542"/>
            <a:ext cx="1594663" cy="54548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99166"/>
              </a:lnSpc>
            </a:pP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spc="5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c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ea typeface="Times New Roman"/>
              </a:rPr>
              <a:t>asei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spc="154" dirty="0">
                <a:solidFill>
                  <a:srgbClr val="000000"/>
                </a:solidFill>
                <a:latin typeface="Times New Roman"/>
                <a:ea typeface="Times New Roman"/>
              </a:rPr>
              <a:t>rha</a:t>
            </a:r>
            <a:r>
              <a:rPr lang="en-US" altLang="zh-CN" sz="1800" spc="150" dirty="0">
                <a:solidFill>
                  <a:srgbClr val="000000"/>
                </a:solidFill>
                <a:latin typeface="Times New Roman"/>
                <a:ea typeface="Times New Roman"/>
              </a:rPr>
              <a:t>mnosus</a:t>
            </a:r>
          </a:p>
        </p:txBody>
      </p:sp>
      <p:sp>
        <p:nvSpPr>
          <p:cNvPr id="800" name="TextBox 800"/>
          <p:cNvSpPr txBox="1"/>
          <p:nvPr/>
        </p:nvSpPr>
        <p:spPr>
          <a:xfrm>
            <a:off x="2575560" y="5245542"/>
            <a:ext cx="709812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45</a:t>
            </a:r>
            <a:r>
              <a:rPr lang="en-US" altLang="zh-CN" sz="1800" spc="55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47</a:t>
            </a:r>
          </a:p>
        </p:txBody>
      </p:sp>
      <p:sp>
        <p:nvSpPr>
          <p:cNvPr id="801" name="TextBox 801"/>
          <p:cNvSpPr txBox="1"/>
          <p:nvPr/>
        </p:nvSpPr>
        <p:spPr>
          <a:xfrm>
            <a:off x="3749675" y="5245542"/>
            <a:ext cx="985214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75" dirty="0">
                <a:solidFill>
                  <a:srgbClr val="000000"/>
                </a:solidFill>
                <a:latin typeface="Times New Roman"/>
                <a:ea typeface="Times New Roman"/>
              </a:rPr>
              <a:t>Lys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ea typeface="Times New Roman"/>
              </a:rPr>
              <a:t>Asp</a:t>
            </a:r>
          </a:p>
        </p:txBody>
      </p:sp>
      <p:sp>
        <p:nvSpPr>
          <p:cNvPr id="802" name="TextBox 802"/>
          <p:cNvSpPr txBox="1"/>
          <p:nvPr/>
        </p:nvSpPr>
        <p:spPr>
          <a:xfrm>
            <a:off x="5578728" y="5245542"/>
            <a:ext cx="279474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89" dirty="0">
                <a:solidFill>
                  <a:srgbClr val="000000"/>
                </a:solidFill>
                <a:latin typeface="Times New Roman"/>
                <a:ea typeface="Times New Roman"/>
              </a:rPr>
              <a:t>L</a:t>
            </a:r>
          </a:p>
        </p:txBody>
      </p:sp>
      <p:sp>
        <p:nvSpPr>
          <p:cNvPr id="803" name="TextBox 803"/>
          <p:cNvSpPr txBox="1"/>
          <p:nvPr/>
        </p:nvSpPr>
        <p:spPr>
          <a:xfrm>
            <a:off x="7407909" y="5245542"/>
            <a:ext cx="947709" cy="54908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134" dirty="0">
                <a:solidFill>
                  <a:srgbClr val="000000"/>
                </a:solidFill>
                <a:latin typeface="Times New Roman"/>
                <a:ea typeface="Times New Roman"/>
              </a:rPr>
              <a:t>Sin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dirim</a:t>
            </a:r>
          </a:p>
          <a:p>
            <a:pPr marL="0">
              <a:lnSpc>
                <a:spcPct val="100000"/>
              </a:lnSpc>
            </a:pPr>
            <a:r>
              <a:rPr lang="en-US" altLang="zh-CN" sz="1800" spc="130" dirty="0">
                <a:solidFill>
                  <a:srgbClr val="000000"/>
                </a:solidFill>
                <a:latin typeface="Times New Roman"/>
                <a:ea typeface="Times New Roman"/>
              </a:rPr>
              <a:t>sis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temi</a:t>
            </a:r>
          </a:p>
        </p:txBody>
      </p:sp>
      <p:sp>
        <p:nvSpPr>
          <p:cNvPr id="804" name="TextBox 804"/>
          <p:cNvSpPr txBox="1"/>
          <p:nvPr/>
        </p:nvSpPr>
        <p:spPr>
          <a:xfrm>
            <a:off x="91439" y="6158067"/>
            <a:ext cx="8263142" cy="27660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833"/>
              </a:lnSpc>
              <a:tabLst>
                <a:tab pos="2484120" algn="l"/>
                <a:tab pos="3658234" algn="l"/>
                <a:tab pos="5487288" algn="l"/>
                <a:tab pos="7316469" algn="l"/>
              </a:tabLst>
            </a:pPr>
            <a:r>
              <a:rPr lang="en-US" altLang="zh-CN" sz="1800" spc="145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sake	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42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ea typeface="Times New Roman"/>
              </a:rPr>
              <a:t>44	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Lys</a:t>
            </a:r>
            <a:r>
              <a:rPr lang="en-US" altLang="zh-CN" sz="1800" spc="55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ea typeface="Times New Roman"/>
              </a:rPr>
              <a:t>Asp	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DL	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Bitkiler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" name="Freeform 805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6" name="Freeform 806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7" name="Freeform 807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8" name="Freeform 808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9" name="Freeform 809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0" name="Freeform 810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1" name="Freeform 811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2" name="Freeform 812"/>
          <p:cNvSpPr/>
          <p:nvPr/>
        </p:nvSpPr>
        <p:spPr>
          <a:xfrm>
            <a:off x="0" y="0"/>
            <a:ext cx="2195702" cy="1121918"/>
          </a:xfrm>
          <a:custGeom>
            <a:avLst/>
            <a:gdLst>
              <a:gd name="connsiteX0" fmla="*/ 0 w 2195702"/>
              <a:gd name="connsiteY0" fmla="*/ 1121918 h 1121918"/>
              <a:gd name="connsiteX1" fmla="*/ 2195702 w 2195702"/>
              <a:gd name="connsiteY1" fmla="*/ 1121918 h 1121918"/>
              <a:gd name="connsiteX2" fmla="*/ 2195702 w 2195702"/>
              <a:gd name="connsiteY2" fmla="*/ 0 h 1121918"/>
              <a:gd name="connsiteX3" fmla="*/ 0 w 2195702"/>
              <a:gd name="connsiteY3" fmla="*/ 0 h 1121918"/>
              <a:gd name="connsiteX4" fmla="*/ 0 w 2195702"/>
              <a:gd name="connsiteY4" fmla="*/ 1121918 h 1121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95702" h="1121918">
                <a:moveTo>
                  <a:pt x="0" y="1121918"/>
                </a:moveTo>
                <a:lnTo>
                  <a:pt x="2195702" y="1121918"/>
                </a:lnTo>
                <a:lnTo>
                  <a:pt x="2195702" y="0"/>
                </a:lnTo>
                <a:lnTo>
                  <a:pt x="0" y="0"/>
                </a:lnTo>
                <a:lnTo>
                  <a:pt x="0" y="1121918"/>
                </a:lnTo>
                <a:close/>
              </a:path>
            </a:pathLst>
          </a:custGeom>
          <a:solidFill>
            <a:srgbClr val="B22B15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3" name="Freeform 813"/>
          <p:cNvSpPr/>
          <p:nvPr/>
        </p:nvSpPr>
        <p:spPr>
          <a:xfrm>
            <a:off x="2195702" y="0"/>
            <a:ext cx="1461897" cy="2724658"/>
          </a:xfrm>
          <a:custGeom>
            <a:avLst/>
            <a:gdLst>
              <a:gd name="connsiteX0" fmla="*/ 0 w 1461897"/>
              <a:gd name="connsiteY0" fmla="*/ 2724658 h 2724658"/>
              <a:gd name="connsiteX1" fmla="*/ 1461897 w 1461897"/>
              <a:gd name="connsiteY1" fmla="*/ 2724658 h 2724658"/>
              <a:gd name="connsiteX2" fmla="*/ 1461897 w 1461897"/>
              <a:gd name="connsiteY2" fmla="*/ 0 h 2724658"/>
              <a:gd name="connsiteX3" fmla="*/ 0 w 1461897"/>
              <a:gd name="connsiteY3" fmla="*/ 0 h 2724658"/>
              <a:gd name="connsiteX4" fmla="*/ 0 w 1461897"/>
              <a:gd name="connsiteY4" fmla="*/ 2724658 h 2724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61897" h="2724658">
                <a:moveTo>
                  <a:pt x="0" y="2724658"/>
                </a:moveTo>
                <a:lnTo>
                  <a:pt x="1461897" y="2724658"/>
                </a:lnTo>
                <a:lnTo>
                  <a:pt x="1461897" y="0"/>
                </a:lnTo>
                <a:lnTo>
                  <a:pt x="0" y="0"/>
                </a:lnTo>
                <a:lnTo>
                  <a:pt x="0" y="2724658"/>
                </a:lnTo>
                <a:close/>
              </a:path>
            </a:pathLst>
          </a:custGeom>
          <a:solidFill>
            <a:srgbClr val="B22B15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4" name="Freeform 814"/>
          <p:cNvSpPr/>
          <p:nvPr/>
        </p:nvSpPr>
        <p:spPr>
          <a:xfrm>
            <a:off x="3657600" y="0"/>
            <a:ext cx="2138553" cy="2724658"/>
          </a:xfrm>
          <a:custGeom>
            <a:avLst/>
            <a:gdLst>
              <a:gd name="connsiteX0" fmla="*/ 0 w 2138553"/>
              <a:gd name="connsiteY0" fmla="*/ 2724658 h 2724658"/>
              <a:gd name="connsiteX1" fmla="*/ 2138553 w 2138553"/>
              <a:gd name="connsiteY1" fmla="*/ 2724658 h 2724658"/>
              <a:gd name="connsiteX2" fmla="*/ 2138553 w 2138553"/>
              <a:gd name="connsiteY2" fmla="*/ 0 h 2724658"/>
              <a:gd name="connsiteX3" fmla="*/ 0 w 2138553"/>
              <a:gd name="connsiteY3" fmla="*/ 0 h 2724658"/>
              <a:gd name="connsiteX4" fmla="*/ 0 w 2138553"/>
              <a:gd name="connsiteY4" fmla="*/ 2724658 h 2724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38553" h="2724658">
                <a:moveTo>
                  <a:pt x="0" y="2724658"/>
                </a:moveTo>
                <a:lnTo>
                  <a:pt x="2138553" y="2724658"/>
                </a:lnTo>
                <a:lnTo>
                  <a:pt x="2138553" y="0"/>
                </a:lnTo>
                <a:lnTo>
                  <a:pt x="0" y="0"/>
                </a:lnTo>
                <a:lnTo>
                  <a:pt x="0" y="2724658"/>
                </a:lnTo>
                <a:close/>
              </a:path>
            </a:pathLst>
          </a:custGeom>
          <a:solidFill>
            <a:srgbClr val="B22B15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5" name="Freeform 815"/>
          <p:cNvSpPr/>
          <p:nvPr/>
        </p:nvSpPr>
        <p:spPr>
          <a:xfrm>
            <a:off x="5796153" y="0"/>
            <a:ext cx="1728216" cy="2724658"/>
          </a:xfrm>
          <a:custGeom>
            <a:avLst/>
            <a:gdLst>
              <a:gd name="connsiteX0" fmla="*/ 0 w 1728216"/>
              <a:gd name="connsiteY0" fmla="*/ 2724658 h 2724658"/>
              <a:gd name="connsiteX1" fmla="*/ 1728216 w 1728216"/>
              <a:gd name="connsiteY1" fmla="*/ 2724658 h 2724658"/>
              <a:gd name="connsiteX2" fmla="*/ 1728216 w 1728216"/>
              <a:gd name="connsiteY2" fmla="*/ 0 h 2724658"/>
              <a:gd name="connsiteX3" fmla="*/ 0 w 1728216"/>
              <a:gd name="connsiteY3" fmla="*/ 0 h 2724658"/>
              <a:gd name="connsiteX4" fmla="*/ 0 w 1728216"/>
              <a:gd name="connsiteY4" fmla="*/ 2724658 h 2724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28216" h="2724658">
                <a:moveTo>
                  <a:pt x="0" y="2724658"/>
                </a:moveTo>
                <a:lnTo>
                  <a:pt x="1728216" y="2724658"/>
                </a:lnTo>
                <a:lnTo>
                  <a:pt x="1728216" y="0"/>
                </a:lnTo>
                <a:lnTo>
                  <a:pt x="0" y="0"/>
                </a:lnTo>
                <a:lnTo>
                  <a:pt x="0" y="2724658"/>
                </a:lnTo>
                <a:close/>
              </a:path>
            </a:pathLst>
          </a:custGeom>
          <a:solidFill>
            <a:srgbClr val="B22B15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6" name="Freeform 816"/>
          <p:cNvSpPr/>
          <p:nvPr/>
        </p:nvSpPr>
        <p:spPr>
          <a:xfrm>
            <a:off x="7524368" y="0"/>
            <a:ext cx="1619631" cy="2724658"/>
          </a:xfrm>
          <a:custGeom>
            <a:avLst/>
            <a:gdLst>
              <a:gd name="connsiteX0" fmla="*/ 0 w 1619631"/>
              <a:gd name="connsiteY0" fmla="*/ 2724658 h 2724658"/>
              <a:gd name="connsiteX1" fmla="*/ 1619631 w 1619631"/>
              <a:gd name="connsiteY1" fmla="*/ 2724658 h 2724658"/>
              <a:gd name="connsiteX2" fmla="*/ 1619631 w 1619631"/>
              <a:gd name="connsiteY2" fmla="*/ 0 h 2724658"/>
              <a:gd name="connsiteX3" fmla="*/ 0 w 1619631"/>
              <a:gd name="connsiteY3" fmla="*/ 0 h 2724658"/>
              <a:gd name="connsiteX4" fmla="*/ 0 w 1619631"/>
              <a:gd name="connsiteY4" fmla="*/ 2724658 h 2724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19631" h="2724658">
                <a:moveTo>
                  <a:pt x="0" y="2724658"/>
                </a:moveTo>
                <a:lnTo>
                  <a:pt x="1619631" y="2724658"/>
                </a:lnTo>
                <a:lnTo>
                  <a:pt x="1619631" y="0"/>
                </a:lnTo>
                <a:lnTo>
                  <a:pt x="0" y="0"/>
                </a:lnTo>
                <a:lnTo>
                  <a:pt x="0" y="2724658"/>
                </a:lnTo>
                <a:close/>
              </a:path>
            </a:pathLst>
          </a:custGeom>
          <a:solidFill>
            <a:srgbClr val="B22B15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7" name="Freeform 817"/>
          <p:cNvSpPr/>
          <p:nvPr/>
        </p:nvSpPr>
        <p:spPr>
          <a:xfrm>
            <a:off x="0" y="1121918"/>
            <a:ext cx="2195702" cy="1602739"/>
          </a:xfrm>
          <a:custGeom>
            <a:avLst/>
            <a:gdLst>
              <a:gd name="connsiteX0" fmla="*/ 0 w 2195702"/>
              <a:gd name="connsiteY0" fmla="*/ 1602739 h 1602739"/>
              <a:gd name="connsiteX1" fmla="*/ 2195702 w 2195702"/>
              <a:gd name="connsiteY1" fmla="*/ 1602739 h 1602739"/>
              <a:gd name="connsiteX2" fmla="*/ 2195702 w 2195702"/>
              <a:gd name="connsiteY2" fmla="*/ 0 h 1602739"/>
              <a:gd name="connsiteX3" fmla="*/ 0 w 2195702"/>
              <a:gd name="connsiteY3" fmla="*/ 0 h 1602739"/>
              <a:gd name="connsiteX4" fmla="*/ 0 w 2195702"/>
              <a:gd name="connsiteY4" fmla="*/ 1602739 h 1602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95702" h="1602739">
                <a:moveTo>
                  <a:pt x="0" y="1602739"/>
                </a:moveTo>
                <a:lnTo>
                  <a:pt x="2195702" y="1602739"/>
                </a:lnTo>
                <a:lnTo>
                  <a:pt x="2195702" y="0"/>
                </a:lnTo>
                <a:lnTo>
                  <a:pt x="0" y="0"/>
                </a:lnTo>
                <a:lnTo>
                  <a:pt x="0" y="1602739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8" name="Freeform 818"/>
          <p:cNvSpPr/>
          <p:nvPr/>
        </p:nvSpPr>
        <p:spPr>
          <a:xfrm>
            <a:off x="0" y="2724645"/>
            <a:ext cx="2195702" cy="649998"/>
          </a:xfrm>
          <a:custGeom>
            <a:avLst/>
            <a:gdLst>
              <a:gd name="connsiteX0" fmla="*/ 0 w 2195702"/>
              <a:gd name="connsiteY0" fmla="*/ 649998 h 649998"/>
              <a:gd name="connsiteX1" fmla="*/ 2195702 w 2195702"/>
              <a:gd name="connsiteY1" fmla="*/ 649998 h 649998"/>
              <a:gd name="connsiteX2" fmla="*/ 2195702 w 2195702"/>
              <a:gd name="connsiteY2" fmla="*/ 0 h 649998"/>
              <a:gd name="connsiteX3" fmla="*/ 0 w 2195702"/>
              <a:gd name="connsiteY3" fmla="*/ 0 h 649998"/>
              <a:gd name="connsiteX4" fmla="*/ 0 w 2195702"/>
              <a:gd name="connsiteY4" fmla="*/ 649998 h 649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95702" h="649998">
                <a:moveTo>
                  <a:pt x="0" y="649998"/>
                </a:moveTo>
                <a:lnTo>
                  <a:pt x="2195702" y="649998"/>
                </a:lnTo>
                <a:lnTo>
                  <a:pt x="2195702" y="0"/>
                </a:lnTo>
                <a:lnTo>
                  <a:pt x="0" y="0"/>
                </a:lnTo>
                <a:lnTo>
                  <a:pt x="0" y="649998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9" name="Freeform 819"/>
          <p:cNvSpPr/>
          <p:nvPr/>
        </p:nvSpPr>
        <p:spPr>
          <a:xfrm>
            <a:off x="2165350" y="2698750"/>
            <a:ext cx="1492250" cy="666750"/>
          </a:xfrm>
          <a:custGeom>
            <a:avLst/>
            <a:gdLst>
              <a:gd name="connsiteX0" fmla="*/ 30352 w 1492250"/>
              <a:gd name="connsiteY0" fmla="*/ 675894 h 666750"/>
              <a:gd name="connsiteX1" fmla="*/ 1492250 w 1492250"/>
              <a:gd name="connsiteY1" fmla="*/ 675894 h 666750"/>
              <a:gd name="connsiteX2" fmla="*/ 1492250 w 1492250"/>
              <a:gd name="connsiteY2" fmla="*/ 25895 h 666750"/>
              <a:gd name="connsiteX3" fmla="*/ 30352 w 1492250"/>
              <a:gd name="connsiteY3" fmla="*/ 25895 h 666750"/>
              <a:gd name="connsiteX4" fmla="*/ 30352 w 1492250"/>
              <a:gd name="connsiteY4" fmla="*/ 675894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92250" h="666750">
                <a:moveTo>
                  <a:pt x="30352" y="675894"/>
                </a:moveTo>
                <a:lnTo>
                  <a:pt x="1492250" y="675894"/>
                </a:lnTo>
                <a:lnTo>
                  <a:pt x="1492250" y="25895"/>
                </a:lnTo>
                <a:lnTo>
                  <a:pt x="30352" y="25895"/>
                </a:lnTo>
                <a:lnTo>
                  <a:pt x="30352" y="675894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0" name="Freeform 820"/>
          <p:cNvSpPr/>
          <p:nvPr/>
        </p:nvSpPr>
        <p:spPr>
          <a:xfrm>
            <a:off x="3638550" y="2698750"/>
            <a:ext cx="2152650" cy="666750"/>
          </a:xfrm>
          <a:custGeom>
            <a:avLst/>
            <a:gdLst>
              <a:gd name="connsiteX0" fmla="*/ 19050 w 2152650"/>
              <a:gd name="connsiteY0" fmla="*/ 675894 h 666750"/>
              <a:gd name="connsiteX1" fmla="*/ 2157603 w 2152650"/>
              <a:gd name="connsiteY1" fmla="*/ 675894 h 666750"/>
              <a:gd name="connsiteX2" fmla="*/ 2157603 w 2152650"/>
              <a:gd name="connsiteY2" fmla="*/ 25895 h 666750"/>
              <a:gd name="connsiteX3" fmla="*/ 19050 w 2152650"/>
              <a:gd name="connsiteY3" fmla="*/ 25895 h 666750"/>
              <a:gd name="connsiteX4" fmla="*/ 19050 w 2152650"/>
              <a:gd name="connsiteY4" fmla="*/ 675894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52650" h="666750">
                <a:moveTo>
                  <a:pt x="19050" y="675894"/>
                </a:moveTo>
                <a:lnTo>
                  <a:pt x="2157603" y="675894"/>
                </a:lnTo>
                <a:lnTo>
                  <a:pt x="2157603" y="25895"/>
                </a:lnTo>
                <a:lnTo>
                  <a:pt x="19050" y="25895"/>
                </a:lnTo>
                <a:lnTo>
                  <a:pt x="19050" y="675894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1" name="Freeform 821"/>
          <p:cNvSpPr/>
          <p:nvPr/>
        </p:nvSpPr>
        <p:spPr>
          <a:xfrm>
            <a:off x="5772150" y="2698750"/>
            <a:ext cx="1746250" cy="666750"/>
          </a:xfrm>
          <a:custGeom>
            <a:avLst/>
            <a:gdLst>
              <a:gd name="connsiteX0" fmla="*/ 24003 w 1746250"/>
              <a:gd name="connsiteY0" fmla="*/ 675894 h 666750"/>
              <a:gd name="connsiteX1" fmla="*/ 1752219 w 1746250"/>
              <a:gd name="connsiteY1" fmla="*/ 675894 h 666750"/>
              <a:gd name="connsiteX2" fmla="*/ 1752219 w 1746250"/>
              <a:gd name="connsiteY2" fmla="*/ 25895 h 666750"/>
              <a:gd name="connsiteX3" fmla="*/ 24003 w 1746250"/>
              <a:gd name="connsiteY3" fmla="*/ 25895 h 666750"/>
              <a:gd name="connsiteX4" fmla="*/ 24003 w 1746250"/>
              <a:gd name="connsiteY4" fmla="*/ 675894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46250" h="666750">
                <a:moveTo>
                  <a:pt x="24003" y="675894"/>
                </a:moveTo>
                <a:lnTo>
                  <a:pt x="1752219" y="675894"/>
                </a:lnTo>
                <a:lnTo>
                  <a:pt x="1752219" y="25895"/>
                </a:lnTo>
                <a:lnTo>
                  <a:pt x="24003" y="25895"/>
                </a:lnTo>
                <a:lnTo>
                  <a:pt x="24003" y="675894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2" name="Freeform 822"/>
          <p:cNvSpPr/>
          <p:nvPr/>
        </p:nvSpPr>
        <p:spPr>
          <a:xfrm>
            <a:off x="7499350" y="2698750"/>
            <a:ext cx="1644650" cy="666750"/>
          </a:xfrm>
          <a:custGeom>
            <a:avLst/>
            <a:gdLst>
              <a:gd name="connsiteX0" fmla="*/ 25018 w 1644650"/>
              <a:gd name="connsiteY0" fmla="*/ 675894 h 666750"/>
              <a:gd name="connsiteX1" fmla="*/ 1644650 w 1644650"/>
              <a:gd name="connsiteY1" fmla="*/ 675894 h 666750"/>
              <a:gd name="connsiteX2" fmla="*/ 1644650 w 1644650"/>
              <a:gd name="connsiteY2" fmla="*/ 25895 h 666750"/>
              <a:gd name="connsiteX3" fmla="*/ 25018 w 1644650"/>
              <a:gd name="connsiteY3" fmla="*/ 25895 h 666750"/>
              <a:gd name="connsiteX4" fmla="*/ 25018 w 1644650"/>
              <a:gd name="connsiteY4" fmla="*/ 675894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44650" h="666750">
                <a:moveTo>
                  <a:pt x="25018" y="675894"/>
                </a:moveTo>
                <a:lnTo>
                  <a:pt x="1644650" y="675894"/>
                </a:lnTo>
                <a:lnTo>
                  <a:pt x="1644650" y="25895"/>
                </a:lnTo>
                <a:lnTo>
                  <a:pt x="25018" y="25895"/>
                </a:lnTo>
                <a:lnTo>
                  <a:pt x="25018" y="675894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3" name="Freeform 823"/>
          <p:cNvSpPr/>
          <p:nvPr/>
        </p:nvSpPr>
        <p:spPr>
          <a:xfrm>
            <a:off x="0" y="3374618"/>
            <a:ext cx="2195702" cy="650011"/>
          </a:xfrm>
          <a:custGeom>
            <a:avLst/>
            <a:gdLst>
              <a:gd name="connsiteX0" fmla="*/ 0 w 2195702"/>
              <a:gd name="connsiteY0" fmla="*/ 650011 h 650011"/>
              <a:gd name="connsiteX1" fmla="*/ 2195702 w 2195702"/>
              <a:gd name="connsiteY1" fmla="*/ 650011 h 650011"/>
              <a:gd name="connsiteX2" fmla="*/ 2195702 w 2195702"/>
              <a:gd name="connsiteY2" fmla="*/ 0 h 650011"/>
              <a:gd name="connsiteX3" fmla="*/ 0 w 2195702"/>
              <a:gd name="connsiteY3" fmla="*/ 0 h 650011"/>
              <a:gd name="connsiteX4" fmla="*/ 0 w 2195702"/>
              <a:gd name="connsiteY4" fmla="*/ 650011 h 650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95702" h="650011">
                <a:moveTo>
                  <a:pt x="0" y="650011"/>
                </a:moveTo>
                <a:lnTo>
                  <a:pt x="2195702" y="650011"/>
                </a:lnTo>
                <a:lnTo>
                  <a:pt x="2195702" y="0"/>
                </a:lnTo>
                <a:lnTo>
                  <a:pt x="0" y="0"/>
                </a:lnTo>
                <a:lnTo>
                  <a:pt x="0" y="650011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4" name="Freeform 824"/>
          <p:cNvSpPr/>
          <p:nvPr/>
        </p:nvSpPr>
        <p:spPr>
          <a:xfrm>
            <a:off x="2165350" y="3346450"/>
            <a:ext cx="1492250" cy="666750"/>
          </a:xfrm>
          <a:custGeom>
            <a:avLst/>
            <a:gdLst>
              <a:gd name="connsiteX0" fmla="*/ 30352 w 1492250"/>
              <a:gd name="connsiteY0" fmla="*/ 678180 h 666750"/>
              <a:gd name="connsiteX1" fmla="*/ 1492250 w 1492250"/>
              <a:gd name="connsiteY1" fmla="*/ 678180 h 666750"/>
              <a:gd name="connsiteX2" fmla="*/ 1492250 w 1492250"/>
              <a:gd name="connsiteY2" fmla="*/ 28168 h 666750"/>
              <a:gd name="connsiteX3" fmla="*/ 30352 w 1492250"/>
              <a:gd name="connsiteY3" fmla="*/ 28168 h 666750"/>
              <a:gd name="connsiteX4" fmla="*/ 30352 w 1492250"/>
              <a:gd name="connsiteY4" fmla="*/ 678180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92250" h="666750">
                <a:moveTo>
                  <a:pt x="30352" y="678180"/>
                </a:moveTo>
                <a:lnTo>
                  <a:pt x="1492250" y="678180"/>
                </a:lnTo>
                <a:lnTo>
                  <a:pt x="1492250" y="28168"/>
                </a:lnTo>
                <a:lnTo>
                  <a:pt x="30352" y="28168"/>
                </a:lnTo>
                <a:lnTo>
                  <a:pt x="30352" y="678180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5" name="Freeform 825"/>
          <p:cNvSpPr/>
          <p:nvPr/>
        </p:nvSpPr>
        <p:spPr>
          <a:xfrm>
            <a:off x="3638550" y="3346450"/>
            <a:ext cx="2152650" cy="666750"/>
          </a:xfrm>
          <a:custGeom>
            <a:avLst/>
            <a:gdLst>
              <a:gd name="connsiteX0" fmla="*/ 19050 w 2152650"/>
              <a:gd name="connsiteY0" fmla="*/ 678180 h 666750"/>
              <a:gd name="connsiteX1" fmla="*/ 2157603 w 2152650"/>
              <a:gd name="connsiteY1" fmla="*/ 678180 h 666750"/>
              <a:gd name="connsiteX2" fmla="*/ 2157603 w 2152650"/>
              <a:gd name="connsiteY2" fmla="*/ 28168 h 666750"/>
              <a:gd name="connsiteX3" fmla="*/ 19050 w 2152650"/>
              <a:gd name="connsiteY3" fmla="*/ 28168 h 666750"/>
              <a:gd name="connsiteX4" fmla="*/ 19050 w 2152650"/>
              <a:gd name="connsiteY4" fmla="*/ 678180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52650" h="666750">
                <a:moveTo>
                  <a:pt x="19050" y="678180"/>
                </a:moveTo>
                <a:lnTo>
                  <a:pt x="2157603" y="678180"/>
                </a:lnTo>
                <a:lnTo>
                  <a:pt x="2157603" y="28168"/>
                </a:lnTo>
                <a:lnTo>
                  <a:pt x="19050" y="28168"/>
                </a:lnTo>
                <a:lnTo>
                  <a:pt x="19050" y="678180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6" name="Freeform 826"/>
          <p:cNvSpPr/>
          <p:nvPr/>
        </p:nvSpPr>
        <p:spPr>
          <a:xfrm>
            <a:off x="5772150" y="3346450"/>
            <a:ext cx="1746250" cy="666750"/>
          </a:xfrm>
          <a:custGeom>
            <a:avLst/>
            <a:gdLst>
              <a:gd name="connsiteX0" fmla="*/ 24003 w 1746250"/>
              <a:gd name="connsiteY0" fmla="*/ 678180 h 666750"/>
              <a:gd name="connsiteX1" fmla="*/ 1752219 w 1746250"/>
              <a:gd name="connsiteY1" fmla="*/ 678180 h 666750"/>
              <a:gd name="connsiteX2" fmla="*/ 1752219 w 1746250"/>
              <a:gd name="connsiteY2" fmla="*/ 28168 h 666750"/>
              <a:gd name="connsiteX3" fmla="*/ 24003 w 1746250"/>
              <a:gd name="connsiteY3" fmla="*/ 28168 h 666750"/>
              <a:gd name="connsiteX4" fmla="*/ 24003 w 1746250"/>
              <a:gd name="connsiteY4" fmla="*/ 678180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46250" h="666750">
                <a:moveTo>
                  <a:pt x="24003" y="678180"/>
                </a:moveTo>
                <a:lnTo>
                  <a:pt x="1752219" y="678180"/>
                </a:lnTo>
                <a:lnTo>
                  <a:pt x="1752219" y="28168"/>
                </a:lnTo>
                <a:lnTo>
                  <a:pt x="24003" y="28168"/>
                </a:lnTo>
                <a:lnTo>
                  <a:pt x="24003" y="678180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7" name="Freeform 827"/>
          <p:cNvSpPr/>
          <p:nvPr/>
        </p:nvSpPr>
        <p:spPr>
          <a:xfrm>
            <a:off x="7499350" y="3346450"/>
            <a:ext cx="1644650" cy="666750"/>
          </a:xfrm>
          <a:custGeom>
            <a:avLst/>
            <a:gdLst>
              <a:gd name="connsiteX0" fmla="*/ 25018 w 1644650"/>
              <a:gd name="connsiteY0" fmla="*/ 678180 h 666750"/>
              <a:gd name="connsiteX1" fmla="*/ 1644650 w 1644650"/>
              <a:gd name="connsiteY1" fmla="*/ 678180 h 666750"/>
              <a:gd name="connsiteX2" fmla="*/ 1644650 w 1644650"/>
              <a:gd name="connsiteY2" fmla="*/ 28168 h 666750"/>
              <a:gd name="connsiteX3" fmla="*/ 25018 w 1644650"/>
              <a:gd name="connsiteY3" fmla="*/ 28168 h 666750"/>
              <a:gd name="connsiteX4" fmla="*/ 25018 w 1644650"/>
              <a:gd name="connsiteY4" fmla="*/ 678180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44650" h="666750">
                <a:moveTo>
                  <a:pt x="25018" y="678180"/>
                </a:moveTo>
                <a:lnTo>
                  <a:pt x="1644650" y="678180"/>
                </a:lnTo>
                <a:lnTo>
                  <a:pt x="1644650" y="28168"/>
                </a:lnTo>
                <a:lnTo>
                  <a:pt x="25018" y="28168"/>
                </a:lnTo>
                <a:lnTo>
                  <a:pt x="25018" y="678180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8" name="Freeform 828"/>
          <p:cNvSpPr/>
          <p:nvPr/>
        </p:nvSpPr>
        <p:spPr>
          <a:xfrm>
            <a:off x="0" y="4024744"/>
            <a:ext cx="2195702" cy="649998"/>
          </a:xfrm>
          <a:custGeom>
            <a:avLst/>
            <a:gdLst>
              <a:gd name="connsiteX0" fmla="*/ 0 w 2195702"/>
              <a:gd name="connsiteY0" fmla="*/ 649998 h 649998"/>
              <a:gd name="connsiteX1" fmla="*/ 2195702 w 2195702"/>
              <a:gd name="connsiteY1" fmla="*/ 649998 h 649998"/>
              <a:gd name="connsiteX2" fmla="*/ 2195702 w 2195702"/>
              <a:gd name="connsiteY2" fmla="*/ 0 h 649998"/>
              <a:gd name="connsiteX3" fmla="*/ 0 w 2195702"/>
              <a:gd name="connsiteY3" fmla="*/ 0 h 649998"/>
              <a:gd name="connsiteX4" fmla="*/ 0 w 2195702"/>
              <a:gd name="connsiteY4" fmla="*/ 649998 h 649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95702" h="649998">
                <a:moveTo>
                  <a:pt x="0" y="649998"/>
                </a:moveTo>
                <a:lnTo>
                  <a:pt x="2195702" y="649998"/>
                </a:lnTo>
                <a:lnTo>
                  <a:pt x="2195702" y="0"/>
                </a:lnTo>
                <a:lnTo>
                  <a:pt x="0" y="0"/>
                </a:lnTo>
                <a:lnTo>
                  <a:pt x="0" y="649998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9" name="Freeform 829"/>
          <p:cNvSpPr/>
          <p:nvPr/>
        </p:nvSpPr>
        <p:spPr>
          <a:xfrm>
            <a:off x="2165350" y="3994150"/>
            <a:ext cx="1492250" cy="679450"/>
          </a:xfrm>
          <a:custGeom>
            <a:avLst/>
            <a:gdLst>
              <a:gd name="connsiteX0" fmla="*/ 30352 w 1492250"/>
              <a:gd name="connsiteY0" fmla="*/ 680593 h 679450"/>
              <a:gd name="connsiteX1" fmla="*/ 1492250 w 1492250"/>
              <a:gd name="connsiteY1" fmla="*/ 680593 h 679450"/>
              <a:gd name="connsiteX2" fmla="*/ 1492250 w 1492250"/>
              <a:gd name="connsiteY2" fmla="*/ 30594 h 679450"/>
              <a:gd name="connsiteX3" fmla="*/ 30352 w 1492250"/>
              <a:gd name="connsiteY3" fmla="*/ 30594 h 679450"/>
              <a:gd name="connsiteX4" fmla="*/ 30352 w 1492250"/>
              <a:gd name="connsiteY4" fmla="*/ 680593 h 679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92250" h="679450">
                <a:moveTo>
                  <a:pt x="30352" y="680593"/>
                </a:moveTo>
                <a:lnTo>
                  <a:pt x="1492250" y="680593"/>
                </a:lnTo>
                <a:lnTo>
                  <a:pt x="1492250" y="30594"/>
                </a:lnTo>
                <a:lnTo>
                  <a:pt x="30352" y="30594"/>
                </a:lnTo>
                <a:lnTo>
                  <a:pt x="30352" y="680593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0" name="Freeform 830"/>
          <p:cNvSpPr/>
          <p:nvPr/>
        </p:nvSpPr>
        <p:spPr>
          <a:xfrm>
            <a:off x="3638550" y="3994150"/>
            <a:ext cx="2152650" cy="679450"/>
          </a:xfrm>
          <a:custGeom>
            <a:avLst/>
            <a:gdLst>
              <a:gd name="connsiteX0" fmla="*/ 19050 w 2152650"/>
              <a:gd name="connsiteY0" fmla="*/ 680593 h 679450"/>
              <a:gd name="connsiteX1" fmla="*/ 2157603 w 2152650"/>
              <a:gd name="connsiteY1" fmla="*/ 680593 h 679450"/>
              <a:gd name="connsiteX2" fmla="*/ 2157603 w 2152650"/>
              <a:gd name="connsiteY2" fmla="*/ 30594 h 679450"/>
              <a:gd name="connsiteX3" fmla="*/ 19050 w 2152650"/>
              <a:gd name="connsiteY3" fmla="*/ 30594 h 679450"/>
              <a:gd name="connsiteX4" fmla="*/ 19050 w 2152650"/>
              <a:gd name="connsiteY4" fmla="*/ 680593 h 679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52650" h="679450">
                <a:moveTo>
                  <a:pt x="19050" y="680593"/>
                </a:moveTo>
                <a:lnTo>
                  <a:pt x="2157603" y="680593"/>
                </a:lnTo>
                <a:lnTo>
                  <a:pt x="2157603" y="30594"/>
                </a:lnTo>
                <a:lnTo>
                  <a:pt x="19050" y="30594"/>
                </a:lnTo>
                <a:lnTo>
                  <a:pt x="19050" y="680593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1" name="Freeform 831"/>
          <p:cNvSpPr/>
          <p:nvPr/>
        </p:nvSpPr>
        <p:spPr>
          <a:xfrm>
            <a:off x="5772150" y="3994150"/>
            <a:ext cx="1746250" cy="679450"/>
          </a:xfrm>
          <a:custGeom>
            <a:avLst/>
            <a:gdLst>
              <a:gd name="connsiteX0" fmla="*/ 24003 w 1746250"/>
              <a:gd name="connsiteY0" fmla="*/ 680593 h 679450"/>
              <a:gd name="connsiteX1" fmla="*/ 1752219 w 1746250"/>
              <a:gd name="connsiteY1" fmla="*/ 680593 h 679450"/>
              <a:gd name="connsiteX2" fmla="*/ 1752219 w 1746250"/>
              <a:gd name="connsiteY2" fmla="*/ 30594 h 679450"/>
              <a:gd name="connsiteX3" fmla="*/ 24003 w 1746250"/>
              <a:gd name="connsiteY3" fmla="*/ 30594 h 679450"/>
              <a:gd name="connsiteX4" fmla="*/ 24003 w 1746250"/>
              <a:gd name="connsiteY4" fmla="*/ 680593 h 679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46250" h="679450">
                <a:moveTo>
                  <a:pt x="24003" y="680593"/>
                </a:moveTo>
                <a:lnTo>
                  <a:pt x="1752219" y="680593"/>
                </a:lnTo>
                <a:lnTo>
                  <a:pt x="1752219" y="30594"/>
                </a:lnTo>
                <a:lnTo>
                  <a:pt x="24003" y="30594"/>
                </a:lnTo>
                <a:lnTo>
                  <a:pt x="24003" y="680593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2" name="Freeform 832"/>
          <p:cNvSpPr/>
          <p:nvPr/>
        </p:nvSpPr>
        <p:spPr>
          <a:xfrm>
            <a:off x="7499350" y="3994150"/>
            <a:ext cx="1644650" cy="679450"/>
          </a:xfrm>
          <a:custGeom>
            <a:avLst/>
            <a:gdLst>
              <a:gd name="connsiteX0" fmla="*/ 25018 w 1644650"/>
              <a:gd name="connsiteY0" fmla="*/ 680593 h 679450"/>
              <a:gd name="connsiteX1" fmla="*/ 1644650 w 1644650"/>
              <a:gd name="connsiteY1" fmla="*/ 680593 h 679450"/>
              <a:gd name="connsiteX2" fmla="*/ 1644650 w 1644650"/>
              <a:gd name="connsiteY2" fmla="*/ 30594 h 679450"/>
              <a:gd name="connsiteX3" fmla="*/ 25018 w 1644650"/>
              <a:gd name="connsiteY3" fmla="*/ 30594 h 679450"/>
              <a:gd name="connsiteX4" fmla="*/ 25018 w 1644650"/>
              <a:gd name="connsiteY4" fmla="*/ 680593 h 679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44650" h="679450">
                <a:moveTo>
                  <a:pt x="25018" y="680593"/>
                </a:moveTo>
                <a:lnTo>
                  <a:pt x="1644650" y="680593"/>
                </a:lnTo>
                <a:lnTo>
                  <a:pt x="1644650" y="30594"/>
                </a:lnTo>
                <a:lnTo>
                  <a:pt x="25018" y="30594"/>
                </a:lnTo>
                <a:lnTo>
                  <a:pt x="25018" y="680593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3" name="Freeform 833"/>
          <p:cNvSpPr/>
          <p:nvPr/>
        </p:nvSpPr>
        <p:spPr>
          <a:xfrm>
            <a:off x="0" y="4674730"/>
            <a:ext cx="2195702" cy="649998"/>
          </a:xfrm>
          <a:custGeom>
            <a:avLst/>
            <a:gdLst>
              <a:gd name="connsiteX0" fmla="*/ 0 w 2195702"/>
              <a:gd name="connsiteY0" fmla="*/ 649998 h 649998"/>
              <a:gd name="connsiteX1" fmla="*/ 2195702 w 2195702"/>
              <a:gd name="connsiteY1" fmla="*/ 649998 h 649998"/>
              <a:gd name="connsiteX2" fmla="*/ 2195702 w 2195702"/>
              <a:gd name="connsiteY2" fmla="*/ 0 h 649998"/>
              <a:gd name="connsiteX3" fmla="*/ 0 w 2195702"/>
              <a:gd name="connsiteY3" fmla="*/ 0 h 649998"/>
              <a:gd name="connsiteX4" fmla="*/ 0 w 2195702"/>
              <a:gd name="connsiteY4" fmla="*/ 649998 h 649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95702" h="649998">
                <a:moveTo>
                  <a:pt x="0" y="649998"/>
                </a:moveTo>
                <a:lnTo>
                  <a:pt x="2195702" y="649998"/>
                </a:lnTo>
                <a:lnTo>
                  <a:pt x="2195702" y="0"/>
                </a:lnTo>
                <a:lnTo>
                  <a:pt x="0" y="0"/>
                </a:lnTo>
                <a:lnTo>
                  <a:pt x="0" y="649998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4" name="Freeform 834"/>
          <p:cNvSpPr/>
          <p:nvPr/>
        </p:nvSpPr>
        <p:spPr>
          <a:xfrm>
            <a:off x="2165350" y="4654550"/>
            <a:ext cx="1492250" cy="666750"/>
          </a:xfrm>
          <a:custGeom>
            <a:avLst/>
            <a:gdLst>
              <a:gd name="connsiteX0" fmla="*/ 30352 w 1492250"/>
              <a:gd name="connsiteY0" fmla="*/ 670179 h 666750"/>
              <a:gd name="connsiteX1" fmla="*/ 1492250 w 1492250"/>
              <a:gd name="connsiteY1" fmla="*/ 670179 h 666750"/>
              <a:gd name="connsiteX2" fmla="*/ 1492250 w 1492250"/>
              <a:gd name="connsiteY2" fmla="*/ 20180 h 666750"/>
              <a:gd name="connsiteX3" fmla="*/ 30352 w 1492250"/>
              <a:gd name="connsiteY3" fmla="*/ 20180 h 666750"/>
              <a:gd name="connsiteX4" fmla="*/ 30352 w 1492250"/>
              <a:gd name="connsiteY4" fmla="*/ 670179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92250" h="666750">
                <a:moveTo>
                  <a:pt x="30352" y="670179"/>
                </a:moveTo>
                <a:lnTo>
                  <a:pt x="1492250" y="670179"/>
                </a:lnTo>
                <a:lnTo>
                  <a:pt x="1492250" y="20180"/>
                </a:lnTo>
                <a:lnTo>
                  <a:pt x="30352" y="20180"/>
                </a:lnTo>
                <a:lnTo>
                  <a:pt x="30352" y="670179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5" name="Freeform 835"/>
          <p:cNvSpPr/>
          <p:nvPr/>
        </p:nvSpPr>
        <p:spPr>
          <a:xfrm>
            <a:off x="3638550" y="4654550"/>
            <a:ext cx="2152650" cy="666750"/>
          </a:xfrm>
          <a:custGeom>
            <a:avLst/>
            <a:gdLst>
              <a:gd name="connsiteX0" fmla="*/ 19050 w 2152650"/>
              <a:gd name="connsiteY0" fmla="*/ 670179 h 666750"/>
              <a:gd name="connsiteX1" fmla="*/ 2157603 w 2152650"/>
              <a:gd name="connsiteY1" fmla="*/ 670179 h 666750"/>
              <a:gd name="connsiteX2" fmla="*/ 2157603 w 2152650"/>
              <a:gd name="connsiteY2" fmla="*/ 20180 h 666750"/>
              <a:gd name="connsiteX3" fmla="*/ 19050 w 2152650"/>
              <a:gd name="connsiteY3" fmla="*/ 20180 h 666750"/>
              <a:gd name="connsiteX4" fmla="*/ 19050 w 2152650"/>
              <a:gd name="connsiteY4" fmla="*/ 670179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52650" h="666750">
                <a:moveTo>
                  <a:pt x="19050" y="670179"/>
                </a:moveTo>
                <a:lnTo>
                  <a:pt x="2157603" y="670179"/>
                </a:lnTo>
                <a:lnTo>
                  <a:pt x="2157603" y="20180"/>
                </a:lnTo>
                <a:lnTo>
                  <a:pt x="19050" y="20180"/>
                </a:lnTo>
                <a:lnTo>
                  <a:pt x="19050" y="670179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6" name="Freeform 836"/>
          <p:cNvSpPr/>
          <p:nvPr/>
        </p:nvSpPr>
        <p:spPr>
          <a:xfrm>
            <a:off x="5772150" y="4654550"/>
            <a:ext cx="1746250" cy="666750"/>
          </a:xfrm>
          <a:custGeom>
            <a:avLst/>
            <a:gdLst>
              <a:gd name="connsiteX0" fmla="*/ 24003 w 1746250"/>
              <a:gd name="connsiteY0" fmla="*/ 670179 h 666750"/>
              <a:gd name="connsiteX1" fmla="*/ 1752219 w 1746250"/>
              <a:gd name="connsiteY1" fmla="*/ 670179 h 666750"/>
              <a:gd name="connsiteX2" fmla="*/ 1752219 w 1746250"/>
              <a:gd name="connsiteY2" fmla="*/ 20180 h 666750"/>
              <a:gd name="connsiteX3" fmla="*/ 24003 w 1746250"/>
              <a:gd name="connsiteY3" fmla="*/ 20180 h 666750"/>
              <a:gd name="connsiteX4" fmla="*/ 24003 w 1746250"/>
              <a:gd name="connsiteY4" fmla="*/ 670179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46250" h="666750">
                <a:moveTo>
                  <a:pt x="24003" y="670179"/>
                </a:moveTo>
                <a:lnTo>
                  <a:pt x="1752219" y="670179"/>
                </a:lnTo>
                <a:lnTo>
                  <a:pt x="1752219" y="20180"/>
                </a:lnTo>
                <a:lnTo>
                  <a:pt x="24003" y="20180"/>
                </a:lnTo>
                <a:lnTo>
                  <a:pt x="24003" y="670179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7" name="Freeform 837"/>
          <p:cNvSpPr/>
          <p:nvPr/>
        </p:nvSpPr>
        <p:spPr>
          <a:xfrm>
            <a:off x="7499350" y="4654550"/>
            <a:ext cx="1644650" cy="666750"/>
          </a:xfrm>
          <a:custGeom>
            <a:avLst/>
            <a:gdLst>
              <a:gd name="connsiteX0" fmla="*/ 25018 w 1644650"/>
              <a:gd name="connsiteY0" fmla="*/ 670179 h 666750"/>
              <a:gd name="connsiteX1" fmla="*/ 1644650 w 1644650"/>
              <a:gd name="connsiteY1" fmla="*/ 670179 h 666750"/>
              <a:gd name="connsiteX2" fmla="*/ 1644650 w 1644650"/>
              <a:gd name="connsiteY2" fmla="*/ 20180 h 666750"/>
              <a:gd name="connsiteX3" fmla="*/ 25018 w 1644650"/>
              <a:gd name="connsiteY3" fmla="*/ 20180 h 666750"/>
              <a:gd name="connsiteX4" fmla="*/ 25018 w 1644650"/>
              <a:gd name="connsiteY4" fmla="*/ 670179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44650" h="666750">
                <a:moveTo>
                  <a:pt x="25018" y="670179"/>
                </a:moveTo>
                <a:lnTo>
                  <a:pt x="1644650" y="670179"/>
                </a:lnTo>
                <a:lnTo>
                  <a:pt x="1644650" y="20180"/>
                </a:lnTo>
                <a:lnTo>
                  <a:pt x="25018" y="20180"/>
                </a:lnTo>
                <a:lnTo>
                  <a:pt x="25018" y="670179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8" name="Freeform 838"/>
          <p:cNvSpPr/>
          <p:nvPr/>
        </p:nvSpPr>
        <p:spPr>
          <a:xfrm>
            <a:off x="0" y="5324691"/>
            <a:ext cx="2195702" cy="883297"/>
          </a:xfrm>
          <a:custGeom>
            <a:avLst/>
            <a:gdLst>
              <a:gd name="connsiteX0" fmla="*/ 0 w 2195702"/>
              <a:gd name="connsiteY0" fmla="*/ 883297 h 883297"/>
              <a:gd name="connsiteX1" fmla="*/ 2195702 w 2195702"/>
              <a:gd name="connsiteY1" fmla="*/ 883297 h 883297"/>
              <a:gd name="connsiteX2" fmla="*/ 2195702 w 2195702"/>
              <a:gd name="connsiteY2" fmla="*/ 0 h 883297"/>
              <a:gd name="connsiteX3" fmla="*/ 0 w 2195702"/>
              <a:gd name="connsiteY3" fmla="*/ 0 h 883297"/>
              <a:gd name="connsiteX4" fmla="*/ 0 w 2195702"/>
              <a:gd name="connsiteY4" fmla="*/ 883297 h 883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95702" h="883297">
                <a:moveTo>
                  <a:pt x="0" y="883297"/>
                </a:moveTo>
                <a:lnTo>
                  <a:pt x="2195702" y="883297"/>
                </a:lnTo>
                <a:lnTo>
                  <a:pt x="2195702" y="0"/>
                </a:lnTo>
                <a:lnTo>
                  <a:pt x="0" y="0"/>
                </a:lnTo>
                <a:lnTo>
                  <a:pt x="0" y="883297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9" name="Freeform 839"/>
          <p:cNvSpPr/>
          <p:nvPr/>
        </p:nvSpPr>
        <p:spPr>
          <a:xfrm>
            <a:off x="2165350" y="5302250"/>
            <a:ext cx="1492250" cy="895350"/>
          </a:xfrm>
          <a:custGeom>
            <a:avLst/>
            <a:gdLst>
              <a:gd name="connsiteX0" fmla="*/ 30352 w 1492250"/>
              <a:gd name="connsiteY0" fmla="*/ 905738 h 895350"/>
              <a:gd name="connsiteX1" fmla="*/ 1492250 w 1492250"/>
              <a:gd name="connsiteY1" fmla="*/ 905738 h 895350"/>
              <a:gd name="connsiteX2" fmla="*/ 1492250 w 1492250"/>
              <a:gd name="connsiteY2" fmla="*/ 22441 h 895350"/>
              <a:gd name="connsiteX3" fmla="*/ 30352 w 1492250"/>
              <a:gd name="connsiteY3" fmla="*/ 22441 h 895350"/>
              <a:gd name="connsiteX4" fmla="*/ 30352 w 1492250"/>
              <a:gd name="connsiteY4" fmla="*/ 905738 h 895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92250" h="895350">
                <a:moveTo>
                  <a:pt x="30352" y="905738"/>
                </a:moveTo>
                <a:lnTo>
                  <a:pt x="1492250" y="905738"/>
                </a:lnTo>
                <a:lnTo>
                  <a:pt x="1492250" y="22441"/>
                </a:lnTo>
                <a:lnTo>
                  <a:pt x="30352" y="22441"/>
                </a:lnTo>
                <a:lnTo>
                  <a:pt x="30352" y="905738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0" name="Freeform 840"/>
          <p:cNvSpPr/>
          <p:nvPr/>
        </p:nvSpPr>
        <p:spPr>
          <a:xfrm>
            <a:off x="3638550" y="5302250"/>
            <a:ext cx="2152650" cy="895350"/>
          </a:xfrm>
          <a:custGeom>
            <a:avLst/>
            <a:gdLst>
              <a:gd name="connsiteX0" fmla="*/ 19050 w 2152650"/>
              <a:gd name="connsiteY0" fmla="*/ 905738 h 895350"/>
              <a:gd name="connsiteX1" fmla="*/ 2157603 w 2152650"/>
              <a:gd name="connsiteY1" fmla="*/ 905738 h 895350"/>
              <a:gd name="connsiteX2" fmla="*/ 2157603 w 2152650"/>
              <a:gd name="connsiteY2" fmla="*/ 22441 h 895350"/>
              <a:gd name="connsiteX3" fmla="*/ 19050 w 2152650"/>
              <a:gd name="connsiteY3" fmla="*/ 22441 h 895350"/>
              <a:gd name="connsiteX4" fmla="*/ 19050 w 2152650"/>
              <a:gd name="connsiteY4" fmla="*/ 905738 h 895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52650" h="895350">
                <a:moveTo>
                  <a:pt x="19050" y="905738"/>
                </a:moveTo>
                <a:lnTo>
                  <a:pt x="2157603" y="905738"/>
                </a:lnTo>
                <a:lnTo>
                  <a:pt x="2157603" y="22441"/>
                </a:lnTo>
                <a:lnTo>
                  <a:pt x="19050" y="22441"/>
                </a:lnTo>
                <a:lnTo>
                  <a:pt x="19050" y="905738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1" name="Freeform 841"/>
          <p:cNvSpPr/>
          <p:nvPr/>
        </p:nvSpPr>
        <p:spPr>
          <a:xfrm>
            <a:off x="5772150" y="5302250"/>
            <a:ext cx="1746250" cy="895350"/>
          </a:xfrm>
          <a:custGeom>
            <a:avLst/>
            <a:gdLst>
              <a:gd name="connsiteX0" fmla="*/ 24003 w 1746250"/>
              <a:gd name="connsiteY0" fmla="*/ 905738 h 895350"/>
              <a:gd name="connsiteX1" fmla="*/ 1752219 w 1746250"/>
              <a:gd name="connsiteY1" fmla="*/ 905738 h 895350"/>
              <a:gd name="connsiteX2" fmla="*/ 1752219 w 1746250"/>
              <a:gd name="connsiteY2" fmla="*/ 22441 h 895350"/>
              <a:gd name="connsiteX3" fmla="*/ 24003 w 1746250"/>
              <a:gd name="connsiteY3" fmla="*/ 22441 h 895350"/>
              <a:gd name="connsiteX4" fmla="*/ 24003 w 1746250"/>
              <a:gd name="connsiteY4" fmla="*/ 905738 h 895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46250" h="895350">
                <a:moveTo>
                  <a:pt x="24003" y="905738"/>
                </a:moveTo>
                <a:lnTo>
                  <a:pt x="1752219" y="905738"/>
                </a:lnTo>
                <a:lnTo>
                  <a:pt x="1752219" y="22441"/>
                </a:lnTo>
                <a:lnTo>
                  <a:pt x="24003" y="22441"/>
                </a:lnTo>
                <a:lnTo>
                  <a:pt x="24003" y="905738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2" name="Freeform 842"/>
          <p:cNvSpPr/>
          <p:nvPr/>
        </p:nvSpPr>
        <p:spPr>
          <a:xfrm>
            <a:off x="7499350" y="5302250"/>
            <a:ext cx="1644650" cy="895350"/>
          </a:xfrm>
          <a:custGeom>
            <a:avLst/>
            <a:gdLst>
              <a:gd name="connsiteX0" fmla="*/ 25018 w 1644650"/>
              <a:gd name="connsiteY0" fmla="*/ 905738 h 895350"/>
              <a:gd name="connsiteX1" fmla="*/ 1644650 w 1644650"/>
              <a:gd name="connsiteY1" fmla="*/ 905738 h 895350"/>
              <a:gd name="connsiteX2" fmla="*/ 1644650 w 1644650"/>
              <a:gd name="connsiteY2" fmla="*/ 22441 h 895350"/>
              <a:gd name="connsiteX3" fmla="*/ 25018 w 1644650"/>
              <a:gd name="connsiteY3" fmla="*/ 22441 h 895350"/>
              <a:gd name="connsiteX4" fmla="*/ 25018 w 1644650"/>
              <a:gd name="connsiteY4" fmla="*/ 905738 h 895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44650" h="895350">
                <a:moveTo>
                  <a:pt x="25018" y="905738"/>
                </a:moveTo>
                <a:lnTo>
                  <a:pt x="1644650" y="905738"/>
                </a:lnTo>
                <a:lnTo>
                  <a:pt x="1644650" y="22441"/>
                </a:lnTo>
                <a:lnTo>
                  <a:pt x="25018" y="22441"/>
                </a:lnTo>
                <a:lnTo>
                  <a:pt x="25018" y="905738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3" name="Freeform 843"/>
          <p:cNvSpPr/>
          <p:nvPr/>
        </p:nvSpPr>
        <p:spPr>
          <a:xfrm>
            <a:off x="0" y="6208000"/>
            <a:ext cx="2195702" cy="649998"/>
          </a:xfrm>
          <a:custGeom>
            <a:avLst/>
            <a:gdLst>
              <a:gd name="connsiteX0" fmla="*/ 0 w 2195702"/>
              <a:gd name="connsiteY0" fmla="*/ 649998 h 649998"/>
              <a:gd name="connsiteX1" fmla="*/ 2195702 w 2195702"/>
              <a:gd name="connsiteY1" fmla="*/ 649998 h 649998"/>
              <a:gd name="connsiteX2" fmla="*/ 2195702 w 2195702"/>
              <a:gd name="connsiteY2" fmla="*/ 0 h 649998"/>
              <a:gd name="connsiteX3" fmla="*/ 0 w 2195702"/>
              <a:gd name="connsiteY3" fmla="*/ 0 h 649998"/>
              <a:gd name="connsiteX4" fmla="*/ 0 w 2195702"/>
              <a:gd name="connsiteY4" fmla="*/ 649998 h 649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95702" h="649998">
                <a:moveTo>
                  <a:pt x="0" y="649998"/>
                </a:moveTo>
                <a:lnTo>
                  <a:pt x="2195702" y="649998"/>
                </a:lnTo>
                <a:lnTo>
                  <a:pt x="2195702" y="0"/>
                </a:lnTo>
                <a:lnTo>
                  <a:pt x="0" y="0"/>
                </a:lnTo>
                <a:lnTo>
                  <a:pt x="0" y="649998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4" name="Freeform 844"/>
          <p:cNvSpPr/>
          <p:nvPr/>
        </p:nvSpPr>
        <p:spPr>
          <a:xfrm>
            <a:off x="2165350" y="6178550"/>
            <a:ext cx="1492250" cy="666750"/>
          </a:xfrm>
          <a:custGeom>
            <a:avLst/>
            <a:gdLst>
              <a:gd name="connsiteX0" fmla="*/ 30352 w 1492250"/>
              <a:gd name="connsiteY0" fmla="*/ 679448 h 666750"/>
              <a:gd name="connsiteX1" fmla="*/ 1492250 w 1492250"/>
              <a:gd name="connsiteY1" fmla="*/ 679448 h 666750"/>
              <a:gd name="connsiteX2" fmla="*/ 1492250 w 1492250"/>
              <a:gd name="connsiteY2" fmla="*/ 29450 h 666750"/>
              <a:gd name="connsiteX3" fmla="*/ 30352 w 1492250"/>
              <a:gd name="connsiteY3" fmla="*/ 29450 h 666750"/>
              <a:gd name="connsiteX4" fmla="*/ 30352 w 1492250"/>
              <a:gd name="connsiteY4" fmla="*/ 679448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92250" h="666750">
                <a:moveTo>
                  <a:pt x="30352" y="679448"/>
                </a:moveTo>
                <a:lnTo>
                  <a:pt x="1492250" y="679448"/>
                </a:lnTo>
                <a:lnTo>
                  <a:pt x="1492250" y="29450"/>
                </a:lnTo>
                <a:lnTo>
                  <a:pt x="30352" y="29450"/>
                </a:lnTo>
                <a:lnTo>
                  <a:pt x="30352" y="679448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5" name="Freeform 845"/>
          <p:cNvSpPr/>
          <p:nvPr/>
        </p:nvSpPr>
        <p:spPr>
          <a:xfrm>
            <a:off x="3638550" y="6178550"/>
            <a:ext cx="2152650" cy="666750"/>
          </a:xfrm>
          <a:custGeom>
            <a:avLst/>
            <a:gdLst>
              <a:gd name="connsiteX0" fmla="*/ 19050 w 2152650"/>
              <a:gd name="connsiteY0" fmla="*/ 679448 h 666750"/>
              <a:gd name="connsiteX1" fmla="*/ 2157603 w 2152650"/>
              <a:gd name="connsiteY1" fmla="*/ 679448 h 666750"/>
              <a:gd name="connsiteX2" fmla="*/ 2157603 w 2152650"/>
              <a:gd name="connsiteY2" fmla="*/ 29450 h 666750"/>
              <a:gd name="connsiteX3" fmla="*/ 19050 w 2152650"/>
              <a:gd name="connsiteY3" fmla="*/ 29450 h 666750"/>
              <a:gd name="connsiteX4" fmla="*/ 19050 w 2152650"/>
              <a:gd name="connsiteY4" fmla="*/ 679448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52650" h="666750">
                <a:moveTo>
                  <a:pt x="19050" y="679448"/>
                </a:moveTo>
                <a:lnTo>
                  <a:pt x="2157603" y="679448"/>
                </a:lnTo>
                <a:lnTo>
                  <a:pt x="2157603" y="29450"/>
                </a:lnTo>
                <a:lnTo>
                  <a:pt x="19050" y="29450"/>
                </a:lnTo>
                <a:lnTo>
                  <a:pt x="19050" y="679448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6" name="Freeform 846"/>
          <p:cNvSpPr/>
          <p:nvPr/>
        </p:nvSpPr>
        <p:spPr>
          <a:xfrm>
            <a:off x="5772150" y="6178550"/>
            <a:ext cx="1746250" cy="666750"/>
          </a:xfrm>
          <a:custGeom>
            <a:avLst/>
            <a:gdLst>
              <a:gd name="connsiteX0" fmla="*/ 24003 w 1746250"/>
              <a:gd name="connsiteY0" fmla="*/ 679448 h 666750"/>
              <a:gd name="connsiteX1" fmla="*/ 1752219 w 1746250"/>
              <a:gd name="connsiteY1" fmla="*/ 679448 h 666750"/>
              <a:gd name="connsiteX2" fmla="*/ 1752219 w 1746250"/>
              <a:gd name="connsiteY2" fmla="*/ 29450 h 666750"/>
              <a:gd name="connsiteX3" fmla="*/ 24003 w 1746250"/>
              <a:gd name="connsiteY3" fmla="*/ 29450 h 666750"/>
              <a:gd name="connsiteX4" fmla="*/ 24003 w 1746250"/>
              <a:gd name="connsiteY4" fmla="*/ 679448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46250" h="666750">
                <a:moveTo>
                  <a:pt x="24003" y="679448"/>
                </a:moveTo>
                <a:lnTo>
                  <a:pt x="1752219" y="679448"/>
                </a:lnTo>
                <a:lnTo>
                  <a:pt x="1752219" y="29450"/>
                </a:lnTo>
                <a:lnTo>
                  <a:pt x="24003" y="29450"/>
                </a:lnTo>
                <a:lnTo>
                  <a:pt x="24003" y="679448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7" name="Freeform 847"/>
          <p:cNvSpPr/>
          <p:nvPr/>
        </p:nvSpPr>
        <p:spPr>
          <a:xfrm>
            <a:off x="7499350" y="6178550"/>
            <a:ext cx="1644650" cy="666750"/>
          </a:xfrm>
          <a:custGeom>
            <a:avLst/>
            <a:gdLst>
              <a:gd name="connsiteX0" fmla="*/ 25018 w 1644650"/>
              <a:gd name="connsiteY0" fmla="*/ 679448 h 666750"/>
              <a:gd name="connsiteX1" fmla="*/ 1644650 w 1644650"/>
              <a:gd name="connsiteY1" fmla="*/ 679448 h 666750"/>
              <a:gd name="connsiteX2" fmla="*/ 1644650 w 1644650"/>
              <a:gd name="connsiteY2" fmla="*/ 29450 h 666750"/>
              <a:gd name="connsiteX3" fmla="*/ 25018 w 1644650"/>
              <a:gd name="connsiteY3" fmla="*/ 29450 h 666750"/>
              <a:gd name="connsiteX4" fmla="*/ 25018 w 1644650"/>
              <a:gd name="connsiteY4" fmla="*/ 679448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44650" h="666750">
                <a:moveTo>
                  <a:pt x="25018" y="679448"/>
                </a:moveTo>
                <a:lnTo>
                  <a:pt x="1644650" y="679448"/>
                </a:lnTo>
                <a:lnTo>
                  <a:pt x="1644650" y="29450"/>
                </a:lnTo>
                <a:lnTo>
                  <a:pt x="25018" y="29450"/>
                </a:lnTo>
                <a:lnTo>
                  <a:pt x="25018" y="679448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8" name="Freeform 848"/>
          <p:cNvSpPr/>
          <p:nvPr/>
        </p:nvSpPr>
        <p:spPr>
          <a:xfrm>
            <a:off x="2195702" y="0"/>
            <a:ext cx="0" cy="1102868"/>
          </a:xfrm>
          <a:custGeom>
            <a:avLst/>
            <a:gdLst>
              <a:gd name="connsiteX0" fmla="*/ 0 w 0"/>
              <a:gd name="connsiteY0" fmla="*/ 0 h 1102868"/>
              <a:gd name="connsiteX1" fmla="*/ 0 w 0"/>
              <a:gd name="connsiteY1" fmla="*/ 1102868 h 1102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102868">
                <a:moveTo>
                  <a:pt x="0" y="0"/>
                </a:moveTo>
                <a:lnTo>
                  <a:pt x="0" y="1102868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9" name="Freeform 849"/>
          <p:cNvSpPr/>
          <p:nvPr/>
        </p:nvSpPr>
        <p:spPr>
          <a:xfrm>
            <a:off x="2165350" y="1073150"/>
            <a:ext cx="57150" cy="1670050"/>
          </a:xfrm>
          <a:custGeom>
            <a:avLst/>
            <a:gdLst>
              <a:gd name="connsiteX0" fmla="*/ 30352 w 57150"/>
              <a:gd name="connsiteY0" fmla="*/ 29718 h 1670050"/>
              <a:gd name="connsiteX1" fmla="*/ 30352 w 57150"/>
              <a:gd name="connsiteY1" fmla="*/ 1670558 h 1670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7150" h="1670050">
                <a:moveTo>
                  <a:pt x="30352" y="29718"/>
                </a:moveTo>
                <a:lnTo>
                  <a:pt x="30352" y="1670558"/>
                </a:lnTo>
              </a:path>
            </a:pathLst>
          </a:custGeom>
          <a:ln w="381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0" name="Freeform 850"/>
          <p:cNvSpPr/>
          <p:nvPr/>
        </p:nvSpPr>
        <p:spPr>
          <a:xfrm>
            <a:off x="2165350" y="2724150"/>
            <a:ext cx="31750" cy="4133850"/>
          </a:xfrm>
          <a:custGeom>
            <a:avLst/>
            <a:gdLst>
              <a:gd name="connsiteX0" fmla="*/ 30352 w 31750"/>
              <a:gd name="connsiteY0" fmla="*/ 19558 h 4133850"/>
              <a:gd name="connsiteX1" fmla="*/ 30352 w 31750"/>
              <a:gd name="connsiteY1" fmla="*/ 4140198 h 4133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750" h="4133850">
                <a:moveTo>
                  <a:pt x="30352" y="19558"/>
                </a:moveTo>
                <a:lnTo>
                  <a:pt x="30352" y="4140198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1" name="Freeform 851"/>
          <p:cNvSpPr/>
          <p:nvPr/>
        </p:nvSpPr>
        <p:spPr>
          <a:xfrm>
            <a:off x="3657600" y="0"/>
            <a:ext cx="0" cy="6858000"/>
          </a:xfrm>
          <a:custGeom>
            <a:avLst/>
            <a:gdLst>
              <a:gd name="connsiteX0" fmla="*/ 0 w 0"/>
              <a:gd name="connsiteY0" fmla="*/ 0 h 6858000"/>
              <a:gd name="connsiteX1" fmla="*/ 0 w 0"/>
              <a:gd name="connsiteY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2" name="Freeform 852"/>
          <p:cNvSpPr/>
          <p:nvPr/>
        </p:nvSpPr>
        <p:spPr>
          <a:xfrm>
            <a:off x="5796153" y="0"/>
            <a:ext cx="0" cy="6858000"/>
          </a:xfrm>
          <a:custGeom>
            <a:avLst/>
            <a:gdLst>
              <a:gd name="connsiteX0" fmla="*/ 0 w 0"/>
              <a:gd name="connsiteY0" fmla="*/ 0 h 6858000"/>
              <a:gd name="connsiteX1" fmla="*/ 0 w 0"/>
              <a:gd name="connsiteY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3" name="Freeform 853"/>
          <p:cNvSpPr/>
          <p:nvPr/>
        </p:nvSpPr>
        <p:spPr>
          <a:xfrm>
            <a:off x="7524368" y="0"/>
            <a:ext cx="0" cy="6858000"/>
          </a:xfrm>
          <a:custGeom>
            <a:avLst/>
            <a:gdLst>
              <a:gd name="connsiteX0" fmla="*/ 0 w 0"/>
              <a:gd name="connsiteY0" fmla="*/ 0 h 6858000"/>
              <a:gd name="connsiteX1" fmla="*/ 0 w 0"/>
              <a:gd name="connsiteY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4" name="Freeform 854"/>
          <p:cNvSpPr/>
          <p:nvPr/>
        </p:nvSpPr>
        <p:spPr>
          <a:xfrm>
            <a:off x="0" y="1121918"/>
            <a:ext cx="2214752" cy="0"/>
          </a:xfrm>
          <a:custGeom>
            <a:avLst/>
            <a:gdLst>
              <a:gd name="connsiteX0" fmla="*/ 0 w 2214752"/>
              <a:gd name="connsiteY0" fmla="*/ 0 h 0"/>
              <a:gd name="connsiteX1" fmla="*/ 2214752 w 2214752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214752">
                <a:moveTo>
                  <a:pt x="0" y="0"/>
                </a:moveTo>
                <a:lnTo>
                  <a:pt x="2214752" y="0"/>
                </a:lnTo>
              </a:path>
            </a:pathLst>
          </a:custGeom>
          <a:ln w="381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5" name="Freeform 855"/>
          <p:cNvSpPr/>
          <p:nvPr/>
        </p:nvSpPr>
        <p:spPr>
          <a:xfrm>
            <a:off x="0" y="2724658"/>
            <a:ext cx="2176652" cy="0"/>
          </a:xfrm>
          <a:custGeom>
            <a:avLst/>
            <a:gdLst>
              <a:gd name="connsiteX0" fmla="*/ 0 w 2176652"/>
              <a:gd name="connsiteY0" fmla="*/ 0 h 0"/>
              <a:gd name="connsiteX1" fmla="*/ 2176652 w 2176652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176652">
                <a:moveTo>
                  <a:pt x="0" y="0"/>
                </a:moveTo>
                <a:lnTo>
                  <a:pt x="2176652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6" name="Freeform 856"/>
          <p:cNvSpPr/>
          <p:nvPr/>
        </p:nvSpPr>
        <p:spPr>
          <a:xfrm>
            <a:off x="2152650" y="2698750"/>
            <a:ext cx="6991350" cy="57150"/>
          </a:xfrm>
          <a:custGeom>
            <a:avLst/>
            <a:gdLst>
              <a:gd name="connsiteX0" fmla="*/ 24002 w 6991350"/>
              <a:gd name="connsiteY0" fmla="*/ 25908 h 57150"/>
              <a:gd name="connsiteX1" fmla="*/ 6997700 w 6991350"/>
              <a:gd name="connsiteY1" fmla="*/ 25908 h 57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991350" h="57150">
                <a:moveTo>
                  <a:pt x="24002" y="25908"/>
                </a:moveTo>
                <a:lnTo>
                  <a:pt x="6997700" y="25908"/>
                </a:lnTo>
              </a:path>
            </a:pathLst>
          </a:custGeom>
          <a:ln w="381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7" name="Freeform 857"/>
          <p:cNvSpPr/>
          <p:nvPr/>
        </p:nvSpPr>
        <p:spPr>
          <a:xfrm>
            <a:off x="0" y="3374644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8" name="Freeform 858"/>
          <p:cNvSpPr/>
          <p:nvPr/>
        </p:nvSpPr>
        <p:spPr>
          <a:xfrm>
            <a:off x="0" y="4024630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9" name="Freeform 859"/>
          <p:cNvSpPr/>
          <p:nvPr/>
        </p:nvSpPr>
        <p:spPr>
          <a:xfrm>
            <a:off x="0" y="4674743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0" name="Freeform 860"/>
          <p:cNvSpPr/>
          <p:nvPr/>
        </p:nvSpPr>
        <p:spPr>
          <a:xfrm>
            <a:off x="0" y="5324729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1" name="Freeform 861"/>
          <p:cNvSpPr/>
          <p:nvPr/>
        </p:nvSpPr>
        <p:spPr>
          <a:xfrm>
            <a:off x="0" y="6207988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2" name="Freeform 862"/>
          <p:cNvSpPr/>
          <p:nvPr/>
        </p:nvSpPr>
        <p:spPr>
          <a:xfrm>
            <a:off x="0" y="0"/>
            <a:ext cx="0" cy="6858000"/>
          </a:xfrm>
          <a:custGeom>
            <a:avLst/>
            <a:gdLst>
              <a:gd name="connsiteX0" fmla="*/ 0 w 0"/>
              <a:gd name="connsiteY0" fmla="*/ 0 h 6858000"/>
              <a:gd name="connsiteX1" fmla="*/ 0 w 0"/>
              <a:gd name="connsiteY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3" name="Freeform 863"/>
          <p:cNvSpPr/>
          <p:nvPr/>
        </p:nvSpPr>
        <p:spPr>
          <a:xfrm>
            <a:off x="9144000" y="0"/>
            <a:ext cx="0" cy="6858000"/>
          </a:xfrm>
          <a:custGeom>
            <a:avLst/>
            <a:gdLst>
              <a:gd name="connsiteX0" fmla="*/ 0 w 0"/>
              <a:gd name="connsiteY0" fmla="*/ 0 h 6858000"/>
              <a:gd name="connsiteX1" fmla="*/ 0 w 0"/>
              <a:gd name="connsiteY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4" name="Freeform 864"/>
          <p:cNvSpPr/>
          <p:nvPr/>
        </p:nvSpPr>
        <p:spPr>
          <a:xfrm>
            <a:off x="0" y="0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5" name="Freeform 865"/>
          <p:cNvSpPr/>
          <p:nvPr/>
        </p:nvSpPr>
        <p:spPr>
          <a:xfrm>
            <a:off x="0" y="6857998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6" name="TextBox 866"/>
          <p:cNvSpPr txBox="1"/>
          <p:nvPr/>
        </p:nvSpPr>
        <p:spPr>
          <a:xfrm>
            <a:off x="91439" y="44384"/>
            <a:ext cx="897620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b="1" spc="164" dirty="0">
                <a:solidFill>
                  <a:srgbClr val="FEFEFE"/>
                </a:solidFill>
                <a:latin typeface="Times New Roman"/>
                <a:ea typeface="Times New Roman"/>
              </a:rPr>
              <a:t>Tür</a:t>
            </a:r>
            <a:r>
              <a:rPr lang="en-US" altLang="zh-CN" sz="1800" b="1" spc="154" dirty="0">
                <a:solidFill>
                  <a:srgbClr val="FEFEFE"/>
                </a:solidFill>
                <a:latin typeface="Times New Roman"/>
                <a:ea typeface="Times New Roman"/>
              </a:rPr>
              <a:t>ler</a:t>
            </a:r>
          </a:p>
        </p:txBody>
      </p:sp>
      <p:sp>
        <p:nvSpPr>
          <p:cNvPr id="867" name="TextBox 867"/>
          <p:cNvSpPr txBox="1"/>
          <p:nvPr/>
        </p:nvSpPr>
        <p:spPr>
          <a:xfrm>
            <a:off x="2287523" y="44384"/>
            <a:ext cx="914261" cy="5491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b="1" spc="120" dirty="0">
                <a:solidFill>
                  <a:srgbClr val="FEFEFE"/>
                </a:solidFill>
                <a:latin typeface="Times New Roman"/>
                <a:ea typeface="Times New Roman"/>
              </a:rPr>
              <a:t>DNA</a:t>
            </a:r>
            <a:r>
              <a:rPr lang="en-US" altLang="zh-CN" sz="1800" b="1" spc="110" dirty="0">
                <a:solidFill>
                  <a:srgbClr val="FEFEFE"/>
                </a:solidFill>
                <a:latin typeface="Times New Roman"/>
                <a:ea typeface="Times New Roman"/>
              </a:rPr>
              <a:t>’da</a:t>
            </a:r>
          </a:p>
          <a:p>
            <a:pPr marL="0">
              <a:lnSpc>
                <a:spcPct val="100000"/>
              </a:lnSpc>
            </a:pPr>
            <a:r>
              <a:rPr lang="en-US" altLang="zh-CN" sz="1800" b="1" spc="-15" dirty="0">
                <a:solidFill>
                  <a:srgbClr val="FEFEFE"/>
                </a:solidFill>
                <a:latin typeface="Times New Roman"/>
                <a:ea typeface="Times New Roman"/>
              </a:rPr>
              <a:t>G+</a:t>
            </a:r>
            <a:r>
              <a:rPr lang="en-US" altLang="zh-CN" sz="1800" b="1" spc="-5" dirty="0">
                <a:solidFill>
                  <a:srgbClr val="FEFEFE"/>
                </a:solidFill>
                <a:latin typeface="Times New Roman"/>
                <a:ea typeface="Times New Roman"/>
              </a:rPr>
              <a:t>C%</a:t>
            </a:r>
          </a:p>
        </p:txBody>
      </p:sp>
      <p:sp>
        <p:nvSpPr>
          <p:cNvPr id="868" name="TextBox 868"/>
          <p:cNvSpPr txBox="1"/>
          <p:nvPr/>
        </p:nvSpPr>
        <p:spPr>
          <a:xfrm>
            <a:off x="3749675" y="44384"/>
            <a:ext cx="1699780" cy="5491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b="1" spc="200" dirty="0">
                <a:solidFill>
                  <a:srgbClr val="FEFEFE"/>
                </a:solidFill>
                <a:latin typeface="Times New Roman"/>
                <a:ea typeface="Times New Roman"/>
              </a:rPr>
              <a:t>Peptidog</a:t>
            </a:r>
            <a:r>
              <a:rPr lang="en-US" altLang="zh-CN" sz="1800" b="1" spc="195" dirty="0">
                <a:solidFill>
                  <a:srgbClr val="FEFEFE"/>
                </a:solidFill>
                <a:latin typeface="Times New Roman"/>
                <a:ea typeface="Times New Roman"/>
              </a:rPr>
              <a:t>likan</a:t>
            </a:r>
          </a:p>
          <a:p>
            <a:pPr marL="0">
              <a:lnSpc>
                <a:spcPct val="100000"/>
              </a:lnSpc>
            </a:pPr>
            <a:r>
              <a:rPr lang="en-US" altLang="zh-CN" sz="1800" b="1" spc="180" dirty="0">
                <a:solidFill>
                  <a:srgbClr val="FEFEFE"/>
                </a:solidFill>
                <a:latin typeface="Times New Roman"/>
                <a:ea typeface="Times New Roman"/>
              </a:rPr>
              <a:t>ti</a:t>
            </a:r>
            <a:r>
              <a:rPr lang="en-US" altLang="zh-CN" sz="1800" b="1" spc="170" dirty="0">
                <a:solidFill>
                  <a:srgbClr val="FEFEFE"/>
                </a:solidFill>
                <a:latin typeface="Times New Roman"/>
                <a:ea typeface="Times New Roman"/>
              </a:rPr>
              <a:t>pi</a:t>
            </a:r>
          </a:p>
        </p:txBody>
      </p:sp>
      <p:sp>
        <p:nvSpPr>
          <p:cNvPr id="869" name="TextBox 869"/>
          <p:cNvSpPr txBox="1"/>
          <p:nvPr/>
        </p:nvSpPr>
        <p:spPr>
          <a:xfrm>
            <a:off x="5888482" y="44384"/>
            <a:ext cx="1362100" cy="5484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99583"/>
              </a:lnSpc>
            </a:pPr>
            <a:r>
              <a:rPr lang="en-US" altLang="zh-CN" sz="1800" b="1" spc="234" dirty="0">
                <a:solidFill>
                  <a:srgbClr val="FEFEFE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1800" b="1" spc="-194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189" dirty="0">
                <a:solidFill>
                  <a:srgbClr val="FEFEFE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1800" b="1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180" dirty="0">
                <a:solidFill>
                  <a:srgbClr val="FEFEFE"/>
                </a:solidFill>
                <a:latin typeface="Times New Roman"/>
                <a:ea typeface="Times New Roman"/>
              </a:rPr>
              <a:t>ti</a:t>
            </a:r>
            <a:r>
              <a:rPr lang="en-US" altLang="zh-CN" sz="1800" b="1" spc="170" dirty="0">
                <a:solidFill>
                  <a:srgbClr val="FEFEFE"/>
                </a:solidFill>
                <a:latin typeface="Times New Roman"/>
                <a:ea typeface="Times New Roman"/>
              </a:rPr>
              <a:t>pi</a:t>
            </a:r>
          </a:p>
        </p:txBody>
      </p:sp>
      <p:sp>
        <p:nvSpPr>
          <p:cNvPr id="870" name="TextBox 870"/>
          <p:cNvSpPr txBox="1"/>
          <p:nvPr/>
        </p:nvSpPr>
        <p:spPr>
          <a:xfrm>
            <a:off x="7616952" y="44384"/>
            <a:ext cx="936270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b="1" spc="200" dirty="0">
                <a:solidFill>
                  <a:srgbClr val="FEFEFE"/>
                </a:solidFill>
                <a:latin typeface="Times New Roman"/>
                <a:ea typeface="Times New Roman"/>
              </a:rPr>
              <a:t>Doğ</a:t>
            </a:r>
            <a:r>
              <a:rPr lang="en-US" altLang="zh-CN" sz="1800" b="1" spc="189" dirty="0">
                <a:solidFill>
                  <a:srgbClr val="FEFEFE"/>
                </a:solidFill>
                <a:latin typeface="Times New Roman"/>
                <a:ea typeface="Times New Roman"/>
              </a:rPr>
              <a:t>ası</a:t>
            </a:r>
          </a:p>
        </p:txBody>
      </p:sp>
      <p:sp>
        <p:nvSpPr>
          <p:cNvPr id="871" name="TextBox 871"/>
          <p:cNvSpPr txBox="1"/>
          <p:nvPr/>
        </p:nvSpPr>
        <p:spPr>
          <a:xfrm>
            <a:off x="91439" y="1168208"/>
            <a:ext cx="1949858" cy="18761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Heteroferman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tatif</a:t>
            </a:r>
          </a:p>
          <a:p>
            <a:pPr marL="0">
              <a:lnSpc>
                <a:spcPct val="100000"/>
              </a:lnSpc>
            </a:pPr>
            <a:r>
              <a:rPr lang="en-US" altLang="zh-CN" sz="1800" spc="119" dirty="0">
                <a:solidFill>
                  <a:srgbClr val="000000"/>
                </a:solidFill>
                <a:latin typeface="Times New Roman"/>
                <a:ea typeface="Times New Roman"/>
              </a:rPr>
              <a:t>laktobas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iller</a:t>
            </a:r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285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800" spc="160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bifermen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tans</a:t>
            </a:r>
          </a:p>
        </p:txBody>
      </p:sp>
      <p:sp>
        <p:nvSpPr>
          <p:cNvPr id="872" name="TextBox 872"/>
          <p:cNvSpPr txBox="1"/>
          <p:nvPr/>
        </p:nvSpPr>
        <p:spPr>
          <a:xfrm>
            <a:off x="2287523" y="2771075"/>
            <a:ext cx="595512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44</a:t>
            </a:r>
            <a:r>
              <a:rPr lang="en-US" altLang="zh-CN" sz="1800" spc="55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46</a:t>
            </a:r>
          </a:p>
        </p:txBody>
      </p:sp>
      <p:sp>
        <p:nvSpPr>
          <p:cNvPr id="873" name="TextBox 873"/>
          <p:cNvSpPr txBox="1"/>
          <p:nvPr/>
        </p:nvSpPr>
        <p:spPr>
          <a:xfrm>
            <a:off x="3749675" y="2771075"/>
            <a:ext cx="870914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75" dirty="0">
                <a:solidFill>
                  <a:srgbClr val="000000"/>
                </a:solidFill>
                <a:latin typeface="Times New Roman"/>
                <a:ea typeface="Times New Roman"/>
              </a:rPr>
              <a:t>Lys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ea typeface="Times New Roman"/>
              </a:rPr>
              <a:t>Asp</a:t>
            </a:r>
          </a:p>
        </p:txBody>
      </p:sp>
      <p:sp>
        <p:nvSpPr>
          <p:cNvPr id="874" name="TextBox 874"/>
          <p:cNvSpPr txBox="1"/>
          <p:nvPr/>
        </p:nvSpPr>
        <p:spPr>
          <a:xfrm>
            <a:off x="5888482" y="2771075"/>
            <a:ext cx="343482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DL</a:t>
            </a:r>
          </a:p>
        </p:txBody>
      </p:sp>
      <p:sp>
        <p:nvSpPr>
          <p:cNvPr id="875" name="TextBox 875"/>
          <p:cNvSpPr txBox="1"/>
          <p:nvPr/>
        </p:nvSpPr>
        <p:spPr>
          <a:xfrm>
            <a:off x="7616952" y="2771075"/>
            <a:ext cx="71629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145" dirty="0">
                <a:solidFill>
                  <a:srgbClr val="000000"/>
                </a:solidFill>
                <a:latin typeface="Times New Roman"/>
                <a:ea typeface="Times New Roman"/>
              </a:rPr>
              <a:t>Pey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nir</a:t>
            </a:r>
          </a:p>
        </p:txBody>
      </p:sp>
      <p:sp>
        <p:nvSpPr>
          <p:cNvPr id="876" name="TextBox 876"/>
          <p:cNvSpPr txBox="1"/>
          <p:nvPr/>
        </p:nvSpPr>
        <p:spPr>
          <a:xfrm>
            <a:off x="91439" y="3419791"/>
            <a:ext cx="8993215" cy="27546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416"/>
              </a:lnSpc>
              <a:tabLst>
                <a:tab pos="2196083" algn="l"/>
                <a:tab pos="3658234" algn="l"/>
                <a:tab pos="5797041" algn="l"/>
                <a:tab pos="7525511" algn="l"/>
              </a:tabLst>
            </a:pP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brevis	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45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47	Lys</a:t>
            </a:r>
            <a:r>
              <a:rPr lang="en-US" altLang="zh-CN" sz="1800" spc="55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ea typeface="Times New Roman"/>
              </a:rPr>
              <a:t>Asp	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DL	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Bitki,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peynir</a:t>
            </a:r>
          </a:p>
        </p:txBody>
      </p:sp>
      <p:sp>
        <p:nvSpPr>
          <p:cNvPr id="877" name="TextBox 877"/>
          <p:cNvSpPr txBox="1"/>
          <p:nvPr/>
        </p:nvSpPr>
        <p:spPr>
          <a:xfrm>
            <a:off x="91439" y="4069904"/>
            <a:ext cx="8929892" cy="27546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416"/>
              </a:lnSpc>
              <a:tabLst>
                <a:tab pos="2196083" algn="l"/>
                <a:tab pos="3658234" algn="l"/>
                <a:tab pos="5797041" algn="l"/>
                <a:tab pos="7525511" algn="l"/>
              </a:tabLst>
            </a:pPr>
            <a:r>
              <a:rPr lang="en-US" altLang="zh-CN" sz="1800" spc="150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buchneri	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44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46	Lys</a:t>
            </a:r>
            <a:r>
              <a:rPr lang="en-US" altLang="zh-CN" sz="1800" spc="55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ea typeface="Times New Roman"/>
              </a:rPr>
              <a:t>Asp	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DL	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Bitki,peynir</a:t>
            </a:r>
          </a:p>
        </p:txBody>
      </p:sp>
      <p:sp>
        <p:nvSpPr>
          <p:cNvPr id="878" name="TextBox 878"/>
          <p:cNvSpPr txBox="1"/>
          <p:nvPr/>
        </p:nvSpPr>
        <p:spPr>
          <a:xfrm>
            <a:off x="91439" y="4720016"/>
            <a:ext cx="8194259" cy="27546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416"/>
              </a:lnSpc>
              <a:tabLst>
                <a:tab pos="2196083" algn="l"/>
                <a:tab pos="3658234" algn="l"/>
                <a:tab pos="5797041" algn="l"/>
                <a:tab pos="7525511" algn="l"/>
              </a:tabLst>
            </a:pP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ea typeface="Times New Roman"/>
              </a:rPr>
              <a:t>.kefir	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40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42	Lys</a:t>
            </a:r>
            <a:r>
              <a:rPr lang="en-US" altLang="zh-CN" sz="1800" spc="55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ea typeface="Times New Roman"/>
              </a:rPr>
              <a:t>Asp	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DL	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ea typeface="Times New Roman"/>
              </a:rPr>
              <a:t>Kefir</a:t>
            </a:r>
          </a:p>
        </p:txBody>
      </p:sp>
      <p:sp>
        <p:nvSpPr>
          <p:cNvPr id="879" name="TextBox 879"/>
          <p:cNvSpPr txBox="1"/>
          <p:nvPr/>
        </p:nvSpPr>
        <p:spPr>
          <a:xfrm>
            <a:off x="91439" y="5370155"/>
            <a:ext cx="1203006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179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spc="130" dirty="0">
                <a:solidFill>
                  <a:srgbClr val="000000"/>
                </a:solidFill>
                <a:latin typeface="Times New Roman"/>
                <a:ea typeface="Times New Roman"/>
              </a:rPr>
              <a:t>reu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teri</a:t>
            </a:r>
          </a:p>
        </p:txBody>
      </p:sp>
      <p:sp>
        <p:nvSpPr>
          <p:cNvPr id="880" name="TextBox 880"/>
          <p:cNvSpPr txBox="1"/>
          <p:nvPr/>
        </p:nvSpPr>
        <p:spPr>
          <a:xfrm>
            <a:off x="2287523" y="5371679"/>
            <a:ext cx="709812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40</a:t>
            </a:r>
            <a:r>
              <a:rPr lang="en-US" altLang="zh-CN" sz="1800" spc="55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42</a:t>
            </a:r>
          </a:p>
        </p:txBody>
      </p:sp>
      <p:sp>
        <p:nvSpPr>
          <p:cNvPr id="881" name="TextBox 881"/>
          <p:cNvSpPr txBox="1"/>
          <p:nvPr/>
        </p:nvSpPr>
        <p:spPr>
          <a:xfrm>
            <a:off x="3749675" y="5371679"/>
            <a:ext cx="985214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75" dirty="0">
                <a:solidFill>
                  <a:srgbClr val="000000"/>
                </a:solidFill>
                <a:latin typeface="Times New Roman"/>
                <a:ea typeface="Times New Roman"/>
              </a:rPr>
              <a:t>Lys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ea typeface="Times New Roman"/>
              </a:rPr>
              <a:t>Asp</a:t>
            </a:r>
          </a:p>
        </p:txBody>
      </p:sp>
      <p:sp>
        <p:nvSpPr>
          <p:cNvPr id="882" name="TextBox 882"/>
          <p:cNvSpPr txBox="1"/>
          <p:nvPr/>
        </p:nvSpPr>
        <p:spPr>
          <a:xfrm>
            <a:off x="5888482" y="5371679"/>
            <a:ext cx="457782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DL</a:t>
            </a:r>
          </a:p>
        </p:txBody>
      </p:sp>
      <p:sp>
        <p:nvSpPr>
          <p:cNvPr id="883" name="TextBox 883"/>
          <p:cNvSpPr txBox="1"/>
          <p:nvPr/>
        </p:nvSpPr>
        <p:spPr>
          <a:xfrm>
            <a:off x="7616952" y="5371679"/>
            <a:ext cx="947709" cy="5491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134" dirty="0">
                <a:solidFill>
                  <a:srgbClr val="000000"/>
                </a:solidFill>
                <a:latin typeface="Times New Roman"/>
                <a:ea typeface="Times New Roman"/>
              </a:rPr>
              <a:t>Sin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dirim</a:t>
            </a:r>
          </a:p>
          <a:p>
            <a:pPr marL="0">
              <a:lnSpc>
                <a:spcPct val="100000"/>
              </a:lnSpc>
            </a:pPr>
            <a:r>
              <a:rPr lang="en-US" altLang="zh-CN" sz="1800" spc="130" dirty="0">
                <a:solidFill>
                  <a:srgbClr val="000000"/>
                </a:solidFill>
                <a:latin typeface="Times New Roman"/>
                <a:ea typeface="Times New Roman"/>
              </a:rPr>
              <a:t>sis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temi</a:t>
            </a:r>
          </a:p>
        </p:txBody>
      </p:sp>
      <p:sp>
        <p:nvSpPr>
          <p:cNvPr id="884" name="TextBox 884"/>
          <p:cNvSpPr txBox="1"/>
          <p:nvPr/>
        </p:nvSpPr>
        <p:spPr>
          <a:xfrm>
            <a:off x="91439" y="6253770"/>
            <a:ext cx="8992529" cy="27546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416"/>
              </a:lnSpc>
              <a:tabLst>
                <a:tab pos="2196083" algn="l"/>
                <a:tab pos="3658234" algn="l"/>
                <a:tab pos="5797041" algn="l"/>
                <a:tab pos="7525511" algn="l"/>
              </a:tabLst>
            </a:pPr>
            <a:r>
              <a:rPr lang="en-US" altLang="zh-CN" sz="1800" spc="160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fermentum	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52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54	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Orn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145" dirty="0">
                <a:solidFill>
                  <a:srgbClr val="000000"/>
                </a:solidFill>
                <a:latin typeface="Times New Roman"/>
                <a:ea typeface="Times New Roman"/>
              </a:rPr>
              <a:t>D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Asp	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DL	Bitki,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peynir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5" name="Freeform 885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6" name="Freeform 886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7" name="Freeform 887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8" name="Freeform 888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9" name="Freeform 889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0" name="Freeform 890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1" name="Freeform 891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2" name="Freeform 892"/>
          <p:cNvSpPr/>
          <p:nvPr/>
        </p:nvSpPr>
        <p:spPr>
          <a:xfrm>
            <a:off x="0" y="3356940"/>
            <a:ext cx="2286000" cy="696772"/>
          </a:xfrm>
          <a:custGeom>
            <a:avLst/>
            <a:gdLst>
              <a:gd name="connsiteX0" fmla="*/ 0 w 2286000"/>
              <a:gd name="connsiteY0" fmla="*/ 696772 h 696772"/>
              <a:gd name="connsiteX1" fmla="*/ 2286000 w 2286000"/>
              <a:gd name="connsiteY1" fmla="*/ 696772 h 696772"/>
              <a:gd name="connsiteX2" fmla="*/ 2286000 w 2286000"/>
              <a:gd name="connsiteY2" fmla="*/ 0 h 696772"/>
              <a:gd name="connsiteX3" fmla="*/ 0 w 2286000"/>
              <a:gd name="connsiteY3" fmla="*/ 0 h 696772"/>
              <a:gd name="connsiteX4" fmla="*/ 0 w 2286000"/>
              <a:gd name="connsiteY4" fmla="*/ 696772 h 696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696772">
                <a:moveTo>
                  <a:pt x="0" y="696772"/>
                </a:moveTo>
                <a:lnTo>
                  <a:pt x="2286000" y="696772"/>
                </a:lnTo>
                <a:lnTo>
                  <a:pt x="2286000" y="0"/>
                </a:lnTo>
                <a:lnTo>
                  <a:pt x="0" y="0"/>
                </a:lnTo>
                <a:lnTo>
                  <a:pt x="0" y="696772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3" name="Freeform 893"/>
          <p:cNvSpPr/>
          <p:nvPr/>
        </p:nvSpPr>
        <p:spPr>
          <a:xfrm>
            <a:off x="2266950" y="3333750"/>
            <a:ext cx="2305050" cy="717550"/>
          </a:xfrm>
          <a:custGeom>
            <a:avLst/>
            <a:gdLst>
              <a:gd name="connsiteX0" fmla="*/ 19050 w 2305050"/>
              <a:gd name="connsiteY0" fmla="*/ 719963 h 717550"/>
              <a:gd name="connsiteX1" fmla="*/ 2305050 w 2305050"/>
              <a:gd name="connsiteY1" fmla="*/ 719963 h 717550"/>
              <a:gd name="connsiteX2" fmla="*/ 2305050 w 2305050"/>
              <a:gd name="connsiteY2" fmla="*/ 23190 h 717550"/>
              <a:gd name="connsiteX3" fmla="*/ 19050 w 2305050"/>
              <a:gd name="connsiteY3" fmla="*/ 23190 h 717550"/>
              <a:gd name="connsiteX4" fmla="*/ 19050 w 2305050"/>
              <a:gd name="connsiteY4" fmla="*/ 719963 h 717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717550">
                <a:moveTo>
                  <a:pt x="19050" y="719963"/>
                </a:moveTo>
                <a:lnTo>
                  <a:pt x="2305050" y="719963"/>
                </a:lnTo>
                <a:lnTo>
                  <a:pt x="2305050" y="23190"/>
                </a:lnTo>
                <a:lnTo>
                  <a:pt x="19050" y="23190"/>
                </a:lnTo>
                <a:lnTo>
                  <a:pt x="19050" y="719963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4" name="Freeform 894"/>
          <p:cNvSpPr/>
          <p:nvPr/>
        </p:nvSpPr>
        <p:spPr>
          <a:xfrm>
            <a:off x="4552950" y="3333750"/>
            <a:ext cx="2305050" cy="717550"/>
          </a:xfrm>
          <a:custGeom>
            <a:avLst/>
            <a:gdLst>
              <a:gd name="connsiteX0" fmla="*/ 19050 w 2305050"/>
              <a:gd name="connsiteY0" fmla="*/ 719963 h 717550"/>
              <a:gd name="connsiteX1" fmla="*/ 2305050 w 2305050"/>
              <a:gd name="connsiteY1" fmla="*/ 719963 h 717550"/>
              <a:gd name="connsiteX2" fmla="*/ 2305050 w 2305050"/>
              <a:gd name="connsiteY2" fmla="*/ 23190 h 717550"/>
              <a:gd name="connsiteX3" fmla="*/ 19050 w 2305050"/>
              <a:gd name="connsiteY3" fmla="*/ 23190 h 717550"/>
              <a:gd name="connsiteX4" fmla="*/ 19050 w 2305050"/>
              <a:gd name="connsiteY4" fmla="*/ 719963 h 717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717550">
                <a:moveTo>
                  <a:pt x="19050" y="719963"/>
                </a:moveTo>
                <a:lnTo>
                  <a:pt x="2305050" y="719963"/>
                </a:lnTo>
                <a:lnTo>
                  <a:pt x="2305050" y="23190"/>
                </a:lnTo>
                <a:lnTo>
                  <a:pt x="19050" y="23190"/>
                </a:lnTo>
                <a:lnTo>
                  <a:pt x="19050" y="719963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5" name="Freeform 895"/>
          <p:cNvSpPr/>
          <p:nvPr/>
        </p:nvSpPr>
        <p:spPr>
          <a:xfrm>
            <a:off x="6838950" y="3333750"/>
            <a:ext cx="2305050" cy="717550"/>
          </a:xfrm>
          <a:custGeom>
            <a:avLst/>
            <a:gdLst>
              <a:gd name="connsiteX0" fmla="*/ 19050 w 2305050"/>
              <a:gd name="connsiteY0" fmla="*/ 719963 h 717550"/>
              <a:gd name="connsiteX1" fmla="*/ 2305050 w 2305050"/>
              <a:gd name="connsiteY1" fmla="*/ 719963 h 717550"/>
              <a:gd name="connsiteX2" fmla="*/ 2305050 w 2305050"/>
              <a:gd name="connsiteY2" fmla="*/ 23190 h 717550"/>
              <a:gd name="connsiteX3" fmla="*/ 19050 w 2305050"/>
              <a:gd name="connsiteY3" fmla="*/ 23190 h 717550"/>
              <a:gd name="connsiteX4" fmla="*/ 19050 w 2305050"/>
              <a:gd name="connsiteY4" fmla="*/ 719963 h 717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717550">
                <a:moveTo>
                  <a:pt x="19050" y="719963"/>
                </a:moveTo>
                <a:lnTo>
                  <a:pt x="2305050" y="719963"/>
                </a:lnTo>
                <a:lnTo>
                  <a:pt x="2305050" y="23190"/>
                </a:lnTo>
                <a:lnTo>
                  <a:pt x="19050" y="23190"/>
                </a:lnTo>
                <a:lnTo>
                  <a:pt x="19050" y="719963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6" name="Freeform 896"/>
          <p:cNvSpPr/>
          <p:nvPr/>
        </p:nvSpPr>
        <p:spPr>
          <a:xfrm>
            <a:off x="0" y="4053700"/>
            <a:ext cx="2286000" cy="398157"/>
          </a:xfrm>
          <a:custGeom>
            <a:avLst/>
            <a:gdLst>
              <a:gd name="connsiteX0" fmla="*/ 0 w 2286000"/>
              <a:gd name="connsiteY0" fmla="*/ 398157 h 398157"/>
              <a:gd name="connsiteX1" fmla="*/ 2286000 w 2286000"/>
              <a:gd name="connsiteY1" fmla="*/ 398157 h 398157"/>
              <a:gd name="connsiteX2" fmla="*/ 2286000 w 2286000"/>
              <a:gd name="connsiteY2" fmla="*/ 0 h 398157"/>
              <a:gd name="connsiteX3" fmla="*/ 0 w 2286000"/>
              <a:gd name="connsiteY3" fmla="*/ 0 h 398157"/>
              <a:gd name="connsiteX4" fmla="*/ 0 w 2286000"/>
              <a:gd name="connsiteY4" fmla="*/ 398157 h 398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398157">
                <a:moveTo>
                  <a:pt x="0" y="398157"/>
                </a:moveTo>
                <a:lnTo>
                  <a:pt x="2286000" y="398157"/>
                </a:lnTo>
                <a:lnTo>
                  <a:pt x="2286000" y="0"/>
                </a:lnTo>
                <a:lnTo>
                  <a:pt x="0" y="0"/>
                </a:lnTo>
                <a:lnTo>
                  <a:pt x="0" y="398157"/>
                </a:lnTo>
                <a:close/>
              </a:path>
            </a:pathLst>
          </a:custGeom>
          <a:solidFill>
            <a:srgbClr val="FED8CD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7" name="Freeform 897"/>
          <p:cNvSpPr/>
          <p:nvPr/>
        </p:nvSpPr>
        <p:spPr>
          <a:xfrm>
            <a:off x="2266950" y="4032250"/>
            <a:ext cx="2305050" cy="412750"/>
          </a:xfrm>
          <a:custGeom>
            <a:avLst/>
            <a:gdLst>
              <a:gd name="connsiteX0" fmla="*/ 19050 w 2305050"/>
              <a:gd name="connsiteY0" fmla="*/ 419608 h 412750"/>
              <a:gd name="connsiteX1" fmla="*/ 2305050 w 2305050"/>
              <a:gd name="connsiteY1" fmla="*/ 419608 h 412750"/>
              <a:gd name="connsiteX2" fmla="*/ 2305050 w 2305050"/>
              <a:gd name="connsiteY2" fmla="*/ 21450 h 412750"/>
              <a:gd name="connsiteX3" fmla="*/ 19050 w 2305050"/>
              <a:gd name="connsiteY3" fmla="*/ 21450 h 412750"/>
              <a:gd name="connsiteX4" fmla="*/ 19050 w 2305050"/>
              <a:gd name="connsiteY4" fmla="*/ 419608 h 412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412750">
                <a:moveTo>
                  <a:pt x="19050" y="419608"/>
                </a:moveTo>
                <a:lnTo>
                  <a:pt x="2305050" y="419608"/>
                </a:lnTo>
                <a:lnTo>
                  <a:pt x="2305050" y="21450"/>
                </a:lnTo>
                <a:lnTo>
                  <a:pt x="19050" y="21450"/>
                </a:lnTo>
                <a:lnTo>
                  <a:pt x="19050" y="419608"/>
                </a:lnTo>
                <a:close/>
              </a:path>
            </a:pathLst>
          </a:custGeom>
          <a:solidFill>
            <a:srgbClr val="FED8CD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8" name="Freeform 898"/>
          <p:cNvSpPr/>
          <p:nvPr/>
        </p:nvSpPr>
        <p:spPr>
          <a:xfrm>
            <a:off x="4552950" y="4032250"/>
            <a:ext cx="2305050" cy="412750"/>
          </a:xfrm>
          <a:custGeom>
            <a:avLst/>
            <a:gdLst>
              <a:gd name="connsiteX0" fmla="*/ 19050 w 2305050"/>
              <a:gd name="connsiteY0" fmla="*/ 419608 h 412750"/>
              <a:gd name="connsiteX1" fmla="*/ 2305050 w 2305050"/>
              <a:gd name="connsiteY1" fmla="*/ 419608 h 412750"/>
              <a:gd name="connsiteX2" fmla="*/ 2305050 w 2305050"/>
              <a:gd name="connsiteY2" fmla="*/ 21450 h 412750"/>
              <a:gd name="connsiteX3" fmla="*/ 19050 w 2305050"/>
              <a:gd name="connsiteY3" fmla="*/ 21450 h 412750"/>
              <a:gd name="connsiteX4" fmla="*/ 19050 w 2305050"/>
              <a:gd name="connsiteY4" fmla="*/ 419608 h 412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412750">
                <a:moveTo>
                  <a:pt x="19050" y="419608"/>
                </a:moveTo>
                <a:lnTo>
                  <a:pt x="2305050" y="419608"/>
                </a:lnTo>
                <a:lnTo>
                  <a:pt x="2305050" y="21450"/>
                </a:lnTo>
                <a:lnTo>
                  <a:pt x="19050" y="21450"/>
                </a:lnTo>
                <a:lnTo>
                  <a:pt x="19050" y="419608"/>
                </a:lnTo>
                <a:close/>
              </a:path>
            </a:pathLst>
          </a:custGeom>
          <a:solidFill>
            <a:srgbClr val="FED8CD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9" name="Freeform 899"/>
          <p:cNvSpPr/>
          <p:nvPr/>
        </p:nvSpPr>
        <p:spPr>
          <a:xfrm>
            <a:off x="6838950" y="4032250"/>
            <a:ext cx="2305050" cy="412750"/>
          </a:xfrm>
          <a:custGeom>
            <a:avLst/>
            <a:gdLst>
              <a:gd name="connsiteX0" fmla="*/ 19050 w 2305050"/>
              <a:gd name="connsiteY0" fmla="*/ 419608 h 412750"/>
              <a:gd name="connsiteX1" fmla="*/ 2305050 w 2305050"/>
              <a:gd name="connsiteY1" fmla="*/ 419608 h 412750"/>
              <a:gd name="connsiteX2" fmla="*/ 2305050 w 2305050"/>
              <a:gd name="connsiteY2" fmla="*/ 21450 h 412750"/>
              <a:gd name="connsiteX3" fmla="*/ 19050 w 2305050"/>
              <a:gd name="connsiteY3" fmla="*/ 21450 h 412750"/>
              <a:gd name="connsiteX4" fmla="*/ 19050 w 2305050"/>
              <a:gd name="connsiteY4" fmla="*/ 419608 h 412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412750">
                <a:moveTo>
                  <a:pt x="19050" y="419608"/>
                </a:moveTo>
                <a:lnTo>
                  <a:pt x="2305050" y="419608"/>
                </a:lnTo>
                <a:lnTo>
                  <a:pt x="2305050" y="21450"/>
                </a:lnTo>
                <a:lnTo>
                  <a:pt x="19050" y="21450"/>
                </a:lnTo>
                <a:lnTo>
                  <a:pt x="19050" y="419608"/>
                </a:lnTo>
                <a:close/>
              </a:path>
            </a:pathLst>
          </a:custGeom>
          <a:solidFill>
            <a:srgbClr val="FED8CD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0" name="Freeform 900"/>
          <p:cNvSpPr/>
          <p:nvPr/>
        </p:nvSpPr>
        <p:spPr>
          <a:xfrm>
            <a:off x="0" y="4451909"/>
            <a:ext cx="2286000" cy="501980"/>
          </a:xfrm>
          <a:custGeom>
            <a:avLst/>
            <a:gdLst>
              <a:gd name="connsiteX0" fmla="*/ 0 w 2286000"/>
              <a:gd name="connsiteY0" fmla="*/ 501980 h 501980"/>
              <a:gd name="connsiteX1" fmla="*/ 2286000 w 2286000"/>
              <a:gd name="connsiteY1" fmla="*/ 501980 h 501980"/>
              <a:gd name="connsiteX2" fmla="*/ 2286000 w 2286000"/>
              <a:gd name="connsiteY2" fmla="*/ 0 h 501980"/>
              <a:gd name="connsiteX3" fmla="*/ 0 w 2286000"/>
              <a:gd name="connsiteY3" fmla="*/ 0 h 501980"/>
              <a:gd name="connsiteX4" fmla="*/ 0 w 2286000"/>
              <a:gd name="connsiteY4" fmla="*/ 501980 h 501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501980">
                <a:moveTo>
                  <a:pt x="0" y="501980"/>
                </a:moveTo>
                <a:lnTo>
                  <a:pt x="2286000" y="501980"/>
                </a:lnTo>
                <a:lnTo>
                  <a:pt x="2286000" y="0"/>
                </a:lnTo>
                <a:lnTo>
                  <a:pt x="0" y="0"/>
                </a:lnTo>
                <a:lnTo>
                  <a:pt x="0" y="501980"/>
                </a:lnTo>
                <a:close/>
              </a:path>
            </a:pathLst>
          </a:custGeom>
          <a:solidFill>
            <a:srgbClr val="FEEB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1" name="Freeform 901"/>
          <p:cNvSpPr/>
          <p:nvPr/>
        </p:nvSpPr>
        <p:spPr>
          <a:xfrm>
            <a:off x="2266950" y="4425950"/>
            <a:ext cx="2305050" cy="527050"/>
          </a:xfrm>
          <a:custGeom>
            <a:avLst/>
            <a:gdLst>
              <a:gd name="connsiteX0" fmla="*/ 19050 w 2305050"/>
              <a:gd name="connsiteY0" fmla="*/ 527939 h 527050"/>
              <a:gd name="connsiteX1" fmla="*/ 2305050 w 2305050"/>
              <a:gd name="connsiteY1" fmla="*/ 527939 h 527050"/>
              <a:gd name="connsiteX2" fmla="*/ 2305050 w 2305050"/>
              <a:gd name="connsiteY2" fmla="*/ 25959 h 527050"/>
              <a:gd name="connsiteX3" fmla="*/ 19050 w 2305050"/>
              <a:gd name="connsiteY3" fmla="*/ 25959 h 527050"/>
              <a:gd name="connsiteX4" fmla="*/ 19050 w 2305050"/>
              <a:gd name="connsiteY4" fmla="*/ 527939 h 527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527050">
                <a:moveTo>
                  <a:pt x="19050" y="527939"/>
                </a:moveTo>
                <a:lnTo>
                  <a:pt x="2305050" y="527939"/>
                </a:lnTo>
                <a:lnTo>
                  <a:pt x="2305050" y="25959"/>
                </a:lnTo>
                <a:lnTo>
                  <a:pt x="19050" y="25959"/>
                </a:lnTo>
                <a:lnTo>
                  <a:pt x="19050" y="527939"/>
                </a:lnTo>
                <a:close/>
              </a:path>
            </a:pathLst>
          </a:custGeom>
          <a:solidFill>
            <a:srgbClr val="FEEB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2" name="Freeform 902"/>
          <p:cNvSpPr/>
          <p:nvPr/>
        </p:nvSpPr>
        <p:spPr>
          <a:xfrm>
            <a:off x="4552950" y="4425950"/>
            <a:ext cx="2305050" cy="527050"/>
          </a:xfrm>
          <a:custGeom>
            <a:avLst/>
            <a:gdLst>
              <a:gd name="connsiteX0" fmla="*/ 19050 w 2305050"/>
              <a:gd name="connsiteY0" fmla="*/ 527939 h 527050"/>
              <a:gd name="connsiteX1" fmla="*/ 2305050 w 2305050"/>
              <a:gd name="connsiteY1" fmla="*/ 527939 h 527050"/>
              <a:gd name="connsiteX2" fmla="*/ 2305050 w 2305050"/>
              <a:gd name="connsiteY2" fmla="*/ 25959 h 527050"/>
              <a:gd name="connsiteX3" fmla="*/ 19050 w 2305050"/>
              <a:gd name="connsiteY3" fmla="*/ 25959 h 527050"/>
              <a:gd name="connsiteX4" fmla="*/ 19050 w 2305050"/>
              <a:gd name="connsiteY4" fmla="*/ 527939 h 527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527050">
                <a:moveTo>
                  <a:pt x="19050" y="527939"/>
                </a:moveTo>
                <a:lnTo>
                  <a:pt x="2305050" y="527939"/>
                </a:lnTo>
                <a:lnTo>
                  <a:pt x="2305050" y="25959"/>
                </a:lnTo>
                <a:lnTo>
                  <a:pt x="19050" y="25959"/>
                </a:lnTo>
                <a:lnTo>
                  <a:pt x="19050" y="527939"/>
                </a:lnTo>
                <a:close/>
              </a:path>
            </a:pathLst>
          </a:custGeom>
          <a:solidFill>
            <a:srgbClr val="FEEB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3" name="Freeform 903"/>
          <p:cNvSpPr/>
          <p:nvPr/>
        </p:nvSpPr>
        <p:spPr>
          <a:xfrm>
            <a:off x="6838950" y="4425950"/>
            <a:ext cx="2305050" cy="527050"/>
          </a:xfrm>
          <a:custGeom>
            <a:avLst/>
            <a:gdLst>
              <a:gd name="connsiteX0" fmla="*/ 19050 w 2305050"/>
              <a:gd name="connsiteY0" fmla="*/ 527939 h 527050"/>
              <a:gd name="connsiteX1" fmla="*/ 2305050 w 2305050"/>
              <a:gd name="connsiteY1" fmla="*/ 527939 h 527050"/>
              <a:gd name="connsiteX2" fmla="*/ 2305050 w 2305050"/>
              <a:gd name="connsiteY2" fmla="*/ 25959 h 527050"/>
              <a:gd name="connsiteX3" fmla="*/ 19050 w 2305050"/>
              <a:gd name="connsiteY3" fmla="*/ 25959 h 527050"/>
              <a:gd name="connsiteX4" fmla="*/ 19050 w 2305050"/>
              <a:gd name="connsiteY4" fmla="*/ 527939 h 527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527050">
                <a:moveTo>
                  <a:pt x="19050" y="527939"/>
                </a:moveTo>
                <a:lnTo>
                  <a:pt x="2305050" y="527939"/>
                </a:lnTo>
                <a:lnTo>
                  <a:pt x="2305050" y="25959"/>
                </a:lnTo>
                <a:lnTo>
                  <a:pt x="19050" y="25959"/>
                </a:lnTo>
                <a:lnTo>
                  <a:pt x="19050" y="527939"/>
                </a:lnTo>
                <a:close/>
              </a:path>
            </a:pathLst>
          </a:custGeom>
          <a:solidFill>
            <a:srgbClr val="FEEB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4" name="Freeform 904"/>
          <p:cNvSpPr/>
          <p:nvPr/>
        </p:nvSpPr>
        <p:spPr>
          <a:xfrm>
            <a:off x="0" y="4953876"/>
            <a:ext cx="2286000" cy="398157"/>
          </a:xfrm>
          <a:custGeom>
            <a:avLst/>
            <a:gdLst>
              <a:gd name="connsiteX0" fmla="*/ 0 w 2286000"/>
              <a:gd name="connsiteY0" fmla="*/ 398157 h 398157"/>
              <a:gd name="connsiteX1" fmla="*/ 2286000 w 2286000"/>
              <a:gd name="connsiteY1" fmla="*/ 398157 h 398157"/>
              <a:gd name="connsiteX2" fmla="*/ 2286000 w 2286000"/>
              <a:gd name="connsiteY2" fmla="*/ 0 h 398157"/>
              <a:gd name="connsiteX3" fmla="*/ 0 w 2286000"/>
              <a:gd name="connsiteY3" fmla="*/ 0 h 398157"/>
              <a:gd name="connsiteX4" fmla="*/ 0 w 2286000"/>
              <a:gd name="connsiteY4" fmla="*/ 398157 h 398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398157">
                <a:moveTo>
                  <a:pt x="0" y="398157"/>
                </a:moveTo>
                <a:lnTo>
                  <a:pt x="2286000" y="398157"/>
                </a:lnTo>
                <a:lnTo>
                  <a:pt x="2286000" y="0"/>
                </a:lnTo>
                <a:lnTo>
                  <a:pt x="0" y="0"/>
                </a:lnTo>
                <a:lnTo>
                  <a:pt x="0" y="398157"/>
                </a:lnTo>
                <a:close/>
              </a:path>
            </a:pathLst>
          </a:custGeom>
          <a:solidFill>
            <a:srgbClr val="FED8CD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5" name="Freeform 905"/>
          <p:cNvSpPr/>
          <p:nvPr/>
        </p:nvSpPr>
        <p:spPr>
          <a:xfrm>
            <a:off x="2266950" y="4933950"/>
            <a:ext cx="2305050" cy="412750"/>
          </a:xfrm>
          <a:custGeom>
            <a:avLst/>
            <a:gdLst>
              <a:gd name="connsiteX0" fmla="*/ 19050 w 2305050"/>
              <a:gd name="connsiteY0" fmla="*/ 418084 h 412750"/>
              <a:gd name="connsiteX1" fmla="*/ 2305050 w 2305050"/>
              <a:gd name="connsiteY1" fmla="*/ 418084 h 412750"/>
              <a:gd name="connsiteX2" fmla="*/ 2305050 w 2305050"/>
              <a:gd name="connsiteY2" fmla="*/ 19926 h 412750"/>
              <a:gd name="connsiteX3" fmla="*/ 19050 w 2305050"/>
              <a:gd name="connsiteY3" fmla="*/ 19926 h 412750"/>
              <a:gd name="connsiteX4" fmla="*/ 19050 w 2305050"/>
              <a:gd name="connsiteY4" fmla="*/ 418084 h 412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412750">
                <a:moveTo>
                  <a:pt x="19050" y="418084"/>
                </a:moveTo>
                <a:lnTo>
                  <a:pt x="2305050" y="418084"/>
                </a:lnTo>
                <a:lnTo>
                  <a:pt x="2305050" y="19926"/>
                </a:lnTo>
                <a:lnTo>
                  <a:pt x="19050" y="19926"/>
                </a:lnTo>
                <a:lnTo>
                  <a:pt x="19050" y="418084"/>
                </a:lnTo>
                <a:close/>
              </a:path>
            </a:pathLst>
          </a:custGeom>
          <a:solidFill>
            <a:srgbClr val="FED8CD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6" name="Freeform 906"/>
          <p:cNvSpPr/>
          <p:nvPr/>
        </p:nvSpPr>
        <p:spPr>
          <a:xfrm>
            <a:off x="4552950" y="4933950"/>
            <a:ext cx="2305050" cy="412750"/>
          </a:xfrm>
          <a:custGeom>
            <a:avLst/>
            <a:gdLst>
              <a:gd name="connsiteX0" fmla="*/ 19050 w 2305050"/>
              <a:gd name="connsiteY0" fmla="*/ 418084 h 412750"/>
              <a:gd name="connsiteX1" fmla="*/ 2305050 w 2305050"/>
              <a:gd name="connsiteY1" fmla="*/ 418084 h 412750"/>
              <a:gd name="connsiteX2" fmla="*/ 2305050 w 2305050"/>
              <a:gd name="connsiteY2" fmla="*/ 19926 h 412750"/>
              <a:gd name="connsiteX3" fmla="*/ 19050 w 2305050"/>
              <a:gd name="connsiteY3" fmla="*/ 19926 h 412750"/>
              <a:gd name="connsiteX4" fmla="*/ 19050 w 2305050"/>
              <a:gd name="connsiteY4" fmla="*/ 418084 h 412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412750">
                <a:moveTo>
                  <a:pt x="19050" y="418084"/>
                </a:moveTo>
                <a:lnTo>
                  <a:pt x="2305050" y="418084"/>
                </a:lnTo>
                <a:lnTo>
                  <a:pt x="2305050" y="19926"/>
                </a:lnTo>
                <a:lnTo>
                  <a:pt x="19050" y="19926"/>
                </a:lnTo>
                <a:lnTo>
                  <a:pt x="19050" y="418084"/>
                </a:lnTo>
                <a:close/>
              </a:path>
            </a:pathLst>
          </a:custGeom>
          <a:solidFill>
            <a:srgbClr val="FED8CD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7" name="Freeform 907"/>
          <p:cNvSpPr/>
          <p:nvPr/>
        </p:nvSpPr>
        <p:spPr>
          <a:xfrm>
            <a:off x="6838950" y="4933950"/>
            <a:ext cx="2305050" cy="412750"/>
          </a:xfrm>
          <a:custGeom>
            <a:avLst/>
            <a:gdLst>
              <a:gd name="connsiteX0" fmla="*/ 19050 w 2305050"/>
              <a:gd name="connsiteY0" fmla="*/ 418084 h 412750"/>
              <a:gd name="connsiteX1" fmla="*/ 2305050 w 2305050"/>
              <a:gd name="connsiteY1" fmla="*/ 418084 h 412750"/>
              <a:gd name="connsiteX2" fmla="*/ 2305050 w 2305050"/>
              <a:gd name="connsiteY2" fmla="*/ 19926 h 412750"/>
              <a:gd name="connsiteX3" fmla="*/ 19050 w 2305050"/>
              <a:gd name="connsiteY3" fmla="*/ 19926 h 412750"/>
              <a:gd name="connsiteX4" fmla="*/ 19050 w 2305050"/>
              <a:gd name="connsiteY4" fmla="*/ 418084 h 412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412750">
                <a:moveTo>
                  <a:pt x="19050" y="418084"/>
                </a:moveTo>
                <a:lnTo>
                  <a:pt x="2305050" y="418084"/>
                </a:lnTo>
                <a:lnTo>
                  <a:pt x="2305050" y="19926"/>
                </a:lnTo>
                <a:lnTo>
                  <a:pt x="19050" y="19926"/>
                </a:lnTo>
                <a:lnTo>
                  <a:pt x="19050" y="418084"/>
                </a:lnTo>
                <a:close/>
              </a:path>
            </a:pathLst>
          </a:custGeom>
          <a:solidFill>
            <a:srgbClr val="FED8CD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8" name="Freeform 908"/>
          <p:cNvSpPr/>
          <p:nvPr/>
        </p:nvSpPr>
        <p:spPr>
          <a:xfrm>
            <a:off x="0" y="5352059"/>
            <a:ext cx="2286000" cy="501980"/>
          </a:xfrm>
          <a:custGeom>
            <a:avLst/>
            <a:gdLst>
              <a:gd name="connsiteX0" fmla="*/ 0 w 2286000"/>
              <a:gd name="connsiteY0" fmla="*/ 501980 h 501980"/>
              <a:gd name="connsiteX1" fmla="*/ 2286000 w 2286000"/>
              <a:gd name="connsiteY1" fmla="*/ 501980 h 501980"/>
              <a:gd name="connsiteX2" fmla="*/ 2286000 w 2286000"/>
              <a:gd name="connsiteY2" fmla="*/ 0 h 501980"/>
              <a:gd name="connsiteX3" fmla="*/ 0 w 2286000"/>
              <a:gd name="connsiteY3" fmla="*/ 0 h 501980"/>
              <a:gd name="connsiteX4" fmla="*/ 0 w 2286000"/>
              <a:gd name="connsiteY4" fmla="*/ 501980 h 501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501980">
                <a:moveTo>
                  <a:pt x="0" y="501980"/>
                </a:moveTo>
                <a:lnTo>
                  <a:pt x="2286000" y="501980"/>
                </a:lnTo>
                <a:lnTo>
                  <a:pt x="2286000" y="0"/>
                </a:lnTo>
                <a:lnTo>
                  <a:pt x="0" y="0"/>
                </a:lnTo>
                <a:lnTo>
                  <a:pt x="0" y="501980"/>
                </a:lnTo>
                <a:close/>
              </a:path>
            </a:pathLst>
          </a:custGeom>
          <a:solidFill>
            <a:srgbClr val="FEEB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9" name="Freeform 909"/>
          <p:cNvSpPr/>
          <p:nvPr/>
        </p:nvSpPr>
        <p:spPr>
          <a:xfrm>
            <a:off x="2266950" y="5327650"/>
            <a:ext cx="2305050" cy="514350"/>
          </a:xfrm>
          <a:custGeom>
            <a:avLst/>
            <a:gdLst>
              <a:gd name="connsiteX0" fmla="*/ 19050 w 2305050"/>
              <a:gd name="connsiteY0" fmla="*/ 526389 h 514350"/>
              <a:gd name="connsiteX1" fmla="*/ 2305050 w 2305050"/>
              <a:gd name="connsiteY1" fmla="*/ 526389 h 514350"/>
              <a:gd name="connsiteX2" fmla="*/ 2305050 w 2305050"/>
              <a:gd name="connsiteY2" fmla="*/ 24409 h 514350"/>
              <a:gd name="connsiteX3" fmla="*/ 19050 w 2305050"/>
              <a:gd name="connsiteY3" fmla="*/ 24409 h 514350"/>
              <a:gd name="connsiteX4" fmla="*/ 19050 w 2305050"/>
              <a:gd name="connsiteY4" fmla="*/ 526389 h 514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514350">
                <a:moveTo>
                  <a:pt x="19050" y="526389"/>
                </a:moveTo>
                <a:lnTo>
                  <a:pt x="2305050" y="526389"/>
                </a:lnTo>
                <a:lnTo>
                  <a:pt x="2305050" y="24409"/>
                </a:lnTo>
                <a:lnTo>
                  <a:pt x="19050" y="24409"/>
                </a:lnTo>
                <a:lnTo>
                  <a:pt x="19050" y="526389"/>
                </a:lnTo>
                <a:close/>
              </a:path>
            </a:pathLst>
          </a:custGeom>
          <a:solidFill>
            <a:srgbClr val="FEEB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0" name="Freeform 910"/>
          <p:cNvSpPr/>
          <p:nvPr/>
        </p:nvSpPr>
        <p:spPr>
          <a:xfrm>
            <a:off x="4552950" y="5327650"/>
            <a:ext cx="2305050" cy="514350"/>
          </a:xfrm>
          <a:custGeom>
            <a:avLst/>
            <a:gdLst>
              <a:gd name="connsiteX0" fmla="*/ 19050 w 2305050"/>
              <a:gd name="connsiteY0" fmla="*/ 526389 h 514350"/>
              <a:gd name="connsiteX1" fmla="*/ 2305050 w 2305050"/>
              <a:gd name="connsiteY1" fmla="*/ 526389 h 514350"/>
              <a:gd name="connsiteX2" fmla="*/ 2305050 w 2305050"/>
              <a:gd name="connsiteY2" fmla="*/ 24409 h 514350"/>
              <a:gd name="connsiteX3" fmla="*/ 19050 w 2305050"/>
              <a:gd name="connsiteY3" fmla="*/ 24409 h 514350"/>
              <a:gd name="connsiteX4" fmla="*/ 19050 w 2305050"/>
              <a:gd name="connsiteY4" fmla="*/ 526389 h 514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514350">
                <a:moveTo>
                  <a:pt x="19050" y="526389"/>
                </a:moveTo>
                <a:lnTo>
                  <a:pt x="2305050" y="526389"/>
                </a:lnTo>
                <a:lnTo>
                  <a:pt x="2305050" y="24409"/>
                </a:lnTo>
                <a:lnTo>
                  <a:pt x="19050" y="24409"/>
                </a:lnTo>
                <a:lnTo>
                  <a:pt x="19050" y="526389"/>
                </a:lnTo>
                <a:close/>
              </a:path>
            </a:pathLst>
          </a:custGeom>
          <a:solidFill>
            <a:srgbClr val="FEEB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1" name="Freeform 911"/>
          <p:cNvSpPr/>
          <p:nvPr/>
        </p:nvSpPr>
        <p:spPr>
          <a:xfrm>
            <a:off x="6838950" y="5327650"/>
            <a:ext cx="2305050" cy="514350"/>
          </a:xfrm>
          <a:custGeom>
            <a:avLst/>
            <a:gdLst>
              <a:gd name="connsiteX0" fmla="*/ 19050 w 2305050"/>
              <a:gd name="connsiteY0" fmla="*/ 526389 h 514350"/>
              <a:gd name="connsiteX1" fmla="*/ 2305050 w 2305050"/>
              <a:gd name="connsiteY1" fmla="*/ 526389 h 514350"/>
              <a:gd name="connsiteX2" fmla="*/ 2305050 w 2305050"/>
              <a:gd name="connsiteY2" fmla="*/ 24409 h 514350"/>
              <a:gd name="connsiteX3" fmla="*/ 19050 w 2305050"/>
              <a:gd name="connsiteY3" fmla="*/ 24409 h 514350"/>
              <a:gd name="connsiteX4" fmla="*/ 19050 w 2305050"/>
              <a:gd name="connsiteY4" fmla="*/ 526389 h 514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514350">
                <a:moveTo>
                  <a:pt x="19050" y="526389"/>
                </a:moveTo>
                <a:lnTo>
                  <a:pt x="2305050" y="526389"/>
                </a:lnTo>
                <a:lnTo>
                  <a:pt x="2305050" y="24409"/>
                </a:lnTo>
                <a:lnTo>
                  <a:pt x="19050" y="24409"/>
                </a:lnTo>
                <a:lnTo>
                  <a:pt x="19050" y="526389"/>
                </a:lnTo>
                <a:close/>
              </a:path>
            </a:pathLst>
          </a:custGeom>
          <a:solidFill>
            <a:srgbClr val="FEEB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2" name="Freeform 912"/>
          <p:cNvSpPr/>
          <p:nvPr/>
        </p:nvSpPr>
        <p:spPr>
          <a:xfrm>
            <a:off x="0" y="5854039"/>
            <a:ext cx="2286000" cy="501980"/>
          </a:xfrm>
          <a:custGeom>
            <a:avLst/>
            <a:gdLst>
              <a:gd name="connsiteX0" fmla="*/ 0 w 2286000"/>
              <a:gd name="connsiteY0" fmla="*/ 501980 h 501980"/>
              <a:gd name="connsiteX1" fmla="*/ 2286000 w 2286000"/>
              <a:gd name="connsiteY1" fmla="*/ 501980 h 501980"/>
              <a:gd name="connsiteX2" fmla="*/ 2286000 w 2286000"/>
              <a:gd name="connsiteY2" fmla="*/ 0 h 501980"/>
              <a:gd name="connsiteX3" fmla="*/ 0 w 2286000"/>
              <a:gd name="connsiteY3" fmla="*/ 0 h 501980"/>
              <a:gd name="connsiteX4" fmla="*/ 0 w 2286000"/>
              <a:gd name="connsiteY4" fmla="*/ 501980 h 501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501980">
                <a:moveTo>
                  <a:pt x="0" y="501980"/>
                </a:moveTo>
                <a:lnTo>
                  <a:pt x="2286000" y="501980"/>
                </a:lnTo>
                <a:lnTo>
                  <a:pt x="2286000" y="0"/>
                </a:lnTo>
                <a:lnTo>
                  <a:pt x="0" y="0"/>
                </a:lnTo>
                <a:lnTo>
                  <a:pt x="0" y="501980"/>
                </a:lnTo>
                <a:close/>
              </a:path>
            </a:pathLst>
          </a:custGeom>
          <a:solidFill>
            <a:srgbClr val="FED8CD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3" name="Freeform 913"/>
          <p:cNvSpPr/>
          <p:nvPr/>
        </p:nvSpPr>
        <p:spPr>
          <a:xfrm>
            <a:off x="2266950" y="5822950"/>
            <a:ext cx="2305050" cy="527050"/>
          </a:xfrm>
          <a:custGeom>
            <a:avLst/>
            <a:gdLst>
              <a:gd name="connsiteX0" fmla="*/ 19050 w 2305050"/>
              <a:gd name="connsiteY0" fmla="*/ 533070 h 527050"/>
              <a:gd name="connsiteX1" fmla="*/ 2305050 w 2305050"/>
              <a:gd name="connsiteY1" fmla="*/ 533070 h 527050"/>
              <a:gd name="connsiteX2" fmla="*/ 2305050 w 2305050"/>
              <a:gd name="connsiteY2" fmla="*/ 31089 h 527050"/>
              <a:gd name="connsiteX3" fmla="*/ 19050 w 2305050"/>
              <a:gd name="connsiteY3" fmla="*/ 31089 h 527050"/>
              <a:gd name="connsiteX4" fmla="*/ 19050 w 2305050"/>
              <a:gd name="connsiteY4" fmla="*/ 533070 h 527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527050">
                <a:moveTo>
                  <a:pt x="19050" y="533070"/>
                </a:moveTo>
                <a:lnTo>
                  <a:pt x="2305050" y="533070"/>
                </a:lnTo>
                <a:lnTo>
                  <a:pt x="2305050" y="31089"/>
                </a:lnTo>
                <a:lnTo>
                  <a:pt x="19050" y="31089"/>
                </a:lnTo>
                <a:lnTo>
                  <a:pt x="19050" y="533070"/>
                </a:lnTo>
                <a:close/>
              </a:path>
            </a:pathLst>
          </a:custGeom>
          <a:solidFill>
            <a:srgbClr val="FED8CD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4" name="Freeform 914"/>
          <p:cNvSpPr/>
          <p:nvPr/>
        </p:nvSpPr>
        <p:spPr>
          <a:xfrm>
            <a:off x="4552950" y="5822950"/>
            <a:ext cx="2305050" cy="527050"/>
          </a:xfrm>
          <a:custGeom>
            <a:avLst/>
            <a:gdLst>
              <a:gd name="connsiteX0" fmla="*/ 19050 w 2305050"/>
              <a:gd name="connsiteY0" fmla="*/ 533070 h 527050"/>
              <a:gd name="connsiteX1" fmla="*/ 2305050 w 2305050"/>
              <a:gd name="connsiteY1" fmla="*/ 533070 h 527050"/>
              <a:gd name="connsiteX2" fmla="*/ 2305050 w 2305050"/>
              <a:gd name="connsiteY2" fmla="*/ 31089 h 527050"/>
              <a:gd name="connsiteX3" fmla="*/ 19050 w 2305050"/>
              <a:gd name="connsiteY3" fmla="*/ 31089 h 527050"/>
              <a:gd name="connsiteX4" fmla="*/ 19050 w 2305050"/>
              <a:gd name="connsiteY4" fmla="*/ 533070 h 527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527050">
                <a:moveTo>
                  <a:pt x="19050" y="533070"/>
                </a:moveTo>
                <a:lnTo>
                  <a:pt x="2305050" y="533070"/>
                </a:lnTo>
                <a:lnTo>
                  <a:pt x="2305050" y="31089"/>
                </a:lnTo>
                <a:lnTo>
                  <a:pt x="19050" y="31089"/>
                </a:lnTo>
                <a:lnTo>
                  <a:pt x="19050" y="533070"/>
                </a:lnTo>
                <a:close/>
              </a:path>
            </a:pathLst>
          </a:custGeom>
          <a:solidFill>
            <a:srgbClr val="FED8CD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5" name="Freeform 915"/>
          <p:cNvSpPr/>
          <p:nvPr/>
        </p:nvSpPr>
        <p:spPr>
          <a:xfrm>
            <a:off x="6838950" y="5822950"/>
            <a:ext cx="2305050" cy="527050"/>
          </a:xfrm>
          <a:custGeom>
            <a:avLst/>
            <a:gdLst>
              <a:gd name="connsiteX0" fmla="*/ 19050 w 2305050"/>
              <a:gd name="connsiteY0" fmla="*/ 533070 h 527050"/>
              <a:gd name="connsiteX1" fmla="*/ 2305050 w 2305050"/>
              <a:gd name="connsiteY1" fmla="*/ 533070 h 527050"/>
              <a:gd name="connsiteX2" fmla="*/ 2305050 w 2305050"/>
              <a:gd name="connsiteY2" fmla="*/ 31089 h 527050"/>
              <a:gd name="connsiteX3" fmla="*/ 19050 w 2305050"/>
              <a:gd name="connsiteY3" fmla="*/ 31089 h 527050"/>
              <a:gd name="connsiteX4" fmla="*/ 19050 w 2305050"/>
              <a:gd name="connsiteY4" fmla="*/ 533070 h 527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527050">
                <a:moveTo>
                  <a:pt x="19050" y="533070"/>
                </a:moveTo>
                <a:lnTo>
                  <a:pt x="2305050" y="533070"/>
                </a:lnTo>
                <a:lnTo>
                  <a:pt x="2305050" y="31089"/>
                </a:lnTo>
                <a:lnTo>
                  <a:pt x="19050" y="31089"/>
                </a:lnTo>
                <a:lnTo>
                  <a:pt x="19050" y="533070"/>
                </a:lnTo>
                <a:close/>
              </a:path>
            </a:pathLst>
          </a:custGeom>
          <a:solidFill>
            <a:srgbClr val="FED8CD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6" name="Freeform 916"/>
          <p:cNvSpPr/>
          <p:nvPr/>
        </p:nvSpPr>
        <p:spPr>
          <a:xfrm>
            <a:off x="0" y="6356018"/>
            <a:ext cx="2286000" cy="501979"/>
          </a:xfrm>
          <a:custGeom>
            <a:avLst/>
            <a:gdLst>
              <a:gd name="connsiteX0" fmla="*/ 0 w 2286000"/>
              <a:gd name="connsiteY0" fmla="*/ 501979 h 501979"/>
              <a:gd name="connsiteX1" fmla="*/ 2286000 w 2286000"/>
              <a:gd name="connsiteY1" fmla="*/ 501979 h 501979"/>
              <a:gd name="connsiteX2" fmla="*/ 2286000 w 2286000"/>
              <a:gd name="connsiteY2" fmla="*/ 0 h 501979"/>
              <a:gd name="connsiteX3" fmla="*/ 0 w 2286000"/>
              <a:gd name="connsiteY3" fmla="*/ 0 h 501979"/>
              <a:gd name="connsiteX4" fmla="*/ 0 w 2286000"/>
              <a:gd name="connsiteY4" fmla="*/ 501979 h 501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501979">
                <a:moveTo>
                  <a:pt x="0" y="501979"/>
                </a:moveTo>
                <a:lnTo>
                  <a:pt x="2286000" y="501979"/>
                </a:lnTo>
                <a:lnTo>
                  <a:pt x="2286000" y="0"/>
                </a:lnTo>
                <a:lnTo>
                  <a:pt x="0" y="0"/>
                </a:lnTo>
                <a:lnTo>
                  <a:pt x="0" y="501979"/>
                </a:lnTo>
                <a:close/>
              </a:path>
            </a:pathLst>
          </a:custGeom>
          <a:solidFill>
            <a:srgbClr val="FEEB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7" name="Freeform 917"/>
          <p:cNvSpPr/>
          <p:nvPr/>
        </p:nvSpPr>
        <p:spPr>
          <a:xfrm>
            <a:off x="2266950" y="6330950"/>
            <a:ext cx="2305050" cy="514350"/>
          </a:xfrm>
          <a:custGeom>
            <a:avLst/>
            <a:gdLst>
              <a:gd name="connsiteX0" fmla="*/ 19050 w 2305050"/>
              <a:gd name="connsiteY0" fmla="*/ 527048 h 514350"/>
              <a:gd name="connsiteX1" fmla="*/ 2305050 w 2305050"/>
              <a:gd name="connsiteY1" fmla="*/ 527048 h 514350"/>
              <a:gd name="connsiteX2" fmla="*/ 2305050 w 2305050"/>
              <a:gd name="connsiteY2" fmla="*/ 25068 h 514350"/>
              <a:gd name="connsiteX3" fmla="*/ 19050 w 2305050"/>
              <a:gd name="connsiteY3" fmla="*/ 25068 h 514350"/>
              <a:gd name="connsiteX4" fmla="*/ 19050 w 2305050"/>
              <a:gd name="connsiteY4" fmla="*/ 527048 h 514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514350">
                <a:moveTo>
                  <a:pt x="19050" y="527048"/>
                </a:moveTo>
                <a:lnTo>
                  <a:pt x="2305050" y="527048"/>
                </a:lnTo>
                <a:lnTo>
                  <a:pt x="2305050" y="25068"/>
                </a:lnTo>
                <a:lnTo>
                  <a:pt x="19050" y="25068"/>
                </a:lnTo>
                <a:lnTo>
                  <a:pt x="19050" y="527048"/>
                </a:lnTo>
                <a:close/>
              </a:path>
            </a:pathLst>
          </a:custGeom>
          <a:solidFill>
            <a:srgbClr val="FEEB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8" name="Freeform 918"/>
          <p:cNvSpPr/>
          <p:nvPr/>
        </p:nvSpPr>
        <p:spPr>
          <a:xfrm>
            <a:off x="4552950" y="6330950"/>
            <a:ext cx="2305050" cy="514350"/>
          </a:xfrm>
          <a:custGeom>
            <a:avLst/>
            <a:gdLst>
              <a:gd name="connsiteX0" fmla="*/ 19050 w 2305050"/>
              <a:gd name="connsiteY0" fmla="*/ 527048 h 514350"/>
              <a:gd name="connsiteX1" fmla="*/ 2305050 w 2305050"/>
              <a:gd name="connsiteY1" fmla="*/ 527048 h 514350"/>
              <a:gd name="connsiteX2" fmla="*/ 2305050 w 2305050"/>
              <a:gd name="connsiteY2" fmla="*/ 25068 h 514350"/>
              <a:gd name="connsiteX3" fmla="*/ 19050 w 2305050"/>
              <a:gd name="connsiteY3" fmla="*/ 25068 h 514350"/>
              <a:gd name="connsiteX4" fmla="*/ 19050 w 2305050"/>
              <a:gd name="connsiteY4" fmla="*/ 527048 h 514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514350">
                <a:moveTo>
                  <a:pt x="19050" y="527048"/>
                </a:moveTo>
                <a:lnTo>
                  <a:pt x="2305050" y="527048"/>
                </a:lnTo>
                <a:lnTo>
                  <a:pt x="2305050" y="25068"/>
                </a:lnTo>
                <a:lnTo>
                  <a:pt x="19050" y="25068"/>
                </a:lnTo>
                <a:lnTo>
                  <a:pt x="19050" y="527048"/>
                </a:lnTo>
                <a:close/>
              </a:path>
            </a:pathLst>
          </a:custGeom>
          <a:solidFill>
            <a:srgbClr val="FEEB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9" name="Freeform 919"/>
          <p:cNvSpPr/>
          <p:nvPr/>
        </p:nvSpPr>
        <p:spPr>
          <a:xfrm>
            <a:off x="6838950" y="6330950"/>
            <a:ext cx="2305050" cy="514350"/>
          </a:xfrm>
          <a:custGeom>
            <a:avLst/>
            <a:gdLst>
              <a:gd name="connsiteX0" fmla="*/ 19050 w 2305050"/>
              <a:gd name="connsiteY0" fmla="*/ 527048 h 514350"/>
              <a:gd name="connsiteX1" fmla="*/ 2305050 w 2305050"/>
              <a:gd name="connsiteY1" fmla="*/ 527048 h 514350"/>
              <a:gd name="connsiteX2" fmla="*/ 2305050 w 2305050"/>
              <a:gd name="connsiteY2" fmla="*/ 25068 h 514350"/>
              <a:gd name="connsiteX3" fmla="*/ 19050 w 2305050"/>
              <a:gd name="connsiteY3" fmla="*/ 25068 h 514350"/>
              <a:gd name="connsiteX4" fmla="*/ 19050 w 2305050"/>
              <a:gd name="connsiteY4" fmla="*/ 527048 h 514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514350">
                <a:moveTo>
                  <a:pt x="19050" y="527048"/>
                </a:moveTo>
                <a:lnTo>
                  <a:pt x="2305050" y="527048"/>
                </a:lnTo>
                <a:lnTo>
                  <a:pt x="2305050" y="25068"/>
                </a:lnTo>
                <a:lnTo>
                  <a:pt x="19050" y="25068"/>
                </a:lnTo>
                <a:lnTo>
                  <a:pt x="19050" y="527048"/>
                </a:lnTo>
                <a:close/>
              </a:path>
            </a:pathLst>
          </a:custGeom>
          <a:solidFill>
            <a:srgbClr val="FEEB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0" name="Freeform 920"/>
          <p:cNvSpPr/>
          <p:nvPr/>
        </p:nvSpPr>
        <p:spPr>
          <a:xfrm>
            <a:off x="2266950" y="3321050"/>
            <a:ext cx="31750" cy="3536950"/>
          </a:xfrm>
          <a:custGeom>
            <a:avLst/>
            <a:gdLst>
              <a:gd name="connsiteX0" fmla="*/ 19050 w 31750"/>
              <a:gd name="connsiteY0" fmla="*/ 29591 h 3536950"/>
              <a:gd name="connsiteX1" fmla="*/ 19050 w 31750"/>
              <a:gd name="connsiteY1" fmla="*/ 3543298 h 3536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750" h="3536950">
                <a:moveTo>
                  <a:pt x="19050" y="29591"/>
                </a:moveTo>
                <a:lnTo>
                  <a:pt x="19050" y="3543298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" name="Freeform 921"/>
          <p:cNvSpPr/>
          <p:nvPr/>
        </p:nvSpPr>
        <p:spPr>
          <a:xfrm>
            <a:off x="4552950" y="3321050"/>
            <a:ext cx="31750" cy="3536950"/>
          </a:xfrm>
          <a:custGeom>
            <a:avLst/>
            <a:gdLst>
              <a:gd name="connsiteX0" fmla="*/ 19050 w 31750"/>
              <a:gd name="connsiteY0" fmla="*/ 29591 h 3536950"/>
              <a:gd name="connsiteX1" fmla="*/ 19050 w 31750"/>
              <a:gd name="connsiteY1" fmla="*/ 3543298 h 3536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750" h="3536950">
                <a:moveTo>
                  <a:pt x="19050" y="29591"/>
                </a:moveTo>
                <a:lnTo>
                  <a:pt x="19050" y="3543298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2" name="Freeform 922"/>
          <p:cNvSpPr/>
          <p:nvPr/>
        </p:nvSpPr>
        <p:spPr>
          <a:xfrm>
            <a:off x="6838950" y="3321050"/>
            <a:ext cx="31750" cy="3536950"/>
          </a:xfrm>
          <a:custGeom>
            <a:avLst/>
            <a:gdLst>
              <a:gd name="connsiteX0" fmla="*/ 19050 w 31750"/>
              <a:gd name="connsiteY0" fmla="*/ 29591 h 3536950"/>
              <a:gd name="connsiteX1" fmla="*/ 19050 w 31750"/>
              <a:gd name="connsiteY1" fmla="*/ 3543298 h 3536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750" h="3536950">
                <a:moveTo>
                  <a:pt x="19050" y="29591"/>
                </a:moveTo>
                <a:lnTo>
                  <a:pt x="19050" y="3543298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3" name="Freeform 923"/>
          <p:cNvSpPr/>
          <p:nvPr/>
        </p:nvSpPr>
        <p:spPr>
          <a:xfrm>
            <a:off x="0" y="4053713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381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4" name="Freeform 924"/>
          <p:cNvSpPr/>
          <p:nvPr/>
        </p:nvSpPr>
        <p:spPr>
          <a:xfrm>
            <a:off x="0" y="4451858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5" name="Freeform 925"/>
          <p:cNvSpPr/>
          <p:nvPr/>
        </p:nvSpPr>
        <p:spPr>
          <a:xfrm>
            <a:off x="0" y="4953889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6" name="Freeform 926"/>
          <p:cNvSpPr/>
          <p:nvPr/>
        </p:nvSpPr>
        <p:spPr>
          <a:xfrm>
            <a:off x="0" y="5352034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7" name="Freeform 927"/>
          <p:cNvSpPr/>
          <p:nvPr/>
        </p:nvSpPr>
        <p:spPr>
          <a:xfrm>
            <a:off x="0" y="5854039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8" name="Freeform 928"/>
          <p:cNvSpPr/>
          <p:nvPr/>
        </p:nvSpPr>
        <p:spPr>
          <a:xfrm>
            <a:off x="0" y="6356020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9" name="Freeform 929"/>
          <p:cNvSpPr/>
          <p:nvPr/>
        </p:nvSpPr>
        <p:spPr>
          <a:xfrm>
            <a:off x="0" y="3350641"/>
            <a:ext cx="0" cy="3507358"/>
          </a:xfrm>
          <a:custGeom>
            <a:avLst/>
            <a:gdLst>
              <a:gd name="connsiteX0" fmla="*/ 0 w 0"/>
              <a:gd name="connsiteY0" fmla="*/ 0 h 3507358"/>
              <a:gd name="connsiteX1" fmla="*/ 0 w 0"/>
              <a:gd name="connsiteY1" fmla="*/ 3507358 h 3507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3507358">
                <a:moveTo>
                  <a:pt x="0" y="0"/>
                </a:moveTo>
                <a:lnTo>
                  <a:pt x="0" y="3507358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0" name="Freeform 930"/>
          <p:cNvSpPr/>
          <p:nvPr/>
        </p:nvSpPr>
        <p:spPr>
          <a:xfrm>
            <a:off x="9144000" y="3350641"/>
            <a:ext cx="0" cy="3507358"/>
          </a:xfrm>
          <a:custGeom>
            <a:avLst/>
            <a:gdLst>
              <a:gd name="connsiteX0" fmla="*/ 0 w 0"/>
              <a:gd name="connsiteY0" fmla="*/ 0 h 3507358"/>
              <a:gd name="connsiteX1" fmla="*/ 0 w 0"/>
              <a:gd name="connsiteY1" fmla="*/ 3507358 h 3507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3507358">
                <a:moveTo>
                  <a:pt x="0" y="0"/>
                </a:moveTo>
                <a:lnTo>
                  <a:pt x="0" y="3507358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1" name="Freeform 931"/>
          <p:cNvSpPr/>
          <p:nvPr/>
        </p:nvSpPr>
        <p:spPr>
          <a:xfrm>
            <a:off x="0" y="3356991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2" name="Freeform 932"/>
          <p:cNvSpPr/>
          <p:nvPr/>
        </p:nvSpPr>
        <p:spPr>
          <a:xfrm>
            <a:off x="0" y="6857998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3" name="TextBox 933"/>
          <p:cNvSpPr txBox="1"/>
          <p:nvPr/>
        </p:nvSpPr>
        <p:spPr>
          <a:xfrm>
            <a:off x="91439" y="0"/>
            <a:ext cx="7652618" cy="339727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51459" hangingPunct="0">
              <a:lnSpc>
                <a:spcPct val="118333"/>
              </a:lnSpc>
            </a:pPr>
            <a:r>
              <a:rPr lang="en-US" altLang="zh-CN" sz="2700" spc="195" dirty="0">
                <a:solidFill>
                  <a:srgbClr val="555E6B"/>
                </a:solidFill>
                <a:latin typeface="Times New Roman"/>
                <a:ea typeface="Times New Roman"/>
              </a:rPr>
              <a:t>L</a:t>
            </a:r>
            <a:r>
              <a:rPr lang="en-US" altLang="zh-CN" sz="2150" spc="160" dirty="0">
                <a:solidFill>
                  <a:srgbClr val="555E6B"/>
                </a:solidFill>
                <a:latin typeface="Times New Roman"/>
                <a:ea typeface="Times New Roman"/>
              </a:rPr>
              <a:t>ACTOBACİLLUS</a:t>
            </a:r>
            <a:r>
              <a:rPr lang="en-US" altLang="zh-CN" sz="2150" spc="85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150" spc="175" dirty="0">
                <a:solidFill>
                  <a:srgbClr val="555E6B"/>
                </a:solidFill>
                <a:latin typeface="Times New Roman"/>
                <a:ea typeface="Times New Roman"/>
              </a:rPr>
              <a:t>GENUSU</a:t>
            </a:r>
            <a:r>
              <a:rPr lang="en-US" altLang="zh-CN" sz="2150" spc="85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150" spc="150" dirty="0">
                <a:solidFill>
                  <a:srgbClr val="555E6B"/>
                </a:solidFill>
                <a:latin typeface="Times New Roman"/>
                <a:ea typeface="Times New Roman"/>
              </a:rPr>
              <a:t>TÜRLERİNİN</a:t>
            </a:r>
            <a:r>
              <a:rPr lang="en-US" altLang="zh-CN" sz="2150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150" spc="134" dirty="0">
                <a:solidFill>
                  <a:srgbClr val="555E6B"/>
                </a:solidFill>
                <a:latin typeface="Times New Roman"/>
                <a:ea typeface="Times New Roman"/>
              </a:rPr>
              <a:t>F</a:t>
            </a:r>
            <a:r>
              <a:rPr lang="en-US" altLang="zh-CN" sz="2150" spc="129" dirty="0">
                <a:solidFill>
                  <a:srgbClr val="555E6B"/>
                </a:solidFill>
                <a:latin typeface="Times New Roman"/>
                <a:ea typeface="Times New Roman"/>
              </a:rPr>
              <a:t>ERMANTASYON</a:t>
            </a:r>
          </a:p>
          <a:p>
            <a:pPr marL="0">
              <a:lnSpc>
                <a:spcPct val="100000"/>
              </a:lnSpc>
            </a:pPr>
            <a:r>
              <a:rPr lang="en-US" altLang="zh-CN" sz="1800" spc="104" dirty="0">
                <a:solidFill>
                  <a:srgbClr val="555E6B"/>
                </a:solidFill>
                <a:latin typeface="Times New Roman"/>
                <a:ea typeface="Times New Roman"/>
              </a:rPr>
              <a:t>Kesin</a:t>
            </a:r>
            <a:r>
              <a:rPr lang="en-US" altLang="zh-CN" sz="1800" spc="55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0" dirty="0">
                <a:solidFill>
                  <a:srgbClr val="555E6B"/>
                </a:solidFill>
                <a:latin typeface="Times New Roman"/>
                <a:ea typeface="Times New Roman"/>
              </a:rPr>
              <a:t>homofermantatifler</a:t>
            </a:r>
            <a:r>
              <a:rPr lang="en-US" altLang="zh-CN" sz="1800" spc="120" dirty="0">
                <a:solidFill>
                  <a:srgbClr val="555E6B"/>
                </a:solidFill>
                <a:latin typeface="Times New Roman"/>
                <a:ea typeface="Times New Roman"/>
              </a:rPr>
              <a:t>:</a:t>
            </a:r>
            <a:r>
              <a:rPr lang="en-US" altLang="zh-CN" sz="1800" spc="60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89" dirty="0">
                <a:solidFill>
                  <a:srgbClr val="000000"/>
                </a:solidFill>
                <a:latin typeface="Times New Roman"/>
                <a:ea typeface="Times New Roman"/>
              </a:rPr>
              <a:t>önceki</a:t>
            </a:r>
            <a:r>
              <a:rPr lang="en-US" altLang="zh-CN" sz="16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80" dirty="0">
                <a:solidFill>
                  <a:srgbClr val="000000"/>
                </a:solidFill>
                <a:latin typeface="Times New Roman"/>
                <a:ea typeface="Times New Roman"/>
              </a:rPr>
              <a:t>adları</a:t>
            </a:r>
            <a:r>
              <a:rPr lang="en-US" altLang="zh-CN" sz="16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9" dirty="0">
                <a:solidFill>
                  <a:srgbClr val="000000"/>
                </a:solidFill>
                <a:latin typeface="Times New Roman"/>
                <a:ea typeface="Times New Roman"/>
              </a:rPr>
              <a:t>THERMOBACTERİUM’dur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>
              <a:lnSpc>
                <a:spcPts val="594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100" spc="14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100" spc="164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600" spc="94" dirty="0">
                <a:solidFill>
                  <a:srgbClr val="000000"/>
                </a:solidFill>
                <a:latin typeface="Times New Roman"/>
                <a:ea typeface="Times New Roman"/>
              </a:rPr>
              <a:t>Genellikle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94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64" dirty="0">
                <a:solidFill>
                  <a:srgbClr val="000000"/>
                </a:solidFill>
                <a:latin typeface="Times New Roman"/>
                <a:ea typeface="Times New Roman"/>
              </a:rPr>
              <a:t>DL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ya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50" dirty="0">
                <a:solidFill>
                  <a:srgbClr val="000000"/>
                </a:solidFill>
                <a:latin typeface="Times New Roman"/>
                <a:ea typeface="Times New Roman"/>
              </a:rPr>
              <a:t>L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formundadırlar.</a:t>
            </a:r>
          </a:p>
          <a:p>
            <a:pPr>
              <a:lnSpc>
                <a:spcPts val="594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100" spc="14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100" spc="164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Glukozdan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0" dirty="0">
                <a:solidFill>
                  <a:srgbClr val="000000"/>
                </a:solidFill>
                <a:latin typeface="Times New Roman"/>
                <a:ea typeface="Times New Roman"/>
              </a:rPr>
              <a:t>gaz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oluşturmazlar.</a:t>
            </a:r>
          </a:p>
          <a:p>
            <a:pPr>
              <a:lnSpc>
                <a:spcPts val="594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100" spc="114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100" spc="12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600" spc="94" dirty="0">
                <a:solidFill>
                  <a:srgbClr val="000000"/>
                </a:solidFill>
                <a:latin typeface="Times New Roman"/>
                <a:ea typeface="Times New Roman"/>
              </a:rPr>
              <a:t>45</a:t>
            </a:r>
            <a:r>
              <a:rPr lang="en-US" altLang="zh-CN" sz="16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85" dirty="0">
                <a:solidFill>
                  <a:srgbClr val="000000"/>
                </a:solidFill>
                <a:latin typeface="Times New Roman"/>
                <a:ea typeface="Times New Roman"/>
              </a:rPr>
              <a:t>°</a:t>
            </a:r>
            <a:r>
              <a:rPr lang="en-US" altLang="zh-CN" sz="1600" spc="89" dirty="0">
                <a:solidFill>
                  <a:srgbClr val="000000"/>
                </a:solidFill>
                <a:latin typeface="Times New Roman"/>
                <a:ea typeface="Times New Roman"/>
              </a:rPr>
              <a:t>C’de</a:t>
            </a:r>
            <a:r>
              <a:rPr lang="en-US" altLang="zh-CN" sz="16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ea typeface="Times New Roman"/>
              </a:rPr>
              <a:t>gelişirken,</a:t>
            </a:r>
            <a:r>
              <a:rPr lang="en-US" altLang="zh-CN" sz="16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94" dirty="0">
                <a:solidFill>
                  <a:srgbClr val="000000"/>
                </a:solidFill>
                <a:latin typeface="Times New Roman"/>
                <a:ea typeface="Times New Roman"/>
              </a:rPr>
              <a:t>15</a:t>
            </a:r>
            <a:r>
              <a:rPr lang="en-US" altLang="zh-CN" sz="16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85" dirty="0">
                <a:solidFill>
                  <a:srgbClr val="000000"/>
                </a:solidFill>
                <a:latin typeface="Times New Roman"/>
                <a:ea typeface="Times New Roman"/>
              </a:rPr>
              <a:t>°C’nin</a:t>
            </a:r>
            <a:r>
              <a:rPr lang="en-US" altLang="zh-CN" sz="16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ea typeface="Times New Roman"/>
              </a:rPr>
              <a:t>altında</a:t>
            </a:r>
            <a:r>
              <a:rPr lang="en-US" altLang="zh-CN" sz="16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80" dirty="0">
                <a:solidFill>
                  <a:srgbClr val="000000"/>
                </a:solidFill>
                <a:latin typeface="Times New Roman"/>
                <a:ea typeface="Times New Roman"/>
              </a:rPr>
              <a:t>gelişemezler.</a:t>
            </a:r>
          </a:p>
          <a:p>
            <a:pPr>
              <a:lnSpc>
                <a:spcPts val="605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100" spc="139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100" spc="16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Burada</a:t>
            </a:r>
            <a:r>
              <a:rPr lang="en-US" altLang="zh-CN" sz="16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i="1" spc="125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600" i="1" spc="6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600" i="1" spc="94" dirty="0">
                <a:solidFill>
                  <a:srgbClr val="000000"/>
                </a:solidFill>
                <a:latin typeface="Times New Roman"/>
                <a:ea typeface="Times New Roman"/>
              </a:rPr>
              <a:t>delbrueckii</a:t>
            </a:r>
            <a:r>
              <a:rPr lang="en-US" altLang="zh-CN" sz="1600" i="1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i="1" spc="100" dirty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1600" i="1" spc="5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600" i="1" spc="94" dirty="0">
                <a:solidFill>
                  <a:srgbClr val="000000"/>
                </a:solidFill>
                <a:latin typeface="Times New Roman"/>
                <a:ea typeface="Times New Roman"/>
              </a:rPr>
              <a:t>bulgaricus</a:t>
            </a:r>
            <a:r>
              <a:rPr lang="en-US" altLang="zh-CN" sz="1600" i="1" spc="104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600" i="1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i="1" spc="120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600" i="1" spc="6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600" i="1" spc="94" dirty="0">
                <a:solidFill>
                  <a:srgbClr val="000000"/>
                </a:solidFill>
                <a:latin typeface="Times New Roman"/>
                <a:ea typeface="Times New Roman"/>
              </a:rPr>
              <a:t>acidophilus</a:t>
            </a:r>
            <a:r>
              <a:rPr lang="en-US" altLang="zh-CN" sz="1600" i="1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i="1" spc="12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600" i="1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i="1" spc="125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600" i="1" spc="6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600" i="1" spc="89" dirty="0">
                <a:solidFill>
                  <a:srgbClr val="000000"/>
                </a:solidFill>
                <a:latin typeface="Times New Roman"/>
                <a:ea typeface="Times New Roman"/>
              </a:rPr>
              <a:t>helveticus</a:t>
            </a:r>
            <a:r>
              <a:rPr lang="en-US" altLang="zh-CN" sz="1600" i="1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yer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ea typeface="Times New Roman"/>
              </a:rPr>
              <a:t>alır.</a:t>
            </a:r>
          </a:p>
          <a:p>
            <a:pPr>
              <a:lnSpc>
                <a:spcPts val="594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100" spc="154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100" spc="17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Pentozları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asla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fermente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etmezler.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100" spc="13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100" spc="15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600" spc="94" dirty="0">
                <a:solidFill>
                  <a:srgbClr val="000000"/>
                </a:solidFill>
                <a:latin typeface="Times New Roman"/>
                <a:ea typeface="Times New Roman"/>
              </a:rPr>
              <a:t>Fruktoz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39" dirty="0">
                <a:solidFill>
                  <a:srgbClr val="000000"/>
                </a:solidFill>
                <a:latin typeface="Times New Roman"/>
                <a:ea typeface="Times New Roman"/>
              </a:rPr>
              <a:t>1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6</a:t>
            </a:r>
            <a:r>
              <a:rPr lang="en-US" altLang="zh-CN" sz="16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85" dirty="0">
                <a:solidFill>
                  <a:srgbClr val="000000"/>
                </a:solidFill>
                <a:latin typeface="Times New Roman"/>
                <a:ea typeface="Times New Roman"/>
              </a:rPr>
              <a:t>difosfat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89" dirty="0">
                <a:solidFill>
                  <a:srgbClr val="000000"/>
                </a:solidFill>
                <a:latin typeface="Times New Roman"/>
                <a:ea typeface="Times New Roman"/>
              </a:rPr>
              <a:t>aldolaz</a:t>
            </a:r>
            <a:r>
              <a:rPr lang="en-US" altLang="zh-CN" sz="16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8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16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89" dirty="0">
                <a:solidFill>
                  <a:srgbClr val="000000"/>
                </a:solidFill>
                <a:latin typeface="Times New Roman"/>
                <a:ea typeface="Times New Roman"/>
              </a:rPr>
              <a:t>fosfofruktokinaz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enzimi</a:t>
            </a:r>
            <a:r>
              <a:rPr lang="en-US" altLang="zh-CN" sz="16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ea typeface="Times New Roman"/>
              </a:rPr>
              <a:t>içerirler.</a:t>
            </a:r>
          </a:p>
          <a:p>
            <a:pPr>
              <a:lnSpc>
                <a:spcPts val="594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600" spc="94" dirty="0">
                <a:solidFill>
                  <a:srgbClr val="000000"/>
                </a:solidFill>
                <a:latin typeface="Times New Roman"/>
                <a:ea typeface="Times New Roman"/>
              </a:rPr>
              <a:t>Çizelge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89" dirty="0">
                <a:solidFill>
                  <a:srgbClr val="000000"/>
                </a:solidFill>
                <a:latin typeface="Times New Roman"/>
                <a:ea typeface="Times New Roman"/>
              </a:rPr>
              <a:t>6.1.8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89" dirty="0">
                <a:solidFill>
                  <a:srgbClr val="000000"/>
                </a:solidFill>
                <a:latin typeface="Times New Roman"/>
                <a:ea typeface="Times New Roman"/>
              </a:rPr>
              <a:t>Lactobacillus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grubunun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80" dirty="0">
                <a:solidFill>
                  <a:srgbClr val="000000"/>
                </a:solidFill>
                <a:latin typeface="Times New Roman"/>
                <a:ea typeface="Times New Roman"/>
              </a:rPr>
              <a:t>ayırıcı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80" dirty="0">
                <a:solidFill>
                  <a:srgbClr val="000000"/>
                </a:solidFill>
                <a:latin typeface="Times New Roman"/>
                <a:ea typeface="Times New Roman"/>
              </a:rPr>
              <a:t>özellikleri</a:t>
            </a:r>
          </a:p>
        </p:txBody>
      </p:sp>
      <p:sp>
        <p:nvSpPr>
          <p:cNvPr id="934" name="TextBox 934"/>
          <p:cNvSpPr txBox="1"/>
          <p:nvPr/>
        </p:nvSpPr>
        <p:spPr>
          <a:xfrm>
            <a:off x="91439" y="3402010"/>
            <a:ext cx="1194571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b="1" spc="159" dirty="0">
                <a:solidFill>
                  <a:srgbClr val="FEFEFE"/>
                </a:solidFill>
                <a:latin typeface="Times New Roman"/>
                <a:ea typeface="Times New Roman"/>
              </a:rPr>
              <a:t>Kr</a:t>
            </a:r>
            <a:r>
              <a:rPr lang="en-US" altLang="zh-CN" sz="1800" b="1" spc="154" dirty="0">
                <a:solidFill>
                  <a:srgbClr val="FEFEFE"/>
                </a:solidFill>
                <a:latin typeface="Times New Roman"/>
                <a:ea typeface="Times New Roman"/>
              </a:rPr>
              <a:t>iterler</a:t>
            </a:r>
          </a:p>
        </p:txBody>
      </p:sp>
      <p:sp>
        <p:nvSpPr>
          <p:cNvPr id="935" name="TextBox 935"/>
          <p:cNvSpPr txBox="1"/>
          <p:nvPr/>
        </p:nvSpPr>
        <p:spPr>
          <a:xfrm>
            <a:off x="2377694" y="3402010"/>
            <a:ext cx="1947126" cy="5491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b="1" spc="189" dirty="0">
                <a:solidFill>
                  <a:srgbClr val="FEFEFE"/>
                </a:solidFill>
                <a:latin typeface="Times New Roman"/>
                <a:ea typeface="Times New Roman"/>
              </a:rPr>
              <a:t>Thermob</a:t>
            </a:r>
            <a:r>
              <a:rPr lang="en-US" altLang="zh-CN" sz="1800" b="1" spc="185" dirty="0">
                <a:solidFill>
                  <a:srgbClr val="FEFEFE"/>
                </a:solidFill>
                <a:latin typeface="Times New Roman"/>
                <a:ea typeface="Times New Roman"/>
              </a:rPr>
              <a:t>acteriu</a:t>
            </a:r>
          </a:p>
          <a:p>
            <a:pPr marL="0">
              <a:lnSpc>
                <a:spcPct val="100000"/>
              </a:lnSpc>
            </a:pPr>
            <a:r>
              <a:rPr lang="en-US" altLang="zh-CN" sz="1800" b="1" spc="220" dirty="0">
                <a:solidFill>
                  <a:srgbClr val="FEFEFE"/>
                </a:solidFill>
                <a:latin typeface="Times New Roman"/>
                <a:ea typeface="Times New Roman"/>
              </a:rPr>
              <a:t>m</a:t>
            </a:r>
          </a:p>
        </p:txBody>
      </p:sp>
      <p:sp>
        <p:nvSpPr>
          <p:cNvPr id="936" name="TextBox 936"/>
          <p:cNvSpPr txBox="1"/>
          <p:nvPr/>
        </p:nvSpPr>
        <p:spPr>
          <a:xfrm>
            <a:off x="4664075" y="3402010"/>
            <a:ext cx="1905750" cy="5491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b="1" spc="189" dirty="0">
                <a:solidFill>
                  <a:srgbClr val="FEFEFE"/>
                </a:solidFill>
                <a:latin typeface="Times New Roman"/>
                <a:ea typeface="Times New Roman"/>
              </a:rPr>
              <a:t>Strep</a:t>
            </a:r>
            <a:r>
              <a:rPr lang="en-US" altLang="zh-CN" sz="1800" b="1" spc="185" dirty="0">
                <a:solidFill>
                  <a:srgbClr val="FEFEFE"/>
                </a:solidFill>
                <a:latin typeface="Times New Roman"/>
                <a:ea typeface="Times New Roman"/>
              </a:rPr>
              <a:t>tobacteriu</a:t>
            </a:r>
          </a:p>
          <a:p>
            <a:pPr marL="0">
              <a:lnSpc>
                <a:spcPct val="100000"/>
              </a:lnSpc>
            </a:pPr>
            <a:r>
              <a:rPr lang="en-US" altLang="zh-CN" sz="1800" b="1" spc="220" dirty="0">
                <a:solidFill>
                  <a:srgbClr val="FEFEFE"/>
                </a:solidFill>
                <a:latin typeface="Times New Roman"/>
                <a:ea typeface="Times New Roman"/>
              </a:rPr>
              <a:t>m</a:t>
            </a:r>
          </a:p>
        </p:txBody>
      </p:sp>
      <p:sp>
        <p:nvSpPr>
          <p:cNvPr id="937" name="TextBox 937"/>
          <p:cNvSpPr txBox="1"/>
          <p:nvPr/>
        </p:nvSpPr>
        <p:spPr>
          <a:xfrm>
            <a:off x="6950329" y="3402010"/>
            <a:ext cx="1897939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b="1" spc="200" dirty="0">
                <a:solidFill>
                  <a:srgbClr val="FEFEFE"/>
                </a:solidFill>
                <a:latin typeface="Times New Roman"/>
                <a:ea typeface="Times New Roman"/>
              </a:rPr>
              <a:t>B</a:t>
            </a:r>
            <a:r>
              <a:rPr lang="en-US" altLang="zh-CN" sz="1800" b="1" spc="195" dirty="0">
                <a:solidFill>
                  <a:srgbClr val="FEFEFE"/>
                </a:solidFill>
                <a:latin typeface="Times New Roman"/>
                <a:ea typeface="Times New Roman"/>
              </a:rPr>
              <a:t>etabacterium</a:t>
            </a:r>
          </a:p>
        </p:txBody>
      </p:sp>
      <p:sp>
        <p:nvSpPr>
          <p:cNvPr id="938" name="TextBox 938"/>
          <p:cNvSpPr txBox="1"/>
          <p:nvPr/>
        </p:nvSpPr>
        <p:spPr>
          <a:xfrm>
            <a:off x="91439" y="4100638"/>
            <a:ext cx="7124410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286254" algn="l"/>
                <a:tab pos="4572634" algn="l"/>
                <a:tab pos="6858889" algn="l"/>
              </a:tabLst>
            </a:pP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ADH	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ea typeface="Times New Roman"/>
              </a:rPr>
              <a:t>-	</a:t>
            </a:r>
            <a:r>
              <a:rPr lang="en-US" altLang="zh-CN" sz="1800" spc="25" dirty="0">
                <a:solidFill>
                  <a:srgbClr val="000000"/>
                </a:solidFill>
                <a:latin typeface="Times New Roman"/>
                <a:ea typeface="Times New Roman"/>
              </a:rPr>
              <a:t>+/</a:t>
            </a:r>
            <a:r>
              <a:rPr lang="en-US" altLang="zh-CN" sz="1800" spc="30" dirty="0">
                <a:solidFill>
                  <a:srgbClr val="000000"/>
                </a:solidFill>
                <a:latin typeface="Times New Roman"/>
                <a:ea typeface="Times New Roman"/>
              </a:rPr>
              <a:t>-	</a:t>
            </a:r>
            <a:r>
              <a:rPr lang="en-US" altLang="zh-CN" sz="1800" spc="3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</p:txBody>
      </p:sp>
      <p:sp>
        <p:nvSpPr>
          <p:cNvPr id="939" name="TextBox 939"/>
          <p:cNvSpPr txBox="1"/>
          <p:nvPr/>
        </p:nvSpPr>
        <p:spPr>
          <a:xfrm>
            <a:off x="91439" y="4498782"/>
            <a:ext cx="7124410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286254" algn="l"/>
                <a:tab pos="4572634" algn="l"/>
                <a:tab pos="6858889" algn="l"/>
              </a:tabLst>
            </a:pP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Glukozdan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gaz	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ea typeface="Times New Roman"/>
              </a:rPr>
              <a:t>-	-	</a:t>
            </a:r>
            <a:r>
              <a:rPr lang="en-US" altLang="zh-CN" sz="1800" spc="3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</p:txBody>
      </p:sp>
      <p:sp>
        <p:nvSpPr>
          <p:cNvPr id="940" name="TextBox 940"/>
          <p:cNvSpPr txBox="1"/>
          <p:nvPr/>
        </p:nvSpPr>
        <p:spPr>
          <a:xfrm>
            <a:off x="91439" y="5000687"/>
            <a:ext cx="7062014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286254" algn="l"/>
                <a:tab pos="4572634" algn="l"/>
                <a:tab pos="6858889" algn="l"/>
              </a:tabLst>
            </a:pP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Glukozid	</a:t>
            </a:r>
            <a:r>
              <a:rPr lang="en-US" altLang="zh-CN" sz="1800" spc="25" dirty="0">
                <a:solidFill>
                  <a:srgbClr val="000000"/>
                </a:solidFill>
                <a:latin typeface="Times New Roman"/>
                <a:ea typeface="Times New Roman"/>
              </a:rPr>
              <a:t>+/</a:t>
            </a:r>
            <a:r>
              <a:rPr lang="en-US" altLang="zh-CN" sz="1800" spc="30" dirty="0">
                <a:solidFill>
                  <a:srgbClr val="000000"/>
                </a:solidFill>
                <a:latin typeface="Times New Roman"/>
                <a:ea typeface="Times New Roman"/>
              </a:rPr>
              <a:t>-	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ea typeface="Times New Roman"/>
              </a:rPr>
              <a:t>+	</a:t>
            </a:r>
            <a:r>
              <a:rPr lang="en-US" altLang="zh-CN" sz="1800" spc="-4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941" name="TextBox 941"/>
          <p:cNvSpPr txBox="1"/>
          <p:nvPr/>
        </p:nvSpPr>
        <p:spPr>
          <a:xfrm>
            <a:off x="91439" y="5399111"/>
            <a:ext cx="7124410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286254" algn="l"/>
                <a:tab pos="4572634" algn="l"/>
                <a:tab pos="6858889" algn="l"/>
              </a:tabLst>
            </a:pP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Glukonattan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64" dirty="0">
                <a:solidFill>
                  <a:srgbClr val="000000"/>
                </a:solidFill>
                <a:latin typeface="Times New Roman"/>
                <a:ea typeface="Times New Roman"/>
              </a:rPr>
              <a:t>gaz	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ea typeface="Times New Roman"/>
              </a:rPr>
              <a:t>-	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ea typeface="Times New Roman"/>
              </a:rPr>
              <a:t>+	</a:t>
            </a:r>
            <a:r>
              <a:rPr lang="en-US" altLang="zh-CN" sz="1800" spc="3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</p:txBody>
      </p:sp>
      <p:sp>
        <p:nvSpPr>
          <p:cNvPr id="942" name="TextBox 942"/>
          <p:cNvSpPr txBox="1"/>
          <p:nvPr/>
        </p:nvSpPr>
        <p:spPr>
          <a:xfrm>
            <a:off x="91439" y="5901116"/>
            <a:ext cx="7062014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286254" algn="l"/>
                <a:tab pos="4572634" algn="l"/>
                <a:tab pos="6858889" algn="l"/>
              </a:tabLst>
            </a:pPr>
            <a:r>
              <a:rPr lang="en-US" altLang="zh-CN" sz="1800" spc="89" dirty="0">
                <a:solidFill>
                  <a:srgbClr val="000000"/>
                </a:solidFill>
                <a:latin typeface="Times New Roman"/>
                <a:ea typeface="Times New Roman"/>
              </a:rPr>
              <a:t>Aldolaz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enzimi	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ea typeface="Times New Roman"/>
              </a:rPr>
              <a:t>+	+	</a:t>
            </a:r>
            <a:r>
              <a:rPr lang="en-US" altLang="zh-CN" sz="1800" spc="-4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943" name="TextBox 943"/>
          <p:cNvSpPr txBox="1"/>
          <p:nvPr/>
        </p:nvSpPr>
        <p:spPr>
          <a:xfrm>
            <a:off x="91439" y="6403122"/>
            <a:ext cx="7265086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286254" algn="l"/>
                <a:tab pos="4572634" algn="l"/>
                <a:tab pos="6858889" algn="l"/>
              </a:tabLst>
            </a:pP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Pentoz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kullanımı	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ea typeface="Times New Roman"/>
              </a:rPr>
              <a:t>-	</a:t>
            </a:r>
            <a:r>
              <a:rPr lang="en-US" altLang="zh-CN" sz="1800" spc="25" dirty="0">
                <a:solidFill>
                  <a:srgbClr val="000000"/>
                </a:solidFill>
                <a:latin typeface="Times New Roman"/>
                <a:ea typeface="Times New Roman"/>
              </a:rPr>
              <a:t>+/</a:t>
            </a:r>
            <a:r>
              <a:rPr lang="en-US" altLang="zh-CN" sz="1800" spc="30" dirty="0">
                <a:solidFill>
                  <a:srgbClr val="000000"/>
                </a:solidFill>
                <a:latin typeface="Times New Roman"/>
                <a:ea typeface="Times New Roman"/>
              </a:rPr>
              <a:t>-	</a:t>
            </a:r>
            <a:r>
              <a:rPr lang="en-US" altLang="zh-CN" sz="1800" spc="15" dirty="0">
                <a:solidFill>
                  <a:srgbClr val="000000"/>
                </a:solidFill>
                <a:latin typeface="Times New Roman"/>
                <a:ea typeface="Times New Roman"/>
              </a:rPr>
              <a:t>+/</a:t>
            </a:r>
            <a:r>
              <a:rPr lang="en-US" altLang="zh-CN" sz="1800" spc="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4" name="Freeform 944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5" name="Freeform 945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6" name="Freeform 946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7" name="Freeform 947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8" name="Freeform 948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9" name="Freeform 949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0" name="Freeform 950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1" name="Freeform 951"/>
          <p:cNvSpPr/>
          <p:nvPr/>
        </p:nvSpPr>
        <p:spPr>
          <a:xfrm>
            <a:off x="0" y="0"/>
            <a:ext cx="2286000" cy="914400"/>
          </a:xfrm>
          <a:custGeom>
            <a:avLst/>
            <a:gdLst>
              <a:gd name="connsiteX0" fmla="*/ 0 w 2286000"/>
              <a:gd name="connsiteY0" fmla="*/ 914400 h 914400"/>
              <a:gd name="connsiteX1" fmla="*/ 2286000 w 2286000"/>
              <a:gd name="connsiteY1" fmla="*/ 914400 h 914400"/>
              <a:gd name="connsiteX2" fmla="*/ 2286000 w 2286000"/>
              <a:gd name="connsiteY2" fmla="*/ 0 h 914400"/>
              <a:gd name="connsiteX3" fmla="*/ 0 w 2286000"/>
              <a:gd name="connsiteY3" fmla="*/ 0 h 914400"/>
              <a:gd name="connsiteX4" fmla="*/ 0 w 2286000"/>
              <a:gd name="connsiteY4" fmla="*/ 91440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914400">
                <a:moveTo>
                  <a:pt x="0" y="914400"/>
                </a:moveTo>
                <a:lnTo>
                  <a:pt x="2286000" y="914400"/>
                </a:lnTo>
                <a:lnTo>
                  <a:pt x="2286000" y="0"/>
                </a:lnTo>
                <a:lnTo>
                  <a:pt x="0" y="0"/>
                </a:lnTo>
                <a:lnTo>
                  <a:pt x="0" y="91440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2" name="Freeform 952"/>
          <p:cNvSpPr/>
          <p:nvPr/>
        </p:nvSpPr>
        <p:spPr>
          <a:xfrm>
            <a:off x="2286000" y="0"/>
            <a:ext cx="2286000" cy="914400"/>
          </a:xfrm>
          <a:custGeom>
            <a:avLst/>
            <a:gdLst>
              <a:gd name="connsiteX0" fmla="*/ 0 w 2286000"/>
              <a:gd name="connsiteY0" fmla="*/ 914400 h 914400"/>
              <a:gd name="connsiteX1" fmla="*/ 2286000 w 2286000"/>
              <a:gd name="connsiteY1" fmla="*/ 914400 h 914400"/>
              <a:gd name="connsiteX2" fmla="*/ 2286000 w 2286000"/>
              <a:gd name="connsiteY2" fmla="*/ 0 h 914400"/>
              <a:gd name="connsiteX3" fmla="*/ 0 w 2286000"/>
              <a:gd name="connsiteY3" fmla="*/ 0 h 914400"/>
              <a:gd name="connsiteX4" fmla="*/ 0 w 2286000"/>
              <a:gd name="connsiteY4" fmla="*/ 91440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914400">
                <a:moveTo>
                  <a:pt x="0" y="914400"/>
                </a:moveTo>
                <a:lnTo>
                  <a:pt x="2286000" y="914400"/>
                </a:lnTo>
                <a:lnTo>
                  <a:pt x="2286000" y="0"/>
                </a:lnTo>
                <a:lnTo>
                  <a:pt x="0" y="0"/>
                </a:lnTo>
                <a:lnTo>
                  <a:pt x="0" y="91440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3" name="Freeform 953"/>
          <p:cNvSpPr/>
          <p:nvPr/>
        </p:nvSpPr>
        <p:spPr>
          <a:xfrm>
            <a:off x="4572000" y="0"/>
            <a:ext cx="2286000" cy="914400"/>
          </a:xfrm>
          <a:custGeom>
            <a:avLst/>
            <a:gdLst>
              <a:gd name="connsiteX0" fmla="*/ 0 w 2286000"/>
              <a:gd name="connsiteY0" fmla="*/ 914400 h 914400"/>
              <a:gd name="connsiteX1" fmla="*/ 2286000 w 2286000"/>
              <a:gd name="connsiteY1" fmla="*/ 914400 h 914400"/>
              <a:gd name="connsiteX2" fmla="*/ 2286000 w 2286000"/>
              <a:gd name="connsiteY2" fmla="*/ 0 h 914400"/>
              <a:gd name="connsiteX3" fmla="*/ 0 w 2286000"/>
              <a:gd name="connsiteY3" fmla="*/ 0 h 914400"/>
              <a:gd name="connsiteX4" fmla="*/ 0 w 2286000"/>
              <a:gd name="connsiteY4" fmla="*/ 91440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914400">
                <a:moveTo>
                  <a:pt x="0" y="914400"/>
                </a:moveTo>
                <a:lnTo>
                  <a:pt x="2286000" y="914400"/>
                </a:lnTo>
                <a:lnTo>
                  <a:pt x="2286000" y="0"/>
                </a:lnTo>
                <a:lnTo>
                  <a:pt x="0" y="0"/>
                </a:lnTo>
                <a:lnTo>
                  <a:pt x="0" y="91440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4" name="Freeform 954"/>
          <p:cNvSpPr/>
          <p:nvPr/>
        </p:nvSpPr>
        <p:spPr>
          <a:xfrm>
            <a:off x="6858000" y="0"/>
            <a:ext cx="2286000" cy="914400"/>
          </a:xfrm>
          <a:custGeom>
            <a:avLst/>
            <a:gdLst>
              <a:gd name="connsiteX0" fmla="*/ 0 w 2286000"/>
              <a:gd name="connsiteY0" fmla="*/ 914400 h 914400"/>
              <a:gd name="connsiteX1" fmla="*/ 2286000 w 2286000"/>
              <a:gd name="connsiteY1" fmla="*/ 914400 h 914400"/>
              <a:gd name="connsiteX2" fmla="*/ 2286000 w 2286000"/>
              <a:gd name="connsiteY2" fmla="*/ 0 h 914400"/>
              <a:gd name="connsiteX3" fmla="*/ 0 w 2286000"/>
              <a:gd name="connsiteY3" fmla="*/ 0 h 914400"/>
              <a:gd name="connsiteX4" fmla="*/ 0 w 2286000"/>
              <a:gd name="connsiteY4" fmla="*/ 91440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914400">
                <a:moveTo>
                  <a:pt x="0" y="914400"/>
                </a:moveTo>
                <a:lnTo>
                  <a:pt x="2286000" y="914400"/>
                </a:lnTo>
                <a:lnTo>
                  <a:pt x="2286000" y="0"/>
                </a:lnTo>
                <a:lnTo>
                  <a:pt x="0" y="0"/>
                </a:lnTo>
                <a:lnTo>
                  <a:pt x="0" y="91440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5" name="Freeform 955"/>
          <p:cNvSpPr/>
          <p:nvPr/>
        </p:nvSpPr>
        <p:spPr>
          <a:xfrm>
            <a:off x="0" y="914400"/>
            <a:ext cx="2286000" cy="640079"/>
          </a:xfrm>
          <a:custGeom>
            <a:avLst/>
            <a:gdLst>
              <a:gd name="connsiteX0" fmla="*/ 0 w 2286000"/>
              <a:gd name="connsiteY0" fmla="*/ 640079 h 640079"/>
              <a:gd name="connsiteX1" fmla="*/ 2286000 w 2286000"/>
              <a:gd name="connsiteY1" fmla="*/ 640079 h 640079"/>
              <a:gd name="connsiteX2" fmla="*/ 2286000 w 2286000"/>
              <a:gd name="connsiteY2" fmla="*/ 0 h 640079"/>
              <a:gd name="connsiteX3" fmla="*/ 0 w 2286000"/>
              <a:gd name="connsiteY3" fmla="*/ 0 h 640079"/>
              <a:gd name="connsiteX4" fmla="*/ 0 w 2286000"/>
              <a:gd name="connsiteY4" fmla="*/ 640079 h 640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640079">
                <a:moveTo>
                  <a:pt x="0" y="640079"/>
                </a:moveTo>
                <a:lnTo>
                  <a:pt x="2286000" y="640079"/>
                </a:lnTo>
                <a:lnTo>
                  <a:pt x="2286000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FED8CD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6" name="Freeform 956"/>
          <p:cNvSpPr/>
          <p:nvPr/>
        </p:nvSpPr>
        <p:spPr>
          <a:xfrm>
            <a:off x="2266950" y="895350"/>
            <a:ext cx="2305050" cy="654050"/>
          </a:xfrm>
          <a:custGeom>
            <a:avLst/>
            <a:gdLst>
              <a:gd name="connsiteX0" fmla="*/ 19050 w 2305050"/>
              <a:gd name="connsiteY0" fmla="*/ 659130 h 654050"/>
              <a:gd name="connsiteX1" fmla="*/ 2305050 w 2305050"/>
              <a:gd name="connsiteY1" fmla="*/ 659130 h 654050"/>
              <a:gd name="connsiteX2" fmla="*/ 2305050 w 2305050"/>
              <a:gd name="connsiteY2" fmla="*/ 19050 h 654050"/>
              <a:gd name="connsiteX3" fmla="*/ 19050 w 2305050"/>
              <a:gd name="connsiteY3" fmla="*/ 19050 h 654050"/>
              <a:gd name="connsiteX4" fmla="*/ 19050 w 2305050"/>
              <a:gd name="connsiteY4" fmla="*/ 659130 h 65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654050">
                <a:moveTo>
                  <a:pt x="19050" y="659130"/>
                </a:moveTo>
                <a:lnTo>
                  <a:pt x="2305050" y="659130"/>
                </a:lnTo>
                <a:lnTo>
                  <a:pt x="2305050" y="19050"/>
                </a:lnTo>
                <a:lnTo>
                  <a:pt x="19050" y="19050"/>
                </a:lnTo>
                <a:lnTo>
                  <a:pt x="19050" y="659130"/>
                </a:lnTo>
                <a:close/>
              </a:path>
            </a:pathLst>
          </a:custGeom>
          <a:solidFill>
            <a:srgbClr val="FED8CD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7" name="Freeform 957"/>
          <p:cNvSpPr/>
          <p:nvPr/>
        </p:nvSpPr>
        <p:spPr>
          <a:xfrm>
            <a:off x="4552950" y="895350"/>
            <a:ext cx="2305050" cy="654050"/>
          </a:xfrm>
          <a:custGeom>
            <a:avLst/>
            <a:gdLst>
              <a:gd name="connsiteX0" fmla="*/ 19050 w 2305050"/>
              <a:gd name="connsiteY0" fmla="*/ 659130 h 654050"/>
              <a:gd name="connsiteX1" fmla="*/ 2305050 w 2305050"/>
              <a:gd name="connsiteY1" fmla="*/ 659130 h 654050"/>
              <a:gd name="connsiteX2" fmla="*/ 2305050 w 2305050"/>
              <a:gd name="connsiteY2" fmla="*/ 19050 h 654050"/>
              <a:gd name="connsiteX3" fmla="*/ 19050 w 2305050"/>
              <a:gd name="connsiteY3" fmla="*/ 19050 h 654050"/>
              <a:gd name="connsiteX4" fmla="*/ 19050 w 2305050"/>
              <a:gd name="connsiteY4" fmla="*/ 659130 h 65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654050">
                <a:moveTo>
                  <a:pt x="19050" y="659130"/>
                </a:moveTo>
                <a:lnTo>
                  <a:pt x="2305050" y="659130"/>
                </a:lnTo>
                <a:lnTo>
                  <a:pt x="2305050" y="19050"/>
                </a:lnTo>
                <a:lnTo>
                  <a:pt x="19050" y="19050"/>
                </a:lnTo>
                <a:lnTo>
                  <a:pt x="19050" y="659130"/>
                </a:lnTo>
                <a:close/>
              </a:path>
            </a:pathLst>
          </a:custGeom>
          <a:solidFill>
            <a:srgbClr val="FED8CD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8" name="Freeform 958"/>
          <p:cNvSpPr/>
          <p:nvPr/>
        </p:nvSpPr>
        <p:spPr>
          <a:xfrm>
            <a:off x="6838950" y="895350"/>
            <a:ext cx="2305050" cy="654050"/>
          </a:xfrm>
          <a:custGeom>
            <a:avLst/>
            <a:gdLst>
              <a:gd name="connsiteX0" fmla="*/ 19050 w 2305050"/>
              <a:gd name="connsiteY0" fmla="*/ 659130 h 654050"/>
              <a:gd name="connsiteX1" fmla="*/ 2305050 w 2305050"/>
              <a:gd name="connsiteY1" fmla="*/ 659130 h 654050"/>
              <a:gd name="connsiteX2" fmla="*/ 2305050 w 2305050"/>
              <a:gd name="connsiteY2" fmla="*/ 19050 h 654050"/>
              <a:gd name="connsiteX3" fmla="*/ 19050 w 2305050"/>
              <a:gd name="connsiteY3" fmla="*/ 19050 h 654050"/>
              <a:gd name="connsiteX4" fmla="*/ 19050 w 2305050"/>
              <a:gd name="connsiteY4" fmla="*/ 659130 h 65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654050">
                <a:moveTo>
                  <a:pt x="19050" y="659130"/>
                </a:moveTo>
                <a:lnTo>
                  <a:pt x="2305050" y="659130"/>
                </a:lnTo>
                <a:lnTo>
                  <a:pt x="2305050" y="19050"/>
                </a:lnTo>
                <a:lnTo>
                  <a:pt x="19050" y="19050"/>
                </a:lnTo>
                <a:lnTo>
                  <a:pt x="19050" y="659130"/>
                </a:lnTo>
                <a:close/>
              </a:path>
            </a:pathLst>
          </a:custGeom>
          <a:solidFill>
            <a:srgbClr val="FED8CD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9" name="Freeform 959"/>
          <p:cNvSpPr/>
          <p:nvPr/>
        </p:nvSpPr>
        <p:spPr>
          <a:xfrm>
            <a:off x="0" y="1554480"/>
            <a:ext cx="2286000" cy="640079"/>
          </a:xfrm>
          <a:custGeom>
            <a:avLst/>
            <a:gdLst>
              <a:gd name="connsiteX0" fmla="*/ 0 w 2286000"/>
              <a:gd name="connsiteY0" fmla="*/ 640079 h 640079"/>
              <a:gd name="connsiteX1" fmla="*/ 2286000 w 2286000"/>
              <a:gd name="connsiteY1" fmla="*/ 640079 h 640079"/>
              <a:gd name="connsiteX2" fmla="*/ 2286000 w 2286000"/>
              <a:gd name="connsiteY2" fmla="*/ 0 h 640079"/>
              <a:gd name="connsiteX3" fmla="*/ 0 w 2286000"/>
              <a:gd name="connsiteY3" fmla="*/ 0 h 640079"/>
              <a:gd name="connsiteX4" fmla="*/ 0 w 2286000"/>
              <a:gd name="connsiteY4" fmla="*/ 640079 h 640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640079">
                <a:moveTo>
                  <a:pt x="0" y="640079"/>
                </a:moveTo>
                <a:lnTo>
                  <a:pt x="2286000" y="640079"/>
                </a:lnTo>
                <a:lnTo>
                  <a:pt x="2286000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FEEB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>
              <a:lnSpc>
                <a:spcPct val="114583"/>
              </a:lnSpc>
            </a:pPr>
            <a:r>
              <a:rPr lang="en-US" altLang="zh-CN" spc="-26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DNA’da</a:t>
            </a:r>
            <a:r>
              <a:rPr lang="en-US" altLang="zh-CN" spc="4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-264" dirty="0" smtClean="0">
                <a:solidFill>
                  <a:srgbClr val="000000"/>
                </a:solidFill>
                <a:latin typeface="Times New Roman"/>
                <a:ea typeface="Times New Roman"/>
              </a:rPr>
              <a:t>%(G+C)</a:t>
            </a:r>
            <a:endParaRPr lang="tr-TR" altLang="zh-CN" spc="-264" dirty="0" smtClean="0">
              <a:solidFill>
                <a:srgbClr val="000000"/>
              </a:solidFill>
              <a:latin typeface="Times New Roman"/>
              <a:ea typeface="Times New Roman"/>
            </a:endParaRPr>
          </a:p>
        </p:txBody>
      </p:sp>
      <p:sp>
        <p:nvSpPr>
          <p:cNvPr id="960" name="Freeform 960"/>
          <p:cNvSpPr/>
          <p:nvPr/>
        </p:nvSpPr>
        <p:spPr>
          <a:xfrm>
            <a:off x="2266950" y="1530350"/>
            <a:ext cx="2305050" cy="654050"/>
          </a:xfrm>
          <a:custGeom>
            <a:avLst/>
            <a:gdLst>
              <a:gd name="connsiteX0" fmla="*/ 19050 w 2305050"/>
              <a:gd name="connsiteY0" fmla="*/ 664210 h 654050"/>
              <a:gd name="connsiteX1" fmla="*/ 2305050 w 2305050"/>
              <a:gd name="connsiteY1" fmla="*/ 664210 h 654050"/>
              <a:gd name="connsiteX2" fmla="*/ 2305050 w 2305050"/>
              <a:gd name="connsiteY2" fmla="*/ 24130 h 654050"/>
              <a:gd name="connsiteX3" fmla="*/ 19050 w 2305050"/>
              <a:gd name="connsiteY3" fmla="*/ 24130 h 654050"/>
              <a:gd name="connsiteX4" fmla="*/ 19050 w 2305050"/>
              <a:gd name="connsiteY4" fmla="*/ 664210 h 65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654050">
                <a:moveTo>
                  <a:pt x="19050" y="664210"/>
                </a:moveTo>
                <a:lnTo>
                  <a:pt x="2305050" y="664210"/>
                </a:lnTo>
                <a:lnTo>
                  <a:pt x="2305050" y="24130"/>
                </a:lnTo>
                <a:lnTo>
                  <a:pt x="19050" y="24130"/>
                </a:lnTo>
                <a:lnTo>
                  <a:pt x="19050" y="664210"/>
                </a:lnTo>
                <a:close/>
              </a:path>
            </a:pathLst>
          </a:custGeom>
          <a:solidFill>
            <a:srgbClr val="FEEB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34,7-50,8	</a:t>
            </a:r>
          </a:p>
        </p:txBody>
      </p:sp>
      <p:sp>
        <p:nvSpPr>
          <p:cNvPr id="961" name="Freeform 961"/>
          <p:cNvSpPr/>
          <p:nvPr/>
        </p:nvSpPr>
        <p:spPr>
          <a:xfrm>
            <a:off x="4552950" y="1530350"/>
            <a:ext cx="2305050" cy="654050"/>
          </a:xfrm>
          <a:custGeom>
            <a:avLst/>
            <a:gdLst>
              <a:gd name="connsiteX0" fmla="*/ 19050 w 2305050"/>
              <a:gd name="connsiteY0" fmla="*/ 664210 h 654050"/>
              <a:gd name="connsiteX1" fmla="*/ 2305050 w 2305050"/>
              <a:gd name="connsiteY1" fmla="*/ 664210 h 654050"/>
              <a:gd name="connsiteX2" fmla="*/ 2305050 w 2305050"/>
              <a:gd name="connsiteY2" fmla="*/ 24130 h 654050"/>
              <a:gd name="connsiteX3" fmla="*/ 19050 w 2305050"/>
              <a:gd name="connsiteY3" fmla="*/ 24130 h 654050"/>
              <a:gd name="connsiteX4" fmla="*/ 19050 w 2305050"/>
              <a:gd name="connsiteY4" fmla="*/ 664210 h 65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654050">
                <a:moveTo>
                  <a:pt x="19050" y="664210"/>
                </a:moveTo>
                <a:lnTo>
                  <a:pt x="2305050" y="664210"/>
                </a:lnTo>
                <a:lnTo>
                  <a:pt x="2305050" y="24130"/>
                </a:lnTo>
                <a:lnTo>
                  <a:pt x="19050" y="24130"/>
                </a:lnTo>
                <a:lnTo>
                  <a:pt x="19050" y="664210"/>
                </a:lnTo>
                <a:close/>
              </a:path>
            </a:pathLst>
          </a:custGeom>
          <a:solidFill>
            <a:srgbClr val="FEEB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33-46,4</a:t>
            </a:r>
            <a:endParaRPr lang="en-US" dirty="0"/>
          </a:p>
        </p:txBody>
      </p:sp>
      <p:sp>
        <p:nvSpPr>
          <p:cNvPr id="962" name="Freeform 962"/>
          <p:cNvSpPr/>
          <p:nvPr/>
        </p:nvSpPr>
        <p:spPr>
          <a:xfrm>
            <a:off x="6838950" y="1530350"/>
            <a:ext cx="2305050" cy="654050"/>
          </a:xfrm>
          <a:custGeom>
            <a:avLst/>
            <a:gdLst>
              <a:gd name="connsiteX0" fmla="*/ 19050 w 2305050"/>
              <a:gd name="connsiteY0" fmla="*/ 664210 h 654050"/>
              <a:gd name="connsiteX1" fmla="*/ 2305050 w 2305050"/>
              <a:gd name="connsiteY1" fmla="*/ 664210 h 654050"/>
              <a:gd name="connsiteX2" fmla="*/ 2305050 w 2305050"/>
              <a:gd name="connsiteY2" fmla="*/ 24130 h 654050"/>
              <a:gd name="connsiteX3" fmla="*/ 19050 w 2305050"/>
              <a:gd name="connsiteY3" fmla="*/ 24130 h 654050"/>
              <a:gd name="connsiteX4" fmla="*/ 19050 w 2305050"/>
              <a:gd name="connsiteY4" fmla="*/ 664210 h 65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654050">
                <a:moveTo>
                  <a:pt x="19050" y="664210"/>
                </a:moveTo>
                <a:lnTo>
                  <a:pt x="2305050" y="664210"/>
                </a:lnTo>
                <a:lnTo>
                  <a:pt x="2305050" y="24130"/>
                </a:lnTo>
                <a:lnTo>
                  <a:pt x="19050" y="24130"/>
                </a:lnTo>
                <a:lnTo>
                  <a:pt x="19050" y="664210"/>
                </a:lnTo>
                <a:close/>
              </a:path>
            </a:pathLst>
          </a:custGeom>
          <a:solidFill>
            <a:srgbClr val="FEEB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35-53,4</a:t>
            </a:r>
            <a:endParaRPr lang="en-US" dirty="0"/>
          </a:p>
        </p:txBody>
      </p:sp>
      <p:sp>
        <p:nvSpPr>
          <p:cNvPr id="963" name="Freeform 963"/>
          <p:cNvSpPr/>
          <p:nvPr/>
        </p:nvSpPr>
        <p:spPr>
          <a:xfrm>
            <a:off x="2286000" y="0"/>
            <a:ext cx="0" cy="2200910"/>
          </a:xfrm>
          <a:custGeom>
            <a:avLst/>
            <a:gdLst>
              <a:gd name="connsiteX0" fmla="*/ 0 w 0"/>
              <a:gd name="connsiteY0" fmla="*/ 0 h 2200910"/>
              <a:gd name="connsiteX1" fmla="*/ 0 w 0"/>
              <a:gd name="connsiteY1" fmla="*/ 2200910 h 2200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2200910">
                <a:moveTo>
                  <a:pt x="0" y="0"/>
                </a:moveTo>
                <a:lnTo>
                  <a:pt x="0" y="220091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4" name="Freeform 964"/>
          <p:cNvSpPr/>
          <p:nvPr/>
        </p:nvSpPr>
        <p:spPr>
          <a:xfrm>
            <a:off x="4572000" y="0"/>
            <a:ext cx="0" cy="2200910"/>
          </a:xfrm>
          <a:custGeom>
            <a:avLst/>
            <a:gdLst>
              <a:gd name="connsiteX0" fmla="*/ 0 w 0"/>
              <a:gd name="connsiteY0" fmla="*/ 0 h 2200910"/>
              <a:gd name="connsiteX1" fmla="*/ 0 w 0"/>
              <a:gd name="connsiteY1" fmla="*/ 2200910 h 2200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2200910">
                <a:moveTo>
                  <a:pt x="0" y="0"/>
                </a:moveTo>
                <a:lnTo>
                  <a:pt x="0" y="220091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5" name="Freeform 965"/>
          <p:cNvSpPr/>
          <p:nvPr/>
        </p:nvSpPr>
        <p:spPr>
          <a:xfrm>
            <a:off x="6858000" y="0"/>
            <a:ext cx="0" cy="2200910"/>
          </a:xfrm>
          <a:custGeom>
            <a:avLst/>
            <a:gdLst>
              <a:gd name="connsiteX0" fmla="*/ 0 w 0"/>
              <a:gd name="connsiteY0" fmla="*/ 0 h 2200910"/>
              <a:gd name="connsiteX1" fmla="*/ 0 w 0"/>
              <a:gd name="connsiteY1" fmla="*/ 2200910 h 2200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2200910">
                <a:moveTo>
                  <a:pt x="0" y="0"/>
                </a:moveTo>
                <a:lnTo>
                  <a:pt x="0" y="220091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6" name="Freeform 966"/>
          <p:cNvSpPr/>
          <p:nvPr/>
        </p:nvSpPr>
        <p:spPr>
          <a:xfrm>
            <a:off x="0" y="914400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381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7" name="Freeform 967"/>
          <p:cNvSpPr/>
          <p:nvPr/>
        </p:nvSpPr>
        <p:spPr>
          <a:xfrm>
            <a:off x="0" y="1554480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8" name="Freeform 968"/>
          <p:cNvSpPr/>
          <p:nvPr/>
        </p:nvSpPr>
        <p:spPr>
          <a:xfrm>
            <a:off x="0" y="0"/>
            <a:ext cx="0" cy="2200910"/>
          </a:xfrm>
          <a:custGeom>
            <a:avLst/>
            <a:gdLst>
              <a:gd name="connsiteX0" fmla="*/ 0 w 0"/>
              <a:gd name="connsiteY0" fmla="*/ 0 h 2200910"/>
              <a:gd name="connsiteX1" fmla="*/ 0 w 0"/>
              <a:gd name="connsiteY1" fmla="*/ 2200910 h 2200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2200910">
                <a:moveTo>
                  <a:pt x="0" y="0"/>
                </a:moveTo>
                <a:lnTo>
                  <a:pt x="0" y="220091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9" name="Freeform 969"/>
          <p:cNvSpPr/>
          <p:nvPr/>
        </p:nvSpPr>
        <p:spPr>
          <a:xfrm>
            <a:off x="9144000" y="0"/>
            <a:ext cx="0" cy="2200910"/>
          </a:xfrm>
          <a:custGeom>
            <a:avLst/>
            <a:gdLst>
              <a:gd name="connsiteX0" fmla="*/ 0 w 0"/>
              <a:gd name="connsiteY0" fmla="*/ 0 h 2200910"/>
              <a:gd name="connsiteX1" fmla="*/ 0 w 0"/>
              <a:gd name="connsiteY1" fmla="*/ 2200910 h 2200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2200910">
                <a:moveTo>
                  <a:pt x="0" y="0"/>
                </a:moveTo>
                <a:lnTo>
                  <a:pt x="0" y="220091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0" name="Freeform 970"/>
          <p:cNvSpPr/>
          <p:nvPr/>
        </p:nvSpPr>
        <p:spPr>
          <a:xfrm>
            <a:off x="0" y="0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1" name="Freeform 971"/>
          <p:cNvSpPr/>
          <p:nvPr/>
        </p:nvSpPr>
        <p:spPr>
          <a:xfrm flipV="1">
            <a:off x="0" y="1509203"/>
            <a:ext cx="9144000" cy="243514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2" name="TextBox 972"/>
          <p:cNvSpPr txBox="1"/>
          <p:nvPr/>
        </p:nvSpPr>
        <p:spPr>
          <a:xfrm>
            <a:off x="91439" y="44384"/>
            <a:ext cx="1432394" cy="5491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b="1" spc="184" dirty="0">
                <a:solidFill>
                  <a:srgbClr val="FEFEFE"/>
                </a:solidFill>
                <a:latin typeface="Times New Roman"/>
                <a:ea typeface="Times New Roman"/>
              </a:rPr>
              <a:t>Tia</a:t>
            </a:r>
            <a:r>
              <a:rPr lang="en-US" altLang="zh-CN" sz="1800" b="1" spc="179" dirty="0">
                <a:solidFill>
                  <a:srgbClr val="FEFEFE"/>
                </a:solidFill>
                <a:latin typeface="Times New Roman"/>
                <a:ea typeface="Times New Roman"/>
              </a:rPr>
              <a:t>min</a:t>
            </a:r>
          </a:p>
          <a:p>
            <a:pPr marL="0">
              <a:lnSpc>
                <a:spcPct val="100000"/>
              </a:lnSpc>
            </a:pPr>
            <a:r>
              <a:rPr lang="en-US" altLang="zh-CN" sz="1800" b="1" spc="200" dirty="0">
                <a:solidFill>
                  <a:srgbClr val="FEFEFE"/>
                </a:solidFill>
                <a:latin typeface="Times New Roman"/>
                <a:ea typeface="Times New Roman"/>
              </a:rPr>
              <a:t>gerek</a:t>
            </a:r>
            <a:r>
              <a:rPr lang="en-US" altLang="zh-CN" sz="1800" b="1" spc="195" dirty="0">
                <a:solidFill>
                  <a:srgbClr val="FEFEFE"/>
                </a:solidFill>
                <a:latin typeface="Times New Roman"/>
                <a:ea typeface="Times New Roman"/>
              </a:rPr>
              <a:t>sinimi</a:t>
            </a:r>
          </a:p>
        </p:txBody>
      </p:sp>
      <p:sp>
        <p:nvSpPr>
          <p:cNvPr id="973" name="TextBox 973"/>
          <p:cNvSpPr txBox="1"/>
          <p:nvPr/>
        </p:nvSpPr>
        <p:spPr>
          <a:xfrm>
            <a:off x="2377694" y="44384"/>
            <a:ext cx="20312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b="1" spc="-10" dirty="0">
                <a:solidFill>
                  <a:srgbClr val="FEFEFE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974" name="TextBox 974"/>
          <p:cNvSpPr txBox="1"/>
          <p:nvPr/>
        </p:nvSpPr>
        <p:spPr>
          <a:xfrm>
            <a:off x="4664075" y="44384"/>
            <a:ext cx="20312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b="1" spc="-10" dirty="0">
                <a:solidFill>
                  <a:srgbClr val="FEFEFE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975" name="TextBox 975"/>
          <p:cNvSpPr txBox="1"/>
          <p:nvPr/>
        </p:nvSpPr>
        <p:spPr>
          <a:xfrm>
            <a:off x="6950329" y="44384"/>
            <a:ext cx="265521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b="1" spc="55" dirty="0">
                <a:solidFill>
                  <a:srgbClr val="FEFEFE"/>
                </a:solidFill>
                <a:latin typeface="Times New Roman"/>
                <a:ea typeface="Times New Roman"/>
              </a:rPr>
              <a:t>+</a:t>
            </a:r>
          </a:p>
        </p:txBody>
      </p:sp>
      <p:sp>
        <p:nvSpPr>
          <p:cNvPr id="976" name="TextBox 976"/>
          <p:cNvSpPr txBox="1"/>
          <p:nvPr/>
        </p:nvSpPr>
        <p:spPr>
          <a:xfrm>
            <a:off x="91439" y="960563"/>
            <a:ext cx="1235060" cy="5486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00000"/>
              </a:lnSpc>
            </a:pPr>
            <a:r>
              <a:rPr lang="en-US" altLang="zh-CN" sz="1800" spc="200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1800" spc="-2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70" dirty="0">
                <a:solidFill>
                  <a:srgbClr val="000000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konfigür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</p:txBody>
      </p:sp>
      <p:sp>
        <p:nvSpPr>
          <p:cNvPr id="977" name="TextBox 977"/>
          <p:cNvSpPr txBox="1"/>
          <p:nvPr/>
        </p:nvSpPr>
        <p:spPr>
          <a:xfrm>
            <a:off x="2377694" y="960563"/>
            <a:ext cx="1222677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DL</a:t>
            </a:r>
            <a:r>
              <a:rPr lang="en-US" altLang="zh-CN" sz="18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18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L</a:t>
            </a:r>
          </a:p>
        </p:txBody>
      </p:sp>
      <p:sp>
        <p:nvSpPr>
          <p:cNvPr id="978" name="TextBox 978"/>
          <p:cNvSpPr txBox="1"/>
          <p:nvPr/>
        </p:nvSpPr>
        <p:spPr>
          <a:xfrm>
            <a:off x="4664075" y="960563"/>
            <a:ext cx="457782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DL</a:t>
            </a:r>
          </a:p>
        </p:txBody>
      </p:sp>
      <p:sp>
        <p:nvSpPr>
          <p:cNvPr id="979" name="TextBox 979"/>
          <p:cNvSpPr txBox="1"/>
          <p:nvPr/>
        </p:nvSpPr>
        <p:spPr>
          <a:xfrm>
            <a:off x="6950329" y="960563"/>
            <a:ext cx="457782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DL</a:t>
            </a:r>
          </a:p>
        </p:txBody>
      </p:sp>
      <p:sp>
        <p:nvSpPr>
          <p:cNvPr id="982" name="TextBox 982"/>
          <p:cNvSpPr txBox="1"/>
          <p:nvPr/>
        </p:nvSpPr>
        <p:spPr>
          <a:xfrm>
            <a:off x="91439" y="2371060"/>
            <a:ext cx="8468426" cy="444788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39"/>
              </a:lnSpc>
            </a:pPr>
            <a:r>
              <a:rPr lang="en-US" altLang="zh-CN" sz="1400" spc="175" dirty="0" smtClean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endParaRPr lang="tr-TR" sz="1400" dirty="0" smtClean="0">
              <a:solidFill>
                <a:schemeClr val="tx2"/>
              </a:solidFill>
            </a:endParaRPr>
          </a:p>
          <a:p>
            <a:pPr>
              <a:lnSpc>
                <a:spcPts val="1839"/>
              </a:lnSpc>
            </a:pPr>
            <a:r>
              <a:rPr lang="tr-TR" dirty="0" err="1" smtClean="0">
                <a:solidFill>
                  <a:schemeClr val="tx2"/>
                </a:solidFill>
              </a:rPr>
              <a:t>Fakültatif</a:t>
            </a:r>
            <a:r>
              <a:rPr lang="tr-TR" dirty="0" smtClean="0">
                <a:solidFill>
                  <a:schemeClr val="tx2"/>
                </a:solidFill>
              </a:rPr>
              <a:t> </a:t>
            </a:r>
            <a:r>
              <a:rPr lang="tr-TR" dirty="0" err="1" smtClean="0">
                <a:solidFill>
                  <a:schemeClr val="tx2"/>
                </a:solidFill>
              </a:rPr>
              <a:t>Heterofermantatifler</a:t>
            </a:r>
            <a:endParaRPr lang="en-US" dirty="0" smtClean="0">
              <a:solidFill>
                <a:schemeClr val="tx2"/>
              </a:solidFill>
            </a:endParaRPr>
          </a:p>
          <a:p>
            <a:r>
              <a:rPr lang="en-US" altLang="zh-CN" sz="1600" spc="145" dirty="0" smtClean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600" spc="170" dirty="0" smtClean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i="1" spc="129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L</a:t>
            </a:r>
            <a:r>
              <a:rPr lang="en-US" altLang="zh-CN" i="1" spc="1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b</a:t>
            </a:r>
            <a:r>
              <a:rPr lang="en-US" altLang="zh-CN" i="1" spc="5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i="1" spc="89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plantarum</a:t>
            </a:r>
            <a:r>
              <a:rPr lang="en-US" altLang="zh-CN" i="1" spc="69" dirty="0" smtClean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i="1" spc="5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i="1" spc="10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i="1" spc="5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i="1" spc="8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casei</a:t>
            </a:r>
            <a:r>
              <a:rPr lang="en-US" altLang="zh-CN" i="1" spc="6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i="1" spc="10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i="1" spc="5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i="1" spc="8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sake</a:t>
            </a:r>
            <a:endParaRPr lang="en-US" altLang="zh-CN" i="1" spc="85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>
              <a:spcBef>
                <a:spcPts val="365"/>
              </a:spcBef>
            </a:pPr>
            <a:r>
              <a:rPr lang="en-US" altLang="zh-CN" sz="1200" spc="160" dirty="0" smtClean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00" spc="204" dirty="0" smtClean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pc="12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Laktozu</a:t>
            </a:r>
            <a:r>
              <a:rPr lang="en-US" altLang="zh-CN" spc="89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1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kullanmazlar</a:t>
            </a:r>
            <a:r>
              <a:rPr lang="en-US" altLang="zh-CN" sz="2800" spc="11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marL="0">
              <a:lnSpc>
                <a:spcPct val="100000"/>
              </a:lnSpc>
            </a:pPr>
            <a:r>
              <a:rPr lang="en-US" altLang="zh-CN" sz="1400" spc="200" dirty="0" smtClean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L+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ya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85" dirty="0">
                <a:solidFill>
                  <a:srgbClr val="000000"/>
                </a:solidFill>
                <a:latin typeface="Times New Roman"/>
                <a:ea typeface="Times New Roman"/>
              </a:rPr>
              <a:t>DL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formu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üretirler.</a:t>
            </a:r>
          </a:p>
          <a:p>
            <a:pPr marL="274319" indent="-274319" hangingPunct="0">
              <a:lnSpc>
                <a:spcPct val="95416"/>
              </a:lnSpc>
              <a:spcBef>
                <a:spcPts val="334"/>
              </a:spcBef>
            </a:pPr>
            <a:r>
              <a:rPr lang="en-US" altLang="zh-CN" sz="1400" spc="179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204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pc="164" dirty="0">
                <a:solidFill>
                  <a:srgbClr val="000000"/>
                </a:solidFill>
                <a:latin typeface="Times New Roman"/>
                <a:ea typeface="Times New Roman"/>
              </a:rPr>
              <a:t>EMB’den</a:t>
            </a:r>
            <a:r>
              <a:rPr lang="en-US" altLang="zh-CN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45" dirty="0">
                <a:solidFill>
                  <a:srgbClr val="000000"/>
                </a:solidFill>
                <a:latin typeface="Times New Roman"/>
                <a:ea typeface="Times New Roman"/>
              </a:rPr>
              <a:t>–</a:t>
            </a:r>
            <a:r>
              <a:rPr lang="en-US" altLang="zh-CN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39" dirty="0">
                <a:solidFill>
                  <a:srgbClr val="000000"/>
                </a:solidFill>
                <a:latin typeface="Times New Roman"/>
                <a:ea typeface="Times New Roman"/>
              </a:rPr>
              <a:t>Meyerhof</a:t>
            </a:r>
            <a:r>
              <a:rPr lang="en-US" altLang="zh-CN" spc="11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29" dirty="0">
                <a:solidFill>
                  <a:srgbClr val="000000"/>
                </a:solidFill>
                <a:latin typeface="Times New Roman"/>
                <a:ea typeface="Times New Roman"/>
              </a:rPr>
              <a:t>Parnas</a:t>
            </a:r>
            <a:r>
              <a:rPr lang="en-US" altLang="zh-CN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35" dirty="0">
                <a:solidFill>
                  <a:srgbClr val="000000"/>
                </a:solidFill>
                <a:latin typeface="Times New Roman"/>
                <a:ea typeface="Times New Roman"/>
              </a:rPr>
              <a:t>yolunu</a:t>
            </a:r>
            <a:r>
              <a:rPr lang="en-US" altLang="zh-CN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20" dirty="0">
                <a:solidFill>
                  <a:srgbClr val="000000"/>
                </a:solidFill>
                <a:latin typeface="Times New Roman"/>
                <a:ea typeface="Times New Roman"/>
              </a:rPr>
              <a:t>kullanarak</a:t>
            </a:r>
            <a:r>
              <a:rPr lang="en-US" altLang="zh-CN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25" dirty="0">
                <a:solidFill>
                  <a:srgbClr val="000000"/>
                </a:solidFill>
                <a:latin typeface="Times New Roman"/>
                <a:ea typeface="Times New Roman"/>
              </a:rPr>
              <a:t>laktozu</a:t>
            </a:r>
            <a:r>
              <a:rPr lang="en-US" altLang="zh-CN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25" dirty="0">
                <a:solidFill>
                  <a:srgbClr val="000000"/>
                </a:solidFill>
                <a:latin typeface="Times New Roman"/>
                <a:ea typeface="Times New Roman"/>
              </a:rPr>
              <a:t>kullanarak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35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35" dirty="0">
                <a:solidFill>
                  <a:srgbClr val="000000"/>
                </a:solidFill>
                <a:latin typeface="Times New Roman"/>
                <a:ea typeface="Times New Roman"/>
              </a:rPr>
              <a:t>asite</a:t>
            </a:r>
            <a:r>
              <a:rPr lang="en-US" altLang="zh-CN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25" dirty="0">
                <a:solidFill>
                  <a:srgbClr val="000000"/>
                </a:solidFill>
                <a:latin typeface="Times New Roman"/>
                <a:ea typeface="Times New Roman"/>
              </a:rPr>
              <a:t>çevirirler.</a:t>
            </a:r>
            <a:endParaRPr lang="en-US" altLang="zh-CN" sz="2000" spc="125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>
              <a:lnSpc>
                <a:spcPct val="100000"/>
              </a:lnSpc>
              <a:spcBef>
                <a:spcPts val="359"/>
              </a:spcBef>
            </a:pPr>
            <a:r>
              <a:rPr lang="en-US" altLang="zh-CN" sz="1400" spc="20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-48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i="1" spc="170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2000" i="1" spc="89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150" dirty="0">
                <a:solidFill>
                  <a:srgbClr val="000000"/>
                </a:solidFill>
                <a:latin typeface="Times New Roman"/>
                <a:ea typeface="Times New Roman"/>
              </a:rPr>
              <a:t>plantarum</a:t>
            </a:r>
          </a:p>
          <a:p>
            <a:pPr marL="274319" indent="-274319" hangingPunct="0">
              <a:lnSpc>
                <a:spcPct val="95416"/>
              </a:lnSpc>
              <a:spcBef>
                <a:spcPts val="334"/>
              </a:spcBef>
            </a:pPr>
            <a:r>
              <a:rPr lang="en-US" altLang="zh-CN" sz="1400" spc="129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15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i="1" spc="114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2000" i="1" spc="5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85" dirty="0">
                <a:solidFill>
                  <a:srgbClr val="000000"/>
                </a:solidFill>
                <a:latin typeface="Times New Roman"/>
                <a:ea typeface="Times New Roman"/>
              </a:rPr>
              <a:t>casei;</a:t>
            </a:r>
            <a:r>
              <a:rPr lang="en-US" altLang="zh-CN" sz="2000" i="1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14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2000" i="1" spc="5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85" dirty="0">
                <a:solidFill>
                  <a:srgbClr val="000000"/>
                </a:solidFill>
                <a:latin typeface="Times New Roman"/>
                <a:ea typeface="Times New Roman"/>
              </a:rPr>
              <a:t>casei</a:t>
            </a:r>
            <a:r>
              <a:rPr lang="en-US" altLang="zh-CN" sz="2000" i="1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94" dirty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2000" i="1" spc="6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85" dirty="0">
                <a:solidFill>
                  <a:srgbClr val="000000"/>
                </a:solidFill>
                <a:latin typeface="Times New Roman"/>
                <a:ea typeface="Times New Roman"/>
              </a:rPr>
              <a:t>casei</a:t>
            </a:r>
            <a:r>
              <a:rPr lang="en-US" altLang="zh-CN" sz="2000" i="1" spc="69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i="1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14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2000" i="1" spc="5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85" dirty="0">
                <a:solidFill>
                  <a:srgbClr val="000000"/>
                </a:solidFill>
                <a:latin typeface="Times New Roman"/>
                <a:ea typeface="Times New Roman"/>
              </a:rPr>
              <a:t>casei</a:t>
            </a:r>
            <a:r>
              <a:rPr lang="en-US" altLang="zh-CN" sz="2000" i="1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94" dirty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2000" i="1" spc="6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100" dirty="0">
                <a:solidFill>
                  <a:srgbClr val="000000"/>
                </a:solidFill>
                <a:latin typeface="Times New Roman"/>
                <a:ea typeface="Times New Roman"/>
              </a:rPr>
              <a:t>pseudoplantarum</a:t>
            </a:r>
            <a:r>
              <a:rPr lang="en-US" altLang="zh-CN" sz="2000" i="1" spc="6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i="1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10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2000" i="1" spc="6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85" dirty="0">
                <a:solidFill>
                  <a:srgbClr val="000000"/>
                </a:solidFill>
                <a:latin typeface="Times New Roman"/>
                <a:ea typeface="Times New Roman"/>
              </a:rPr>
              <a:t>casei</a:t>
            </a:r>
            <a:r>
              <a:rPr lang="en-US" altLang="zh-CN" sz="2000" i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14" dirty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2000" i="1" spc="100" dirty="0">
                <a:solidFill>
                  <a:srgbClr val="000000"/>
                </a:solidFill>
                <a:latin typeface="Times New Roman"/>
                <a:ea typeface="Times New Roman"/>
              </a:rPr>
              <a:t>.tolerans,</a:t>
            </a:r>
            <a:r>
              <a:rPr lang="en-US" altLang="zh-CN" sz="2000" i="1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64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2000" i="1" spc="69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110" dirty="0">
                <a:solidFill>
                  <a:srgbClr val="000000"/>
                </a:solidFill>
                <a:latin typeface="Times New Roman"/>
                <a:ea typeface="Times New Roman"/>
              </a:rPr>
              <a:t>casei</a:t>
            </a:r>
            <a:r>
              <a:rPr lang="en-US" altLang="zh-CN" sz="2000" i="1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20" dirty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2000" i="1" spc="7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129" dirty="0">
                <a:solidFill>
                  <a:srgbClr val="000000"/>
                </a:solidFill>
                <a:latin typeface="Times New Roman"/>
                <a:ea typeface="Times New Roman"/>
              </a:rPr>
              <a:t>rhamnosus</a:t>
            </a:r>
          </a:p>
          <a:p>
            <a:pPr marL="0">
              <a:lnSpc>
                <a:spcPct val="100416"/>
              </a:lnSpc>
              <a:spcBef>
                <a:spcPts val="354"/>
              </a:spcBef>
            </a:pPr>
            <a:r>
              <a:rPr lang="en-US" altLang="zh-CN" sz="1400" spc="14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-49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i="1" spc="125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2000" i="1" spc="6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104" dirty="0">
                <a:solidFill>
                  <a:srgbClr val="000000"/>
                </a:solidFill>
                <a:latin typeface="Times New Roman"/>
                <a:ea typeface="Times New Roman"/>
              </a:rPr>
              <a:t>sake</a:t>
            </a:r>
          </a:p>
          <a:p>
            <a:pPr marL="274319" indent="-274319" hangingPunct="0">
              <a:lnSpc>
                <a:spcPct val="95416"/>
              </a:lnSpc>
              <a:spcBef>
                <a:spcPts val="329"/>
              </a:spcBef>
            </a:pPr>
            <a:r>
              <a:rPr lang="en-US" altLang="zh-CN" sz="1400" spc="164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18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gruptaki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güçlü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bakteriler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fruktoz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1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6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difosfat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aldolaz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glukoz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6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fosfat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6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000" spc="179" dirty="0">
                <a:solidFill>
                  <a:srgbClr val="000000"/>
                </a:solidFill>
                <a:latin typeface="Times New Roman"/>
                <a:ea typeface="Times New Roman"/>
              </a:rPr>
              <a:t>P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glukonat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dehidrogenaz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enzimlerini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bulundururlar.</a:t>
            </a:r>
          </a:p>
          <a:p>
            <a:pPr marL="0">
              <a:lnSpc>
                <a:spcPct val="100000"/>
              </a:lnSpc>
              <a:spcBef>
                <a:spcPts val="359"/>
              </a:spcBef>
            </a:pPr>
            <a:r>
              <a:rPr lang="en-US" altLang="zh-CN" sz="1400" spc="17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21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Peynirde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kullanılırlar.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" name="Freeform 983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4" name="Freeform 984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5" name="Freeform 985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6" name="Freeform 986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7" name="Freeform 987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8" name="Freeform 988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9" name="Freeform 989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0" name="TextBox 990"/>
          <p:cNvSpPr txBox="1"/>
          <p:nvPr/>
        </p:nvSpPr>
        <p:spPr>
          <a:xfrm>
            <a:off x="70408" y="56131"/>
            <a:ext cx="8947232" cy="65392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spc="195" dirty="0">
                <a:solidFill>
                  <a:srgbClr val="555E6B"/>
                </a:solidFill>
                <a:latin typeface="Times New Roman"/>
                <a:ea typeface="Times New Roman"/>
              </a:rPr>
              <a:t>Kesin</a:t>
            </a:r>
            <a:r>
              <a:rPr lang="en-US" altLang="zh-CN" sz="2400" spc="40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555E6B"/>
                </a:solidFill>
                <a:latin typeface="Times New Roman"/>
                <a:ea typeface="Times New Roman"/>
              </a:rPr>
              <a:t>heterofermantatifler</a:t>
            </a:r>
            <a:r>
              <a:rPr lang="en-US" altLang="zh-CN" sz="1800" spc="94" dirty="0">
                <a:solidFill>
                  <a:srgbClr val="555E6B"/>
                </a:solidFill>
                <a:latin typeface="Times New Roman"/>
                <a:ea typeface="Times New Roman"/>
              </a:rPr>
              <a:t>: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650" spc="10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650" spc="114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önceki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adı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ea typeface="Times New Roman"/>
              </a:rPr>
              <a:t>BETABACTERİUM’dur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>
              <a:lnSpc>
                <a:spcPts val="594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700" spc="27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2400" spc="185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9" dirty="0">
                <a:solidFill>
                  <a:srgbClr val="000000"/>
                </a:solidFill>
                <a:latin typeface="Times New Roman"/>
                <a:ea typeface="Times New Roman"/>
              </a:rPr>
              <a:t>daima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95" dirty="0">
                <a:solidFill>
                  <a:srgbClr val="000000"/>
                </a:solidFill>
                <a:latin typeface="Times New Roman"/>
                <a:ea typeface="Times New Roman"/>
              </a:rPr>
              <a:t>DL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9" dirty="0">
                <a:solidFill>
                  <a:srgbClr val="000000"/>
                </a:solidFill>
                <a:latin typeface="Times New Roman"/>
                <a:ea typeface="Times New Roman"/>
              </a:rPr>
              <a:t>formundadır.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650" spc="27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2400" spc="200" dirty="0">
                <a:solidFill>
                  <a:srgbClr val="000000"/>
                </a:solidFill>
                <a:latin typeface="Times New Roman"/>
                <a:ea typeface="Times New Roman"/>
              </a:rPr>
              <a:t>Birden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fazla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9" dirty="0">
                <a:solidFill>
                  <a:srgbClr val="000000"/>
                </a:solidFill>
                <a:latin typeface="Times New Roman"/>
                <a:ea typeface="Times New Roman"/>
              </a:rPr>
              <a:t>ürün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oluştururlar(etanol,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0" dirty="0">
                <a:solidFill>
                  <a:srgbClr val="000000"/>
                </a:solidFill>
                <a:latin typeface="Times New Roman"/>
                <a:ea typeface="Times New Roman"/>
              </a:rPr>
              <a:t>CO2,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asit,asetik</a:t>
            </a:r>
          </a:p>
          <a:p>
            <a:pPr marL="0" indent="274319">
              <a:lnSpc>
                <a:spcPct val="100000"/>
              </a:lnSpc>
            </a:pP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as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it)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650" spc="279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2400" spc="200" dirty="0">
                <a:solidFill>
                  <a:srgbClr val="000000"/>
                </a:solidFill>
                <a:latin typeface="Times New Roman"/>
                <a:ea typeface="Times New Roman"/>
              </a:rPr>
              <a:t>Fazlaca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29" dirty="0">
                <a:solidFill>
                  <a:srgbClr val="000000"/>
                </a:solidFill>
                <a:latin typeface="Times New Roman"/>
                <a:ea typeface="Times New Roman"/>
              </a:rPr>
              <a:t>aroma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20" dirty="0">
                <a:solidFill>
                  <a:srgbClr val="000000"/>
                </a:solidFill>
                <a:latin typeface="Times New Roman"/>
                <a:ea typeface="Times New Roman"/>
              </a:rPr>
              <a:t>maddesi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üretirler.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274319" indent="-274319" hangingPunct="0">
              <a:lnSpc>
                <a:spcPct val="100000"/>
              </a:lnSpc>
            </a:pPr>
            <a:r>
              <a:rPr lang="en-US" altLang="zh-CN" sz="1650" spc="234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Laktobasillerin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ea typeface="Times New Roman"/>
              </a:rPr>
              <a:t>asitlendirilmesi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9" dirty="0">
                <a:solidFill>
                  <a:srgbClr val="000000"/>
                </a:solidFill>
                <a:latin typeface="Times New Roman"/>
                <a:ea typeface="Times New Roman"/>
              </a:rPr>
              <a:t>bozulma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9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patojen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m.organizmalara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karşı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ea typeface="Times New Roman"/>
              </a:rPr>
              <a:t>inhibitör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güçlerinden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dolayı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gıda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teknolojisinde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5" dirty="0">
                <a:solidFill>
                  <a:srgbClr val="000000"/>
                </a:solidFill>
                <a:latin typeface="Times New Roman"/>
                <a:ea typeface="Times New Roman"/>
              </a:rPr>
              <a:t>hala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5" dirty="0" err="1">
                <a:solidFill>
                  <a:srgbClr val="000000"/>
                </a:solidFill>
                <a:latin typeface="Times New Roman"/>
                <a:ea typeface="Times New Roman"/>
              </a:rPr>
              <a:t>araştırılır</a:t>
            </a:r>
            <a:r>
              <a:rPr lang="en-US" altLang="zh-CN" sz="2400" spc="135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en-US" altLang="zh-CN" sz="2400" spc="135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>
              <a:lnSpc>
                <a:spcPts val="600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650" spc="27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2400" spc="185" dirty="0">
                <a:solidFill>
                  <a:srgbClr val="000000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üretimleri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25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5" dirty="0">
                <a:solidFill>
                  <a:srgbClr val="000000"/>
                </a:solidFill>
                <a:latin typeface="Times New Roman"/>
                <a:ea typeface="Times New Roman"/>
              </a:rPr>
              <a:t>düşüktür.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650" spc="7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650" spc="11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30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35°C’de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gelişirler.</a:t>
            </a:r>
          </a:p>
          <a:p>
            <a:pPr>
              <a:lnSpc>
                <a:spcPts val="584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650" spc="279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2400" i="1" spc="245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2400" i="1" spc="12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i="1" spc="220" dirty="0">
                <a:solidFill>
                  <a:srgbClr val="000000"/>
                </a:solidFill>
                <a:latin typeface="Times New Roman"/>
                <a:ea typeface="Times New Roman"/>
              </a:rPr>
              <a:t>fermentum</a:t>
            </a:r>
            <a:r>
              <a:rPr lang="en-US" altLang="zh-CN" sz="2400" i="1" spc="125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</a:p>
          <a:p>
            <a:pPr marL="0" indent="274319">
              <a:lnSpc>
                <a:spcPct val="100000"/>
              </a:lnSpc>
            </a:pPr>
            <a:r>
              <a:rPr lang="en-US" altLang="zh-CN" sz="2400" i="1" spc="179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2400" i="1" spc="89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i="1" spc="139" dirty="0">
                <a:solidFill>
                  <a:srgbClr val="000000"/>
                </a:solidFill>
                <a:latin typeface="Times New Roman"/>
                <a:ea typeface="Times New Roman"/>
              </a:rPr>
              <a:t>brevis</a:t>
            </a:r>
            <a:r>
              <a:rPr lang="en-US" altLang="zh-CN" sz="2400" i="1" spc="89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i="1" spc="179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2400" i="1" spc="9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i="1" spc="150" dirty="0">
                <a:solidFill>
                  <a:srgbClr val="000000"/>
                </a:solidFill>
                <a:latin typeface="Times New Roman"/>
                <a:ea typeface="Times New Roman"/>
              </a:rPr>
              <a:t>bifermentans</a:t>
            </a:r>
            <a:r>
              <a:rPr lang="en-US" altLang="zh-CN" sz="2400" i="1" spc="89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i="1" spc="179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2400" i="1" spc="9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i="1" spc="150" dirty="0">
                <a:solidFill>
                  <a:srgbClr val="000000"/>
                </a:solidFill>
                <a:latin typeface="Times New Roman"/>
                <a:ea typeface="Times New Roman"/>
              </a:rPr>
              <a:t>buchneri</a:t>
            </a:r>
            <a:r>
              <a:rPr lang="en-US" altLang="zh-CN" sz="2400" i="1" spc="114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i="1" spc="179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2400" i="1" spc="125" dirty="0">
                <a:solidFill>
                  <a:srgbClr val="000000"/>
                </a:solidFill>
                <a:latin typeface="Times New Roman"/>
                <a:ea typeface="Times New Roman"/>
              </a:rPr>
              <a:t>.k</a:t>
            </a:r>
            <a:r>
              <a:rPr lang="en-US" altLang="zh-CN" sz="2400" i="1" spc="120" dirty="0">
                <a:solidFill>
                  <a:srgbClr val="000000"/>
                </a:solidFill>
                <a:latin typeface="Times New Roman"/>
                <a:ea typeface="Times New Roman"/>
              </a:rPr>
              <a:t>efir</a:t>
            </a:r>
          </a:p>
          <a:p>
            <a:pPr>
              <a:lnSpc>
                <a:spcPts val="605"/>
              </a:lnSpc>
            </a:pPr>
            <a:endParaRPr lang="en-US" dirty="0"/>
          </a:p>
          <a:p>
            <a:pPr marL="274319" indent="-274319" hangingPunct="0">
              <a:lnSpc>
                <a:spcPct val="100000"/>
              </a:lnSpc>
            </a:pPr>
            <a:r>
              <a:rPr lang="en-US" altLang="zh-CN" sz="1650" spc="17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650" spc="19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ea typeface="Times New Roman"/>
              </a:rPr>
              <a:t>Güçlü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ea typeface="Times New Roman"/>
              </a:rPr>
              <a:t>glukoz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6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P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ea typeface="Times New Roman"/>
              </a:rPr>
              <a:t>glukonat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ea typeface="Times New Roman"/>
              </a:rPr>
              <a:t>dehidrogenaz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ea typeface="Times New Roman"/>
              </a:rPr>
              <a:t>enzimine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ea typeface="Times New Roman"/>
              </a:rPr>
              <a:t>sahiptirler.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29" dirty="0">
                <a:solidFill>
                  <a:srgbClr val="000000"/>
                </a:solidFill>
                <a:latin typeface="Times New Roman"/>
                <a:ea typeface="Times New Roman"/>
              </a:rPr>
              <a:t>Ama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ea typeface="Times New Roman"/>
              </a:rPr>
              <a:t>fruktoz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5" dirty="0">
                <a:solidFill>
                  <a:srgbClr val="000000"/>
                </a:solidFill>
                <a:latin typeface="Times New Roman"/>
                <a:ea typeface="Times New Roman"/>
              </a:rPr>
              <a:t>1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6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ea typeface="Times New Roman"/>
              </a:rPr>
              <a:t>difosfat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ea typeface="Times New Roman"/>
              </a:rPr>
              <a:t>aldolaz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ea typeface="Times New Roman"/>
              </a:rPr>
              <a:t>fosfofruktokinaz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ea typeface="Times New Roman"/>
              </a:rPr>
              <a:t>enzimi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ea typeface="Times New Roman"/>
              </a:rPr>
              <a:t>içermezler.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1" name="Freeform 991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2" name="Freeform 992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3" name="Freeform 993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4" name="Freeform 994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5" name="Freeform 995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6" name="Freeform 996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7" name="Freeform 997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8" name="TextBox 998"/>
          <p:cNvSpPr txBox="1"/>
          <p:nvPr/>
        </p:nvSpPr>
        <p:spPr>
          <a:xfrm>
            <a:off x="548640" y="520995"/>
            <a:ext cx="7325090" cy="47198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74320" indent="-274320" hangingPunct="0">
              <a:lnSpc>
                <a:spcPct val="91666"/>
              </a:lnSpc>
            </a:pPr>
            <a:r>
              <a:rPr lang="en-US" altLang="zh-CN" sz="3000" spc="215" dirty="0">
                <a:solidFill>
                  <a:srgbClr val="FE0000"/>
                </a:solidFill>
                <a:latin typeface="Times New Roman"/>
                <a:ea typeface="Times New Roman"/>
              </a:rPr>
              <a:t>Lactobacillus</a:t>
            </a:r>
            <a:r>
              <a:rPr lang="en-US" altLang="zh-CN" sz="3000" spc="129" dirty="0">
                <a:solidFill>
                  <a:srgbClr val="FE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3000" spc="189" dirty="0">
                <a:solidFill>
                  <a:srgbClr val="FE0000"/>
                </a:solidFill>
                <a:latin typeface="Times New Roman"/>
                <a:ea typeface="Times New Roman"/>
              </a:rPr>
              <a:t>türlerinin</a:t>
            </a:r>
            <a:r>
              <a:rPr lang="en-US" altLang="zh-CN" sz="3000" spc="129" dirty="0">
                <a:solidFill>
                  <a:srgbClr val="FE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3000" spc="234" dirty="0">
                <a:solidFill>
                  <a:srgbClr val="FE0000"/>
                </a:solidFill>
                <a:latin typeface="Times New Roman"/>
                <a:ea typeface="Times New Roman"/>
              </a:rPr>
              <a:t>ayrımında</a:t>
            </a:r>
            <a:r>
              <a:rPr lang="en-US" altLang="zh-CN" sz="3000" spc="129" dirty="0">
                <a:solidFill>
                  <a:srgbClr val="FE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3000" spc="234" dirty="0">
                <a:solidFill>
                  <a:srgbClr val="FE0000"/>
                </a:solidFill>
                <a:latin typeface="Times New Roman"/>
                <a:ea typeface="Times New Roman"/>
              </a:rPr>
              <a:t>temel</a:t>
            </a:r>
            <a:r>
              <a:rPr lang="en-US" altLang="zh-CN" sz="3000" dirty="0">
                <a:solidFill>
                  <a:srgbClr val="FE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3000" spc="195" dirty="0">
                <a:solidFill>
                  <a:srgbClr val="FE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3000" spc="120" dirty="0">
                <a:solidFill>
                  <a:srgbClr val="FE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3000" spc="179" dirty="0">
                <a:solidFill>
                  <a:srgbClr val="FE0000"/>
                </a:solidFill>
                <a:latin typeface="Times New Roman"/>
                <a:ea typeface="Times New Roman"/>
              </a:rPr>
              <a:t>glusidleri</a:t>
            </a:r>
            <a:r>
              <a:rPr lang="en-US" altLang="zh-CN" sz="3000" spc="120" dirty="0">
                <a:solidFill>
                  <a:srgbClr val="FE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3000" spc="209" dirty="0">
                <a:solidFill>
                  <a:srgbClr val="FE0000"/>
                </a:solidFill>
                <a:latin typeface="Times New Roman"/>
                <a:ea typeface="Times New Roman"/>
              </a:rPr>
              <a:t>fermente</a:t>
            </a:r>
            <a:r>
              <a:rPr lang="en-US" altLang="zh-CN" sz="3000" spc="120" dirty="0">
                <a:solidFill>
                  <a:srgbClr val="FE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3000" spc="195" dirty="0">
                <a:solidFill>
                  <a:srgbClr val="FE0000"/>
                </a:solidFill>
                <a:latin typeface="Times New Roman"/>
                <a:ea typeface="Times New Roman"/>
              </a:rPr>
              <a:t>etmeleri</a:t>
            </a:r>
            <a:r>
              <a:rPr lang="en-US" altLang="zh-CN" sz="3000" spc="120" dirty="0">
                <a:solidFill>
                  <a:srgbClr val="FE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3000" spc="240" dirty="0">
                <a:solidFill>
                  <a:srgbClr val="FE0000"/>
                </a:solidFill>
                <a:latin typeface="Times New Roman"/>
                <a:ea typeface="Times New Roman"/>
              </a:rPr>
              <a:t>göz</a:t>
            </a:r>
            <a:r>
              <a:rPr lang="en-US" altLang="zh-CN" sz="3000" dirty="0">
                <a:solidFill>
                  <a:srgbClr val="FE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3000" spc="259" dirty="0">
                <a:solidFill>
                  <a:srgbClr val="FE0000"/>
                </a:solidFill>
                <a:latin typeface="Times New Roman"/>
                <a:ea typeface="Times New Roman"/>
              </a:rPr>
              <a:t>önüne</a:t>
            </a:r>
            <a:r>
              <a:rPr lang="en-US" altLang="zh-CN" sz="3000" spc="94" dirty="0">
                <a:solidFill>
                  <a:srgbClr val="FE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3000" spc="185" dirty="0">
                <a:solidFill>
                  <a:srgbClr val="FE0000"/>
                </a:solidFill>
                <a:latin typeface="Times New Roman"/>
                <a:ea typeface="Times New Roman"/>
              </a:rPr>
              <a:t>alınır.</a:t>
            </a:r>
          </a:p>
          <a:p>
            <a:pPr marL="274320" indent="-274320" hangingPunct="0">
              <a:lnSpc>
                <a:spcPct val="91666"/>
              </a:lnSpc>
            </a:pPr>
            <a:r>
              <a:rPr lang="en-US" altLang="zh-CN" sz="1550" spc="18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550" spc="21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ea typeface="Times New Roman"/>
              </a:rPr>
              <a:t>Lactobasiller</a:t>
            </a:r>
            <a:r>
              <a:rPr lang="en-US" altLang="zh-CN" sz="22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ea typeface="Times New Roman"/>
              </a:rPr>
              <a:t>peynir</a:t>
            </a:r>
            <a:r>
              <a:rPr lang="en-US" altLang="zh-CN" sz="22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4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ea typeface="Times New Roman"/>
              </a:rPr>
              <a:t>fermente</a:t>
            </a:r>
            <a:r>
              <a:rPr lang="en-US" altLang="zh-CN" sz="22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14" dirty="0">
                <a:solidFill>
                  <a:srgbClr val="000000"/>
                </a:solidFill>
                <a:latin typeface="Times New Roman"/>
                <a:ea typeface="Times New Roman"/>
              </a:rPr>
              <a:t>sütlerin</a:t>
            </a:r>
            <a:r>
              <a:rPr lang="en-US" altLang="zh-CN" sz="22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39" dirty="0">
                <a:solidFill>
                  <a:srgbClr val="000000"/>
                </a:solidFill>
                <a:latin typeface="Times New Roman"/>
                <a:ea typeface="Times New Roman"/>
              </a:rPr>
              <a:t>yapımında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75" dirty="0">
                <a:solidFill>
                  <a:srgbClr val="000000"/>
                </a:solidFill>
                <a:latin typeface="Times New Roman"/>
                <a:ea typeface="Times New Roman"/>
              </a:rPr>
              <a:t>kültür</a:t>
            </a:r>
            <a:r>
              <a:rPr lang="en-US" altLang="zh-CN" sz="22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85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200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60" dirty="0">
                <a:solidFill>
                  <a:srgbClr val="000000"/>
                </a:solidFill>
                <a:latin typeface="Times New Roman"/>
                <a:ea typeface="Times New Roman"/>
              </a:rPr>
              <a:t>kullanılırlar</a:t>
            </a:r>
            <a:r>
              <a:rPr lang="en-US" altLang="zh-CN" sz="2200" spc="160" dirty="0">
                <a:solidFill>
                  <a:srgbClr val="FE0000"/>
                </a:solidFill>
                <a:latin typeface="Times New Roman"/>
                <a:ea typeface="Times New Roman"/>
              </a:rPr>
              <a:t>.</a:t>
            </a:r>
          </a:p>
          <a:p>
            <a:pPr marL="274320" indent="-274320" hangingPunct="0">
              <a:lnSpc>
                <a:spcPct val="91666"/>
              </a:lnSpc>
            </a:pPr>
            <a:r>
              <a:rPr lang="en-US" altLang="zh-CN" sz="1550" spc="189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550" spc="21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200" spc="164" dirty="0">
                <a:solidFill>
                  <a:srgbClr val="FE0000"/>
                </a:solidFill>
                <a:latin typeface="Times New Roman"/>
                <a:ea typeface="Times New Roman"/>
              </a:rPr>
              <a:t>Yağ</a:t>
            </a:r>
            <a:r>
              <a:rPr lang="en-US" altLang="zh-CN" sz="2200" spc="75" dirty="0">
                <a:solidFill>
                  <a:srgbClr val="FE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5" dirty="0">
                <a:solidFill>
                  <a:srgbClr val="FE0000"/>
                </a:solidFill>
                <a:latin typeface="Times New Roman"/>
                <a:ea typeface="Times New Roman"/>
              </a:rPr>
              <a:t>oranı</a:t>
            </a:r>
            <a:r>
              <a:rPr lang="en-US" altLang="zh-CN" sz="2200" spc="75" dirty="0">
                <a:solidFill>
                  <a:srgbClr val="FE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45" dirty="0">
                <a:solidFill>
                  <a:srgbClr val="FE0000"/>
                </a:solidFill>
                <a:latin typeface="Times New Roman"/>
                <a:ea typeface="Times New Roman"/>
              </a:rPr>
              <a:t>düşük</a:t>
            </a:r>
            <a:r>
              <a:rPr lang="en-US" altLang="zh-CN" sz="2200" spc="80" dirty="0">
                <a:solidFill>
                  <a:srgbClr val="FE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9" dirty="0">
                <a:solidFill>
                  <a:srgbClr val="FE0000"/>
                </a:solidFill>
                <a:latin typeface="Times New Roman"/>
                <a:ea typeface="Times New Roman"/>
              </a:rPr>
              <a:t>peynir</a:t>
            </a:r>
            <a:r>
              <a:rPr lang="en-US" altLang="zh-CN" sz="2200" spc="75" dirty="0">
                <a:solidFill>
                  <a:srgbClr val="FE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5" dirty="0">
                <a:solidFill>
                  <a:srgbClr val="FE0000"/>
                </a:solidFill>
                <a:latin typeface="Times New Roman"/>
                <a:ea typeface="Times New Roman"/>
              </a:rPr>
              <a:t>üretiminde;</a:t>
            </a:r>
            <a:r>
              <a:rPr lang="en-US" altLang="zh-CN" sz="2200" spc="75" dirty="0">
                <a:solidFill>
                  <a:srgbClr val="FE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i="1" spc="185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2200" i="1" spc="7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200" i="1" spc="139" dirty="0">
                <a:solidFill>
                  <a:srgbClr val="000000"/>
                </a:solidFill>
                <a:latin typeface="Times New Roman"/>
                <a:ea typeface="Times New Roman"/>
              </a:rPr>
              <a:t>plantarum</a:t>
            </a:r>
            <a:r>
              <a:rPr lang="en-US" altLang="zh-CN" sz="2200" i="1" spc="85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200" i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i="1" spc="164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2200" i="1" spc="8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200" i="1" spc="129" dirty="0">
                <a:solidFill>
                  <a:srgbClr val="000000"/>
                </a:solidFill>
                <a:latin typeface="Times New Roman"/>
                <a:ea typeface="Times New Roman"/>
              </a:rPr>
              <a:t>casei</a:t>
            </a:r>
            <a:r>
              <a:rPr lang="en-US" altLang="zh-CN" sz="2200" i="1" spc="8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200" i="1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i="1" spc="164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2200" i="1" spc="8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200" i="1" spc="135" dirty="0">
                <a:solidFill>
                  <a:srgbClr val="000000"/>
                </a:solidFill>
                <a:latin typeface="Times New Roman"/>
                <a:ea typeface="Times New Roman"/>
              </a:rPr>
              <a:t>acidophilus</a:t>
            </a:r>
            <a:r>
              <a:rPr lang="en-US" altLang="zh-CN" sz="2200" i="1" spc="75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200" i="1" spc="170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2200" i="1" spc="8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200" i="1" spc="150" dirty="0">
                <a:solidFill>
                  <a:srgbClr val="000000"/>
                </a:solidFill>
                <a:latin typeface="Times New Roman"/>
                <a:ea typeface="Times New Roman"/>
              </a:rPr>
              <a:t>rhamnosus</a:t>
            </a:r>
          </a:p>
          <a:p>
            <a:pPr marL="274320" indent="-274320" hangingPunct="0">
              <a:lnSpc>
                <a:spcPct val="91250"/>
              </a:lnSpc>
            </a:pPr>
            <a:r>
              <a:rPr lang="en-US" altLang="zh-CN" sz="1550" spc="16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550" spc="17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200" spc="120" dirty="0">
                <a:solidFill>
                  <a:srgbClr val="FE0000"/>
                </a:solidFill>
                <a:latin typeface="Times New Roman"/>
                <a:ea typeface="Times New Roman"/>
              </a:rPr>
              <a:t>Yoğurt</a:t>
            </a:r>
            <a:r>
              <a:rPr lang="en-US" altLang="zh-CN" sz="2200" spc="69" dirty="0">
                <a:solidFill>
                  <a:srgbClr val="FE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10" dirty="0">
                <a:solidFill>
                  <a:srgbClr val="FE0000"/>
                </a:solidFill>
                <a:latin typeface="Times New Roman"/>
                <a:ea typeface="Times New Roman"/>
              </a:rPr>
              <a:t>üretiminde</a:t>
            </a:r>
            <a:r>
              <a:rPr lang="en-US" altLang="zh-CN" sz="2200" spc="114" dirty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r>
              <a:rPr lang="en-US" altLang="zh-CN" sz="22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i="1" spc="135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2200" i="1" spc="69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200" i="1" spc="104" dirty="0">
                <a:solidFill>
                  <a:srgbClr val="000000"/>
                </a:solidFill>
                <a:latin typeface="Times New Roman"/>
                <a:ea typeface="Times New Roman"/>
              </a:rPr>
              <a:t>delbrueckii</a:t>
            </a:r>
            <a:r>
              <a:rPr lang="en-US" altLang="zh-CN" sz="2200" i="1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i="1" spc="114" dirty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2200" i="1" spc="64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200" i="1" spc="110" dirty="0">
                <a:solidFill>
                  <a:srgbClr val="000000"/>
                </a:solidFill>
                <a:latin typeface="Times New Roman"/>
                <a:ea typeface="Times New Roman"/>
              </a:rPr>
              <a:t>bulgaricus</a:t>
            </a:r>
            <a:r>
              <a:rPr lang="en-US" altLang="zh-CN" sz="2200" i="1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i="1" spc="12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i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i="1" spc="139" dirty="0">
                <a:solidFill>
                  <a:srgbClr val="000000"/>
                </a:solidFill>
                <a:latin typeface="Times New Roman"/>
                <a:ea typeface="Times New Roman"/>
              </a:rPr>
              <a:t>Str</a:t>
            </a:r>
            <a:r>
              <a:rPr lang="en-US" altLang="zh-CN" sz="2200" i="1" spc="9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200" i="1" spc="145" dirty="0">
                <a:solidFill>
                  <a:srgbClr val="000000"/>
                </a:solidFill>
                <a:latin typeface="Times New Roman"/>
                <a:ea typeface="Times New Roman"/>
              </a:rPr>
              <a:t>salivarus</a:t>
            </a:r>
            <a:r>
              <a:rPr lang="en-US" altLang="zh-CN" sz="2200" i="1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i="1" spc="164" dirty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2200" i="1" spc="10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200" i="1" spc="160" dirty="0">
                <a:solidFill>
                  <a:srgbClr val="000000"/>
                </a:solidFill>
                <a:latin typeface="Times New Roman"/>
                <a:ea typeface="Times New Roman"/>
              </a:rPr>
              <a:t>thermophilus</a:t>
            </a:r>
          </a:p>
          <a:p>
            <a:pPr marL="0">
              <a:lnSpc>
                <a:spcPct val="100000"/>
              </a:lnSpc>
            </a:pPr>
            <a:r>
              <a:rPr lang="en-US" altLang="zh-CN" sz="1550" spc="17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550" spc="19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200" spc="114" dirty="0">
                <a:solidFill>
                  <a:srgbClr val="FE0000"/>
                </a:solidFill>
                <a:latin typeface="Times New Roman"/>
                <a:ea typeface="Times New Roman"/>
              </a:rPr>
              <a:t>Kefir</a:t>
            </a:r>
            <a:r>
              <a:rPr lang="en-US" altLang="zh-CN" sz="2200" spc="75" dirty="0">
                <a:solidFill>
                  <a:srgbClr val="FE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14" dirty="0">
                <a:solidFill>
                  <a:srgbClr val="FE0000"/>
                </a:solidFill>
                <a:latin typeface="Times New Roman"/>
                <a:ea typeface="Times New Roman"/>
              </a:rPr>
              <a:t>üretiminde;</a:t>
            </a:r>
            <a:r>
              <a:rPr lang="en-US" altLang="zh-CN" sz="2200" spc="69" dirty="0">
                <a:solidFill>
                  <a:srgbClr val="FE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i="1" spc="154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2200" i="1" spc="69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200" i="1" spc="129" dirty="0">
                <a:solidFill>
                  <a:srgbClr val="000000"/>
                </a:solidFill>
                <a:latin typeface="Times New Roman"/>
                <a:ea typeface="Times New Roman"/>
              </a:rPr>
              <a:t>fermentum</a:t>
            </a:r>
            <a:r>
              <a:rPr lang="en-US" altLang="zh-CN" sz="2200" i="1" spc="8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200" i="1" spc="145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2200" i="1" spc="69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200" i="1" spc="110" dirty="0">
                <a:solidFill>
                  <a:srgbClr val="000000"/>
                </a:solidFill>
                <a:latin typeface="Times New Roman"/>
                <a:ea typeface="Times New Roman"/>
              </a:rPr>
              <a:t>brevis</a:t>
            </a:r>
            <a:r>
              <a:rPr lang="en-US" altLang="zh-CN" sz="2200" i="1" spc="85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200" i="1" spc="145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2200" i="1" spc="94" dirty="0">
                <a:solidFill>
                  <a:srgbClr val="000000"/>
                </a:solidFill>
                <a:latin typeface="Times New Roman"/>
                <a:ea typeface="Times New Roman"/>
              </a:rPr>
              <a:t>.kefir</a:t>
            </a:r>
          </a:p>
          <a:p>
            <a:pPr marL="274320" indent="-274320" hangingPunct="0">
              <a:lnSpc>
                <a:spcPct val="95416"/>
              </a:lnSpc>
            </a:pPr>
            <a:r>
              <a:rPr lang="en-US" altLang="zh-CN" sz="1550" spc="189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550" spc="21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ea typeface="Times New Roman"/>
              </a:rPr>
              <a:t>Peynir</a:t>
            </a:r>
            <a:r>
              <a:rPr lang="en-US" altLang="zh-CN" sz="22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ea typeface="Times New Roman"/>
              </a:rPr>
              <a:t>üretiminde</a:t>
            </a:r>
            <a:r>
              <a:rPr lang="en-US" altLang="zh-CN" sz="22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35" dirty="0">
                <a:solidFill>
                  <a:srgbClr val="000000"/>
                </a:solidFill>
                <a:latin typeface="Times New Roman"/>
                <a:ea typeface="Times New Roman"/>
              </a:rPr>
              <a:t>peynir</a:t>
            </a:r>
            <a:r>
              <a:rPr lang="en-US" altLang="zh-CN" sz="22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5" dirty="0">
                <a:solidFill>
                  <a:srgbClr val="000000"/>
                </a:solidFill>
                <a:latin typeface="Times New Roman"/>
                <a:ea typeface="Times New Roman"/>
              </a:rPr>
              <a:t>çeşidine</a:t>
            </a:r>
            <a:r>
              <a:rPr lang="en-US" altLang="zh-CN" sz="22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35" dirty="0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22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5" dirty="0">
                <a:solidFill>
                  <a:srgbClr val="000000"/>
                </a:solidFill>
                <a:latin typeface="Times New Roman"/>
                <a:ea typeface="Times New Roman"/>
              </a:rPr>
              <a:t>kültürde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5" dirty="0">
                <a:solidFill>
                  <a:srgbClr val="000000"/>
                </a:solidFill>
                <a:latin typeface="Times New Roman"/>
                <a:ea typeface="Times New Roman"/>
              </a:rPr>
              <a:t>değişir.</a:t>
            </a:r>
            <a:r>
              <a:rPr lang="en-US" altLang="zh-CN" sz="22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70" dirty="0">
                <a:solidFill>
                  <a:srgbClr val="000000"/>
                </a:solidFill>
                <a:latin typeface="Times New Roman"/>
                <a:ea typeface="Times New Roman"/>
              </a:rPr>
              <a:t>Mesela</a:t>
            </a:r>
            <a:r>
              <a:rPr lang="en-US" altLang="zh-CN" sz="22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ea typeface="Times New Roman"/>
              </a:rPr>
              <a:t>pıhtısı</a:t>
            </a:r>
            <a:r>
              <a:rPr lang="en-US" altLang="zh-CN" sz="22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ea typeface="Times New Roman"/>
              </a:rPr>
              <a:t>iyi</a:t>
            </a:r>
            <a:r>
              <a:rPr lang="en-US" altLang="zh-CN" sz="22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45" dirty="0">
                <a:solidFill>
                  <a:srgbClr val="000000"/>
                </a:solidFill>
                <a:latin typeface="Times New Roman"/>
                <a:ea typeface="Times New Roman"/>
              </a:rPr>
              <a:t>pişen</a:t>
            </a:r>
            <a:r>
              <a:rPr lang="en-US" altLang="zh-CN" sz="22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39" dirty="0">
                <a:solidFill>
                  <a:srgbClr val="000000"/>
                </a:solidFill>
                <a:latin typeface="Times New Roman"/>
                <a:ea typeface="Times New Roman"/>
              </a:rPr>
              <a:t>peynirlerde</a:t>
            </a:r>
            <a:r>
              <a:rPr lang="en-US" altLang="zh-CN" sz="22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39" dirty="0">
                <a:solidFill>
                  <a:srgbClr val="000000"/>
                </a:solidFill>
                <a:latin typeface="Times New Roman"/>
                <a:ea typeface="Times New Roman"/>
              </a:rPr>
              <a:t>sıcakta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14" dirty="0">
                <a:solidFill>
                  <a:srgbClr val="000000"/>
                </a:solidFill>
                <a:latin typeface="Times New Roman"/>
                <a:ea typeface="Times New Roman"/>
              </a:rPr>
              <a:t>gelişebilen</a:t>
            </a:r>
            <a:r>
              <a:rPr lang="en-US" altLang="zh-CN" sz="22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i="1" spc="185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2200" i="1" spc="7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200" i="1" spc="120" dirty="0">
                <a:solidFill>
                  <a:srgbClr val="000000"/>
                </a:solidFill>
                <a:latin typeface="Times New Roman"/>
                <a:ea typeface="Times New Roman"/>
              </a:rPr>
              <a:t>helveticus</a:t>
            </a:r>
            <a:r>
              <a:rPr lang="en-US" altLang="zh-CN" sz="2200" i="1" spc="89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200" i="1" spc="160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2200" i="1" spc="7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200" i="1" spc="120" dirty="0">
                <a:solidFill>
                  <a:srgbClr val="000000"/>
                </a:solidFill>
                <a:latin typeface="Times New Roman"/>
                <a:ea typeface="Times New Roman"/>
              </a:rPr>
              <a:t>delbrueckii</a:t>
            </a:r>
            <a:r>
              <a:rPr lang="en-US" altLang="zh-CN" sz="2200" i="1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i="1" spc="139" dirty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2200" i="1" spc="89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200" i="1" spc="104" dirty="0">
                <a:solidFill>
                  <a:srgbClr val="000000"/>
                </a:solidFill>
                <a:latin typeface="Times New Roman"/>
                <a:ea typeface="Times New Roman"/>
              </a:rPr>
              <a:t>lactis</a:t>
            </a:r>
            <a:r>
              <a:rPr lang="en-US" altLang="zh-CN" sz="2200" i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59" dirty="0">
                <a:solidFill>
                  <a:srgbClr val="000000"/>
                </a:solidFill>
                <a:latin typeface="Times New Roman"/>
                <a:ea typeface="Times New Roman"/>
              </a:rPr>
              <a:t>kullan</a:t>
            </a:r>
            <a:r>
              <a:rPr lang="en-US" altLang="zh-CN" sz="2200" spc="154" dirty="0">
                <a:solidFill>
                  <a:srgbClr val="000000"/>
                </a:solidFill>
                <a:latin typeface="Times New Roman"/>
                <a:ea typeface="Times New Roman"/>
              </a:rPr>
              <a:t>ılır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9" name="Freeform 999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0" name="Freeform 1000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1" name="Freeform 1001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2" name="Freeform 1002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3" name="Freeform 1003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4" name="Freeform 1004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5" name="Freeform 1005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6" name="Freeform 1006"/>
          <p:cNvSpPr/>
          <p:nvPr/>
        </p:nvSpPr>
        <p:spPr>
          <a:xfrm>
            <a:off x="0" y="438277"/>
            <a:ext cx="2286000" cy="2468879"/>
          </a:xfrm>
          <a:custGeom>
            <a:avLst/>
            <a:gdLst>
              <a:gd name="connsiteX0" fmla="*/ 0 w 2286000"/>
              <a:gd name="connsiteY0" fmla="*/ 2468879 h 2468879"/>
              <a:gd name="connsiteX1" fmla="*/ 2286000 w 2286000"/>
              <a:gd name="connsiteY1" fmla="*/ 2468879 h 2468879"/>
              <a:gd name="connsiteX2" fmla="*/ 2286000 w 2286000"/>
              <a:gd name="connsiteY2" fmla="*/ 0 h 2468879"/>
              <a:gd name="connsiteX3" fmla="*/ 0 w 2286000"/>
              <a:gd name="connsiteY3" fmla="*/ 0 h 2468879"/>
              <a:gd name="connsiteX4" fmla="*/ 0 w 2286000"/>
              <a:gd name="connsiteY4" fmla="*/ 2468879 h 2468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2468879">
                <a:moveTo>
                  <a:pt x="0" y="2468879"/>
                </a:moveTo>
                <a:lnTo>
                  <a:pt x="2286000" y="2468879"/>
                </a:lnTo>
                <a:lnTo>
                  <a:pt x="2286000" y="0"/>
                </a:lnTo>
                <a:lnTo>
                  <a:pt x="0" y="0"/>
                </a:lnTo>
                <a:lnTo>
                  <a:pt x="0" y="2468879"/>
                </a:lnTo>
                <a:close/>
              </a:path>
            </a:pathLst>
          </a:custGeom>
          <a:solidFill>
            <a:srgbClr val="F4CC2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7" name="Freeform 1007"/>
          <p:cNvSpPr/>
          <p:nvPr/>
        </p:nvSpPr>
        <p:spPr>
          <a:xfrm>
            <a:off x="2266950" y="412750"/>
            <a:ext cx="2305050" cy="2482850"/>
          </a:xfrm>
          <a:custGeom>
            <a:avLst/>
            <a:gdLst>
              <a:gd name="connsiteX0" fmla="*/ 19050 w 2305050"/>
              <a:gd name="connsiteY0" fmla="*/ 2494407 h 2482850"/>
              <a:gd name="connsiteX1" fmla="*/ 2305050 w 2305050"/>
              <a:gd name="connsiteY1" fmla="*/ 2494407 h 2482850"/>
              <a:gd name="connsiteX2" fmla="*/ 2305050 w 2305050"/>
              <a:gd name="connsiteY2" fmla="*/ 25527 h 2482850"/>
              <a:gd name="connsiteX3" fmla="*/ 19050 w 2305050"/>
              <a:gd name="connsiteY3" fmla="*/ 25527 h 2482850"/>
              <a:gd name="connsiteX4" fmla="*/ 19050 w 2305050"/>
              <a:gd name="connsiteY4" fmla="*/ 2494407 h 2482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2482850">
                <a:moveTo>
                  <a:pt x="19050" y="2494407"/>
                </a:moveTo>
                <a:lnTo>
                  <a:pt x="2305050" y="2494407"/>
                </a:lnTo>
                <a:lnTo>
                  <a:pt x="2305050" y="25527"/>
                </a:lnTo>
                <a:lnTo>
                  <a:pt x="19050" y="25527"/>
                </a:lnTo>
                <a:lnTo>
                  <a:pt x="19050" y="2494407"/>
                </a:lnTo>
                <a:close/>
              </a:path>
            </a:pathLst>
          </a:custGeom>
          <a:solidFill>
            <a:srgbClr val="F4CC2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8" name="Freeform 1008"/>
          <p:cNvSpPr/>
          <p:nvPr/>
        </p:nvSpPr>
        <p:spPr>
          <a:xfrm>
            <a:off x="4552950" y="412750"/>
            <a:ext cx="2305050" cy="2482850"/>
          </a:xfrm>
          <a:custGeom>
            <a:avLst/>
            <a:gdLst>
              <a:gd name="connsiteX0" fmla="*/ 19050 w 2305050"/>
              <a:gd name="connsiteY0" fmla="*/ 2494407 h 2482850"/>
              <a:gd name="connsiteX1" fmla="*/ 2305050 w 2305050"/>
              <a:gd name="connsiteY1" fmla="*/ 2494407 h 2482850"/>
              <a:gd name="connsiteX2" fmla="*/ 2305050 w 2305050"/>
              <a:gd name="connsiteY2" fmla="*/ 25527 h 2482850"/>
              <a:gd name="connsiteX3" fmla="*/ 19050 w 2305050"/>
              <a:gd name="connsiteY3" fmla="*/ 25527 h 2482850"/>
              <a:gd name="connsiteX4" fmla="*/ 19050 w 2305050"/>
              <a:gd name="connsiteY4" fmla="*/ 2494407 h 2482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2482850">
                <a:moveTo>
                  <a:pt x="19050" y="2494407"/>
                </a:moveTo>
                <a:lnTo>
                  <a:pt x="2305050" y="2494407"/>
                </a:lnTo>
                <a:lnTo>
                  <a:pt x="2305050" y="25527"/>
                </a:lnTo>
                <a:lnTo>
                  <a:pt x="19050" y="25527"/>
                </a:lnTo>
                <a:lnTo>
                  <a:pt x="19050" y="2494407"/>
                </a:lnTo>
                <a:close/>
              </a:path>
            </a:pathLst>
          </a:custGeom>
          <a:solidFill>
            <a:srgbClr val="F4CC2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9" name="Freeform 1009"/>
          <p:cNvSpPr/>
          <p:nvPr/>
        </p:nvSpPr>
        <p:spPr>
          <a:xfrm>
            <a:off x="6838950" y="412750"/>
            <a:ext cx="2305050" cy="2482850"/>
          </a:xfrm>
          <a:custGeom>
            <a:avLst/>
            <a:gdLst>
              <a:gd name="connsiteX0" fmla="*/ 19050 w 2305050"/>
              <a:gd name="connsiteY0" fmla="*/ 2494407 h 2482850"/>
              <a:gd name="connsiteX1" fmla="*/ 2305050 w 2305050"/>
              <a:gd name="connsiteY1" fmla="*/ 2494407 h 2482850"/>
              <a:gd name="connsiteX2" fmla="*/ 2305050 w 2305050"/>
              <a:gd name="connsiteY2" fmla="*/ 25527 h 2482850"/>
              <a:gd name="connsiteX3" fmla="*/ 19050 w 2305050"/>
              <a:gd name="connsiteY3" fmla="*/ 25527 h 2482850"/>
              <a:gd name="connsiteX4" fmla="*/ 19050 w 2305050"/>
              <a:gd name="connsiteY4" fmla="*/ 2494407 h 2482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2482850">
                <a:moveTo>
                  <a:pt x="19050" y="2494407"/>
                </a:moveTo>
                <a:lnTo>
                  <a:pt x="2305050" y="2494407"/>
                </a:lnTo>
                <a:lnTo>
                  <a:pt x="2305050" y="25527"/>
                </a:lnTo>
                <a:lnTo>
                  <a:pt x="19050" y="25527"/>
                </a:lnTo>
                <a:lnTo>
                  <a:pt x="19050" y="2494407"/>
                </a:lnTo>
                <a:close/>
              </a:path>
            </a:pathLst>
          </a:custGeom>
          <a:solidFill>
            <a:srgbClr val="F4CC2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0" name="Freeform 1010"/>
          <p:cNvSpPr/>
          <p:nvPr/>
        </p:nvSpPr>
        <p:spPr>
          <a:xfrm>
            <a:off x="0" y="2907157"/>
            <a:ext cx="2286000" cy="640080"/>
          </a:xfrm>
          <a:custGeom>
            <a:avLst/>
            <a:gdLst>
              <a:gd name="connsiteX0" fmla="*/ 0 w 2286000"/>
              <a:gd name="connsiteY0" fmla="*/ 640080 h 640080"/>
              <a:gd name="connsiteX1" fmla="*/ 2286000 w 2286000"/>
              <a:gd name="connsiteY1" fmla="*/ 640080 h 640080"/>
              <a:gd name="connsiteX2" fmla="*/ 2286000 w 2286000"/>
              <a:gd name="connsiteY2" fmla="*/ 0 h 640080"/>
              <a:gd name="connsiteX3" fmla="*/ 0 w 2286000"/>
              <a:gd name="connsiteY3" fmla="*/ 0 h 640080"/>
              <a:gd name="connsiteX4" fmla="*/ 0 w 2286000"/>
              <a:gd name="connsiteY4" fmla="*/ 640080 h 640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640080">
                <a:moveTo>
                  <a:pt x="0" y="640080"/>
                </a:moveTo>
                <a:lnTo>
                  <a:pt x="2286000" y="640080"/>
                </a:lnTo>
                <a:lnTo>
                  <a:pt x="2286000" y="0"/>
                </a:lnTo>
                <a:lnTo>
                  <a:pt x="0" y="0"/>
                </a:lnTo>
                <a:lnTo>
                  <a:pt x="0" y="640080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1" name="Freeform 1011"/>
          <p:cNvSpPr/>
          <p:nvPr/>
        </p:nvSpPr>
        <p:spPr>
          <a:xfrm>
            <a:off x="2266950" y="2876550"/>
            <a:ext cx="2305050" cy="666750"/>
          </a:xfrm>
          <a:custGeom>
            <a:avLst/>
            <a:gdLst>
              <a:gd name="connsiteX0" fmla="*/ 19050 w 2305050"/>
              <a:gd name="connsiteY0" fmla="*/ 670687 h 666750"/>
              <a:gd name="connsiteX1" fmla="*/ 2305050 w 2305050"/>
              <a:gd name="connsiteY1" fmla="*/ 670687 h 666750"/>
              <a:gd name="connsiteX2" fmla="*/ 2305050 w 2305050"/>
              <a:gd name="connsiteY2" fmla="*/ 30607 h 666750"/>
              <a:gd name="connsiteX3" fmla="*/ 19050 w 2305050"/>
              <a:gd name="connsiteY3" fmla="*/ 30607 h 666750"/>
              <a:gd name="connsiteX4" fmla="*/ 19050 w 2305050"/>
              <a:gd name="connsiteY4" fmla="*/ 670687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666750">
                <a:moveTo>
                  <a:pt x="19050" y="670687"/>
                </a:moveTo>
                <a:lnTo>
                  <a:pt x="2305050" y="670687"/>
                </a:lnTo>
                <a:lnTo>
                  <a:pt x="2305050" y="30607"/>
                </a:lnTo>
                <a:lnTo>
                  <a:pt x="19050" y="30607"/>
                </a:lnTo>
                <a:lnTo>
                  <a:pt x="19050" y="670687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2" name="Freeform 1012"/>
          <p:cNvSpPr/>
          <p:nvPr/>
        </p:nvSpPr>
        <p:spPr>
          <a:xfrm>
            <a:off x="4552950" y="2876550"/>
            <a:ext cx="2305050" cy="666750"/>
          </a:xfrm>
          <a:custGeom>
            <a:avLst/>
            <a:gdLst>
              <a:gd name="connsiteX0" fmla="*/ 19050 w 2305050"/>
              <a:gd name="connsiteY0" fmla="*/ 670687 h 666750"/>
              <a:gd name="connsiteX1" fmla="*/ 2305050 w 2305050"/>
              <a:gd name="connsiteY1" fmla="*/ 670687 h 666750"/>
              <a:gd name="connsiteX2" fmla="*/ 2305050 w 2305050"/>
              <a:gd name="connsiteY2" fmla="*/ 30607 h 666750"/>
              <a:gd name="connsiteX3" fmla="*/ 19050 w 2305050"/>
              <a:gd name="connsiteY3" fmla="*/ 30607 h 666750"/>
              <a:gd name="connsiteX4" fmla="*/ 19050 w 2305050"/>
              <a:gd name="connsiteY4" fmla="*/ 670687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666750">
                <a:moveTo>
                  <a:pt x="19050" y="670687"/>
                </a:moveTo>
                <a:lnTo>
                  <a:pt x="2305050" y="670687"/>
                </a:lnTo>
                <a:lnTo>
                  <a:pt x="2305050" y="30607"/>
                </a:lnTo>
                <a:lnTo>
                  <a:pt x="19050" y="30607"/>
                </a:lnTo>
                <a:lnTo>
                  <a:pt x="19050" y="670687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3" name="Freeform 1013"/>
          <p:cNvSpPr/>
          <p:nvPr/>
        </p:nvSpPr>
        <p:spPr>
          <a:xfrm>
            <a:off x="6838950" y="2876550"/>
            <a:ext cx="2305050" cy="666750"/>
          </a:xfrm>
          <a:custGeom>
            <a:avLst/>
            <a:gdLst>
              <a:gd name="connsiteX0" fmla="*/ 19050 w 2305050"/>
              <a:gd name="connsiteY0" fmla="*/ 670687 h 666750"/>
              <a:gd name="connsiteX1" fmla="*/ 2305050 w 2305050"/>
              <a:gd name="connsiteY1" fmla="*/ 670687 h 666750"/>
              <a:gd name="connsiteX2" fmla="*/ 2305050 w 2305050"/>
              <a:gd name="connsiteY2" fmla="*/ 30607 h 666750"/>
              <a:gd name="connsiteX3" fmla="*/ 19050 w 2305050"/>
              <a:gd name="connsiteY3" fmla="*/ 30607 h 666750"/>
              <a:gd name="connsiteX4" fmla="*/ 19050 w 2305050"/>
              <a:gd name="connsiteY4" fmla="*/ 670687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666750">
                <a:moveTo>
                  <a:pt x="19050" y="670687"/>
                </a:moveTo>
                <a:lnTo>
                  <a:pt x="2305050" y="670687"/>
                </a:lnTo>
                <a:lnTo>
                  <a:pt x="2305050" y="30607"/>
                </a:lnTo>
                <a:lnTo>
                  <a:pt x="19050" y="30607"/>
                </a:lnTo>
                <a:lnTo>
                  <a:pt x="19050" y="670687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4" name="Freeform 1014"/>
          <p:cNvSpPr/>
          <p:nvPr/>
        </p:nvSpPr>
        <p:spPr>
          <a:xfrm>
            <a:off x="0" y="3547237"/>
            <a:ext cx="2286000" cy="365759"/>
          </a:xfrm>
          <a:custGeom>
            <a:avLst/>
            <a:gdLst>
              <a:gd name="connsiteX0" fmla="*/ 0 w 2286000"/>
              <a:gd name="connsiteY0" fmla="*/ 365759 h 365759"/>
              <a:gd name="connsiteX1" fmla="*/ 2286000 w 2286000"/>
              <a:gd name="connsiteY1" fmla="*/ 365759 h 365759"/>
              <a:gd name="connsiteX2" fmla="*/ 2286000 w 2286000"/>
              <a:gd name="connsiteY2" fmla="*/ 0 h 365759"/>
              <a:gd name="connsiteX3" fmla="*/ 0 w 2286000"/>
              <a:gd name="connsiteY3" fmla="*/ 0 h 365759"/>
              <a:gd name="connsiteX4" fmla="*/ 0 w 2286000"/>
              <a:gd name="connsiteY4" fmla="*/ 365759 h 36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365759">
                <a:moveTo>
                  <a:pt x="0" y="365759"/>
                </a:moveTo>
                <a:lnTo>
                  <a:pt x="2286000" y="365759"/>
                </a:lnTo>
                <a:lnTo>
                  <a:pt x="2286000" y="0"/>
                </a:lnTo>
                <a:lnTo>
                  <a:pt x="0" y="0"/>
                </a:lnTo>
                <a:lnTo>
                  <a:pt x="0" y="365759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5" name="Freeform 1015"/>
          <p:cNvSpPr/>
          <p:nvPr/>
        </p:nvSpPr>
        <p:spPr>
          <a:xfrm>
            <a:off x="2266950" y="3524250"/>
            <a:ext cx="2305050" cy="387350"/>
          </a:xfrm>
          <a:custGeom>
            <a:avLst/>
            <a:gdLst>
              <a:gd name="connsiteX0" fmla="*/ 19050 w 2305050"/>
              <a:gd name="connsiteY0" fmla="*/ 388747 h 387350"/>
              <a:gd name="connsiteX1" fmla="*/ 2305050 w 2305050"/>
              <a:gd name="connsiteY1" fmla="*/ 388747 h 387350"/>
              <a:gd name="connsiteX2" fmla="*/ 2305050 w 2305050"/>
              <a:gd name="connsiteY2" fmla="*/ 22987 h 387350"/>
              <a:gd name="connsiteX3" fmla="*/ 19050 w 2305050"/>
              <a:gd name="connsiteY3" fmla="*/ 22987 h 387350"/>
              <a:gd name="connsiteX4" fmla="*/ 19050 w 2305050"/>
              <a:gd name="connsiteY4" fmla="*/ 388747 h 387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387350">
                <a:moveTo>
                  <a:pt x="19050" y="388747"/>
                </a:moveTo>
                <a:lnTo>
                  <a:pt x="2305050" y="388747"/>
                </a:lnTo>
                <a:lnTo>
                  <a:pt x="2305050" y="22987"/>
                </a:lnTo>
                <a:lnTo>
                  <a:pt x="19050" y="22987"/>
                </a:lnTo>
                <a:lnTo>
                  <a:pt x="19050" y="388747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6" name="Freeform 1016"/>
          <p:cNvSpPr/>
          <p:nvPr/>
        </p:nvSpPr>
        <p:spPr>
          <a:xfrm>
            <a:off x="4552950" y="3524250"/>
            <a:ext cx="2305050" cy="387350"/>
          </a:xfrm>
          <a:custGeom>
            <a:avLst/>
            <a:gdLst>
              <a:gd name="connsiteX0" fmla="*/ 19050 w 2305050"/>
              <a:gd name="connsiteY0" fmla="*/ 388747 h 387350"/>
              <a:gd name="connsiteX1" fmla="*/ 2305050 w 2305050"/>
              <a:gd name="connsiteY1" fmla="*/ 388747 h 387350"/>
              <a:gd name="connsiteX2" fmla="*/ 2305050 w 2305050"/>
              <a:gd name="connsiteY2" fmla="*/ 22987 h 387350"/>
              <a:gd name="connsiteX3" fmla="*/ 19050 w 2305050"/>
              <a:gd name="connsiteY3" fmla="*/ 22987 h 387350"/>
              <a:gd name="connsiteX4" fmla="*/ 19050 w 2305050"/>
              <a:gd name="connsiteY4" fmla="*/ 388747 h 387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387350">
                <a:moveTo>
                  <a:pt x="19050" y="388747"/>
                </a:moveTo>
                <a:lnTo>
                  <a:pt x="2305050" y="388747"/>
                </a:lnTo>
                <a:lnTo>
                  <a:pt x="2305050" y="22987"/>
                </a:lnTo>
                <a:lnTo>
                  <a:pt x="19050" y="22987"/>
                </a:lnTo>
                <a:lnTo>
                  <a:pt x="19050" y="388747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7" name="Freeform 1017"/>
          <p:cNvSpPr/>
          <p:nvPr/>
        </p:nvSpPr>
        <p:spPr>
          <a:xfrm>
            <a:off x="6838950" y="3524250"/>
            <a:ext cx="2305050" cy="387350"/>
          </a:xfrm>
          <a:custGeom>
            <a:avLst/>
            <a:gdLst>
              <a:gd name="connsiteX0" fmla="*/ 19050 w 2305050"/>
              <a:gd name="connsiteY0" fmla="*/ 388747 h 387350"/>
              <a:gd name="connsiteX1" fmla="*/ 2305050 w 2305050"/>
              <a:gd name="connsiteY1" fmla="*/ 388747 h 387350"/>
              <a:gd name="connsiteX2" fmla="*/ 2305050 w 2305050"/>
              <a:gd name="connsiteY2" fmla="*/ 22987 h 387350"/>
              <a:gd name="connsiteX3" fmla="*/ 19050 w 2305050"/>
              <a:gd name="connsiteY3" fmla="*/ 22987 h 387350"/>
              <a:gd name="connsiteX4" fmla="*/ 19050 w 2305050"/>
              <a:gd name="connsiteY4" fmla="*/ 388747 h 387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387350">
                <a:moveTo>
                  <a:pt x="19050" y="388747"/>
                </a:moveTo>
                <a:lnTo>
                  <a:pt x="2305050" y="388747"/>
                </a:lnTo>
                <a:lnTo>
                  <a:pt x="2305050" y="22987"/>
                </a:lnTo>
                <a:lnTo>
                  <a:pt x="19050" y="22987"/>
                </a:lnTo>
                <a:lnTo>
                  <a:pt x="19050" y="388747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8" name="Freeform 1018"/>
          <p:cNvSpPr/>
          <p:nvPr/>
        </p:nvSpPr>
        <p:spPr>
          <a:xfrm>
            <a:off x="0" y="3912997"/>
            <a:ext cx="2286000" cy="365760"/>
          </a:xfrm>
          <a:custGeom>
            <a:avLst/>
            <a:gdLst>
              <a:gd name="connsiteX0" fmla="*/ 0 w 2286000"/>
              <a:gd name="connsiteY0" fmla="*/ 365760 h 365760"/>
              <a:gd name="connsiteX1" fmla="*/ 2286000 w 2286000"/>
              <a:gd name="connsiteY1" fmla="*/ 365760 h 365760"/>
              <a:gd name="connsiteX2" fmla="*/ 2286000 w 2286000"/>
              <a:gd name="connsiteY2" fmla="*/ 0 h 365760"/>
              <a:gd name="connsiteX3" fmla="*/ 0 w 2286000"/>
              <a:gd name="connsiteY3" fmla="*/ 0 h 365760"/>
              <a:gd name="connsiteX4" fmla="*/ 0 w 2286000"/>
              <a:gd name="connsiteY4" fmla="*/ 365760 h 36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365760">
                <a:moveTo>
                  <a:pt x="0" y="365760"/>
                </a:moveTo>
                <a:lnTo>
                  <a:pt x="2286000" y="365760"/>
                </a:lnTo>
                <a:lnTo>
                  <a:pt x="2286000" y="0"/>
                </a:lnTo>
                <a:lnTo>
                  <a:pt x="0" y="0"/>
                </a:lnTo>
                <a:lnTo>
                  <a:pt x="0" y="365760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9" name="Freeform 1019"/>
          <p:cNvSpPr/>
          <p:nvPr/>
        </p:nvSpPr>
        <p:spPr>
          <a:xfrm>
            <a:off x="2266950" y="3892550"/>
            <a:ext cx="2305050" cy="374650"/>
          </a:xfrm>
          <a:custGeom>
            <a:avLst/>
            <a:gdLst>
              <a:gd name="connsiteX0" fmla="*/ 19050 w 2305050"/>
              <a:gd name="connsiteY0" fmla="*/ 386207 h 374650"/>
              <a:gd name="connsiteX1" fmla="*/ 2305050 w 2305050"/>
              <a:gd name="connsiteY1" fmla="*/ 386207 h 374650"/>
              <a:gd name="connsiteX2" fmla="*/ 2305050 w 2305050"/>
              <a:gd name="connsiteY2" fmla="*/ 20447 h 374650"/>
              <a:gd name="connsiteX3" fmla="*/ 19050 w 2305050"/>
              <a:gd name="connsiteY3" fmla="*/ 20447 h 374650"/>
              <a:gd name="connsiteX4" fmla="*/ 19050 w 2305050"/>
              <a:gd name="connsiteY4" fmla="*/ 386207 h 374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374650">
                <a:moveTo>
                  <a:pt x="19050" y="386207"/>
                </a:moveTo>
                <a:lnTo>
                  <a:pt x="2305050" y="386207"/>
                </a:lnTo>
                <a:lnTo>
                  <a:pt x="2305050" y="20447"/>
                </a:lnTo>
                <a:lnTo>
                  <a:pt x="19050" y="20447"/>
                </a:lnTo>
                <a:lnTo>
                  <a:pt x="19050" y="386207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0" name="Freeform 1020"/>
          <p:cNvSpPr/>
          <p:nvPr/>
        </p:nvSpPr>
        <p:spPr>
          <a:xfrm>
            <a:off x="4552950" y="3892550"/>
            <a:ext cx="2305050" cy="374650"/>
          </a:xfrm>
          <a:custGeom>
            <a:avLst/>
            <a:gdLst>
              <a:gd name="connsiteX0" fmla="*/ 19050 w 2305050"/>
              <a:gd name="connsiteY0" fmla="*/ 386207 h 374650"/>
              <a:gd name="connsiteX1" fmla="*/ 2305050 w 2305050"/>
              <a:gd name="connsiteY1" fmla="*/ 386207 h 374650"/>
              <a:gd name="connsiteX2" fmla="*/ 2305050 w 2305050"/>
              <a:gd name="connsiteY2" fmla="*/ 20447 h 374650"/>
              <a:gd name="connsiteX3" fmla="*/ 19050 w 2305050"/>
              <a:gd name="connsiteY3" fmla="*/ 20447 h 374650"/>
              <a:gd name="connsiteX4" fmla="*/ 19050 w 2305050"/>
              <a:gd name="connsiteY4" fmla="*/ 386207 h 374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374650">
                <a:moveTo>
                  <a:pt x="19050" y="386207"/>
                </a:moveTo>
                <a:lnTo>
                  <a:pt x="2305050" y="386207"/>
                </a:lnTo>
                <a:lnTo>
                  <a:pt x="2305050" y="20447"/>
                </a:lnTo>
                <a:lnTo>
                  <a:pt x="19050" y="20447"/>
                </a:lnTo>
                <a:lnTo>
                  <a:pt x="19050" y="386207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1" name="Freeform 1021"/>
          <p:cNvSpPr/>
          <p:nvPr/>
        </p:nvSpPr>
        <p:spPr>
          <a:xfrm>
            <a:off x="6838950" y="3892550"/>
            <a:ext cx="2305050" cy="374650"/>
          </a:xfrm>
          <a:custGeom>
            <a:avLst/>
            <a:gdLst>
              <a:gd name="connsiteX0" fmla="*/ 19050 w 2305050"/>
              <a:gd name="connsiteY0" fmla="*/ 386207 h 374650"/>
              <a:gd name="connsiteX1" fmla="*/ 2305050 w 2305050"/>
              <a:gd name="connsiteY1" fmla="*/ 386207 h 374650"/>
              <a:gd name="connsiteX2" fmla="*/ 2305050 w 2305050"/>
              <a:gd name="connsiteY2" fmla="*/ 20447 h 374650"/>
              <a:gd name="connsiteX3" fmla="*/ 19050 w 2305050"/>
              <a:gd name="connsiteY3" fmla="*/ 20447 h 374650"/>
              <a:gd name="connsiteX4" fmla="*/ 19050 w 2305050"/>
              <a:gd name="connsiteY4" fmla="*/ 386207 h 374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374650">
                <a:moveTo>
                  <a:pt x="19050" y="386207"/>
                </a:moveTo>
                <a:lnTo>
                  <a:pt x="2305050" y="386207"/>
                </a:lnTo>
                <a:lnTo>
                  <a:pt x="2305050" y="20447"/>
                </a:lnTo>
                <a:lnTo>
                  <a:pt x="19050" y="20447"/>
                </a:lnTo>
                <a:lnTo>
                  <a:pt x="19050" y="386207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2" name="Freeform 1022"/>
          <p:cNvSpPr/>
          <p:nvPr/>
        </p:nvSpPr>
        <p:spPr>
          <a:xfrm>
            <a:off x="0" y="4278757"/>
            <a:ext cx="2286000" cy="640079"/>
          </a:xfrm>
          <a:custGeom>
            <a:avLst/>
            <a:gdLst>
              <a:gd name="connsiteX0" fmla="*/ 0 w 2286000"/>
              <a:gd name="connsiteY0" fmla="*/ 640079 h 640079"/>
              <a:gd name="connsiteX1" fmla="*/ 2286000 w 2286000"/>
              <a:gd name="connsiteY1" fmla="*/ 640079 h 640079"/>
              <a:gd name="connsiteX2" fmla="*/ 2286000 w 2286000"/>
              <a:gd name="connsiteY2" fmla="*/ 0 h 640079"/>
              <a:gd name="connsiteX3" fmla="*/ 0 w 2286000"/>
              <a:gd name="connsiteY3" fmla="*/ 0 h 640079"/>
              <a:gd name="connsiteX4" fmla="*/ 0 w 2286000"/>
              <a:gd name="connsiteY4" fmla="*/ 640079 h 640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640079">
                <a:moveTo>
                  <a:pt x="0" y="640079"/>
                </a:moveTo>
                <a:lnTo>
                  <a:pt x="2286000" y="640079"/>
                </a:lnTo>
                <a:lnTo>
                  <a:pt x="2286000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3" name="Freeform 1023"/>
          <p:cNvSpPr/>
          <p:nvPr/>
        </p:nvSpPr>
        <p:spPr>
          <a:xfrm>
            <a:off x="2266950" y="4248150"/>
            <a:ext cx="2305050" cy="666750"/>
          </a:xfrm>
          <a:custGeom>
            <a:avLst/>
            <a:gdLst>
              <a:gd name="connsiteX0" fmla="*/ 19050 w 2305050"/>
              <a:gd name="connsiteY0" fmla="*/ 670687 h 666750"/>
              <a:gd name="connsiteX1" fmla="*/ 2305050 w 2305050"/>
              <a:gd name="connsiteY1" fmla="*/ 670687 h 666750"/>
              <a:gd name="connsiteX2" fmla="*/ 2305050 w 2305050"/>
              <a:gd name="connsiteY2" fmla="*/ 30607 h 666750"/>
              <a:gd name="connsiteX3" fmla="*/ 19050 w 2305050"/>
              <a:gd name="connsiteY3" fmla="*/ 30607 h 666750"/>
              <a:gd name="connsiteX4" fmla="*/ 19050 w 2305050"/>
              <a:gd name="connsiteY4" fmla="*/ 670687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666750">
                <a:moveTo>
                  <a:pt x="19050" y="670687"/>
                </a:moveTo>
                <a:lnTo>
                  <a:pt x="2305050" y="670687"/>
                </a:lnTo>
                <a:lnTo>
                  <a:pt x="2305050" y="30607"/>
                </a:lnTo>
                <a:lnTo>
                  <a:pt x="19050" y="30607"/>
                </a:lnTo>
                <a:lnTo>
                  <a:pt x="19050" y="670687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4" name="Freeform 1024"/>
          <p:cNvSpPr/>
          <p:nvPr/>
        </p:nvSpPr>
        <p:spPr>
          <a:xfrm>
            <a:off x="4552950" y="4248150"/>
            <a:ext cx="2305050" cy="666750"/>
          </a:xfrm>
          <a:custGeom>
            <a:avLst/>
            <a:gdLst>
              <a:gd name="connsiteX0" fmla="*/ 19050 w 2305050"/>
              <a:gd name="connsiteY0" fmla="*/ 670687 h 666750"/>
              <a:gd name="connsiteX1" fmla="*/ 2305050 w 2305050"/>
              <a:gd name="connsiteY1" fmla="*/ 670687 h 666750"/>
              <a:gd name="connsiteX2" fmla="*/ 2305050 w 2305050"/>
              <a:gd name="connsiteY2" fmla="*/ 30607 h 666750"/>
              <a:gd name="connsiteX3" fmla="*/ 19050 w 2305050"/>
              <a:gd name="connsiteY3" fmla="*/ 30607 h 666750"/>
              <a:gd name="connsiteX4" fmla="*/ 19050 w 2305050"/>
              <a:gd name="connsiteY4" fmla="*/ 670687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666750">
                <a:moveTo>
                  <a:pt x="19050" y="670687"/>
                </a:moveTo>
                <a:lnTo>
                  <a:pt x="2305050" y="670687"/>
                </a:lnTo>
                <a:lnTo>
                  <a:pt x="2305050" y="30607"/>
                </a:lnTo>
                <a:lnTo>
                  <a:pt x="19050" y="30607"/>
                </a:lnTo>
                <a:lnTo>
                  <a:pt x="19050" y="670687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5" name="Freeform 1025"/>
          <p:cNvSpPr/>
          <p:nvPr/>
        </p:nvSpPr>
        <p:spPr>
          <a:xfrm>
            <a:off x="6838950" y="4248150"/>
            <a:ext cx="2305050" cy="666750"/>
          </a:xfrm>
          <a:custGeom>
            <a:avLst/>
            <a:gdLst>
              <a:gd name="connsiteX0" fmla="*/ 19050 w 2305050"/>
              <a:gd name="connsiteY0" fmla="*/ 670687 h 666750"/>
              <a:gd name="connsiteX1" fmla="*/ 2305050 w 2305050"/>
              <a:gd name="connsiteY1" fmla="*/ 670687 h 666750"/>
              <a:gd name="connsiteX2" fmla="*/ 2305050 w 2305050"/>
              <a:gd name="connsiteY2" fmla="*/ 30607 h 666750"/>
              <a:gd name="connsiteX3" fmla="*/ 19050 w 2305050"/>
              <a:gd name="connsiteY3" fmla="*/ 30607 h 666750"/>
              <a:gd name="connsiteX4" fmla="*/ 19050 w 2305050"/>
              <a:gd name="connsiteY4" fmla="*/ 670687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666750">
                <a:moveTo>
                  <a:pt x="19050" y="670687"/>
                </a:moveTo>
                <a:lnTo>
                  <a:pt x="2305050" y="670687"/>
                </a:lnTo>
                <a:lnTo>
                  <a:pt x="2305050" y="30607"/>
                </a:lnTo>
                <a:lnTo>
                  <a:pt x="19050" y="30607"/>
                </a:lnTo>
                <a:lnTo>
                  <a:pt x="19050" y="670687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6" name="Freeform 1026"/>
          <p:cNvSpPr/>
          <p:nvPr/>
        </p:nvSpPr>
        <p:spPr>
          <a:xfrm>
            <a:off x="0" y="4918837"/>
            <a:ext cx="2286000" cy="365759"/>
          </a:xfrm>
          <a:custGeom>
            <a:avLst/>
            <a:gdLst>
              <a:gd name="connsiteX0" fmla="*/ 0 w 2286000"/>
              <a:gd name="connsiteY0" fmla="*/ 365759 h 365759"/>
              <a:gd name="connsiteX1" fmla="*/ 2286000 w 2286000"/>
              <a:gd name="connsiteY1" fmla="*/ 365759 h 365759"/>
              <a:gd name="connsiteX2" fmla="*/ 2286000 w 2286000"/>
              <a:gd name="connsiteY2" fmla="*/ 0 h 365759"/>
              <a:gd name="connsiteX3" fmla="*/ 0 w 2286000"/>
              <a:gd name="connsiteY3" fmla="*/ 0 h 365759"/>
              <a:gd name="connsiteX4" fmla="*/ 0 w 2286000"/>
              <a:gd name="connsiteY4" fmla="*/ 365759 h 36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365759">
                <a:moveTo>
                  <a:pt x="0" y="365759"/>
                </a:moveTo>
                <a:lnTo>
                  <a:pt x="2286000" y="365759"/>
                </a:lnTo>
                <a:lnTo>
                  <a:pt x="2286000" y="0"/>
                </a:lnTo>
                <a:lnTo>
                  <a:pt x="0" y="0"/>
                </a:lnTo>
                <a:lnTo>
                  <a:pt x="0" y="365759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7" name="Freeform 1027"/>
          <p:cNvSpPr/>
          <p:nvPr/>
        </p:nvSpPr>
        <p:spPr>
          <a:xfrm>
            <a:off x="2266950" y="4895850"/>
            <a:ext cx="2305050" cy="387350"/>
          </a:xfrm>
          <a:custGeom>
            <a:avLst/>
            <a:gdLst>
              <a:gd name="connsiteX0" fmla="*/ 19050 w 2305050"/>
              <a:gd name="connsiteY0" fmla="*/ 388747 h 387350"/>
              <a:gd name="connsiteX1" fmla="*/ 2305050 w 2305050"/>
              <a:gd name="connsiteY1" fmla="*/ 388747 h 387350"/>
              <a:gd name="connsiteX2" fmla="*/ 2305050 w 2305050"/>
              <a:gd name="connsiteY2" fmla="*/ 22987 h 387350"/>
              <a:gd name="connsiteX3" fmla="*/ 19050 w 2305050"/>
              <a:gd name="connsiteY3" fmla="*/ 22987 h 387350"/>
              <a:gd name="connsiteX4" fmla="*/ 19050 w 2305050"/>
              <a:gd name="connsiteY4" fmla="*/ 388747 h 387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387350">
                <a:moveTo>
                  <a:pt x="19050" y="388747"/>
                </a:moveTo>
                <a:lnTo>
                  <a:pt x="2305050" y="388747"/>
                </a:lnTo>
                <a:lnTo>
                  <a:pt x="2305050" y="22987"/>
                </a:lnTo>
                <a:lnTo>
                  <a:pt x="19050" y="22987"/>
                </a:lnTo>
                <a:lnTo>
                  <a:pt x="19050" y="388747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8" name="Freeform 1028"/>
          <p:cNvSpPr/>
          <p:nvPr/>
        </p:nvSpPr>
        <p:spPr>
          <a:xfrm>
            <a:off x="4552950" y="4895850"/>
            <a:ext cx="2305050" cy="387350"/>
          </a:xfrm>
          <a:custGeom>
            <a:avLst/>
            <a:gdLst>
              <a:gd name="connsiteX0" fmla="*/ 19050 w 2305050"/>
              <a:gd name="connsiteY0" fmla="*/ 388747 h 387350"/>
              <a:gd name="connsiteX1" fmla="*/ 2305050 w 2305050"/>
              <a:gd name="connsiteY1" fmla="*/ 388747 h 387350"/>
              <a:gd name="connsiteX2" fmla="*/ 2305050 w 2305050"/>
              <a:gd name="connsiteY2" fmla="*/ 22987 h 387350"/>
              <a:gd name="connsiteX3" fmla="*/ 19050 w 2305050"/>
              <a:gd name="connsiteY3" fmla="*/ 22987 h 387350"/>
              <a:gd name="connsiteX4" fmla="*/ 19050 w 2305050"/>
              <a:gd name="connsiteY4" fmla="*/ 388747 h 387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387350">
                <a:moveTo>
                  <a:pt x="19050" y="388747"/>
                </a:moveTo>
                <a:lnTo>
                  <a:pt x="2305050" y="388747"/>
                </a:lnTo>
                <a:lnTo>
                  <a:pt x="2305050" y="22987"/>
                </a:lnTo>
                <a:lnTo>
                  <a:pt x="19050" y="22987"/>
                </a:lnTo>
                <a:lnTo>
                  <a:pt x="19050" y="388747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9" name="Freeform 1029"/>
          <p:cNvSpPr/>
          <p:nvPr/>
        </p:nvSpPr>
        <p:spPr>
          <a:xfrm>
            <a:off x="6838950" y="4895850"/>
            <a:ext cx="2305050" cy="387350"/>
          </a:xfrm>
          <a:custGeom>
            <a:avLst/>
            <a:gdLst>
              <a:gd name="connsiteX0" fmla="*/ 19050 w 2305050"/>
              <a:gd name="connsiteY0" fmla="*/ 388747 h 387350"/>
              <a:gd name="connsiteX1" fmla="*/ 2305050 w 2305050"/>
              <a:gd name="connsiteY1" fmla="*/ 388747 h 387350"/>
              <a:gd name="connsiteX2" fmla="*/ 2305050 w 2305050"/>
              <a:gd name="connsiteY2" fmla="*/ 22987 h 387350"/>
              <a:gd name="connsiteX3" fmla="*/ 19050 w 2305050"/>
              <a:gd name="connsiteY3" fmla="*/ 22987 h 387350"/>
              <a:gd name="connsiteX4" fmla="*/ 19050 w 2305050"/>
              <a:gd name="connsiteY4" fmla="*/ 388747 h 387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387350">
                <a:moveTo>
                  <a:pt x="19050" y="388747"/>
                </a:moveTo>
                <a:lnTo>
                  <a:pt x="2305050" y="388747"/>
                </a:lnTo>
                <a:lnTo>
                  <a:pt x="2305050" y="22987"/>
                </a:lnTo>
                <a:lnTo>
                  <a:pt x="19050" y="22987"/>
                </a:lnTo>
                <a:lnTo>
                  <a:pt x="19050" y="388747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0" name="Freeform 1030"/>
          <p:cNvSpPr/>
          <p:nvPr/>
        </p:nvSpPr>
        <p:spPr>
          <a:xfrm>
            <a:off x="0" y="5284635"/>
            <a:ext cx="2286000" cy="640080"/>
          </a:xfrm>
          <a:custGeom>
            <a:avLst/>
            <a:gdLst>
              <a:gd name="connsiteX0" fmla="*/ 0 w 2286000"/>
              <a:gd name="connsiteY0" fmla="*/ 640080 h 640080"/>
              <a:gd name="connsiteX1" fmla="*/ 2286000 w 2286000"/>
              <a:gd name="connsiteY1" fmla="*/ 640080 h 640080"/>
              <a:gd name="connsiteX2" fmla="*/ 2286000 w 2286000"/>
              <a:gd name="connsiteY2" fmla="*/ 0 h 640080"/>
              <a:gd name="connsiteX3" fmla="*/ 0 w 2286000"/>
              <a:gd name="connsiteY3" fmla="*/ 0 h 640080"/>
              <a:gd name="connsiteX4" fmla="*/ 0 w 2286000"/>
              <a:gd name="connsiteY4" fmla="*/ 640080 h 640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640080">
                <a:moveTo>
                  <a:pt x="0" y="640080"/>
                </a:moveTo>
                <a:lnTo>
                  <a:pt x="2286000" y="640080"/>
                </a:lnTo>
                <a:lnTo>
                  <a:pt x="2286000" y="0"/>
                </a:lnTo>
                <a:lnTo>
                  <a:pt x="0" y="0"/>
                </a:lnTo>
                <a:lnTo>
                  <a:pt x="0" y="640080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1" name="Freeform 1031"/>
          <p:cNvSpPr/>
          <p:nvPr/>
        </p:nvSpPr>
        <p:spPr>
          <a:xfrm>
            <a:off x="2266950" y="5264150"/>
            <a:ext cx="2305050" cy="654050"/>
          </a:xfrm>
          <a:custGeom>
            <a:avLst/>
            <a:gdLst>
              <a:gd name="connsiteX0" fmla="*/ 19050 w 2305050"/>
              <a:gd name="connsiteY0" fmla="*/ 660565 h 654050"/>
              <a:gd name="connsiteX1" fmla="*/ 2305050 w 2305050"/>
              <a:gd name="connsiteY1" fmla="*/ 660565 h 654050"/>
              <a:gd name="connsiteX2" fmla="*/ 2305050 w 2305050"/>
              <a:gd name="connsiteY2" fmla="*/ 20485 h 654050"/>
              <a:gd name="connsiteX3" fmla="*/ 19050 w 2305050"/>
              <a:gd name="connsiteY3" fmla="*/ 20485 h 654050"/>
              <a:gd name="connsiteX4" fmla="*/ 19050 w 2305050"/>
              <a:gd name="connsiteY4" fmla="*/ 660565 h 65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654050">
                <a:moveTo>
                  <a:pt x="19050" y="660565"/>
                </a:moveTo>
                <a:lnTo>
                  <a:pt x="2305050" y="660565"/>
                </a:lnTo>
                <a:lnTo>
                  <a:pt x="2305050" y="20485"/>
                </a:lnTo>
                <a:lnTo>
                  <a:pt x="19050" y="20485"/>
                </a:lnTo>
                <a:lnTo>
                  <a:pt x="19050" y="660565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2" name="Freeform 1032"/>
          <p:cNvSpPr/>
          <p:nvPr/>
        </p:nvSpPr>
        <p:spPr>
          <a:xfrm>
            <a:off x="4552950" y="5264150"/>
            <a:ext cx="2305050" cy="654050"/>
          </a:xfrm>
          <a:custGeom>
            <a:avLst/>
            <a:gdLst>
              <a:gd name="connsiteX0" fmla="*/ 19050 w 2305050"/>
              <a:gd name="connsiteY0" fmla="*/ 660565 h 654050"/>
              <a:gd name="connsiteX1" fmla="*/ 2305050 w 2305050"/>
              <a:gd name="connsiteY1" fmla="*/ 660565 h 654050"/>
              <a:gd name="connsiteX2" fmla="*/ 2305050 w 2305050"/>
              <a:gd name="connsiteY2" fmla="*/ 20485 h 654050"/>
              <a:gd name="connsiteX3" fmla="*/ 19050 w 2305050"/>
              <a:gd name="connsiteY3" fmla="*/ 20485 h 654050"/>
              <a:gd name="connsiteX4" fmla="*/ 19050 w 2305050"/>
              <a:gd name="connsiteY4" fmla="*/ 660565 h 65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654050">
                <a:moveTo>
                  <a:pt x="19050" y="660565"/>
                </a:moveTo>
                <a:lnTo>
                  <a:pt x="2305050" y="660565"/>
                </a:lnTo>
                <a:lnTo>
                  <a:pt x="2305050" y="20485"/>
                </a:lnTo>
                <a:lnTo>
                  <a:pt x="19050" y="20485"/>
                </a:lnTo>
                <a:lnTo>
                  <a:pt x="19050" y="660565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Freeform 1033"/>
          <p:cNvSpPr/>
          <p:nvPr/>
        </p:nvSpPr>
        <p:spPr>
          <a:xfrm>
            <a:off x="6838950" y="5264150"/>
            <a:ext cx="2305050" cy="654050"/>
          </a:xfrm>
          <a:custGeom>
            <a:avLst/>
            <a:gdLst>
              <a:gd name="connsiteX0" fmla="*/ 19050 w 2305050"/>
              <a:gd name="connsiteY0" fmla="*/ 660565 h 654050"/>
              <a:gd name="connsiteX1" fmla="*/ 2305050 w 2305050"/>
              <a:gd name="connsiteY1" fmla="*/ 660565 h 654050"/>
              <a:gd name="connsiteX2" fmla="*/ 2305050 w 2305050"/>
              <a:gd name="connsiteY2" fmla="*/ 20485 h 654050"/>
              <a:gd name="connsiteX3" fmla="*/ 19050 w 2305050"/>
              <a:gd name="connsiteY3" fmla="*/ 20485 h 654050"/>
              <a:gd name="connsiteX4" fmla="*/ 19050 w 2305050"/>
              <a:gd name="connsiteY4" fmla="*/ 660565 h 65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654050">
                <a:moveTo>
                  <a:pt x="19050" y="660565"/>
                </a:moveTo>
                <a:lnTo>
                  <a:pt x="2305050" y="660565"/>
                </a:lnTo>
                <a:lnTo>
                  <a:pt x="2305050" y="20485"/>
                </a:lnTo>
                <a:lnTo>
                  <a:pt x="19050" y="20485"/>
                </a:lnTo>
                <a:lnTo>
                  <a:pt x="19050" y="660565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4" name="Freeform 1034"/>
          <p:cNvSpPr/>
          <p:nvPr/>
        </p:nvSpPr>
        <p:spPr>
          <a:xfrm>
            <a:off x="0" y="5924715"/>
            <a:ext cx="2286000" cy="387260"/>
          </a:xfrm>
          <a:custGeom>
            <a:avLst/>
            <a:gdLst>
              <a:gd name="connsiteX0" fmla="*/ 0 w 2286000"/>
              <a:gd name="connsiteY0" fmla="*/ 387260 h 387260"/>
              <a:gd name="connsiteX1" fmla="*/ 2286000 w 2286000"/>
              <a:gd name="connsiteY1" fmla="*/ 387260 h 387260"/>
              <a:gd name="connsiteX2" fmla="*/ 2286000 w 2286000"/>
              <a:gd name="connsiteY2" fmla="*/ 0 h 387260"/>
              <a:gd name="connsiteX3" fmla="*/ 0 w 2286000"/>
              <a:gd name="connsiteY3" fmla="*/ 0 h 387260"/>
              <a:gd name="connsiteX4" fmla="*/ 0 w 2286000"/>
              <a:gd name="connsiteY4" fmla="*/ 387260 h 387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387260">
                <a:moveTo>
                  <a:pt x="0" y="387260"/>
                </a:moveTo>
                <a:lnTo>
                  <a:pt x="2286000" y="387260"/>
                </a:lnTo>
                <a:lnTo>
                  <a:pt x="2286000" y="0"/>
                </a:lnTo>
                <a:lnTo>
                  <a:pt x="0" y="0"/>
                </a:lnTo>
                <a:lnTo>
                  <a:pt x="0" y="387260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5" name="Freeform 1035"/>
          <p:cNvSpPr/>
          <p:nvPr/>
        </p:nvSpPr>
        <p:spPr>
          <a:xfrm>
            <a:off x="2266950" y="5899150"/>
            <a:ext cx="2305050" cy="412750"/>
          </a:xfrm>
          <a:custGeom>
            <a:avLst/>
            <a:gdLst>
              <a:gd name="connsiteX0" fmla="*/ 19050 w 2305050"/>
              <a:gd name="connsiteY0" fmla="*/ 412826 h 412750"/>
              <a:gd name="connsiteX1" fmla="*/ 2305050 w 2305050"/>
              <a:gd name="connsiteY1" fmla="*/ 412826 h 412750"/>
              <a:gd name="connsiteX2" fmla="*/ 2305050 w 2305050"/>
              <a:gd name="connsiteY2" fmla="*/ 25565 h 412750"/>
              <a:gd name="connsiteX3" fmla="*/ 19050 w 2305050"/>
              <a:gd name="connsiteY3" fmla="*/ 25565 h 412750"/>
              <a:gd name="connsiteX4" fmla="*/ 19050 w 2305050"/>
              <a:gd name="connsiteY4" fmla="*/ 412826 h 412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412750">
                <a:moveTo>
                  <a:pt x="19050" y="412826"/>
                </a:moveTo>
                <a:lnTo>
                  <a:pt x="2305050" y="412826"/>
                </a:lnTo>
                <a:lnTo>
                  <a:pt x="2305050" y="25565"/>
                </a:lnTo>
                <a:lnTo>
                  <a:pt x="19050" y="25565"/>
                </a:lnTo>
                <a:lnTo>
                  <a:pt x="19050" y="412826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6" name="Freeform 1036"/>
          <p:cNvSpPr/>
          <p:nvPr/>
        </p:nvSpPr>
        <p:spPr>
          <a:xfrm>
            <a:off x="4552950" y="5899150"/>
            <a:ext cx="2305050" cy="412750"/>
          </a:xfrm>
          <a:custGeom>
            <a:avLst/>
            <a:gdLst>
              <a:gd name="connsiteX0" fmla="*/ 19050 w 2305050"/>
              <a:gd name="connsiteY0" fmla="*/ 412826 h 412750"/>
              <a:gd name="connsiteX1" fmla="*/ 2305050 w 2305050"/>
              <a:gd name="connsiteY1" fmla="*/ 412826 h 412750"/>
              <a:gd name="connsiteX2" fmla="*/ 2305050 w 2305050"/>
              <a:gd name="connsiteY2" fmla="*/ 25565 h 412750"/>
              <a:gd name="connsiteX3" fmla="*/ 19050 w 2305050"/>
              <a:gd name="connsiteY3" fmla="*/ 25565 h 412750"/>
              <a:gd name="connsiteX4" fmla="*/ 19050 w 2305050"/>
              <a:gd name="connsiteY4" fmla="*/ 412826 h 412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412750">
                <a:moveTo>
                  <a:pt x="19050" y="412826"/>
                </a:moveTo>
                <a:lnTo>
                  <a:pt x="2305050" y="412826"/>
                </a:lnTo>
                <a:lnTo>
                  <a:pt x="2305050" y="25565"/>
                </a:lnTo>
                <a:lnTo>
                  <a:pt x="19050" y="25565"/>
                </a:lnTo>
                <a:lnTo>
                  <a:pt x="19050" y="412826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7" name="Freeform 1037"/>
          <p:cNvSpPr/>
          <p:nvPr/>
        </p:nvSpPr>
        <p:spPr>
          <a:xfrm>
            <a:off x="6838950" y="5899150"/>
            <a:ext cx="2305050" cy="412750"/>
          </a:xfrm>
          <a:custGeom>
            <a:avLst/>
            <a:gdLst>
              <a:gd name="connsiteX0" fmla="*/ 19050 w 2305050"/>
              <a:gd name="connsiteY0" fmla="*/ 412826 h 412750"/>
              <a:gd name="connsiteX1" fmla="*/ 2305050 w 2305050"/>
              <a:gd name="connsiteY1" fmla="*/ 412826 h 412750"/>
              <a:gd name="connsiteX2" fmla="*/ 2305050 w 2305050"/>
              <a:gd name="connsiteY2" fmla="*/ 25565 h 412750"/>
              <a:gd name="connsiteX3" fmla="*/ 19050 w 2305050"/>
              <a:gd name="connsiteY3" fmla="*/ 25565 h 412750"/>
              <a:gd name="connsiteX4" fmla="*/ 19050 w 2305050"/>
              <a:gd name="connsiteY4" fmla="*/ 412826 h 412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412750">
                <a:moveTo>
                  <a:pt x="19050" y="412826"/>
                </a:moveTo>
                <a:lnTo>
                  <a:pt x="2305050" y="412826"/>
                </a:lnTo>
                <a:lnTo>
                  <a:pt x="2305050" y="25565"/>
                </a:lnTo>
                <a:lnTo>
                  <a:pt x="19050" y="25565"/>
                </a:lnTo>
                <a:lnTo>
                  <a:pt x="19050" y="412826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8" name="Freeform 1038"/>
          <p:cNvSpPr/>
          <p:nvPr/>
        </p:nvSpPr>
        <p:spPr>
          <a:xfrm>
            <a:off x="0" y="6311976"/>
            <a:ext cx="2286000" cy="365760"/>
          </a:xfrm>
          <a:custGeom>
            <a:avLst/>
            <a:gdLst>
              <a:gd name="connsiteX0" fmla="*/ 0 w 2286000"/>
              <a:gd name="connsiteY0" fmla="*/ 365760 h 365760"/>
              <a:gd name="connsiteX1" fmla="*/ 2286000 w 2286000"/>
              <a:gd name="connsiteY1" fmla="*/ 365760 h 365760"/>
              <a:gd name="connsiteX2" fmla="*/ 2286000 w 2286000"/>
              <a:gd name="connsiteY2" fmla="*/ 0 h 365760"/>
              <a:gd name="connsiteX3" fmla="*/ 0 w 2286000"/>
              <a:gd name="connsiteY3" fmla="*/ 0 h 365760"/>
              <a:gd name="connsiteX4" fmla="*/ 0 w 2286000"/>
              <a:gd name="connsiteY4" fmla="*/ 365760 h 36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365760">
                <a:moveTo>
                  <a:pt x="0" y="365760"/>
                </a:moveTo>
                <a:lnTo>
                  <a:pt x="2286000" y="365760"/>
                </a:lnTo>
                <a:lnTo>
                  <a:pt x="2286000" y="0"/>
                </a:lnTo>
                <a:lnTo>
                  <a:pt x="0" y="0"/>
                </a:lnTo>
                <a:lnTo>
                  <a:pt x="0" y="365760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9" name="Freeform 1039"/>
          <p:cNvSpPr/>
          <p:nvPr/>
        </p:nvSpPr>
        <p:spPr>
          <a:xfrm>
            <a:off x="2266950" y="6292850"/>
            <a:ext cx="2305050" cy="374650"/>
          </a:xfrm>
          <a:custGeom>
            <a:avLst/>
            <a:gdLst>
              <a:gd name="connsiteX0" fmla="*/ 19050 w 2305050"/>
              <a:gd name="connsiteY0" fmla="*/ 384886 h 374650"/>
              <a:gd name="connsiteX1" fmla="*/ 2305050 w 2305050"/>
              <a:gd name="connsiteY1" fmla="*/ 384886 h 374650"/>
              <a:gd name="connsiteX2" fmla="*/ 2305050 w 2305050"/>
              <a:gd name="connsiteY2" fmla="*/ 19126 h 374650"/>
              <a:gd name="connsiteX3" fmla="*/ 19050 w 2305050"/>
              <a:gd name="connsiteY3" fmla="*/ 19126 h 374650"/>
              <a:gd name="connsiteX4" fmla="*/ 19050 w 2305050"/>
              <a:gd name="connsiteY4" fmla="*/ 384886 h 374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374650">
                <a:moveTo>
                  <a:pt x="19050" y="384886"/>
                </a:moveTo>
                <a:lnTo>
                  <a:pt x="2305050" y="384886"/>
                </a:lnTo>
                <a:lnTo>
                  <a:pt x="2305050" y="19126"/>
                </a:lnTo>
                <a:lnTo>
                  <a:pt x="19050" y="19126"/>
                </a:lnTo>
                <a:lnTo>
                  <a:pt x="19050" y="384886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0" name="Freeform 1040"/>
          <p:cNvSpPr/>
          <p:nvPr/>
        </p:nvSpPr>
        <p:spPr>
          <a:xfrm>
            <a:off x="4552950" y="6292850"/>
            <a:ext cx="2305050" cy="374650"/>
          </a:xfrm>
          <a:custGeom>
            <a:avLst/>
            <a:gdLst>
              <a:gd name="connsiteX0" fmla="*/ 19050 w 2305050"/>
              <a:gd name="connsiteY0" fmla="*/ 384886 h 374650"/>
              <a:gd name="connsiteX1" fmla="*/ 2305050 w 2305050"/>
              <a:gd name="connsiteY1" fmla="*/ 384886 h 374650"/>
              <a:gd name="connsiteX2" fmla="*/ 2305050 w 2305050"/>
              <a:gd name="connsiteY2" fmla="*/ 19126 h 374650"/>
              <a:gd name="connsiteX3" fmla="*/ 19050 w 2305050"/>
              <a:gd name="connsiteY3" fmla="*/ 19126 h 374650"/>
              <a:gd name="connsiteX4" fmla="*/ 19050 w 2305050"/>
              <a:gd name="connsiteY4" fmla="*/ 384886 h 374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374650">
                <a:moveTo>
                  <a:pt x="19050" y="384886"/>
                </a:moveTo>
                <a:lnTo>
                  <a:pt x="2305050" y="384886"/>
                </a:lnTo>
                <a:lnTo>
                  <a:pt x="2305050" y="19126"/>
                </a:lnTo>
                <a:lnTo>
                  <a:pt x="19050" y="19126"/>
                </a:lnTo>
                <a:lnTo>
                  <a:pt x="19050" y="384886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1" name="Freeform 1041"/>
          <p:cNvSpPr/>
          <p:nvPr/>
        </p:nvSpPr>
        <p:spPr>
          <a:xfrm>
            <a:off x="6838950" y="6292850"/>
            <a:ext cx="2305050" cy="374650"/>
          </a:xfrm>
          <a:custGeom>
            <a:avLst/>
            <a:gdLst>
              <a:gd name="connsiteX0" fmla="*/ 19050 w 2305050"/>
              <a:gd name="connsiteY0" fmla="*/ 384886 h 374650"/>
              <a:gd name="connsiteX1" fmla="*/ 2305050 w 2305050"/>
              <a:gd name="connsiteY1" fmla="*/ 384886 h 374650"/>
              <a:gd name="connsiteX2" fmla="*/ 2305050 w 2305050"/>
              <a:gd name="connsiteY2" fmla="*/ 19126 h 374650"/>
              <a:gd name="connsiteX3" fmla="*/ 19050 w 2305050"/>
              <a:gd name="connsiteY3" fmla="*/ 19126 h 374650"/>
              <a:gd name="connsiteX4" fmla="*/ 19050 w 2305050"/>
              <a:gd name="connsiteY4" fmla="*/ 384886 h 374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374650">
                <a:moveTo>
                  <a:pt x="19050" y="384886"/>
                </a:moveTo>
                <a:lnTo>
                  <a:pt x="2305050" y="384886"/>
                </a:lnTo>
                <a:lnTo>
                  <a:pt x="2305050" y="19126"/>
                </a:lnTo>
                <a:lnTo>
                  <a:pt x="19050" y="19126"/>
                </a:lnTo>
                <a:lnTo>
                  <a:pt x="19050" y="384886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2" name="Freeform 1042"/>
          <p:cNvSpPr/>
          <p:nvPr/>
        </p:nvSpPr>
        <p:spPr>
          <a:xfrm>
            <a:off x="0" y="6677736"/>
            <a:ext cx="2286000" cy="180263"/>
          </a:xfrm>
          <a:custGeom>
            <a:avLst/>
            <a:gdLst>
              <a:gd name="connsiteX0" fmla="*/ 0 w 2286000"/>
              <a:gd name="connsiteY0" fmla="*/ 180263 h 180263"/>
              <a:gd name="connsiteX1" fmla="*/ 2286000 w 2286000"/>
              <a:gd name="connsiteY1" fmla="*/ 180263 h 180263"/>
              <a:gd name="connsiteX2" fmla="*/ 2286000 w 2286000"/>
              <a:gd name="connsiteY2" fmla="*/ 0 h 180263"/>
              <a:gd name="connsiteX3" fmla="*/ 0 w 2286000"/>
              <a:gd name="connsiteY3" fmla="*/ 0 h 180263"/>
              <a:gd name="connsiteX4" fmla="*/ 0 w 2286000"/>
              <a:gd name="connsiteY4" fmla="*/ 180263 h 18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180263">
                <a:moveTo>
                  <a:pt x="0" y="180263"/>
                </a:moveTo>
                <a:lnTo>
                  <a:pt x="2286000" y="180263"/>
                </a:lnTo>
                <a:lnTo>
                  <a:pt x="2286000" y="0"/>
                </a:lnTo>
                <a:lnTo>
                  <a:pt x="0" y="0"/>
                </a:lnTo>
                <a:lnTo>
                  <a:pt x="0" y="180263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3" name="Freeform 1043"/>
          <p:cNvSpPr/>
          <p:nvPr/>
        </p:nvSpPr>
        <p:spPr>
          <a:xfrm>
            <a:off x="2286000" y="6677736"/>
            <a:ext cx="2286000" cy="180263"/>
          </a:xfrm>
          <a:custGeom>
            <a:avLst/>
            <a:gdLst>
              <a:gd name="connsiteX0" fmla="*/ 0 w 2286000"/>
              <a:gd name="connsiteY0" fmla="*/ 180263 h 180263"/>
              <a:gd name="connsiteX1" fmla="*/ 2286000 w 2286000"/>
              <a:gd name="connsiteY1" fmla="*/ 180263 h 180263"/>
              <a:gd name="connsiteX2" fmla="*/ 2286000 w 2286000"/>
              <a:gd name="connsiteY2" fmla="*/ 0 h 180263"/>
              <a:gd name="connsiteX3" fmla="*/ 0 w 2286000"/>
              <a:gd name="connsiteY3" fmla="*/ 0 h 180263"/>
              <a:gd name="connsiteX4" fmla="*/ 0 w 2286000"/>
              <a:gd name="connsiteY4" fmla="*/ 180263 h 18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180263">
                <a:moveTo>
                  <a:pt x="0" y="180263"/>
                </a:moveTo>
                <a:lnTo>
                  <a:pt x="2286000" y="180263"/>
                </a:lnTo>
                <a:lnTo>
                  <a:pt x="2286000" y="0"/>
                </a:lnTo>
                <a:lnTo>
                  <a:pt x="0" y="0"/>
                </a:lnTo>
                <a:lnTo>
                  <a:pt x="0" y="180263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4" name="Freeform 1044"/>
          <p:cNvSpPr/>
          <p:nvPr/>
        </p:nvSpPr>
        <p:spPr>
          <a:xfrm>
            <a:off x="4572000" y="6677736"/>
            <a:ext cx="2286000" cy="180263"/>
          </a:xfrm>
          <a:custGeom>
            <a:avLst/>
            <a:gdLst>
              <a:gd name="connsiteX0" fmla="*/ 0 w 2286000"/>
              <a:gd name="connsiteY0" fmla="*/ 180263 h 180263"/>
              <a:gd name="connsiteX1" fmla="*/ 2286000 w 2286000"/>
              <a:gd name="connsiteY1" fmla="*/ 180263 h 180263"/>
              <a:gd name="connsiteX2" fmla="*/ 2286000 w 2286000"/>
              <a:gd name="connsiteY2" fmla="*/ 0 h 180263"/>
              <a:gd name="connsiteX3" fmla="*/ 0 w 2286000"/>
              <a:gd name="connsiteY3" fmla="*/ 0 h 180263"/>
              <a:gd name="connsiteX4" fmla="*/ 0 w 2286000"/>
              <a:gd name="connsiteY4" fmla="*/ 180263 h 18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180263">
                <a:moveTo>
                  <a:pt x="0" y="180263"/>
                </a:moveTo>
                <a:lnTo>
                  <a:pt x="2286000" y="180263"/>
                </a:lnTo>
                <a:lnTo>
                  <a:pt x="2286000" y="0"/>
                </a:lnTo>
                <a:lnTo>
                  <a:pt x="0" y="0"/>
                </a:lnTo>
                <a:lnTo>
                  <a:pt x="0" y="180263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5" name="Freeform 1045"/>
          <p:cNvSpPr/>
          <p:nvPr/>
        </p:nvSpPr>
        <p:spPr>
          <a:xfrm>
            <a:off x="6858000" y="6677736"/>
            <a:ext cx="2286000" cy="180263"/>
          </a:xfrm>
          <a:custGeom>
            <a:avLst/>
            <a:gdLst>
              <a:gd name="connsiteX0" fmla="*/ 0 w 2286000"/>
              <a:gd name="connsiteY0" fmla="*/ 180263 h 180263"/>
              <a:gd name="connsiteX1" fmla="*/ 2286000 w 2286000"/>
              <a:gd name="connsiteY1" fmla="*/ 180263 h 180263"/>
              <a:gd name="connsiteX2" fmla="*/ 2286000 w 2286000"/>
              <a:gd name="connsiteY2" fmla="*/ 0 h 180263"/>
              <a:gd name="connsiteX3" fmla="*/ 0 w 2286000"/>
              <a:gd name="connsiteY3" fmla="*/ 0 h 180263"/>
              <a:gd name="connsiteX4" fmla="*/ 0 w 2286000"/>
              <a:gd name="connsiteY4" fmla="*/ 180263 h 18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180263">
                <a:moveTo>
                  <a:pt x="0" y="180263"/>
                </a:moveTo>
                <a:lnTo>
                  <a:pt x="2286000" y="180263"/>
                </a:lnTo>
                <a:lnTo>
                  <a:pt x="2286000" y="0"/>
                </a:lnTo>
                <a:lnTo>
                  <a:pt x="0" y="0"/>
                </a:lnTo>
                <a:lnTo>
                  <a:pt x="0" y="180263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47" name="Picture 104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5520" y="403860"/>
            <a:ext cx="45720" cy="6454140"/>
          </a:xfrm>
          <a:prstGeom prst="rect">
            <a:avLst/>
          </a:prstGeom>
        </p:spPr>
      </p:pic>
      <p:pic>
        <p:nvPicPr>
          <p:cNvPr id="1048" name="Picture 104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1520" y="403860"/>
            <a:ext cx="45720" cy="6454140"/>
          </a:xfrm>
          <a:prstGeom prst="rect">
            <a:avLst/>
          </a:prstGeom>
        </p:spPr>
      </p:pic>
      <p:pic>
        <p:nvPicPr>
          <p:cNvPr id="1049" name="Picture 104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7520" y="403860"/>
            <a:ext cx="45720" cy="6454140"/>
          </a:xfrm>
          <a:prstGeom prst="rect">
            <a:avLst/>
          </a:prstGeom>
        </p:spPr>
      </p:pic>
      <p:sp>
        <p:nvSpPr>
          <p:cNvPr id="2" name="Freeform 1049"/>
          <p:cNvSpPr/>
          <p:nvPr/>
        </p:nvSpPr>
        <p:spPr>
          <a:xfrm>
            <a:off x="0" y="2907157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381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0" name="Freeform 1050"/>
          <p:cNvSpPr/>
          <p:nvPr/>
        </p:nvSpPr>
        <p:spPr>
          <a:xfrm>
            <a:off x="0" y="3547237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1" name="Freeform 1051"/>
          <p:cNvSpPr/>
          <p:nvPr/>
        </p:nvSpPr>
        <p:spPr>
          <a:xfrm>
            <a:off x="0" y="3912997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2" name="Freeform 1052"/>
          <p:cNvSpPr/>
          <p:nvPr/>
        </p:nvSpPr>
        <p:spPr>
          <a:xfrm>
            <a:off x="0" y="4278757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3" name="Freeform 1053"/>
          <p:cNvSpPr/>
          <p:nvPr/>
        </p:nvSpPr>
        <p:spPr>
          <a:xfrm>
            <a:off x="0" y="4918837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4" name="Freeform 1054"/>
          <p:cNvSpPr/>
          <p:nvPr/>
        </p:nvSpPr>
        <p:spPr>
          <a:xfrm>
            <a:off x="0" y="5284597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5" name="Freeform 1055"/>
          <p:cNvSpPr/>
          <p:nvPr/>
        </p:nvSpPr>
        <p:spPr>
          <a:xfrm>
            <a:off x="0" y="5924715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6" name="Freeform 1056"/>
          <p:cNvSpPr/>
          <p:nvPr/>
        </p:nvSpPr>
        <p:spPr>
          <a:xfrm>
            <a:off x="0" y="6311976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7" name="Freeform 1057"/>
          <p:cNvSpPr/>
          <p:nvPr/>
        </p:nvSpPr>
        <p:spPr>
          <a:xfrm>
            <a:off x="0" y="6677736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59" name="Picture 105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03860"/>
            <a:ext cx="15240" cy="6454140"/>
          </a:xfrm>
          <a:prstGeom prst="rect">
            <a:avLst/>
          </a:prstGeom>
        </p:spPr>
      </p:pic>
      <p:pic>
        <p:nvPicPr>
          <p:cNvPr id="1060" name="Picture 106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13520" y="403860"/>
            <a:ext cx="30480" cy="6454140"/>
          </a:xfrm>
          <a:prstGeom prst="rect">
            <a:avLst/>
          </a:prstGeom>
        </p:spPr>
      </p:pic>
      <p:sp>
        <p:nvSpPr>
          <p:cNvPr id="3" name="Freeform 1060"/>
          <p:cNvSpPr/>
          <p:nvPr/>
        </p:nvSpPr>
        <p:spPr>
          <a:xfrm>
            <a:off x="0" y="438277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1" name="TextBox 1061"/>
          <p:cNvSpPr txBox="1"/>
          <p:nvPr/>
        </p:nvSpPr>
        <p:spPr>
          <a:xfrm>
            <a:off x="91439" y="45908"/>
            <a:ext cx="8658667" cy="27401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250" spc="17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50" spc="18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Çizelge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6.1.9.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lactobacillus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genusunun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64" dirty="0">
                <a:solidFill>
                  <a:srgbClr val="000000"/>
                </a:solidFill>
                <a:latin typeface="Times New Roman"/>
                <a:ea typeface="Times New Roman"/>
              </a:rPr>
              <a:t>3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grubunun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ayrım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kriterleri(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Larpent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et</a:t>
            </a:r>
          </a:p>
        </p:txBody>
      </p:sp>
      <p:sp>
        <p:nvSpPr>
          <p:cNvPr id="1062" name="TextBox 1062"/>
          <p:cNvSpPr txBox="1"/>
          <p:nvPr/>
        </p:nvSpPr>
        <p:spPr>
          <a:xfrm>
            <a:off x="91439" y="320228"/>
            <a:ext cx="6545644" cy="43713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74319" hangingPunct="0">
              <a:lnSpc>
                <a:spcPct val="79583"/>
              </a:lnSpc>
              <a:tabLst>
                <a:tab pos="2286254" algn="l"/>
                <a:tab pos="4572634" algn="l"/>
              </a:tabLst>
            </a:pP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Larpent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Gourdaud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1997;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Salminen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ea typeface="Times New Roman"/>
              </a:rPr>
              <a:t>et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al.2004;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Kılıç,2008).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154" dirty="0">
                <a:solidFill>
                  <a:srgbClr val="FEFEFE"/>
                </a:solidFill>
                <a:latin typeface="Times New Roman"/>
                <a:ea typeface="Times New Roman"/>
              </a:rPr>
              <a:t>Kriterler	</a:t>
            </a:r>
            <a:r>
              <a:rPr lang="en-US" altLang="zh-CN" sz="1800" b="1" spc="139" dirty="0">
                <a:solidFill>
                  <a:srgbClr val="FEFEFE"/>
                </a:solidFill>
                <a:latin typeface="Times New Roman"/>
                <a:ea typeface="Times New Roman"/>
              </a:rPr>
              <a:t>1.Grup	</a:t>
            </a:r>
            <a:r>
              <a:rPr lang="en-US" altLang="zh-CN" sz="1800" b="1" spc="135" dirty="0">
                <a:solidFill>
                  <a:srgbClr val="FEFEFE"/>
                </a:solidFill>
                <a:latin typeface="Times New Roman"/>
                <a:ea typeface="Times New Roman"/>
              </a:rPr>
              <a:t>2.Grup</a:t>
            </a:r>
          </a:p>
        </p:txBody>
      </p:sp>
      <p:sp>
        <p:nvSpPr>
          <p:cNvPr id="1063" name="TextBox 1063"/>
          <p:cNvSpPr txBox="1"/>
          <p:nvPr/>
        </p:nvSpPr>
        <p:spPr>
          <a:xfrm>
            <a:off x="6950329" y="483042"/>
            <a:ext cx="826285" cy="2743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b="1" spc="144" dirty="0">
                <a:solidFill>
                  <a:srgbClr val="FEFEFE"/>
                </a:solidFill>
                <a:latin typeface="Times New Roman"/>
                <a:ea typeface="Times New Roman"/>
              </a:rPr>
              <a:t>3.</a:t>
            </a:r>
            <a:r>
              <a:rPr lang="en-US" altLang="zh-CN" sz="1800" b="1" spc="139" dirty="0">
                <a:solidFill>
                  <a:srgbClr val="FEFEFE"/>
                </a:solidFill>
                <a:latin typeface="Times New Roman"/>
                <a:ea typeface="Times New Roman"/>
              </a:rPr>
              <a:t>Grup</a:t>
            </a:r>
          </a:p>
        </p:txBody>
      </p:sp>
      <p:sp>
        <p:nvSpPr>
          <p:cNvPr id="1064" name="TextBox 1064"/>
          <p:cNvSpPr txBox="1"/>
          <p:nvPr/>
        </p:nvSpPr>
        <p:spPr>
          <a:xfrm>
            <a:off x="2377694" y="757363"/>
            <a:ext cx="2138216" cy="207414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99583"/>
              </a:lnSpc>
            </a:pPr>
            <a:r>
              <a:rPr lang="en-US" altLang="zh-CN" sz="1800" b="1" spc="175" dirty="0">
                <a:solidFill>
                  <a:srgbClr val="FEFEFE"/>
                </a:solidFill>
                <a:latin typeface="Times New Roman"/>
                <a:ea typeface="Times New Roman"/>
              </a:rPr>
              <a:t>Zor</a:t>
            </a:r>
            <a:r>
              <a:rPr lang="en-US" altLang="zh-CN" sz="1800" b="1" spc="164" dirty="0">
                <a:solidFill>
                  <a:srgbClr val="FEFEFE"/>
                </a:solidFill>
                <a:latin typeface="Times New Roman"/>
                <a:ea typeface="Times New Roman"/>
              </a:rPr>
              <a:t>unlu</a:t>
            </a:r>
            <a:r>
              <a:rPr lang="en-US" altLang="zh-CN" sz="1800" b="1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185" dirty="0">
                <a:solidFill>
                  <a:srgbClr val="FEFEFE"/>
                </a:solidFill>
                <a:latin typeface="Times New Roman"/>
                <a:ea typeface="Times New Roman"/>
              </a:rPr>
              <a:t>Homoferm</a:t>
            </a:r>
            <a:r>
              <a:rPr lang="en-US" altLang="zh-CN" sz="1800" b="1" spc="175" dirty="0">
                <a:solidFill>
                  <a:srgbClr val="FEFEFE"/>
                </a:solidFill>
                <a:latin typeface="Times New Roman"/>
                <a:ea typeface="Times New Roman"/>
              </a:rPr>
              <a:t>antatif</a:t>
            </a:r>
            <a:r>
              <a:rPr lang="en-US" altLang="zh-CN" sz="1800" b="1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189" dirty="0">
                <a:solidFill>
                  <a:srgbClr val="FEFEFE"/>
                </a:solidFill>
                <a:latin typeface="Times New Roman"/>
                <a:ea typeface="Times New Roman"/>
              </a:rPr>
              <a:t>Thermobacte</a:t>
            </a:r>
            <a:r>
              <a:rPr lang="en-US" altLang="zh-CN" sz="1800" b="1" spc="185" dirty="0">
                <a:solidFill>
                  <a:srgbClr val="FEFEFE"/>
                </a:solidFill>
                <a:latin typeface="Times New Roman"/>
                <a:ea typeface="Times New Roman"/>
              </a:rPr>
              <a:t>riu</a:t>
            </a:r>
            <a:r>
              <a:rPr lang="en-US" altLang="zh-CN" sz="1800" b="1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220" dirty="0">
                <a:solidFill>
                  <a:srgbClr val="FEFEFE"/>
                </a:solidFill>
                <a:latin typeface="Times New Roman"/>
                <a:ea typeface="Times New Roman"/>
              </a:rPr>
              <a:t>m</a:t>
            </a:r>
          </a:p>
          <a:p>
            <a:pPr marL="0" hangingPunct="0">
              <a:lnSpc>
                <a:spcPct val="100000"/>
              </a:lnSpc>
            </a:pPr>
            <a:r>
              <a:rPr lang="en-US" altLang="zh-CN" sz="1600" b="1" spc="200" dirty="0">
                <a:solidFill>
                  <a:srgbClr val="FEFEFE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600" b="1" spc="85" dirty="0">
                <a:solidFill>
                  <a:srgbClr val="FEFEFE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600" b="1" spc="145" dirty="0">
                <a:solidFill>
                  <a:srgbClr val="FEFEFE"/>
                </a:solidFill>
                <a:latin typeface="Times New Roman"/>
                <a:ea typeface="Times New Roman"/>
              </a:rPr>
              <a:t>acidophilus</a:t>
            </a:r>
            <a:r>
              <a:rPr lang="en-US" altLang="zh-CN" sz="1600" b="1" spc="114" dirty="0">
                <a:solidFill>
                  <a:srgbClr val="FEFEFE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600" b="1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b="1" spc="179" dirty="0">
                <a:solidFill>
                  <a:srgbClr val="FEFEFE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600" b="1" spc="75" dirty="0">
                <a:solidFill>
                  <a:srgbClr val="FEFEFE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600" b="1" spc="129" dirty="0">
                <a:solidFill>
                  <a:srgbClr val="FEFEFE"/>
                </a:solidFill>
                <a:latin typeface="Times New Roman"/>
                <a:ea typeface="Times New Roman"/>
              </a:rPr>
              <a:t>delbrueckii</a:t>
            </a:r>
            <a:r>
              <a:rPr lang="en-US" altLang="zh-CN" sz="1600" b="1" spc="80" dirty="0">
                <a:solidFill>
                  <a:srgbClr val="FEFEFE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600" b="1" spc="179" dirty="0">
                <a:solidFill>
                  <a:srgbClr val="FEFEFE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600" b="1" spc="75" dirty="0">
                <a:solidFill>
                  <a:srgbClr val="FEFEFE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600" b="1" spc="164" dirty="0">
                <a:solidFill>
                  <a:srgbClr val="FEFEFE"/>
                </a:solidFill>
                <a:latin typeface="Times New Roman"/>
                <a:ea typeface="Times New Roman"/>
              </a:rPr>
              <a:t>h</a:t>
            </a:r>
            <a:r>
              <a:rPr lang="en-US" altLang="zh-CN" sz="1600" b="1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b="1" spc="139" dirty="0">
                <a:solidFill>
                  <a:srgbClr val="FEFEFE"/>
                </a:solidFill>
                <a:latin typeface="Times New Roman"/>
                <a:ea typeface="Times New Roman"/>
              </a:rPr>
              <a:t>elveticus</a:t>
            </a:r>
            <a:r>
              <a:rPr lang="en-US" altLang="zh-CN" sz="1600" b="1" spc="125" dirty="0">
                <a:solidFill>
                  <a:srgbClr val="FEFEFE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600" b="1" spc="215" dirty="0">
                <a:solidFill>
                  <a:srgbClr val="FEFEFE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600" b="1" spc="89" dirty="0">
                <a:solidFill>
                  <a:srgbClr val="FEFEFE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600" b="1" spc="150" dirty="0">
                <a:solidFill>
                  <a:srgbClr val="FEFEFE"/>
                </a:solidFill>
                <a:latin typeface="Times New Roman"/>
                <a:ea typeface="Times New Roman"/>
              </a:rPr>
              <a:t>sa</a:t>
            </a:r>
            <a:r>
              <a:rPr lang="en-US" altLang="zh-CN" sz="1600" b="1" spc="145" dirty="0">
                <a:solidFill>
                  <a:srgbClr val="FEFEFE"/>
                </a:solidFill>
                <a:latin typeface="Times New Roman"/>
                <a:ea typeface="Times New Roman"/>
              </a:rPr>
              <a:t>livar</a:t>
            </a:r>
            <a:r>
              <a:rPr lang="en-US" altLang="zh-CN" sz="1600" b="1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b="1" spc="179" dirty="0">
                <a:solidFill>
                  <a:srgbClr val="FEFEFE"/>
                </a:solidFill>
                <a:latin typeface="Times New Roman"/>
                <a:ea typeface="Times New Roman"/>
              </a:rPr>
              <a:t>us</a:t>
            </a:r>
          </a:p>
        </p:txBody>
      </p:sp>
      <p:sp>
        <p:nvSpPr>
          <p:cNvPr id="1065" name="TextBox 1065"/>
          <p:cNvSpPr txBox="1"/>
          <p:nvPr/>
        </p:nvSpPr>
        <p:spPr>
          <a:xfrm>
            <a:off x="4664075" y="757363"/>
            <a:ext cx="2135360" cy="210404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99583"/>
              </a:lnSpc>
            </a:pPr>
            <a:r>
              <a:rPr lang="en-US" altLang="zh-CN" sz="1800" b="1" spc="179" dirty="0">
                <a:solidFill>
                  <a:srgbClr val="FEFEFE"/>
                </a:solidFill>
                <a:latin typeface="Times New Roman"/>
                <a:ea typeface="Times New Roman"/>
              </a:rPr>
              <a:t>Fakültat</a:t>
            </a:r>
            <a:r>
              <a:rPr lang="en-US" altLang="zh-CN" sz="1800" b="1" spc="175" dirty="0">
                <a:solidFill>
                  <a:srgbClr val="FEFEFE"/>
                </a:solidFill>
                <a:latin typeface="Times New Roman"/>
                <a:ea typeface="Times New Roman"/>
              </a:rPr>
              <a:t>if</a:t>
            </a:r>
            <a:r>
              <a:rPr lang="en-US" altLang="zh-CN" sz="1800" b="1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189" dirty="0">
                <a:solidFill>
                  <a:srgbClr val="FEFEFE"/>
                </a:solidFill>
                <a:latin typeface="Times New Roman"/>
                <a:ea typeface="Times New Roman"/>
              </a:rPr>
              <a:t>heterofe</a:t>
            </a:r>
            <a:r>
              <a:rPr lang="en-US" altLang="zh-CN" sz="1800" b="1" spc="185" dirty="0">
                <a:solidFill>
                  <a:srgbClr val="FEFEFE"/>
                </a:solidFill>
                <a:latin typeface="Times New Roman"/>
                <a:ea typeface="Times New Roman"/>
              </a:rPr>
              <a:t>rmantati</a:t>
            </a:r>
            <a:r>
              <a:rPr lang="en-US" altLang="zh-CN" sz="1800" b="1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89" dirty="0">
                <a:solidFill>
                  <a:srgbClr val="FEFEFE"/>
                </a:solidFill>
                <a:latin typeface="Times New Roman"/>
                <a:ea typeface="Times New Roman"/>
              </a:rPr>
              <a:t>f</a:t>
            </a:r>
          </a:p>
          <a:p>
            <a:pPr marL="0" hangingPunct="0">
              <a:lnSpc>
                <a:spcPct val="100000"/>
              </a:lnSpc>
            </a:pPr>
            <a:r>
              <a:rPr lang="en-US" altLang="zh-CN" sz="1800" b="1" spc="189" dirty="0">
                <a:solidFill>
                  <a:srgbClr val="FEFEFE"/>
                </a:solidFill>
                <a:latin typeface="Times New Roman"/>
                <a:ea typeface="Times New Roman"/>
              </a:rPr>
              <a:t>Streptoba</a:t>
            </a:r>
            <a:r>
              <a:rPr lang="en-US" altLang="zh-CN" sz="1800" b="1" spc="185" dirty="0">
                <a:solidFill>
                  <a:srgbClr val="FEFEFE"/>
                </a:solidFill>
                <a:latin typeface="Times New Roman"/>
                <a:ea typeface="Times New Roman"/>
              </a:rPr>
              <a:t>cteriu</a:t>
            </a:r>
            <a:r>
              <a:rPr lang="en-US" altLang="zh-CN" sz="1800" b="1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245" dirty="0">
                <a:solidFill>
                  <a:srgbClr val="FEFEFE"/>
                </a:solidFill>
                <a:latin typeface="Times New Roman"/>
                <a:ea typeface="Times New Roman"/>
              </a:rPr>
              <a:t>m</a:t>
            </a:r>
            <a:r>
              <a:rPr lang="en-US" altLang="zh-CN" sz="1800" b="1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b="1" spc="185" dirty="0">
                <a:solidFill>
                  <a:srgbClr val="FEFEFE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600" b="1" spc="75" dirty="0">
                <a:solidFill>
                  <a:srgbClr val="FEFEFE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600" b="1" spc="125" dirty="0">
                <a:solidFill>
                  <a:srgbClr val="FEFEFE"/>
                </a:solidFill>
                <a:latin typeface="Times New Roman"/>
                <a:ea typeface="Times New Roman"/>
              </a:rPr>
              <a:t>casei</a:t>
            </a:r>
            <a:r>
              <a:rPr lang="en-US" altLang="zh-CN" sz="1600" b="1" spc="75" dirty="0">
                <a:solidFill>
                  <a:srgbClr val="FEFEFE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600" b="1" spc="185" dirty="0">
                <a:solidFill>
                  <a:srgbClr val="FEFEFE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600" b="1" spc="80" dirty="0">
                <a:solidFill>
                  <a:srgbClr val="FEFEFE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600" b="1" spc="139" dirty="0">
                <a:solidFill>
                  <a:srgbClr val="FEFEFE"/>
                </a:solidFill>
                <a:latin typeface="Times New Roman"/>
                <a:ea typeface="Times New Roman"/>
              </a:rPr>
              <a:t>plant</a:t>
            </a:r>
            <a:r>
              <a:rPr lang="en-US" altLang="zh-CN" sz="1600" b="1" spc="135" dirty="0">
                <a:solidFill>
                  <a:srgbClr val="FEFEFE"/>
                </a:solidFill>
                <a:latin typeface="Times New Roman"/>
                <a:ea typeface="Times New Roman"/>
              </a:rPr>
              <a:t>ar</a:t>
            </a:r>
            <a:r>
              <a:rPr lang="en-US" altLang="zh-CN" sz="1600" b="1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b="1" spc="189" dirty="0">
                <a:solidFill>
                  <a:srgbClr val="FEFEFE"/>
                </a:solidFill>
                <a:latin typeface="Times New Roman"/>
                <a:ea typeface="Times New Roman"/>
              </a:rPr>
              <a:t>um</a:t>
            </a:r>
            <a:r>
              <a:rPr lang="en-US" altLang="zh-CN" sz="1600" b="1" spc="69" dirty="0">
                <a:solidFill>
                  <a:srgbClr val="FEFEFE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600" b="1" spc="170" dirty="0">
                <a:solidFill>
                  <a:srgbClr val="FEFEFE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600" b="1" spc="64" dirty="0">
                <a:solidFill>
                  <a:srgbClr val="FEFEFE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600" b="1" spc="129" dirty="0">
                <a:solidFill>
                  <a:srgbClr val="FEFEFE"/>
                </a:solidFill>
                <a:latin typeface="Times New Roman"/>
                <a:ea typeface="Times New Roman"/>
              </a:rPr>
              <a:t>sake</a:t>
            </a:r>
            <a:r>
              <a:rPr lang="en-US" altLang="zh-CN" sz="1600" b="1" spc="75" dirty="0">
                <a:solidFill>
                  <a:srgbClr val="FEFEFE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600" b="1" spc="164" dirty="0">
                <a:solidFill>
                  <a:srgbClr val="FEFEFE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600" b="1" spc="75" dirty="0">
                <a:solidFill>
                  <a:srgbClr val="FEFEFE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600" b="1" spc="139" dirty="0">
                <a:solidFill>
                  <a:srgbClr val="FEFEFE"/>
                </a:solidFill>
                <a:latin typeface="Times New Roman"/>
                <a:ea typeface="Times New Roman"/>
              </a:rPr>
              <a:t>cu</a:t>
            </a:r>
            <a:r>
              <a:rPr lang="en-US" altLang="zh-CN" sz="1600" b="1" spc="129" dirty="0">
                <a:solidFill>
                  <a:srgbClr val="FEFEFE"/>
                </a:solidFill>
                <a:latin typeface="Times New Roman"/>
                <a:ea typeface="Times New Roman"/>
              </a:rPr>
              <a:t>rv</a:t>
            </a:r>
            <a:r>
              <a:rPr lang="en-US" altLang="zh-CN" sz="1600" b="1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b="1" spc="180" dirty="0">
                <a:solidFill>
                  <a:srgbClr val="FEFEFE"/>
                </a:solidFill>
                <a:latin typeface="Times New Roman"/>
                <a:ea typeface="Times New Roman"/>
              </a:rPr>
              <a:t>at</a:t>
            </a:r>
            <a:r>
              <a:rPr lang="en-US" altLang="zh-CN" sz="1600" b="1" spc="170" dirty="0">
                <a:solidFill>
                  <a:srgbClr val="FEFEFE"/>
                </a:solidFill>
                <a:latin typeface="Times New Roman"/>
                <a:ea typeface="Times New Roman"/>
              </a:rPr>
              <a:t>us</a:t>
            </a:r>
          </a:p>
        </p:txBody>
      </p:sp>
      <p:sp>
        <p:nvSpPr>
          <p:cNvPr id="1066" name="TextBox 1066"/>
          <p:cNvSpPr txBox="1"/>
          <p:nvPr/>
        </p:nvSpPr>
        <p:spPr>
          <a:xfrm>
            <a:off x="6950329" y="757363"/>
            <a:ext cx="2119732" cy="183003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99583"/>
              </a:lnSpc>
            </a:pPr>
            <a:r>
              <a:rPr lang="en-US" altLang="zh-CN" sz="1800" b="1" spc="175" dirty="0">
                <a:solidFill>
                  <a:srgbClr val="FEFEFE"/>
                </a:solidFill>
                <a:latin typeface="Times New Roman"/>
                <a:ea typeface="Times New Roman"/>
              </a:rPr>
              <a:t>Zor</a:t>
            </a:r>
            <a:r>
              <a:rPr lang="en-US" altLang="zh-CN" sz="1800" b="1" spc="164" dirty="0">
                <a:solidFill>
                  <a:srgbClr val="FEFEFE"/>
                </a:solidFill>
                <a:latin typeface="Times New Roman"/>
                <a:ea typeface="Times New Roman"/>
              </a:rPr>
              <a:t>unlu</a:t>
            </a:r>
            <a:r>
              <a:rPr lang="en-US" altLang="zh-CN" sz="1800" b="1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189" dirty="0">
                <a:solidFill>
                  <a:srgbClr val="FEFEFE"/>
                </a:solidFill>
                <a:latin typeface="Times New Roman"/>
                <a:ea typeface="Times New Roman"/>
              </a:rPr>
              <a:t>heterofe</a:t>
            </a:r>
            <a:r>
              <a:rPr lang="en-US" altLang="zh-CN" sz="1800" b="1" spc="185" dirty="0">
                <a:solidFill>
                  <a:srgbClr val="FEFEFE"/>
                </a:solidFill>
                <a:latin typeface="Times New Roman"/>
                <a:ea typeface="Times New Roman"/>
              </a:rPr>
              <a:t>rmantati</a:t>
            </a:r>
            <a:r>
              <a:rPr lang="en-US" altLang="zh-CN" sz="1800" b="1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89" dirty="0">
                <a:solidFill>
                  <a:srgbClr val="FEFEFE"/>
                </a:solidFill>
                <a:latin typeface="Times New Roman"/>
                <a:ea typeface="Times New Roman"/>
              </a:rPr>
              <a:t>f</a:t>
            </a:r>
          </a:p>
          <a:p>
            <a:pPr marL="0">
              <a:lnSpc>
                <a:spcPct val="100000"/>
              </a:lnSpc>
            </a:pPr>
            <a:r>
              <a:rPr lang="en-US" altLang="zh-CN" sz="1800" b="1" spc="200" dirty="0">
                <a:solidFill>
                  <a:srgbClr val="FEFEFE"/>
                </a:solidFill>
                <a:latin typeface="Times New Roman"/>
                <a:ea typeface="Times New Roman"/>
              </a:rPr>
              <a:t>B</a:t>
            </a:r>
            <a:r>
              <a:rPr lang="en-US" altLang="zh-CN" sz="1800" b="1" spc="195" dirty="0">
                <a:solidFill>
                  <a:srgbClr val="FEFEFE"/>
                </a:solidFill>
                <a:latin typeface="Times New Roman"/>
                <a:ea typeface="Times New Roman"/>
              </a:rPr>
              <a:t>etabacterium</a:t>
            </a:r>
          </a:p>
          <a:p>
            <a:pPr marL="0">
              <a:lnSpc>
                <a:spcPct val="100000"/>
              </a:lnSpc>
            </a:pPr>
            <a:r>
              <a:rPr lang="en-US" altLang="zh-CN" sz="1600" b="1" spc="175" dirty="0">
                <a:solidFill>
                  <a:srgbClr val="FEFEFE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600" b="1" spc="80" dirty="0">
                <a:solidFill>
                  <a:srgbClr val="FEFEFE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600" b="1" spc="125" dirty="0">
                <a:solidFill>
                  <a:srgbClr val="FEFEFE"/>
                </a:solidFill>
                <a:latin typeface="Times New Roman"/>
                <a:ea typeface="Times New Roman"/>
              </a:rPr>
              <a:t>brevis</a:t>
            </a:r>
            <a:r>
              <a:rPr lang="en-US" altLang="zh-CN" sz="1600" b="1" spc="85" dirty="0">
                <a:solidFill>
                  <a:srgbClr val="FEFEFE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600" b="1" spc="175" dirty="0">
                <a:solidFill>
                  <a:srgbClr val="FEFEFE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600" b="1" spc="80" dirty="0">
                <a:solidFill>
                  <a:srgbClr val="FEFEFE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600" b="1" spc="159" dirty="0">
                <a:solidFill>
                  <a:srgbClr val="FEFEFE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1600" b="1" spc="154" dirty="0">
                <a:solidFill>
                  <a:srgbClr val="FEFEFE"/>
                </a:solidFill>
                <a:latin typeface="Times New Roman"/>
                <a:ea typeface="Times New Roman"/>
              </a:rPr>
              <a:t>chn</a:t>
            </a:r>
          </a:p>
          <a:p>
            <a:pPr marL="0">
              <a:lnSpc>
                <a:spcPct val="100000"/>
              </a:lnSpc>
            </a:pPr>
            <a:r>
              <a:rPr lang="en-US" altLang="zh-CN" sz="1600" b="1" spc="110" dirty="0">
                <a:solidFill>
                  <a:srgbClr val="FEFEFE"/>
                </a:solidFill>
                <a:latin typeface="Times New Roman"/>
                <a:ea typeface="Times New Roman"/>
              </a:rPr>
              <a:t>eri</a:t>
            </a:r>
            <a:r>
              <a:rPr lang="en-US" altLang="zh-CN" sz="1600" b="1" spc="80" dirty="0">
                <a:solidFill>
                  <a:srgbClr val="FEFEFE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600" b="1" spc="175" dirty="0">
                <a:solidFill>
                  <a:srgbClr val="FEFEFE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600" b="1" spc="75" dirty="0">
                <a:solidFill>
                  <a:srgbClr val="FEFEFE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600" b="1" spc="150" dirty="0">
                <a:solidFill>
                  <a:srgbClr val="FEFEFE"/>
                </a:solidFill>
                <a:latin typeface="Times New Roman"/>
                <a:ea typeface="Times New Roman"/>
              </a:rPr>
              <a:t>fermentum</a:t>
            </a:r>
            <a:r>
              <a:rPr lang="en-US" altLang="zh-CN" sz="1600" b="1" spc="104" dirty="0">
                <a:solidFill>
                  <a:srgbClr val="FEFEFE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600" b="1" spc="195" dirty="0">
                <a:solidFill>
                  <a:srgbClr val="FEFEFE"/>
                </a:solidFill>
                <a:latin typeface="Times New Roman"/>
                <a:ea typeface="Times New Roman"/>
              </a:rPr>
              <a:t>L</a:t>
            </a:r>
          </a:p>
          <a:p>
            <a:pPr marL="0">
              <a:lnSpc>
                <a:spcPct val="100000"/>
              </a:lnSpc>
            </a:pPr>
            <a:r>
              <a:rPr lang="en-US" altLang="zh-CN" sz="1600" b="1" spc="195" dirty="0">
                <a:solidFill>
                  <a:srgbClr val="FEFEFE"/>
                </a:solidFill>
                <a:latin typeface="Times New Roman"/>
                <a:ea typeface="Times New Roman"/>
              </a:rPr>
              <a:t>b</a:t>
            </a:r>
            <a:r>
              <a:rPr lang="en-US" altLang="zh-CN" sz="1600" b="1" spc="85" dirty="0">
                <a:solidFill>
                  <a:srgbClr val="FEFEFE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600" b="1" spc="150" dirty="0">
                <a:solidFill>
                  <a:srgbClr val="FEFEFE"/>
                </a:solidFill>
                <a:latin typeface="Times New Roman"/>
                <a:ea typeface="Times New Roman"/>
              </a:rPr>
              <a:t>reute</a:t>
            </a:r>
            <a:r>
              <a:rPr lang="en-US" altLang="zh-CN" sz="1600" b="1" spc="145" dirty="0">
                <a:solidFill>
                  <a:srgbClr val="FEFEFE"/>
                </a:solidFill>
                <a:latin typeface="Times New Roman"/>
                <a:ea typeface="Times New Roman"/>
              </a:rPr>
              <a:t>ri</a:t>
            </a:r>
          </a:p>
        </p:txBody>
      </p:sp>
      <p:sp>
        <p:nvSpPr>
          <p:cNvPr id="1067" name="TextBox 1067"/>
          <p:cNvSpPr txBox="1"/>
          <p:nvPr/>
        </p:nvSpPr>
        <p:spPr>
          <a:xfrm>
            <a:off x="91439" y="2953701"/>
            <a:ext cx="66032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ADH</a:t>
            </a:r>
          </a:p>
        </p:txBody>
      </p:sp>
      <p:sp>
        <p:nvSpPr>
          <p:cNvPr id="1068" name="TextBox 1068"/>
          <p:cNvSpPr txBox="1"/>
          <p:nvPr/>
        </p:nvSpPr>
        <p:spPr>
          <a:xfrm>
            <a:off x="2377694" y="2953701"/>
            <a:ext cx="20312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1069" name="TextBox 1069"/>
          <p:cNvSpPr txBox="1"/>
          <p:nvPr/>
        </p:nvSpPr>
        <p:spPr>
          <a:xfrm>
            <a:off x="4664075" y="2953701"/>
            <a:ext cx="151221" cy="5491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1070" name="TextBox 1070"/>
          <p:cNvSpPr txBox="1"/>
          <p:nvPr/>
        </p:nvSpPr>
        <p:spPr>
          <a:xfrm>
            <a:off x="6950329" y="2953701"/>
            <a:ext cx="265521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</p:txBody>
      </p:sp>
      <p:sp>
        <p:nvSpPr>
          <p:cNvPr id="1071" name="TextBox 1071"/>
          <p:cNvSpPr txBox="1"/>
          <p:nvPr/>
        </p:nvSpPr>
        <p:spPr>
          <a:xfrm>
            <a:off x="91439" y="3594034"/>
            <a:ext cx="7124410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286254" algn="l"/>
                <a:tab pos="4572634" algn="l"/>
                <a:tab pos="6858889" algn="l"/>
              </a:tabLst>
            </a:pP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Glukozdan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gaz	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ea typeface="Times New Roman"/>
              </a:rPr>
              <a:t>-	-	</a:t>
            </a:r>
            <a:r>
              <a:rPr lang="en-US" altLang="zh-CN" sz="1800" spc="3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</p:txBody>
      </p:sp>
      <p:sp>
        <p:nvSpPr>
          <p:cNvPr id="1072" name="TextBox 1072"/>
          <p:cNvSpPr txBox="1"/>
          <p:nvPr/>
        </p:nvSpPr>
        <p:spPr>
          <a:xfrm>
            <a:off x="91439" y="3959794"/>
            <a:ext cx="7124410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286254" algn="l"/>
                <a:tab pos="4572634" algn="l"/>
                <a:tab pos="6858889" algn="l"/>
              </a:tabLst>
            </a:pP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Glukonattan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64" dirty="0">
                <a:solidFill>
                  <a:srgbClr val="000000"/>
                </a:solidFill>
                <a:latin typeface="Times New Roman"/>
                <a:ea typeface="Times New Roman"/>
              </a:rPr>
              <a:t>gaz	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ea typeface="Times New Roman"/>
              </a:rPr>
              <a:t>-	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ea typeface="Times New Roman"/>
              </a:rPr>
              <a:t>+	</a:t>
            </a:r>
            <a:r>
              <a:rPr lang="en-US" altLang="zh-CN" sz="1800" spc="3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</p:txBody>
      </p:sp>
      <p:sp>
        <p:nvSpPr>
          <p:cNvPr id="1073" name="TextBox 1073"/>
          <p:cNvSpPr txBox="1"/>
          <p:nvPr/>
        </p:nvSpPr>
        <p:spPr>
          <a:xfrm>
            <a:off x="91439" y="4325554"/>
            <a:ext cx="2437475" cy="5491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Glukozid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kullanımı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1800" spc="170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  <a:p>
            <a:pPr marL="0" indent="2286254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1074" name="TextBox 1074"/>
          <p:cNvSpPr txBox="1"/>
          <p:nvPr/>
        </p:nvSpPr>
        <p:spPr>
          <a:xfrm>
            <a:off x="4664075" y="4325554"/>
            <a:ext cx="265521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</p:txBody>
      </p:sp>
      <p:sp>
        <p:nvSpPr>
          <p:cNvPr id="1075" name="TextBox 1075"/>
          <p:cNvSpPr txBox="1"/>
          <p:nvPr/>
        </p:nvSpPr>
        <p:spPr>
          <a:xfrm>
            <a:off x="6950329" y="4325554"/>
            <a:ext cx="20312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1076" name="TextBox 1076"/>
          <p:cNvSpPr txBox="1"/>
          <p:nvPr/>
        </p:nvSpPr>
        <p:spPr>
          <a:xfrm>
            <a:off x="91439" y="4965334"/>
            <a:ext cx="7062116" cy="2751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286254" algn="l"/>
                <a:tab pos="4572634" algn="l"/>
                <a:tab pos="6858889" algn="l"/>
              </a:tabLst>
            </a:pPr>
            <a:r>
              <a:rPr lang="en-US" altLang="zh-CN" sz="1800" spc="154" dirty="0">
                <a:solidFill>
                  <a:srgbClr val="000000"/>
                </a:solidFill>
                <a:latin typeface="Times New Roman"/>
                <a:ea typeface="Times New Roman"/>
              </a:rPr>
              <a:t>FDP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aldolaz	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ea typeface="Times New Roman"/>
              </a:rPr>
              <a:t>+	+	</a:t>
            </a:r>
            <a:r>
              <a:rPr lang="en-US" altLang="zh-CN" sz="1800" spc="-4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1077" name="TextBox 1077"/>
          <p:cNvSpPr txBox="1"/>
          <p:nvPr/>
        </p:nvSpPr>
        <p:spPr>
          <a:xfrm>
            <a:off x="91439" y="5331776"/>
            <a:ext cx="1944509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Pentoz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kullanımı</a:t>
            </a:r>
          </a:p>
        </p:txBody>
      </p:sp>
      <p:sp>
        <p:nvSpPr>
          <p:cNvPr id="1078" name="TextBox 1078"/>
          <p:cNvSpPr txBox="1"/>
          <p:nvPr/>
        </p:nvSpPr>
        <p:spPr>
          <a:xfrm>
            <a:off x="2377694" y="5331776"/>
            <a:ext cx="20312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1079" name="TextBox 1079"/>
          <p:cNvSpPr txBox="1"/>
          <p:nvPr/>
        </p:nvSpPr>
        <p:spPr>
          <a:xfrm>
            <a:off x="4664075" y="5331776"/>
            <a:ext cx="151221" cy="5491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1080" name="TextBox 1080"/>
          <p:cNvSpPr txBox="1"/>
          <p:nvPr/>
        </p:nvSpPr>
        <p:spPr>
          <a:xfrm>
            <a:off x="6950329" y="5331776"/>
            <a:ext cx="151221" cy="5491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1081" name="TextBox 1081"/>
          <p:cNvSpPr txBox="1"/>
          <p:nvPr/>
        </p:nvSpPr>
        <p:spPr>
          <a:xfrm>
            <a:off x="91439" y="5971830"/>
            <a:ext cx="7124410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4572634" algn="l"/>
                <a:tab pos="6858889" algn="l"/>
              </a:tabLst>
            </a:pP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Tiamin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gereksinimi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-	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ea typeface="Times New Roman"/>
              </a:rPr>
              <a:t>-	</a:t>
            </a:r>
            <a:r>
              <a:rPr lang="en-US" altLang="zh-CN" sz="1800" spc="3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</p:txBody>
      </p:sp>
      <p:sp>
        <p:nvSpPr>
          <p:cNvPr id="1082" name="TextBox 1082"/>
          <p:cNvSpPr txBox="1"/>
          <p:nvPr/>
        </p:nvSpPr>
        <p:spPr>
          <a:xfrm>
            <a:off x="91439" y="6359231"/>
            <a:ext cx="7316671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286254" algn="l"/>
                <a:tab pos="4572634" algn="l"/>
                <a:tab pos="6858889" algn="l"/>
              </a:tabLst>
            </a:pPr>
            <a:r>
              <a:rPr lang="en-US" altLang="zh-CN" sz="1800" spc="150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tipi	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ea typeface="Times New Roman"/>
              </a:rPr>
              <a:t>DLL</a:t>
            </a:r>
            <a:r>
              <a:rPr lang="en-US" altLang="zh-CN" sz="1800" spc="5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ea typeface="Times New Roman"/>
              </a:rPr>
              <a:t>L	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ea typeface="Times New Roman"/>
              </a:rPr>
              <a:t>D</a:t>
            </a:r>
            <a:r>
              <a:rPr lang="en-US" altLang="zh-CN" sz="1800" spc="44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ea typeface="Times New Roman"/>
              </a:rPr>
              <a:t>DL	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DL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3" name="Freeform 1083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4" name="Freeform 1084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5" name="Freeform 1085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6" name="Freeform 1086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7" name="Freeform 1087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8" name="Freeform 1088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9" name="Freeform 1089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0" name="Freeform 1090"/>
          <p:cNvSpPr/>
          <p:nvPr/>
        </p:nvSpPr>
        <p:spPr>
          <a:xfrm>
            <a:off x="0" y="620687"/>
            <a:ext cx="2286000" cy="1121118"/>
          </a:xfrm>
          <a:custGeom>
            <a:avLst/>
            <a:gdLst>
              <a:gd name="connsiteX0" fmla="*/ 0 w 2286000"/>
              <a:gd name="connsiteY0" fmla="*/ 1121118 h 1121118"/>
              <a:gd name="connsiteX1" fmla="*/ 2286000 w 2286000"/>
              <a:gd name="connsiteY1" fmla="*/ 1121118 h 1121118"/>
              <a:gd name="connsiteX2" fmla="*/ 2286000 w 2286000"/>
              <a:gd name="connsiteY2" fmla="*/ 0 h 1121118"/>
              <a:gd name="connsiteX3" fmla="*/ 0 w 2286000"/>
              <a:gd name="connsiteY3" fmla="*/ 0 h 1121118"/>
              <a:gd name="connsiteX4" fmla="*/ 0 w 2286000"/>
              <a:gd name="connsiteY4" fmla="*/ 1121118 h 1121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1121118">
                <a:moveTo>
                  <a:pt x="0" y="1121118"/>
                </a:moveTo>
                <a:lnTo>
                  <a:pt x="2286000" y="1121118"/>
                </a:lnTo>
                <a:lnTo>
                  <a:pt x="2286000" y="0"/>
                </a:lnTo>
                <a:lnTo>
                  <a:pt x="0" y="0"/>
                </a:lnTo>
                <a:lnTo>
                  <a:pt x="0" y="1121118"/>
                </a:lnTo>
                <a:close/>
              </a:path>
            </a:pathLst>
          </a:custGeom>
          <a:solidFill>
            <a:srgbClr val="7496D8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1" name="Freeform 1091"/>
          <p:cNvSpPr/>
          <p:nvPr/>
        </p:nvSpPr>
        <p:spPr>
          <a:xfrm>
            <a:off x="2266950" y="590550"/>
            <a:ext cx="2305050" cy="1149350"/>
          </a:xfrm>
          <a:custGeom>
            <a:avLst/>
            <a:gdLst>
              <a:gd name="connsiteX0" fmla="*/ 19050 w 2305050"/>
              <a:gd name="connsiteY0" fmla="*/ 1151255 h 1149350"/>
              <a:gd name="connsiteX1" fmla="*/ 2305050 w 2305050"/>
              <a:gd name="connsiteY1" fmla="*/ 1151255 h 1149350"/>
              <a:gd name="connsiteX2" fmla="*/ 2305050 w 2305050"/>
              <a:gd name="connsiteY2" fmla="*/ 30137 h 1149350"/>
              <a:gd name="connsiteX3" fmla="*/ 19050 w 2305050"/>
              <a:gd name="connsiteY3" fmla="*/ 30137 h 1149350"/>
              <a:gd name="connsiteX4" fmla="*/ 19050 w 2305050"/>
              <a:gd name="connsiteY4" fmla="*/ 1151255 h 1149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1149350">
                <a:moveTo>
                  <a:pt x="19050" y="1151255"/>
                </a:moveTo>
                <a:lnTo>
                  <a:pt x="2305050" y="1151255"/>
                </a:lnTo>
                <a:lnTo>
                  <a:pt x="2305050" y="30137"/>
                </a:lnTo>
                <a:lnTo>
                  <a:pt x="19050" y="30137"/>
                </a:lnTo>
                <a:lnTo>
                  <a:pt x="19050" y="1151255"/>
                </a:lnTo>
                <a:close/>
              </a:path>
            </a:pathLst>
          </a:custGeom>
          <a:solidFill>
            <a:srgbClr val="7496D8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2" name="Freeform 1092"/>
          <p:cNvSpPr/>
          <p:nvPr/>
        </p:nvSpPr>
        <p:spPr>
          <a:xfrm>
            <a:off x="4552950" y="590550"/>
            <a:ext cx="2305050" cy="1149350"/>
          </a:xfrm>
          <a:custGeom>
            <a:avLst/>
            <a:gdLst>
              <a:gd name="connsiteX0" fmla="*/ 19050 w 2305050"/>
              <a:gd name="connsiteY0" fmla="*/ 1151255 h 1149350"/>
              <a:gd name="connsiteX1" fmla="*/ 2305050 w 2305050"/>
              <a:gd name="connsiteY1" fmla="*/ 1151255 h 1149350"/>
              <a:gd name="connsiteX2" fmla="*/ 2305050 w 2305050"/>
              <a:gd name="connsiteY2" fmla="*/ 30137 h 1149350"/>
              <a:gd name="connsiteX3" fmla="*/ 19050 w 2305050"/>
              <a:gd name="connsiteY3" fmla="*/ 30137 h 1149350"/>
              <a:gd name="connsiteX4" fmla="*/ 19050 w 2305050"/>
              <a:gd name="connsiteY4" fmla="*/ 1151255 h 1149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1149350">
                <a:moveTo>
                  <a:pt x="19050" y="1151255"/>
                </a:moveTo>
                <a:lnTo>
                  <a:pt x="2305050" y="1151255"/>
                </a:lnTo>
                <a:lnTo>
                  <a:pt x="2305050" y="30137"/>
                </a:lnTo>
                <a:lnTo>
                  <a:pt x="19050" y="30137"/>
                </a:lnTo>
                <a:lnTo>
                  <a:pt x="19050" y="1151255"/>
                </a:lnTo>
                <a:close/>
              </a:path>
            </a:pathLst>
          </a:custGeom>
          <a:solidFill>
            <a:srgbClr val="7496D8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3" name="Freeform 1093"/>
          <p:cNvSpPr/>
          <p:nvPr/>
        </p:nvSpPr>
        <p:spPr>
          <a:xfrm>
            <a:off x="6838950" y="590550"/>
            <a:ext cx="2305050" cy="1149350"/>
          </a:xfrm>
          <a:custGeom>
            <a:avLst/>
            <a:gdLst>
              <a:gd name="connsiteX0" fmla="*/ 19050 w 2305050"/>
              <a:gd name="connsiteY0" fmla="*/ 1151255 h 1149350"/>
              <a:gd name="connsiteX1" fmla="*/ 2305050 w 2305050"/>
              <a:gd name="connsiteY1" fmla="*/ 1151255 h 1149350"/>
              <a:gd name="connsiteX2" fmla="*/ 2305050 w 2305050"/>
              <a:gd name="connsiteY2" fmla="*/ 30137 h 1149350"/>
              <a:gd name="connsiteX3" fmla="*/ 19050 w 2305050"/>
              <a:gd name="connsiteY3" fmla="*/ 30137 h 1149350"/>
              <a:gd name="connsiteX4" fmla="*/ 19050 w 2305050"/>
              <a:gd name="connsiteY4" fmla="*/ 1151255 h 1149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1149350">
                <a:moveTo>
                  <a:pt x="19050" y="1151255"/>
                </a:moveTo>
                <a:lnTo>
                  <a:pt x="2305050" y="1151255"/>
                </a:lnTo>
                <a:lnTo>
                  <a:pt x="2305050" y="30137"/>
                </a:lnTo>
                <a:lnTo>
                  <a:pt x="19050" y="30137"/>
                </a:lnTo>
                <a:lnTo>
                  <a:pt x="19050" y="1151255"/>
                </a:lnTo>
                <a:close/>
              </a:path>
            </a:pathLst>
          </a:custGeom>
          <a:solidFill>
            <a:srgbClr val="7496D8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4" name="Freeform 1094"/>
          <p:cNvSpPr/>
          <p:nvPr/>
        </p:nvSpPr>
        <p:spPr>
          <a:xfrm>
            <a:off x="0" y="1741741"/>
            <a:ext cx="2286000" cy="649541"/>
          </a:xfrm>
          <a:custGeom>
            <a:avLst/>
            <a:gdLst>
              <a:gd name="connsiteX0" fmla="*/ 0 w 2286000"/>
              <a:gd name="connsiteY0" fmla="*/ 649541 h 649541"/>
              <a:gd name="connsiteX1" fmla="*/ 2286000 w 2286000"/>
              <a:gd name="connsiteY1" fmla="*/ 649541 h 649541"/>
              <a:gd name="connsiteX2" fmla="*/ 2286000 w 2286000"/>
              <a:gd name="connsiteY2" fmla="*/ 0 h 649541"/>
              <a:gd name="connsiteX3" fmla="*/ 0 w 2286000"/>
              <a:gd name="connsiteY3" fmla="*/ 0 h 649541"/>
              <a:gd name="connsiteX4" fmla="*/ 0 w 2286000"/>
              <a:gd name="connsiteY4" fmla="*/ 649541 h 649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649541">
                <a:moveTo>
                  <a:pt x="0" y="649541"/>
                </a:moveTo>
                <a:lnTo>
                  <a:pt x="2286000" y="649541"/>
                </a:lnTo>
                <a:lnTo>
                  <a:pt x="2286000" y="0"/>
                </a:lnTo>
                <a:lnTo>
                  <a:pt x="0" y="0"/>
                </a:lnTo>
                <a:lnTo>
                  <a:pt x="0" y="649541"/>
                </a:lnTo>
                <a:close/>
              </a:path>
            </a:pathLst>
          </a:custGeom>
          <a:solidFill>
            <a:srgbClr val="D4DCE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5" name="Freeform 1095"/>
          <p:cNvSpPr/>
          <p:nvPr/>
        </p:nvSpPr>
        <p:spPr>
          <a:xfrm>
            <a:off x="2266950" y="1720850"/>
            <a:ext cx="2305050" cy="666750"/>
          </a:xfrm>
          <a:custGeom>
            <a:avLst/>
            <a:gdLst>
              <a:gd name="connsiteX0" fmla="*/ 19050 w 2305050"/>
              <a:gd name="connsiteY0" fmla="*/ 670433 h 666750"/>
              <a:gd name="connsiteX1" fmla="*/ 2305050 w 2305050"/>
              <a:gd name="connsiteY1" fmla="*/ 670433 h 666750"/>
              <a:gd name="connsiteX2" fmla="*/ 2305050 w 2305050"/>
              <a:gd name="connsiteY2" fmla="*/ 20891 h 666750"/>
              <a:gd name="connsiteX3" fmla="*/ 19050 w 2305050"/>
              <a:gd name="connsiteY3" fmla="*/ 20891 h 666750"/>
              <a:gd name="connsiteX4" fmla="*/ 19050 w 2305050"/>
              <a:gd name="connsiteY4" fmla="*/ 670433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666750">
                <a:moveTo>
                  <a:pt x="19050" y="670433"/>
                </a:moveTo>
                <a:lnTo>
                  <a:pt x="2305050" y="670433"/>
                </a:lnTo>
                <a:lnTo>
                  <a:pt x="2305050" y="20891"/>
                </a:lnTo>
                <a:lnTo>
                  <a:pt x="19050" y="20891"/>
                </a:lnTo>
                <a:lnTo>
                  <a:pt x="19050" y="670433"/>
                </a:lnTo>
                <a:close/>
              </a:path>
            </a:pathLst>
          </a:custGeom>
          <a:solidFill>
            <a:srgbClr val="D4DCE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6" name="Freeform 1096"/>
          <p:cNvSpPr/>
          <p:nvPr/>
        </p:nvSpPr>
        <p:spPr>
          <a:xfrm>
            <a:off x="4552950" y="1720850"/>
            <a:ext cx="2305050" cy="666750"/>
          </a:xfrm>
          <a:custGeom>
            <a:avLst/>
            <a:gdLst>
              <a:gd name="connsiteX0" fmla="*/ 19050 w 2305050"/>
              <a:gd name="connsiteY0" fmla="*/ 670433 h 666750"/>
              <a:gd name="connsiteX1" fmla="*/ 2305050 w 2305050"/>
              <a:gd name="connsiteY1" fmla="*/ 670433 h 666750"/>
              <a:gd name="connsiteX2" fmla="*/ 2305050 w 2305050"/>
              <a:gd name="connsiteY2" fmla="*/ 20891 h 666750"/>
              <a:gd name="connsiteX3" fmla="*/ 19050 w 2305050"/>
              <a:gd name="connsiteY3" fmla="*/ 20891 h 666750"/>
              <a:gd name="connsiteX4" fmla="*/ 19050 w 2305050"/>
              <a:gd name="connsiteY4" fmla="*/ 670433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666750">
                <a:moveTo>
                  <a:pt x="19050" y="670433"/>
                </a:moveTo>
                <a:lnTo>
                  <a:pt x="2305050" y="670433"/>
                </a:lnTo>
                <a:lnTo>
                  <a:pt x="2305050" y="20891"/>
                </a:lnTo>
                <a:lnTo>
                  <a:pt x="19050" y="20891"/>
                </a:lnTo>
                <a:lnTo>
                  <a:pt x="19050" y="670433"/>
                </a:lnTo>
                <a:close/>
              </a:path>
            </a:pathLst>
          </a:custGeom>
          <a:solidFill>
            <a:srgbClr val="D4DCE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7" name="Freeform 1097"/>
          <p:cNvSpPr/>
          <p:nvPr/>
        </p:nvSpPr>
        <p:spPr>
          <a:xfrm>
            <a:off x="6838950" y="1720850"/>
            <a:ext cx="2305050" cy="666750"/>
          </a:xfrm>
          <a:custGeom>
            <a:avLst/>
            <a:gdLst>
              <a:gd name="connsiteX0" fmla="*/ 19050 w 2305050"/>
              <a:gd name="connsiteY0" fmla="*/ 670433 h 666750"/>
              <a:gd name="connsiteX1" fmla="*/ 2305050 w 2305050"/>
              <a:gd name="connsiteY1" fmla="*/ 670433 h 666750"/>
              <a:gd name="connsiteX2" fmla="*/ 2305050 w 2305050"/>
              <a:gd name="connsiteY2" fmla="*/ 20891 h 666750"/>
              <a:gd name="connsiteX3" fmla="*/ 19050 w 2305050"/>
              <a:gd name="connsiteY3" fmla="*/ 20891 h 666750"/>
              <a:gd name="connsiteX4" fmla="*/ 19050 w 2305050"/>
              <a:gd name="connsiteY4" fmla="*/ 670433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666750">
                <a:moveTo>
                  <a:pt x="19050" y="670433"/>
                </a:moveTo>
                <a:lnTo>
                  <a:pt x="2305050" y="670433"/>
                </a:lnTo>
                <a:lnTo>
                  <a:pt x="2305050" y="20891"/>
                </a:lnTo>
                <a:lnTo>
                  <a:pt x="19050" y="20891"/>
                </a:lnTo>
                <a:lnTo>
                  <a:pt x="19050" y="670433"/>
                </a:lnTo>
                <a:close/>
              </a:path>
            </a:pathLst>
          </a:custGeom>
          <a:solidFill>
            <a:srgbClr val="D4DCE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8" name="Freeform 1098"/>
          <p:cNvSpPr/>
          <p:nvPr/>
        </p:nvSpPr>
        <p:spPr>
          <a:xfrm>
            <a:off x="0" y="2391359"/>
            <a:ext cx="2286000" cy="649528"/>
          </a:xfrm>
          <a:custGeom>
            <a:avLst/>
            <a:gdLst>
              <a:gd name="connsiteX0" fmla="*/ 0 w 2286000"/>
              <a:gd name="connsiteY0" fmla="*/ 649528 h 649528"/>
              <a:gd name="connsiteX1" fmla="*/ 2286000 w 2286000"/>
              <a:gd name="connsiteY1" fmla="*/ 649528 h 649528"/>
              <a:gd name="connsiteX2" fmla="*/ 2286000 w 2286000"/>
              <a:gd name="connsiteY2" fmla="*/ 0 h 649528"/>
              <a:gd name="connsiteX3" fmla="*/ 0 w 2286000"/>
              <a:gd name="connsiteY3" fmla="*/ 0 h 649528"/>
              <a:gd name="connsiteX4" fmla="*/ 0 w 2286000"/>
              <a:gd name="connsiteY4" fmla="*/ 649528 h 649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649528">
                <a:moveTo>
                  <a:pt x="0" y="649528"/>
                </a:moveTo>
                <a:lnTo>
                  <a:pt x="2286000" y="649528"/>
                </a:lnTo>
                <a:lnTo>
                  <a:pt x="2286000" y="0"/>
                </a:lnTo>
                <a:lnTo>
                  <a:pt x="0" y="0"/>
                </a:lnTo>
                <a:lnTo>
                  <a:pt x="0" y="649528"/>
                </a:lnTo>
                <a:close/>
              </a:path>
            </a:pathLst>
          </a:custGeom>
          <a:solidFill>
            <a:srgbClr val="EAEDF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9" name="Freeform 1099"/>
          <p:cNvSpPr/>
          <p:nvPr/>
        </p:nvSpPr>
        <p:spPr>
          <a:xfrm>
            <a:off x="2266950" y="2368550"/>
            <a:ext cx="2305050" cy="666750"/>
          </a:xfrm>
          <a:custGeom>
            <a:avLst/>
            <a:gdLst>
              <a:gd name="connsiteX0" fmla="*/ 19050 w 2305050"/>
              <a:gd name="connsiteY0" fmla="*/ 672338 h 666750"/>
              <a:gd name="connsiteX1" fmla="*/ 2305050 w 2305050"/>
              <a:gd name="connsiteY1" fmla="*/ 672338 h 666750"/>
              <a:gd name="connsiteX2" fmla="*/ 2305050 w 2305050"/>
              <a:gd name="connsiteY2" fmla="*/ 22809 h 666750"/>
              <a:gd name="connsiteX3" fmla="*/ 19050 w 2305050"/>
              <a:gd name="connsiteY3" fmla="*/ 22809 h 666750"/>
              <a:gd name="connsiteX4" fmla="*/ 19050 w 2305050"/>
              <a:gd name="connsiteY4" fmla="*/ 672338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666750">
                <a:moveTo>
                  <a:pt x="19050" y="672338"/>
                </a:moveTo>
                <a:lnTo>
                  <a:pt x="2305050" y="672338"/>
                </a:lnTo>
                <a:lnTo>
                  <a:pt x="2305050" y="22809"/>
                </a:lnTo>
                <a:lnTo>
                  <a:pt x="19050" y="22809"/>
                </a:lnTo>
                <a:lnTo>
                  <a:pt x="19050" y="672338"/>
                </a:lnTo>
                <a:close/>
              </a:path>
            </a:pathLst>
          </a:custGeom>
          <a:solidFill>
            <a:srgbClr val="EAEDF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0" name="Freeform 1100"/>
          <p:cNvSpPr/>
          <p:nvPr/>
        </p:nvSpPr>
        <p:spPr>
          <a:xfrm>
            <a:off x="4552950" y="2368550"/>
            <a:ext cx="2305050" cy="666750"/>
          </a:xfrm>
          <a:custGeom>
            <a:avLst/>
            <a:gdLst>
              <a:gd name="connsiteX0" fmla="*/ 19050 w 2305050"/>
              <a:gd name="connsiteY0" fmla="*/ 672338 h 666750"/>
              <a:gd name="connsiteX1" fmla="*/ 2305050 w 2305050"/>
              <a:gd name="connsiteY1" fmla="*/ 672338 h 666750"/>
              <a:gd name="connsiteX2" fmla="*/ 2305050 w 2305050"/>
              <a:gd name="connsiteY2" fmla="*/ 22809 h 666750"/>
              <a:gd name="connsiteX3" fmla="*/ 19050 w 2305050"/>
              <a:gd name="connsiteY3" fmla="*/ 22809 h 666750"/>
              <a:gd name="connsiteX4" fmla="*/ 19050 w 2305050"/>
              <a:gd name="connsiteY4" fmla="*/ 672338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666750">
                <a:moveTo>
                  <a:pt x="19050" y="672338"/>
                </a:moveTo>
                <a:lnTo>
                  <a:pt x="2305050" y="672338"/>
                </a:lnTo>
                <a:lnTo>
                  <a:pt x="2305050" y="22809"/>
                </a:lnTo>
                <a:lnTo>
                  <a:pt x="19050" y="22809"/>
                </a:lnTo>
                <a:lnTo>
                  <a:pt x="19050" y="672338"/>
                </a:lnTo>
                <a:close/>
              </a:path>
            </a:pathLst>
          </a:custGeom>
          <a:solidFill>
            <a:srgbClr val="EAEDF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1" name="Freeform 1101"/>
          <p:cNvSpPr/>
          <p:nvPr/>
        </p:nvSpPr>
        <p:spPr>
          <a:xfrm>
            <a:off x="6838950" y="2368550"/>
            <a:ext cx="2305050" cy="666750"/>
          </a:xfrm>
          <a:custGeom>
            <a:avLst/>
            <a:gdLst>
              <a:gd name="connsiteX0" fmla="*/ 19050 w 2305050"/>
              <a:gd name="connsiteY0" fmla="*/ 672338 h 666750"/>
              <a:gd name="connsiteX1" fmla="*/ 2305050 w 2305050"/>
              <a:gd name="connsiteY1" fmla="*/ 672338 h 666750"/>
              <a:gd name="connsiteX2" fmla="*/ 2305050 w 2305050"/>
              <a:gd name="connsiteY2" fmla="*/ 22809 h 666750"/>
              <a:gd name="connsiteX3" fmla="*/ 19050 w 2305050"/>
              <a:gd name="connsiteY3" fmla="*/ 22809 h 666750"/>
              <a:gd name="connsiteX4" fmla="*/ 19050 w 2305050"/>
              <a:gd name="connsiteY4" fmla="*/ 672338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666750">
                <a:moveTo>
                  <a:pt x="19050" y="672338"/>
                </a:moveTo>
                <a:lnTo>
                  <a:pt x="2305050" y="672338"/>
                </a:lnTo>
                <a:lnTo>
                  <a:pt x="2305050" y="22809"/>
                </a:lnTo>
                <a:lnTo>
                  <a:pt x="19050" y="22809"/>
                </a:lnTo>
                <a:lnTo>
                  <a:pt x="19050" y="672338"/>
                </a:lnTo>
                <a:close/>
              </a:path>
            </a:pathLst>
          </a:custGeom>
          <a:solidFill>
            <a:srgbClr val="EAEDF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2" name="Freeform 1102"/>
          <p:cNvSpPr/>
          <p:nvPr/>
        </p:nvSpPr>
        <p:spPr>
          <a:xfrm>
            <a:off x="0" y="3040824"/>
            <a:ext cx="2286000" cy="649541"/>
          </a:xfrm>
          <a:custGeom>
            <a:avLst/>
            <a:gdLst>
              <a:gd name="connsiteX0" fmla="*/ 0 w 2286000"/>
              <a:gd name="connsiteY0" fmla="*/ 649541 h 649541"/>
              <a:gd name="connsiteX1" fmla="*/ 2286000 w 2286000"/>
              <a:gd name="connsiteY1" fmla="*/ 649541 h 649541"/>
              <a:gd name="connsiteX2" fmla="*/ 2286000 w 2286000"/>
              <a:gd name="connsiteY2" fmla="*/ 0 h 649541"/>
              <a:gd name="connsiteX3" fmla="*/ 0 w 2286000"/>
              <a:gd name="connsiteY3" fmla="*/ 0 h 649541"/>
              <a:gd name="connsiteX4" fmla="*/ 0 w 2286000"/>
              <a:gd name="connsiteY4" fmla="*/ 649541 h 649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649541">
                <a:moveTo>
                  <a:pt x="0" y="649541"/>
                </a:moveTo>
                <a:lnTo>
                  <a:pt x="2286000" y="649541"/>
                </a:lnTo>
                <a:lnTo>
                  <a:pt x="2286000" y="0"/>
                </a:lnTo>
                <a:lnTo>
                  <a:pt x="0" y="0"/>
                </a:lnTo>
                <a:lnTo>
                  <a:pt x="0" y="649541"/>
                </a:lnTo>
                <a:close/>
              </a:path>
            </a:pathLst>
          </a:custGeom>
          <a:solidFill>
            <a:srgbClr val="D4DCE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3" name="Freeform 1103"/>
          <p:cNvSpPr/>
          <p:nvPr/>
        </p:nvSpPr>
        <p:spPr>
          <a:xfrm>
            <a:off x="2266950" y="3016250"/>
            <a:ext cx="2305050" cy="666750"/>
          </a:xfrm>
          <a:custGeom>
            <a:avLst/>
            <a:gdLst>
              <a:gd name="connsiteX0" fmla="*/ 19050 w 2305050"/>
              <a:gd name="connsiteY0" fmla="*/ 674116 h 666750"/>
              <a:gd name="connsiteX1" fmla="*/ 2305050 w 2305050"/>
              <a:gd name="connsiteY1" fmla="*/ 674116 h 666750"/>
              <a:gd name="connsiteX2" fmla="*/ 2305050 w 2305050"/>
              <a:gd name="connsiteY2" fmla="*/ 24574 h 666750"/>
              <a:gd name="connsiteX3" fmla="*/ 19050 w 2305050"/>
              <a:gd name="connsiteY3" fmla="*/ 24574 h 666750"/>
              <a:gd name="connsiteX4" fmla="*/ 19050 w 2305050"/>
              <a:gd name="connsiteY4" fmla="*/ 674116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666750">
                <a:moveTo>
                  <a:pt x="19050" y="674116"/>
                </a:moveTo>
                <a:lnTo>
                  <a:pt x="2305050" y="674116"/>
                </a:lnTo>
                <a:lnTo>
                  <a:pt x="2305050" y="24574"/>
                </a:lnTo>
                <a:lnTo>
                  <a:pt x="19050" y="24574"/>
                </a:lnTo>
                <a:lnTo>
                  <a:pt x="19050" y="674116"/>
                </a:lnTo>
                <a:close/>
              </a:path>
            </a:pathLst>
          </a:custGeom>
          <a:solidFill>
            <a:srgbClr val="D4DCE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4" name="Freeform 1104"/>
          <p:cNvSpPr/>
          <p:nvPr/>
        </p:nvSpPr>
        <p:spPr>
          <a:xfrm>
            <a:off x="4552950" y="3016250"/>
            <a:ext cx="2305050" cy="666750"/>
          </a:xfrm>
          <a:custGeom>
            <a:avLst/>
            <a:gdLst>
              <a:gd name="connsiteX0" fmla="*/ 19050 w 2305050"/>
              <a:gd name="connsiteY0" fmla="*/ 674116 h 666750"/>
              <a:gd name="connsiteX1" fmla="*/ 2305050 w 2305050"/>
              <a:gd name="connsiteY1" fmla="*/ 674116 h 666750"/>
              <a:gd name="connsiteX2" fmla="*/ 2305050 w 2305050"/>
              <a:gd name="connsiteY2" fmla="*/ 24574 h 666750"/>
              <a:gd name="connsiteX3" fmla="*/ 19050 w 2305050"/>
              <a:gd name="connsiteY3" fmla="*/ 24574 h 666750"/>
              <a:gd name="connsiteX4" fmla="*/ 19050 w 2305050"/>
              <a:gd name="connsiteY4" fmla="*/ 674116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666750">
                <a:moveTo>
                  <a:pt x="19050" y="674116"/>
                </a:moveTo>
                <a:lnTo>
                  <a:pt x="2305050" y="674116"/>
                </a:lnTo>
                <a:lnTo>
                  <a:pt x="2305050" y="24574"/>
                </a:lnTo>
                <a:lnTo>
                  <a:pt x="19050" y="24574"/>
                </a:lnTo>
                <a:lnTo>
                  <a:pt x="19050" y="674116"/>
                </a:lnTo>
                <a:close/>
              </a:path>
            </a:pathLst>
          </a:custGeom>
          <a:solidFill>
            <a:srgbClr val="D4DCE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5" name="Freeform 1105"/>
          <p:cNvSpPr/>
          <p:nvPr/>
        </p:nvSpPr>
        <p:spPr>
          <a:xfrm>
            <a:off x="6838950" y="3016250"/>
            <a:ext cx="2305050" cy="666750"/>
          </a:xfrm>
          <a:custGeom>
            <a:avLst/>
            <a:gdLst>
              <a:gd name="connsiteX0" fmla="*/ 19050 w 2305050"/>
              <a:gd name="connsiteY0" fmla="*/ 674116 h 666750"/>
              <a:gd name="connsiteX1" fmla="*/ 2305050 w 2305050"/>
              <a:gd name="connsiteY1" fmla="*/ 674116 h 666750"/>
              <a:gd name="connsiteX2" fmla="*/ 2305050 w 2305050"/>
              <a:gd name="connsiteY2" fmla="*/ 24574 h 666750"/>
              <a:gd name="connsiteX3" fmla="*/ 19050 w 2305050"/>
              <a:gd name="connsiteY3" fmla="*/ 24574 h 666750"/>
              <a:gd name="connsiteX4" fmla="*/ 19050 w 2305050"/>
              <a:gd name="connsiteY4" fmla="*/ 674116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666750">
                <a:moveTo>
                  <a:pt x="19050" y="674116"/>
                </a:moveTo>
                <a:lnTo>
                  <a:pt x="2305050" y="674116"/>
                </a:lnTo>
                <a:lnTo>
                  <a:pt x="2305050" y="24574"/>
                </a:lnTo>
                <a:lnTo>
                  <a:pt x="19050" y="24574"/>
                </a:lnTo>
                <a:lnTo>
                  <a:pt x="19050" y="674116"/>
                </a:lnTo>
                <a:close/>
              </a:path>
            </a:pathLst>
          </a:custGeom>
          <a:solidFill>
            <a:srgbClr val="D4DCE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6" name="Freeform 1106"/>
          <p:cNvSpPr/>
          <p:nvPr/>
        </p:nvSpPr>
        <p:spPr>
          <a:xfrm>
            <a:off x="0" y="3690366"/>
            <a:ext cx="2286000" cy="1868551"/>
          </a:xfrm>
          <a:custGeom>
            <a:avLst/>
            <a:gdLst>
              <a:gd name="connsiteX0" fmla="*/ 0 w 2286000"/>
              <a:gd name="connsiteY0" fmla="*/ 1868551 h 1868551"/>
              <a:gd name="connsiteX1" fmla="*/ 2286000 w 2286000"/>
              <a:gd name="connsiteY1" fmla="*/ 1868551 h 1868551"/>
              <a:gd name="connsiteX2" fmla="*/ 2286000 w 2286000"/>
              <a:gd name="connsiteY2" fmla="*/ 0 h 1868551"/>
              <a:gd name="connsiteX3" fmla="*/ 0 w 2286000"/>
              <a:gd name="connsiteY3" fmla="*/ 0 h 1868551"/>
              <a:gd name="connsiteX4" fmla="*/ 0 w 2286000"/>
              <a:gd name="connsiteY4" fmla="*/ 1868551 h 18685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1868551">
                <a:moveTo>
                  <a:pt x="0" y="1868551"/>
                </a:moveTo>
                <a:lnTo>
                  <a:pt x="2286000" y="1868551"/>
                </a:lnTo>
                <a:lnTo>
                  <a:pt x="2286000" y="0"/>
                </a:lnTo>
                <a:lnTo>
                  <a:pt x="0" y="0"/>
                </a:lnTo>
                <a:lnTo>
                  <a:pt x="0" y="1868551"/>
                </a:lnTo>
                <a:close/>
              </a:path>
            </a:pathLst>
          </a:custGeom>
          <a:solidFill>
            <a:srgbClr val="EAEDF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7" name="Freeform 1107"/>
          <p:cNvSpPr/>
          <p:nvPr/>
        </p:nvSpPr>
        <p:spPr>
          <a:xfrm>
            <a:off x="2266950" y="3663950"/>
            <a:ext cx="2305050" cy="1885950"/>
          </a:xfrm>
          <a:custGeom>
            <a:avLst/>
            <a:gdLst>
              <a:gd name="connsiteX0" fmla="*/ 19050 w 2305050"/>
              <a:gd name="connsiteY0" fmla="*/ 1894967 h 1885950"/>
              <a:gd name="connsiteX1" fmla="*/ 2305050 w 2305050"/>
              <a:gd name="connsiteY1" fmla="*/ 1894967 h 1885950"/>
              <a:gd name="connsiteX2" fmla="*/ 2305050 w 2305050"/>
              <a:gd name="connsiteY2" fmla="*/ 26416 h 1885950"/>
              <a:gd name="connsiteX3" fmla="*/ 19050 w 2305050"/>
              <a:gd name="connsiteY3" fmla="*/ 26416 h 1885950"/>
              <a:gd name="connsiteX4" fmla="*/ 19050 w 2305050"/>
              <a:gd name="connsiteY4" fmla="*/ 1894967 h 1885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1885950">
                <a:moveTo>
                  <a:pt x="19050" y="1894967"/>
                </a:moveTo>
                <a:lnTo>
                  <a:pt x="2305050" y="1894967"/>
                </a:lnTo>
                <a:lnTo>
                  <a:pt x="2305050" y="26416"/>
                </a:lnTo>
                <a:lnTo>
                  <a:pt x="19050" y="26416"/>
                </a:lnTo>
                <a:lnTo>
                  <a:pt x="19050" y="1894967"/>
                </a:lnTo>
                <a:close/>
              </a:path>
            </a:pathLst>
          </a:custGeom>
          <a:solidFill>
            <a:srgbClr val="EAEDF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8" name="Freeform 1108"/>
          <p:cNvSpPr/>
          <p:nvPr/>
        </p:nvSpPr>
        <p:spPr>
          <a:xfrm>
            <a:off x="4552950" y="3663950"/>
            <a:ext cx="2305050" cy="1885950"/>
          </a:xfrm>
          <a:custGeom>
            <a:avLst/>
            <a:gdLst>
              <a:gd name="connsiteX0" fmla="*/ 19050 w 2305050"/>
              <a:gd name="connsiteY0" fmla="*/ 1894967 h 1885950"/>
              <a:gd name="connsiteX1" fmla="*/ 2305050 w 2305050"/>
              <a:gd name="connsiteY1" fmla="*/ 1894967 h 1885950"/>
              <a:gd name="connsiteX2" fmla="*/ 2305050 w 2305050"/>
              <a:gd name="connsiteY2" fmla="*/ 26416 h 1885950"/>
              <a:gd name="connsiteX3" fmla="*/ 19050 w 2305050"/>
              <a:gd name="connsiteY3" fmla="*/ 26416 h 1885950"/>
              <a:gd name="connsiteX4" fmla="*/ 19050 w 2305050"/>
              <a:gd name="connsiteY4" fmla="*/ 1894967 h 1885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1885950">
                <a:moveTo>
                  <a:pt x="19050" y="1894967"/>
                </a:moveTo>
                <a:lnTo>
                  <a:pt x="2305050" y="1894967"/>
                </a:lnTo>
                <a:lnTo>
                  <a:pt x="2305050" y="26416"/>
                </a:lnTo>
                <a:lnTo>
                  <a:pt x="19050" y="26416"/>
                </a:lnTo>
                <a:lnTo>
                  <a:pt x="19050" y="1894967"/>
                </a:lnTo>
                <a:close/>
              </a:path>
            </a:pathLst>
          </a:custGeom>
          <a:solidFill>
            <a:srgbClr val="EAEDF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9" name="Freeform 1109"/>
          <p:cNvSpPr/>
          <p:nvPr/>
        </p:nvSpPr>
        <p:spPr>
          <a:xfrm>
            <a:off x="6838950" y="3663950"/>
            <a:ext cx="2305050" cy="1885950"/>
          </a:xfrm>
          <a:custGeom>
            <a:avLst/>
            <a:gdLst>
              <a:gd name="connsiteX0" fmla="*/ 19050 w 2305050"/>
              <a:gd name="connsiteY0" fmla="*/ 1894967 h 1885950"/>
              <a:gd name="connsiteX1" fmla="*/ 2305050 w 2305050"/>
              <a:gd name="connsiteY1" fmla="*/ 1894967 h 1885950"/>
              <a:gd name="connsiteX2" fmla="*/ 2305050 w 2305050"/>
              <a:gd name="connsiteY2" fmla="*/ 26416 h 1885950"/>
              <a:gd name="connsiteX3" fmla="*/ 19050 w 2305050"/>
              <a:gd name="connsiteY3" fmla="*/ 26416 h 1885950"/>
              <a:gd name="connsiteX4" fmla="*/ 19050 w 2305050"/>
              <a:gd name="connsiteY4" fmla="*/ 1894967 h 1885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1885950">
                <a:moveTo>
                  <a:pt x="19050" y="1894967"/>
                </a:moveTo>
                <a:lnTo>
                  <a:pt x="2305050" y="1894967"/>
                </a:lnTo>
                <a:lnTo>
                  <a:pt x="2305050" y="26416"/>
                </a:lnTo>
                <a:lnTo>
                  <a:pt x="19050" y="26416"/>
                </a:lnTo>
                <a:lnTo>
                  <a:pt x="19050" y="1894967"/>
                </a:lnTo>
                <a:close/>
              </a:path>
            </a:pathLst>
          </a:custGeom>
          <a:solidFill>
            <a:srgbClr val="EAEDF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0" name="Freeform 1110"/>
          <p:cNvSpPr/>
          <p:nvPr/>
        </p:nvSpPr>
        <p:spPr>
          <a:xfrm>
            <a:off x="0" y="5558930"/>
            <a:ext cx="2286000" cy="649541"/>
          </a:xfrm>
          <a:custGeom>
            <a:avLst/>
            <a:gdLst>
              <a:gd name="connsiteX0" fmla="*/ 0 w 2286000"/>
              <a:gd name="connsiteY0" fmla="*/ 649541 h 649541"/>
              <a:gd name="connsiteX1" fmla="*/ 2286000 w 2286000"/>
              <a:gd name="connsiteY1" fmla="*/ 649541 h 649541"/>
              <a:gd name="connsiteX2" fmla="*/ 2286000 w 2286000"/>
              <a:gd name="connsiteY2" fmla="*/ 0 h 649541"/>
              <a:gd name="connsiteX3" fmla="*/ 0 w 2286000"/>
              <a:gd name="connsiteY3" fmla="*/ 0 h 649541"/>
              <a:gd name="connsiteX4" fmla="*/ 0 w 2286000"/>
              <a:gd name="connsiteY4" fmla="*/ 649541 h 649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649541">
                <a:moveTo>
                  <a:pt x="0" y="649541"/>
                </a:moveTo>
                <a:lnTo>
                  <a:pt x="2286000" y="649541"/>
                </a:lnTo>
                <a:lnTo>
                  <a:pt x="2286000" y="0"/>
                </a:lnTo>
                <a:lnTo>
                  <a:pt x="0" y="0"/>
                </a:lnTo>
                <a:lnTo>
                  <a:pt x="0" y="649541"/>
                </a:lnTo>
                <a:close/>
              </a:path>
            </a:pathLst>
          </a:custGeom>
          <a:solidFill>
            <a:srgbClr val="D4DCE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1" name="Freeform 1111"/>
          <p:cNvSpPr/>
          <p:nvPr/>
        </p:nvSpPr>
        <p:spPr>
          <a:xfrm>
            <a:off x="2266950" y="5530850"/>
            <a:ext cx="2305050" cy="666750"/>
          </a:xfrm>
          <a:custGeom>
            <a:avLst/>
            <a:gdLst>
              <a:gd name="connsiteX0" fmla="*/ 19050 w 2305050"/>
              <a:gd name="connsiteY0" fmla="*/ 677621 h 666750"/>
              <a:gd name="connsiteX1" fmla="*/ 2305050 w 2305050"/>
              <a:gd name="connsiteY1" fmla="*/ 677621 h 666750"/>
              <a:gd name="connsiteX2" fmla="*/ 2305050 w 2305050"/>
              <a:gd name="connsiteY2" fmla="*/ 28080 h 666750"/>
              <a:gd name="connsiteX3" fmla="*/ 19050 w 2305050"/>
              <a:gd name="connsiteY3" fmla="*/ 28080 h 666750"/>
              <a:gd name="connsiteX4" fmla="*/ 19050 w 2305050"/>
              <a:gd name="connsiteY4" fmla="*/ 677621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666750">
                <a:moveTo>
                  <a:pt x="19050" y="677621"/>
                </a:moveTo>
                <a:lnTo>
                  <a:pt x="2305050" y="677621"/>
                </a:lnTo>
                <a:lnTo>
                  <a:pt x="2305050" y="28080"/>
                </a:lnTo>
                <a:lnTo>
                  <a:pt x="19050" y="28080"/>
                </a:lnTo>
                <a:lnTo>
                  <a:pt x="19050" y="677621"/>
                </a:lnTo>
                <a:close/>
              </a:path>
            </a:pathLst>
          </a:custGeom>
          <a:solidFill>
            <a:srgbClr val="D4DCE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2" name="Freeform 1112"/>
          <p:cNvSpPr/>
          <p:nvPr/>
        </p:nvSpPr>
        <p:spPr>
          <a:xfrm>
            <a:off x="4552950" y="5530850"/>
            <a:ext cx="2305050" cy="666750"/>
          </a:xfrm>
          <a:custGeom>
            <a:avLst/>
            <a:gdLst>
              <a:gd name="connsiteX0" fmla="*/ 19050 w 2305050"/>
              <a:gd name="connsiteY0" fmla="*/ 677621 h 666750"/>
              <a:gd name="connsiteX1" fmla="*/ 2305050 w 2305050"/>
              <a:gd name="connsiteY1" fmla="*/ 677621 h 666750"/>
              <a:gd name="connsiteX2" fmla="*/ 2305050 w 2305050"/>
              <a:gd name="connsiteY2" fmla="*/ 28080 h 666750"/>
              <a:gd name="connsiteX3" fmla="*/ 19050 w 2305050"/>
              <a:gd name="connsiteY3" fmla="*/ 28080 h 666750"/>
              <a:gd name="connsiteX4" fmla="*/ 19050 w 2305050"/>
              <a:gd name="connsiteY4" fmla="*/ 677621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666750">
                <a:moveTo>
                  <a:pt x="19050" y="677621"/>
                </a:moveTo>
                <a:lnTo>
                  <a:pt x="2305050" y="677621"/>
                </a:lnTo>
                <a:lnTo>
                  <a:pt x="2305050" y="28080"/>
                </a:lnTo>
                <a:lnTo>
                  <a:pt x="19050" y="28080"/>
                </a:lnTo>
                <a:lnTo>
                  <a:pt x="19050" y="677621"/>
                </a:lnTo>
                <a:close/>
              </a:path>
            </a:pathLst>
          </a:custGeom>
          <a:solidFill>
            <a:srgbClr val="D4DCE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3" name="Freeform 1113"/>
          <p:cNvSpPr/>
          <p:nvPr/>
        </p:nvSpPr>
        <p:spPr>
          <a:xfrm>
            <a:off x="6838950" y="5530850"/>
            <a:ext cx="2305050" cy="666750"/>
          </a:xfrm>
          <a:custGeom>
            <a:avLst/>
            <a:gdLst>
              <a:gd name="connsiteX0" fmla="*/ 19050 w 2305050"/>
              <a:gd name="connsiteY0" fmla="*/ 677621 h 666750"/>
              <a:gd name="connsiteX1" fmla="*/ 2305050 w 2305050"/>
              <a:gd name="connsiteY1" fmla="*/ 677621 h 666750"/>
              <a:gd name="connsiteX2" fmla="*/ 2305050 w 2305050"/>
              <a:gd name="connsiteY2" fmla="*/ 28080 h 666750"/>
              <a:gd name="connsiteX3" fmla="*/ 19050 w 2305050"/>
              <a:gd name="connsiteY3" fmla="*/ 28080 h 666750"/>
              <a:gd name="connsiteX4" fmla="*/ 19050 w 2305050"/>
              <a:gd name="connsiteY4" fmla="*/ 677621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666750">
                <a:moveTo>
                  <a:pt x="19050" y="677621"/>
                </a:moveTo>
                <a:lnTo>
                  <a:pt x="2305050" y="677621"/>
                </a:lnTo>
                <a:lnTo>
                  <a:pt x="2305050" y="28080"/>
                </a:lnTo>
                <a:lnTo>
                  <a:pt x="19050" y="28080"/>
                </a:lnTo>
                <a:lnTo>
                  <a:pt x="19050" y="677621"/>
                </a:lnTo>
                <a:close/>
              </a:path>
            </a:pathLst>
          </a:custGeom>
          <a:solidFill>
            <a:srgbClr val="D4DCE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4" name="Freeform 1114"/>
          <p:cNvSpPr/>
          <p:nvPr/>
        </p:nvSpPr>
        <p:spPr>
          <a:xfrm>
            <a:off x="0" y="6208473"/>
            <a:ext cx="2286000" cy="649526"/>
          </a:xfrm>
          <a:custGeom>
            <a:avLst/>
            <a:gdLst>
              <a:gd name="connsiteX0" fmla="*/ 0 w 2286000"/>
              <a:gd name="connsiteY0" fmla="*/ 649526 h 649526"/>
              <a:gd name="connsiteX1" fmla="*/ 2286000 w 2286000"/>
              <a:gd name="connsiteY1" fmla="*/ 649526 h 649526"/>
              <a:gd name="connsiteX2" fmla="*/ 2286000 w 2286000"/>
              <a:gd name="connsiteY2" fmla="*/ 0 h 649526"/>
              <a:gd name="connsiteX3" fmla="*/ 0 w 2286000"/>
              <a:gd name="connsiteY3" fmla="*/ 0 h 649526"/>
              <a:gd name="connsiteX4" fmla="*/ 0 w 2286000"/>
              <a:gd name="connsiteY4" fmla="*/ 649526 h 6495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649526">
                <a:moveTo>
                  <a:pt x="0" y="649526"/>
                </a:moveTo>
                <a:lnTo>
                  <a:pt x="2286000" y="649526"/>
                </a:lnTo>
                <a:lnTo>
                  <a:pt x="2286000" y="0"/>
                </a:lnTo>
                <a:lnTo>
                  <a:pt x="0" y="0"/>
                </a:lnTo>
                <a:lnTo>
                  <a:pt x="0" y="649526"/>
                </a:lnTo>
                <a:close/>
              </a:path>
            </a:pathLst>
          </a:custGeom>
          <a:solidFill>
            <a:srgbClr val="EAEDF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5" name="Freeform 1115"/>
          <p:cNvSpPr/>
          <p:nvPr/>
        </p:nvSpPr>
        <p:spPr>
          <a:xfrm>
            <a:off x="2266950" y="6178550"/>
            <a:ext cx="2305050" cy="679450"/>
          </a:xfrm>
          <a:custGeom>
            <a:avLst/>
            <a:gdLst>
              <a:gd name="connsiteX0" fmla="*/ 19050 w 2305050"/>
              <a:gd name="connsiteY0" fmla="*/ 679452 h 679450"/>
              <a:gd name="connsiteX1" fmla="*/ 2305050 w 2305050"/>
              <a:gd name="connsiteY1" fmla="*/ 679452 h 679450"/>
              <a:gd name="connsiteX2" fmla="*/ 2305050 w 2305050"/>
              <a:gd name="connsiteY2" fmla="*/ 29923 h 679450"/>
              <a:gd name="connsiteX3" fmla="*/ 19050 w 2305050"/>
              <a:gd name="connsiteY3" fmla="*/ 29923 h 679450"/>
              <a:gd name="connsiteX4" fmla="*/ 19050 w 2305050"/>
              <a:gd name="connsiteY4" fmla="*/ 679452 h 679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679450">
                <a:moveTo>
                  <a:pt x="19050" y="679452"/>
                </a:moveTo>
                <a:lnTo>
                  <a:pt x="2305050" y="679452"/>
                </a:lnTo>
                <a:lnTo>
                  <a:pt x="2305050" y="29923"/>
                </a:lnTo>
                <a:lnTo>
                  <a:pt x="19050" y="29923"/>
                </a:lnTo>
                <a:lnTo>
                  <a:pt x="19050" y="679452"/>
                </a:lnTo>
                <a:close/>
              </a:path>
            </a:pathLst>
          </a:custGeom>
          <a:solidFill>
            <a:srgbClr val="EAEDF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6" name="Freeform 1116"/>
          <p:cNvSpPr/>
          <p:nvPr/>
        </p:nvSpPr>
        <p:spPr>
          <a:xfrm>
            <a:off x="4552950" y="6178550"/>
            <a:ext cx="2305050" cy="679450"/>
          </a:xfrm>
          <a:custGeom>
            <a:avLst/>
            <a:gdLst>
              <a:gd name="connsiteX0" fmla="*/ 19050 w 2305050"/>
              <a:gd name="connsiteY0" fmla="*/ 679452 h 679450"/>
              <a:gd name="connsiteX1" fmla="*/ 2305050 w 2305050"/>
              <a:gd name="connsiteY1" fmla="*/ 679452 h 679450"/>
              <a:gd name="connsiteX2" fmla="*/ 2305050 w 2305050"/>
              <a:gd name="connsiteY2" fmla="*/ 29923 h 679450"/>
              <a:gd name="connsiteX3" fmla="*/ 19050 w 2305050"/>
              <a:gd name="connsiteY3" fmla="*/ 29923 h 679450"/>
              <a:gd name="connsiteX4" fmla="*/ 19050 w 2305050"/>
              <a:gd name="connsiteY4" fmla="*/ 679452 h 679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679450">
                <a:moveTo>
                  <a:pt x="19050" y="679452"/>
                </a:moveTo>
                <a:lnTo>
                  <a:pt x="2305050" y="679452"/>
                </a:lnTo>
                <a:lnTo>
                  <a:pt x="2305050" y="29923"/>
                </a:lnTo>
                <a:lnTo>
                  <a:pt x="19050" y="29923"/>
                </a:lnTo>
                <a:lnTo>
                  <a:pt x="19050" y="679452"/>
                </a:lnTo>
                <a:close/>
              </a:path>
            </a:pathLst>
          </a:custGeom>
          <a:solidFill>
            <a:srgbClr val="EAEDF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7" name="Freeform 1117"/>
          <p:cNvSpPr/>
          <p:nvPr/>
        </p:nvSpPr>
        <p:spPr>
          <a:xfrm>
            <a:off x="6838950" y="6178550"/>
            <a:ext cx="2305050" cy="679450"/>
          </a:xfrm>
          <a:custGeom>
            <a:avLst/>
            <a:gdLst>
              <a:gd name="connsiteX0" fmla="*/ 19050 w 2305050"/>
              <a:gd name="connsiteY0" fmla="*/ 679452 h 679450"/>
              <a:gd name="connsiteX1" fmla="*/ 2305050 w 2305050"/>
              <a:gd name="connsiteY1" fmla="*/ 679452 h 679450"/>
              <a:gd name="connsiteX2" fmla="*/ 2305050 w 2305050"/>
              <a:gd name="connsiteY2" fmla="*/ 29923 h 679450"/>
              <a:gd name="connsiteX3" fmla="*/ 19050 w 2305050"/>
              <a:gd name="connsiteY3" fmla="*/ 29923 h 679450"/>
              <a:gd name="connsiteX4" fmla="*/ 19050 w 2305050"/>
              <a:gd name="connsiteY4" fmla="*/ 679452 h 679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679450">
                <a:moveTo>
                  <a:pt x="19050" y="679452"/>
                </a:moveTo>
                <a:lnTo>
                  <a:pt x="2305050" y="679452"/>
                </a:lnTo>
                <a:lnTo>
                  <a:pt x="2305050" y="29923"/>
                </a:lnTo>
                <a:lnTo>
                  <a:pt x="19050" y="29923"/>
                </a:lnTo>
                <a:lnTo>
                  <a:pt x="19050" y="679452"/>
                </a:lnTo>
                <a:close/>
              </a:path>
            </a:pathLst>
          </a:custGeom>
          <a:solidFill>
            <a:srgbClr val="EAEDF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8" name="Freeform 1118"/>
          <p:cNvSpPr/>
          <p:nvPr/>
        </p:nvSpPr>
        <p:spPr>
          <a:xfrm>
            <a:off x="2266950" y="590550"/>
            <a:ext cx="31750" cy="6267450"/>
          </a:xfrm>
          <a:custGeom>
            <a:avLst/>
            <a:gdLst>
              <a:gd name="connsiteX0" fmla="*/ 19050 w 31750"/>
              <a:gd name="connsiteY0" fmla="*/ 23749 h 6267450"/>
              <a:gd name="connsiteX1" fmla="*/ 19050 w 31750"/>
              <a:gd name="connsiteY1" fmla="*/ 6273802 h 6267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750" h="6267450">
                <a:moveTo>
                  <a:pt x="19050" y="23749"/>
                </a:moveTo>
                <a:lnTo>
                  <a:pt x="19050" y="6273802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9" name="Freeform 1119"/>
          <p:cNvSpPr/>
          <p:nvPr/>
        </p:nvSpPr>
        <p:spPr>
          <a:xfrm>
            <a:off x="4552950" y="590550"/>
            <a:ext cx="31750" cy="6267450"/>
          </a:xfrm>
          <a:custGeom>
            <a:avLst/>
            <a:gdLst>
              <a:gd name="connsiteX0" fmla="*/ 19050 w 31750"/>
              <a:gd name="connsiteY0" fmla="*/ 23749 h 6267450"/>
              <a:gd name="connsiteX1" fmla="*/ 19050 w 31750"/>
              <a:gd name="connsiteY1" fmla="*/ 6273802 h 6267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750" h="6267450">
                <a:moveTo>
                  <a:pt x="19050" y="23749"/>
                </a:moveTo>
                <a:lnTo>
                  <a:pt x="19050" y="6273802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0" name="Freeform 1120"/>
          <p:cNvSpPr/>
          <p:nvPr/>
        </p:nvSpPr>
        <p:spPr>
          <a:xfrm>
            <a:off x="6838950" y="590550"/>
            <a:ext cx="31750" cy="6267450"/>
          </a:xfrm>
          <a:custGeom>
            <a:avLst/>
            <a:gdLst>
              <a:gd name="connsiteX0" fmla="*/ 19050 w 31750"/>
              <a:gd name="connsiteY0" fmla="*/ 23749 h 6267450"/>
              <a:gd name="connsiteX1" fmla="*/ 19050 w 31750"/>
              <a:gd name="connsiteY1" fmla="*/ 6273802 h 6267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750" h="6267450">
                <a:moveTo>
                  <a:pt x="19050" y="23749"/>
                </a:moveTo>
                <a:lnTo>
                  <a:pt x="19050" y="6273802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1" name="Freeform 1121"/>
          <p:cNvSpPr/>
          <p:nvPr/>
        </p:nvSpPr>
        <p:spPr>
          <a:xfrm>
            <a:off x="0" y="1741805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381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2" name="Freeform 1122"/>
          <p:cNvSpPr/>
          <p:nvPr/>
        </p:nvSpPr>
        <p:spPr>
          <a:xfrm>
            <a:off x="0" y="2391283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3" name="Freeform 1123"/>
          <p:cNvSpPr/>
          <p:nvPr/>
        </p:nvSpPr>
        <p:spPr>
          <a:xfrm>
            <a:off x="0" y="3040888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4" name="Freeform 1124"/>
          <p:cNvSpPr/>
          <p:nvPr/>
        </p:nvSpPr>
        <p:spPr>
          <a:xfrm>
            <a:off x="0" y="3690366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5" name="Freeform 1125"/>
          <p:cNvSpPr/>
          <p:nvPr/>
        </p:nvSpPr>
        <p:spPr>
          <a:xfrm>
            <a:off x="0" y="5558917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6" name="Freeform 1126"/>
          <p:cNvSpPr/>
          <p:nvPr/>
        </p:nvSpPr>
        <p:spPr>
          <a:xfrm>
            <a:off x="0" y="6208471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7" name="Freeform 1127"/>
          <p:cNvSpPr/>
          <p:nvPr/>
        </p:nvSpPr>
        <p:spPr>
          <a:xfrm>
            <a:off x="0" y="614299"/>
            <a:ext cx="0" cy="6243701"/>
          </a:xfrm>
          <a:custGeom>
            <a:avLst/>
            <a:gdLst>
              <a:gd name="connsiteX0" fmla="*/ 0 w 0"/>
              <a:gd name="connsiteY0" fmla="*/ 0 h 6243701"/>
              <a:gd name="connsiteX1" fmla="*/ 0 w 0"/>
              <a:gd name="connsiteY1" fmla="*/ 6243701 h 6243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243701">
                <a:moveTo>
                  <a:pt x="0" y="0"/>
                </a:moveTo>
                <a:lnTo>
                  <a:pt x="0" y="6243701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8" name="Freeform 1128"/>
          <p:cNvSpPr/>
          <p:nvPr/>
        </p:nvSpPr>
        <p:spPr>
          <a:xfrm>
            <a:off x="9144000" y="614299"/>
            <a:ext cx="0" cy="6243701"/>
          </a:xfrm>
          <a:custGeom>
            <a:avLst/>
            <a:gdLst>
              <a:gd name="connsiteX0" fmla="*/ 0 w 0"/>
              <a:gd name="connsiteY0" fmla="*/ 0 h 6243701"/>
              <a:gd name="connsiteX1" fmla="*/ 0 w 0"/>
              <a:gd name="connsiteY1" fmla="*/ 6243701 h 6243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243701">
                <a:moveTo>
                  <a:pt x="0" y="0"/>
                </a:moveTo>
                <a:lnTo>
                  <a:pt x="0" y="6243701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9" name="Freeform 1129"/>
          <p:cNvSpPr/>
          <p:nvPr/>
        </p:nvSpPr>
        <p:spPr>
          <a:xfrm>
            <a:off x="0" y="620649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0" name="Freeform 1130"/>
          <p:cNvSpPr/>
          <p:nvPr/>
        </p:nvSpPr>
        <p:spPr>
          <a:xfrm>
            <a:off x="0" y="6858000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1" name="TextBox 1131"/>
          <p:cNvSpPr txBox="1"/>
          <p:nvPr/>
        </p:nvSpPr>
        <p:spPr>
          <a:xfrm>
            <a:off x="91439" y="45908"/>
            <a:ext cx="8728467" cy="5484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74319" indent="-274319" hangingPunct="0">
              <a:lnSpc>
                <a:spcPct val="99583"/>
              </a:lnSpc>
            </a:pPr>
            <a:r>
              <a:rPr lang="en-US" altLang="zh-CN" sz="1250" spc="17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50" spc="18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Çizelge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6.1.10.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laktobasillerin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antijenik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grupları(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Larpent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et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Larpent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Gourgaud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ea typeface="Times New Roman"/>
              </a:rPr>
              <a:t>1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ea typeface="Times New Roman"/>
              </a:rPr>
              <a:t>997;Kılıç,2008)</a:t>
            </a:r>
          </a:p>
        </p:txBody>
      </p:sp>
      <p:sp>
        <p:nvSpPr>
          <p:cNvPr id="1132" name="TextBox 1132"/>
          <p:cNvSpPr txBox="1"/>
          <p:nvPr/>
        </p:nvSpPr>
        <p:spPr>
          <a:xfrm>
            <a:off x="91439" y="665288"/>
            <a:ext cx="1084843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b="1" spc="164" dirty="0">
                <a:solidFill>
                  <a:srgbClr val="FEFEFE"/>
                </a:solidFill>
                <a:latin typeface="Times New Roman"/>
                <a:ea typeface="Times New Roman"/>
              </a:rPr>
              <a:t>Gru</a:t>
            </a:r>
            <a:r>
              <a:rPr lang="en-US" altLang="zh-CN" sz="1800" b="1" spc="160" dirty="0">
                <a:solidFill>
                  <a:srgbClr val="FEFEFE"/>
                </a:solidFill>
                <a:latin typeface="Times New Roman"/>
                <a:ea typeface="Times New Roman"/>
              </a:rPr>
              <a:t>plar</a:t>
            </a:r>
          </a:p>
        </p:txBody>
      </p:sp>
      <p:sp>
        <p:nvSpPr>
          <p:cNvPr id="1133" name="TextBox 1133"/>
          <p:cNvSpPr txBox="1"/>
          <p:nvPr/>
        </p:nvSpPr>
        <p:spPr>
          <a:xfrm>
            <a:off x="2377694" y="665288"/>
            <a:ext cx="2013417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b="1" spc="170" dirty="0">
                <a:solidFill>
                  <a:srgbClr val="FEFEFE"/>
                </a:solidFill>
                <a:latin typeface="Times New Roman"/>
                <a:ea typeface="Times New Roman"/>
              </a:rPr>
              <a:t>Antijenik</a:t>
            </a:r>
            <a:r>
              <a:rPr lang="en-US" altLang="zh-CN" sz="1800" b="1" spc="75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164" dirty="0">
                <a:solidFill>
                  <a:srgbClr val="FEFEFE"/>
                </a:solidFill>
                <a:latin typeface="Times New Roman"/>
                <a:ea typeface="Times New Roman"/>
              </a:rPr>
              <a:t>türler</a:t>
            </a:r>
          </a:p>
        </p:txBody>
      </p:sp>
      <p:sp>
        <p:nvSpPr>
          <p:cNvPr id="1134" name="TextBox 1134"/>
          <p:cNvSpPr txBox="1"/>
          <p:nvPr/>
        </p:nvSpPr>
        <p:spPr>
          <a:xfrm>
            <a:off x="4664075" y="665288"/>
            <a:ext cx="1189999" cy="5491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b="1" spc="169" dirty="0">
                <a:solidFill>
                  <a:srgbClr val="FEFEFE"/>
                </a:solidFill>
                <a:latin typeface="Times New Roman"/>
                <a:ea typeface="Times New Roman"/>
              </a:rPr>
              <a:t>Anti</a:t>
            </a:r>
            <a:r>
              <a:rPr lang="en-US" altLang="zh-CN" sz="1800" b="1" spc="164" dirty="0">
                <a:solidFill>
                  <a:srgbClr val="FEFEFE"/>
                </a:solidFill>
                <a:latin typeface="Times New Roman"/>
                <a:ea typeface="Times New Roman"/>
              </a:rPr>
              <a:t>jenik</a:t>
            </a:r>
          </a:p>
          <a:p>
            <a:pPr marL="0">
              <a:lnSpc>
                <a:spcPct val="100000"/>
              </a:lnSpc>
            </a:pPr>
            <a:r>
              <a:rPr lang="en-US" altLang="zh-CN" sz="1800" b="1" spc="189" dirty="0">
                <a:solidFill>
                  <a:srgbClr val="FEFEFE"/>
                </a:solidFill>
                <a:latin typeface="Times New Roman"/>
                <a:ea typeface="Times New Roman"/>
              </a:rPr>
              <a:t>bil</a:t>
            </a:r>
            <a:r>
              <a:rPr lang="en-US" altLang="zh-CN" sz="1800" b="1" spc="185" dirty="0">
                <a:solidFill>
                  <a:srgbClr val="FEFEFE"/>
                </a:solidFill>
                <a:latin typeface="Times New Roman"/>
                <a:ea typeface="Times New Roman"/>
              </a:rPr>
              <a:t>eşenler</a:t>
            </a:r>
          </a:p>
        </p:txBody>
      </p:sp>
      <p:sp>
        <p:nvSpPr>
          <p:cNvPr id="1135" name="TextBox 1135"/>
          <p:cNvSpPr txBox="1"/>
          <p:nvPr/>
        </p:nvSpPr>
        <p:spPr>
          <a:xfrm>
            <a:off x="6950329" y="665288"/>
            <a:ext cx="1172589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b="1" spc="169" dirty="0">
                <a:solidFill>
                  <a:srgbClr val="FEFEFE"/>
                </a:solidFill>
                <a:latin typeface="Times New Roman"/>
                <a:ea typeface="Times New Roman"/>
              </a:rPr>
              <a:t>Ye</a:t>
            </a:r>
            <a:r>
              <a:rPr lang="en-US" altLang="zh-CN" sz="1800" b="1" spc="164" dirty="0">
                <a:solidFill>
                  <a:srgbClr val="FEFEFE"/>
                </a:solidFill>
                <a:latin typeface="Times New Roman"/>
                <a:ea typeface="Times New Roman"/>
              </a:rPr>
              <a:t>rleşim</a:t>
            </a:r>
          </a:p>
        </p:txBody>
      </p:sp>
      <p:sp>
        <p:nvSpPr>
          <p:cNvPr id="1136" name="TextBox 1136"/>
          <p:cNvSpPr txBox="1"/>
          <p:nvPr/>
        </p:nvSpPr>
        <p:spPr>
          <a:xfrm>
            <a:off x="91439" y="1787728"/>
            <a:ext cx="8691589" cy="27517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286254" algn="l"/>
                <a:tab pos="4572634" algn="l"/>
                <a:tab pos="6858889" algn="l"/>
              </a:tabLst>
            </a:pPr>
            <a:r>
              <a:rPr lang="en-US" altLang="zh-CN" sz="1800" dirty="0">
                <a:solidFill>
                  <a:srgbClr val="000000"/>
                </a:solidFill>
                <a:latin typeface="Times New Roman"/>
                <a:ea typeface="Times New Roman"/>
              </a:rPr>
              <a:t>A	</a:t>
            </a:r>
            <a:r>
              <a:rPr lang="en-US" altLang="zh-CN" sz="1600" spc="120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600" spc="89" dirty="0">
                <a:solidFill>
                  <a:srgbClr val="000000"/>
                </a:solidFill>
                <a:latin typeface="Times New Roman"/>
                <a:ea typeface="Times New Roman"/>
              </a:rPr>
              <a:t>helveticus	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ea typeface="Times New Roman"/>
              </a:rPr>
              <a:t>A.T.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ea typeface="Times New Roman"/>
              </a:rPr>
              <a:t>gliserol	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Çeper,</a:t>
            </a:r>
            <a:r>
              <a:rPr lang="en-US" altLang="zh-CN" sz="1800" spc="154" dirty="0">
                <a:solidFill>
                  <a:srgbClr val="000000"/>
                </a:solidFill>
                <a:latin typeface="Times New Roman"/>
                <a:ea typeface="Times New Roman"/>
              </a:rPr>
              <a:t>membran</a:t>
            </a:r>
          </a:p>
        </p:txBody>
      </p:sp>
      <p:sp>
        <p:nvSpPr>
          <p:cNvPr id="1137" name="TextBox 1137"/>
          <p:cNvSpPr txBox="1"/>
          <p:nvPr/>
        </p:nvSpPr>
        <p:spPr>
          <a:xfrm>
            <a:off x="91439" y="2437333"/>
            <a:ext cx="7612217" cy="27517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286254" algn="l"/>
                <a:tab pos="4572634" algn="l"/>
                <a:tab pos="6858889" algn="l"/>
              </a:tabLst>
            </a:pP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B,C	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600" spc="5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ea typeface="Times New Roman"/>
              </a:rPr>
              <a:t>casei	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Polisakkarit	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Çeper</a:t>
            </a:r>
          </a:p>
        </p:txBody>
      </p:sp>
      <p:sp>
        <p:nvSpPr>
          <p:cNvPr id="1138" name="TextBox 1138"/>
          <p:cNvSpPr txBox="1"/>
          <p:nvPr/>
        </p:nvSpPr>
        <p:spPr>
          <a:xfrm>
            <a:off x="91439" y="3086401"/>
            <a:ext cx="7612217" cy="3059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286254" algn="l"/>
                <a:tab pos="4572634" algn="l"/>
                <a:tab pos="6858889" algn="l"/>
              </a:tabLst>
            </a:pP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D	</a:t>
            </a:r>
            <a:r>
              <a:rPr lang="en-US" altLang="zh-CN" sz="1600" spc="164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600" spc="135" dirty="0">
                <a:solidFill>
                  <a:srgbClr val="000000"/>
                </a:solidFill>
                <a:latin typeface="Times New Roman"/>
                <a:ea typeface="Times New Roman"/>
              </a:rPr>
              <a:t>plantarum	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A.T.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ea typeface="Times New Roman"/>
              </a:rPr>
              <a:t>ribitol	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Çeper</a:t>
            </a:r>
          </a:p>
        </p:txBody>
      </p:sp>
      <p:sp>
        <p:nvSpPr>
          <p:cNvPr id="1139" name="TextBox 1139"/>
          <p:cNvSpPr txBox="1"/>
          <p:nvPr/>
        </p:nvSpPr>
        <p:spPr>
          <a:xfrm>
            <a:off x="91439" y="3737037"/>
            <a:ext cx="292087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189" dirty="0">
                <a:solidFill>
                  <a:srgbClr val="000000"/>
                </a:solidFill>
                <a:latin typeface="Times New Roman"/>
                <a:ea typeface="Times New Roman"/>
              </a:rPr>
              <a:t>E</a:t>
            </a:r>
          </a:p>
        </p:txBody>
      </p:sp>
      <p:sp>
        <p:nvSpPr>
          <p:cNvPr id="1140" name="TextBox 1140"/>
          <p:cNvSpPr txBox="1"/>
          <p:nvPr/>
        </p:nvSpPr>
        <p:spPr>
          <a:xfrm>
            <a:off x="2377694" y="3736583"/>
            <a:ext cx="1350928" cy="9756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00000"/>
              </a:lnSpc>
            </a:pPr>
            <a:r>
              <a:rPr lang="en-US" altLang="zh-CN" sz="1600" spc="125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600" spc="5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bulga</a:t>
            </a:r>
            <a:r>
              <a:rPr lang="en-US" altLang="zh-CN" sz="1600" spc="89" dirty="0">
                <a:solidFill>
                  <a:srgbClr val="000000"/>
                </a:solidFill>
                <a:latin typeface="Times New Roman"/>
                <a:ea typeface="Times New Roman"/>
              </a:rPr>
              <a:t>ricus</a:t>
            </a:r>
            <a:r>
              <a:rPr lang="en-US" altLang="zh-CN" sz="16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9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600" spc="90" dirty="0">
                <a:solidFill>
                  <a:srgbClr val="000000"/>
                </a:solidFill>
                <a:latin typeface="Times New Roman"/>
                <a:ea typeface="Times New Roman"/>
              </a:rPr>
              <a:t>lac</a:t>
            </a:r>
            <a:r>
              <a:rPr lang="en-US" altLang="zh-CN" sz="1600" spc="80" dirty="0">
                <a:solidFill>
                  <a:srgbClr val="000000"/>
                </a:solidFill>
                <a:latin typeface="Times New Roman"/>
                <a:ea typeface="Times New Roman"/>
              </a:rPr>
              <a:t>tis</a:t>
            </a:r>
            <a:r>
              <a:rPr lang="en-US" altLang="zh-CN" sz="16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600" spc="90" dirty="0">
                <a:solidFill>
                  <a:srgbClr val="000000"/>
                </a:solidFill>
                <a:latin typeface="Times New Roman"/>
                <a:ea typeface="Times New Roman"/>
              </a:rPr>
              <a:t>brev</a:t>
            </a:r>
            <a:r>
              <a:rPr lang="en-US" altLang="zh-CN" sz="1600" spc="85" dirty="0">
                <a:solidFill>
                  <a:srgbClr val="000000"/>
                </a:solidFill>
                <a:latin typeface="Times New Roman"/>
                <a:ea typeface="Times New Roman"/>
              </a:rPr>
              <a:t>is</a:t>
            </a:r>
            <a:r>
              <a:rPr lang="en-US" altLang="zh-CN" sz="16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9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600" spc="5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buchn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eri</a:t>
            </a:r>
          </a:p>
        </p:txBody>
      </p:sp>
      <p:sp>
        <p:nvSpPr>
          <p:cNvPr id="1141" name="TextBox 1141"/>
          <p:cNvSpPr txBox="1"/>
          <p:nvPr/>
        </p:nvSpPr>
        <p:spPr>
          <a:xfrm>
            <a:off x="4664075" y="3737037"/>
            <a:ext cx="1346061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A.T.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ea typeface="Times New Roman"/>
              </a:rPr>
              <a:t>gli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ea typeface="Times New Roman"/>
              </a:rPr>
              <a:t>serol</a:t>
            </a:r>
          </a:p>
        </p:txBody>
      </p:sp>
      <p:sp>
        <p:nvSpPr>
          <p:cNvPr id="1142" name="TextBox 1142"/>
          <p:cNvSpPr txBox="1"/>
          <p:nvPr/>
        </p:nvSpPr>
        <p:spPr>
          <a:xfrm>
            <a:off x="6950329" y="3737037"/>
            <a:ext cx="753328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130" dirty="0">
                <a:solidFill>
                  <a:srgbClr val="000000"/>
                </a:solidFill>
                <a:latin typeface="Times New Roman"/>
                <a:ea typeface="Times New Roman"/>
              </a:rPr>
              <a:t>Çep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er</a:t>
            </a:r>
          </a:p>
        </p:txBody>
      </p:sp>
      <p:sp>
        <p:nvSpPr>
          <p:cNvPr id="1143" name="TextBox 1143"/>
          <p:cNvSpPr txBox="1"/>
          <p:nvPr/>
        </p:nvSpPr>
        <p:spPr>
          <a:xfrm>
            <a:off x="91439" y="5605703"/>
            <a:ext cx="8014323" cy="27517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286254" algn="l"/>
                <a:tab pos="4572634" algn="l"/>
                <a:tab pos="6858889" algn="l"/>
              </a:tabLst>
            </a:pPr>
            <a:r>
              <a:rPr lang="en-US" altLang="zh-CN" sz="1800" spc="195" dirty="0">
                <a:solidFill>
                  <a:srgbClr val="000000"/>
                </a:solidFill>
                <a:latin typeface="Times New Roman"/>
                <a:ea typeface="Times New Roman"/>
              </a:rPr>
              <a:t>F	</a:t>
            </a:r>
            <a:r>
              <a:rPr lang="en-US" altLang="zh-CN" sz="1600" spc="139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600" spc="120" dirty="0">
                <a:solidFill>
                  <a:srgbClr val="000000"/>
                </a:solidFill>
                <a:latin typeface="Times New Roman"/>
                <a:ea typeface="Times New Roman"/>
              </a:rPr>
              <a:t>fermentum	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ea typeface="Times New Roman"/>
              </a:rPr>
              <a:t>A.T.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ea typeface="Times New Roman"/>
              </a:rPr>
              <a:t>gliserol	</a:t>
            </a:r>
            <a:r>
              <a:rPr lang="en-US" altLang="zh-CN" sz="1800" spc="150" dirty="0">
                <a:solidFill>
                  <a:srgbClr val="000000"/>
                </a:solidFill>
                <a:latin typeface="Times New Roman"/>
                <a:ea typeface="Times New Roman"/>
              </a:rPr>
              <a:t>Membran</a:t>
            </a:r>
          </a:p>
        </p:txBody>
      </p:sp>
      <p:sp>
        <p:nvSpPr>
          <p:cNvPr id="1144" name="TextBox 1144"/>
          <p:cNvSpPr txBox="1"/>
          <p:nvPr/>
        </p:nvSpPr>
        <p:spPr>
          <a:xfrm>
            <a:off x="91439" y="6255232"/>
            <a:ext cx="7062014" cy="27517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286254" algn="l"/>
                <a:tab pos="4572634" algn="l"/>
                <a:tab pos="6858889" algn="l"/>
              </a:tabLst>
            </a:pP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G	</a:t>
            </a:r>
            <a:r>
              <a:rPr lang="en-US" altLang="zh-CN" sz="1600" spc="150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salivarus	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ea typeface="Times New Roman"/>
              </a:rPr>
              <a:t>-	</a:t>
            </a:r>
            <a:r>
              <a:rPr lang="en-US" altLang="zh-CN" sz="1800" spc="-4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reeform 27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8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29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30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1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reeform 32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 33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 34"/>
          <p:cNvSpPr/>
          <p:nvPr/>
        </p:nvSpPr>
        <p:spPr>
          <a:xfrm>
            <a:off x="3460750" y="374650"/>
            <a:ext cx="463550" cy="527050"/>
          </a:xfrm>
          <a:custGeom>
            <a:avLst/>
            <a:gdLst>
              <a:gd name="connsiteX0" fmla="*/ 31496 w 463550"/>
              <a:gd name="connsiteY0" fmla="*/ 318008 h 527050"/>
              <a:gd name="connsiteX1" fmla="*/ 139700 w 463550"/>
              <a:gd name="connsiteY1" fmla="*/ 318008 h 527050"/>
              <a:gd name="connsiteX2" fmla="*/ 139700 w 463550"/>
              <a:gd name="connsiteY2" fmla="*/ 31496 h 527050"/>
              <a:gd name="connsiteX3" fmla="*/ 356108 w 463550"/>
              <a:gd name="connsiteY3" fmla="*/ 31496 h 527050"/>
              <a:gd name="connsiteX4" fmla="*/ 356108 w 463550"/>
              <a:gd name="connsiteY4" fmla="*/ 318008 h 527050"/>
              <a:gd name="connsiteX5" fmla="*/ 464311 w 463550"/>
              <a:gd name="connsiteY5" fmla="*/ 318008 h 527050"/>
              <a:gd name="connsiteX6" fmla="*/ 247903 w 463550"/>
              <a:gd name="connsiteY6" fmla="*/ 534416 h 527050"/>
              <a:gd name="connsiteX7" fmla="*/ 31496 w 463550"/>
              <a:gd name="connsiteY7" fmla="*/ 318008 h 527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63550" h="527050">
                <a:moveTo>
                  <a:pt x="31496" y="318008"/>
                </a:moveTo>
                <a:lnTo>
                  <a:pt x="139700" y="318008"/>
                </a:lnTo>
                <a:lnTo>
                  <a:pt x="139700" y="31496"/>
                </a:lnTo>
                <a:lnTo>
                  <a:pt x="356108" y="31496"/>
                </a:lnTo>
                <a:lnTo>
                  <a:pt x="356108" y="318008"/>
                </a:lnTo>
                <a:lnTo>
                  <a:pt x="464311" y="318008"/>
                </a:lnTo>
                <a:lnTo>
                  <a:pt x="247903" y="534416"/>
                </a:lnTo>
                <a:lnTo>
                  <a:pt x="31496" y="318008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35"/>
          <p:cNvSpPr/>
          <p:nvPr/>
        </p:nvSpPr>
        <p:spPr>
          <a:xfrm>
            <a:off x="3460750" y="374650"/>
            <a:ext cx="463550" cy="527050"/>
          </a:xfrm>
          <a:custGeom>
            <a:avLst/>
            <a:gdLst>
              <a:gd name="connsiteX0" fmla="*/ 31496 w 463550"/>
              <a:gd name="connsiteY0" fmla="*/ 318008 h 527050"/>
              <a:gd name="connsiteX1" fmla="*/ 139700 w 463550"/>
              <a:gd name="connsiteY1" fmla="*/ 318008 h 527050"/>
              <a:gd name="connsiteX2" fmla="*/ 139700 w 463550"/>
              <a:gd name="connsiteY2" fmla="*/ 31496 h 527050"/>
              <a:gd name="connsiteX3" fmla="*/ 356108 w 463550"/>
              <a:gd name="connsiteY3" fmla="*/ 31496 h 527050"/>
              <a:gd name="connsiteX4" fmla="*/ 356108 w 463550"/>
              <a:gd name="connsiteY4" fmla="*/ 318008 h 527050"/>
              <a:gd name="connsiteX5" fmla="*/ 464311 w 463550"/>
              <a:gd name="connsiteY5" fmla="*/ 318008 h 527050"/>
              <a:gd name="connsiteX6" fmla="*/ 247903 w 463550"/>
              <a:gd name="connsiteY6" fmla="*/ 534416 h 527050"/>
              <a:gd name="connsiteX7" fmla="*/ 31496 w 463550"/>
              <a:gd name="connsiteY7" fmla="*/ 318008 h 527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63550" h="527050">
                <a:moveTo>
                  <a:pt x="31496" y="318008"/>
                </a:moveTo>
                <a:lnTo>
                  <a:pt x="139700" y="318008"/>
                </a:lnTo>
                <a:lnTo>
                  <a:pt x="139700" y="31496"/>
                </a:lnTo>
                <a:lnTo>
                  <a:pt x="356108" y="31496"/>
                </a:lnTo>
                <a:lnTo>
                  <a:pt x="356108" y="318008"/>
                </a:lnTo>
                <a:lnTo>
                  <a:pt x="464311" y="318008"/>
                </a:lnTo>
                <a:lnTo>
                  <a:pt x="247903" y="534416"/>
                </a:lnTo>
                <a:lnTo>
                  <a:pt x="31496" y="318008"/>
                </a:lnTo>
                <a:close/>
              </a:path>
            </a:pathLst>
          </a:custGeom>
          <a:solidFill>
            <a:srgbClr val="0000FF">
              <a:alpha val="0"/>
            </a:srgbClr>
          </a:solidFill>
          <a:ln w="25907">
            <a:solidFill>
              <a:srgbClr val="B95F24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6"/>
          <p:cNvSpPr txBox="1"/>
          <p:nvPr/>
        </p:nvSpPr>
        <p:spPr>
          <a:xfrm>
            <a:off x="789431" y="-21959"/>
            <a:ext cx="7150595" cy="6032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1650745">
              <a:lnSpc>
                <a:spcPct val="100000"/>
              </a:lnSpc>
            </a:pPr>
            <a:r>
              <a:rPr lang="en-US" altLang="zh-CN" sz="2200" b="1" spc="245" dirty="0">
                <a:solidFill>
                  <a:srgbClr val="841F0E"/>
                </a:solidFill>
                <a:latin typeface="Times New Roman"/>
                <a:ea typeface="Times New Roman"/>
              </a:rPr>
              <a:t>Str</a:t>
            </a:r>
            <a:r>
              <a:rPr lang="en-US" altLang="zh-CN" sz="2200" b="1" spc="240" dirty="0">
                <a:solidFill>
                  <a:srgbClr val="841F0E"/>
                </a:solidFill>
                <a:latin typeface="Times New Roman"/>
                <a:ea typeface="Times New Roman"/>
              </a:rPr>
              <a:t>eptococcaceae</a:t>
            </a:r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975"/>
              </a:lnSpc>
            </a:pPr>
            <a:endParaRPr lang="en-US" dirty="0"/>
          </a:p>
          <a:p>
            <a:pPr marL="0" indent="1406905">
              <a:lnSpc>
                <a:spcPct val="100000"/>
              </a:lnSpc>
            </a:pPr>
            <a:r>
              <a:rPr lang="en-US" altLang="zh-CN" sz="2000" spc="104" dirty="0">
                <a:solidFill>
                  <a:srgbClr val="404551"/>
                </a:solidFill>
                <a:latin typeface="Times New Roman"/>
                <a:ea typeface="Times New Roman"/>
              </a:rPr>
              <a:t>1</a:t>
            </a:r>
            <a:r>
              <a:rPr lang="en-US" altLang="zh-CN" sz="2000" spc="75" dirty="0">
                <a:solidFill>
                  <a:srgbClr val="404551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000" spc="89" dirty="0">
                <a:solidFill>
                  <a:srgbClr val="404551"/>
                </a:solidFill>
                <a:latin typeface="Times New Roman"/>
                <a:ea typeface="Times New Roman"/>
              </a:rPr>
              <a:t>Streptococcus</a:t>
            </a:r>
            <a:r>
              <a:rPr lang="en-US" altLang="zh-CN" sz="2000" spc="120" dirty="0">
                <a:solidFill>
                  <a:srgbClr val="404551"/>
                </a:solidFill>
                <a:latin typeface="Times New Roman"/>
                <a:ea typeface="Times New Roman"/>
              </a:rPr>
              <a:t>(</a:t>
            </a:r>
            <a:r>
              <a:rPr lang="en-US" altLang="zh-CN" sz="2000" spc="89" dirty="0">
                <a:solidFill>
                  <a:srgbClr val="404551"/>
                </a:solidFill>
                <a:latin typeface="Times New Roman"/>
                <a:ea typeface="Times New Roman"/>
              </a:rPr>
              <a:t>Lancefield</a:t>
            </a:r>
            <a:r>
              <a:rPr lang="en-US" altLang="zh-CN" sz="2000" spc="20" dirty="0">
                <a:solidFill>
                  <a:srgbClr val="404551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404551"/>
                </a:solidFill>
                <a:latin typeface="Times New Roman"/>
                <a:ea typeface="Times New Roman"/>
              </a:rPr>
              <a:t>A,B)</a:t>
            </a:r>
          </a:p>
          <a:p>
            <a:pPr marL="0" indent="147828">
              <a:lnSpc>
                <a:spcPct val="100000"/>
              </a:lnSpc>
              <a:spcBef>
                <a:spcPts val="209"/>
              </a:spcBef>
            </a:pPr>
            <a:r>
              <a:rPr lang="en-US" altLang="zh-CN" sz="1800" i="1" spc="85" dirty="0">
                <a:solidFill>
                  <a:srgbClr val="841F0E"/>
                </a:solidFill>
                <a:latin typeface="Times New Roman"/>
                <a:ea typeface="Times New Roman"/>
              </a:rPr>
              <a:t>Streptococcus</a:t>
            </a:r>
            <a:r>
              <a:rPr lang="en-US" altLang="zh-CN" sz="1800" i="1" spc="44" dirty="0">
                <a:solidFill>
                  <a:srgbClr val="841F0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i="1" spc="89" dirty="0">
                <a:solidFill>
                  <a:srgbClr val="841F0E"/>
                </a:solidFill>
                <a:latin typeface="Times New Roman"/>
                <a:ea typeface="Times New Roman"/>
              </a:rPr>
              <a:t>pyogenes</a:t>
            </a:r>
            <a:r>
              <a:rPr lang="en-US" altLang="zh-CN" sz="1800" i="1" spc="50" dirty="0">
                <a:solidFill>
                  <a:srgbClr val="841F0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i="1" spc="89" dirty="0">
                <a:solidFill>
                  <a:srgbClr val="841F0E"/>
                </a:solidFill>
                <a:latin typeface="Times New Roman"/>
                <a:ea typeface="Times New Roman"/>
              </a:rPr>
              <a:t>(</a:t>
            </a:r>
            <a:r>
              <a:rPr lang="en-US" altLang="zh-CN" sz="1800" spc="80" dirty="0">
                <a:solidFill>
                  <a:srgbClr val="E65B00"/>
                </a:solidFill>
                <a:latin typeface="Times New Roman"/>
                <a:ea typeface="Times New Roman"/>
              </a:rPr>
              <a:t>patojen)</a:t>
            </a:r>
            <a:r>
              <a:rPr lang="en-US" altLang="zh-CN" sz="1800" spc="85" dirty="0">
                <a:solidFill>
                  <a:srgbClr val="E65B00"/>
                </a:solidFill>
                <a:latin typeface="Times New Roman"/>
                <a:ea typeface="Times New Roman"/>
              </a:rPr>
              <a:t>Lancefield</a:t>
            </a:r>
            <a:r>
              <a:rPr lang="en-US" altLang="zh-CN" sz="1800" spc="50" dirty="0">
                <a:solidFill>
                  <a:srgbClr val="E65B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54" dirty="0">
                <a:solidFill>
                  <a:srgbClr val="E65B00"/>
                </a:solidFill>
                <a:latin typeface="Times New Roman"/>
                <a:ea typeface="Times New Roman"/>
              </a:rPr>
              <a:t>A</a:t>
            </a:r>
          </a:p>
          <a:p>
            <a:pPr marL="0" indent="190804">
              <a:lnSpc>
                <a:spcPct val="100000"/>
              </a:lnSpc>
              <a:spcBef>
                <a:spcPts val="164"/>
              </a:spcBef>
            </a:pPr>
            <a:r>
              <a:rPr lang="en-US" altLang="zh-CN" sz="1800" i="1" spc="89" dirty="0">
                <a:solidFill>
                  <a:srgbClr val="841F0E"/>
                </a:solidFill>
                <a:latin typeface="Times New Roman"/>
                <a:ea typeface="Times New Roman"/>
              </a:rPr>
              <a:t>Streptococcus</a:t>
            </a:r>
            <a:r>
              <a:rPr lang="en-US" altLang="zh-CN" sz="1800" i="1" spc="55" dirty="0">
                <a:solidFill>
                  <a:srgbClr val="841F0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i="1" spc="94" dirty="0">
                <a:solidFill>
                  <a:srgbClr val="841F0E"/>
                </a:solidFill>
                <a:latin typeface="Times New Roman"/>
                <a:ea typeface="Times New Roman"/>
              </a:rPr>
              <a:t>agalactiae</a:t>
            </a:r>
            <a:r>
              <a:rPr lang="en-US" altLang="zh-CN" sz="1800" i="1" spc="55" dirty="0">
                <a:solidFill>
                  <a:srgbClr val="841F0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89" dirty="0">
                <a:solidFill>
                  <a:srgbClr val="841F0E"/>
                </a:solidFill>
                <a:latin typeface="Times New Roman"/>
                <a:ea typeface="Times New Roman"/>
              </a:rPr>
              <a:t>(</a:t>
            </a:r>
            <a:r>
              <a:rPr lang="en-US" altLang="zh-CN" sz="1800" spc="85" dirty="0">
                <a:solidFill>
                  <a:srgbClr val="E65B00"/>
                </a:solidFill>
                <a:latin typeface="Times New Roman"/>
                <a:ea typeface="Times New Roman"/>
              </a:rPr>
              <a:t>patojen)</a:t>
            </a:r>
            <a:r>
              <a:rPr lang="en-US" altLang="zh-CN" sz="1800" spc="94" dirty="0">
                <a:solidFill>
                  <a:srgbClr val="E65B00"/>
                </a:solidFill>
                <a:latin typeface="Times New Roman"/>
                <a:ea typeface="Times New Roman"/>
              </a:rPr>
              <a:t>Lancefield</a:t>
            </a:r>
            <a:r>
              <a:rPr lang="en-US" altLang="zh-CN" sz="1800" spc="55" dirty="0">
                <a:solidFill>
                  <a:srgbClr val="E65B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60" dirty="0">
                <a:solidFill>
                  <a:srgbClr val="E65B00"/>
                </a:solidFill>
                <a:latin typeface="Times New Roman"/>
                <a:ea typeface="Times New Roman"/>
              </a:rPr>
              <a:t>B</a:t>
            </a:r>
          </a:p>
          <a:p>
            <a:pPr marL="1487677" indent="-1296873" hangingPunct="0">
              <a:lnSpc>
                <a:spcPct val="111666"/>
              </a:lnSpc>
              <a:spcBef>
                <a:spcPts val="164"/>
              </a:spcBef>
            </a:pPr>
            <a:r>
              <a:rPr lang="en-US" altLang="zh-CN" sz="1800" i="1" spc="100" dirty="0">
                <a:solidFill>
                  <a:srgbClr val="841F0E"/>
                </a:solidFill>
                <a:latin typeface="Times New Roman"/>
                <a:ea typeface="Times New Roman"/>
              </a:rPr>
              <a:t>Streptococcus</a:t>
            </a:r>
            <a:r>
              <a:rPr lang="en-US" altLang="zh-CN" sz="1800" i="1" spc="55" dirty="0">
                <a:solidFill>
                  <a:srgbClr val="841F0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i="1" spc="100" dirty="0">
                <a:solidFill>
                  <a:srgbClr val="841F0E"/>
                </a:solidFill>
                <a:latin typeface="Times New Roman"/>
                <a:ea typeface="Times New Roman"/>
              </a:rPr>
              <a:t>dysagalactiae</a:t>
            </a:r>
            <a:r>
              <a:rPr lang="en-US" altLang="zh-CN" sz="1800" i="1" spc="60" dirty="0">
                <a:solidFill>
                  <a:srgbClr val="841F0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i="1" spc="110" dirty="0">
                <a:solidFill>
                  <a:srgbClr val="841F0E"/>
                </a:solidFill>
                <a:latin typeface="Times New Roman"/>
                <a:ea typeface="Times New Roman"/>
              </a:rPr>
              <a:t>subsp</a:t>
            </a:r>
            <a:r>
              <a:rPr lang="en-US" altLang="zh-CN" sz="1800" i="1" spc="69" dirty="0">
                <a:solidFill>
                  <a:srgbClr val="841F0E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i="1" spc="94" dirty="0">
                <a:solidFill>
                  <a:srgbClr val="841F0E"/>
                </a:solidFill>
                <a:latin typeface="Times New Roman"/>
                <a:ea typeface="Times New Roman"/>
              </a:rPr>
              <a:t>equmilis</a:t>
            </a:r>
            <a:r>
              <a:rPr lang="en-US" altLang="zh-CN" sz="1800" i="1" spc="60" dirty="0">
                <a:solidFill>
                  <a:srgbClr val="841F0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i="1" spc="114" dirty="0">
                <a:solidFill>
                  <a:srgbClr val="841F0E"/>
                </a:solidFill>
                <a:latin typeface="Times New Roman"/>
                <a:ea typeface="Times New Roman"/>
              </a:rPr>
              <a:t>(</a:t>
            </a:r>
            <a:r>
              <a:rPr lang="en-US" altLang="zh-CN" sz="1800" spc="94" dirty="0">
                <a:solidFill>
                  <a:srgbClr val="E65B00"/>
                </a:solidFill>
                <a:latin typeface="Times New Roman"/>
                <a:ea typeface="Times New Roman"/>
              </a:rPr>
              <a:t>patojen)</a:t>
            </a:r>
            <a:r>
              <a:rPr lang="en-US" altLang="zh-CN" sz="1800" spc="100" dirty="0">
                <a:solidFill>
                  <a:srgbClr val="E65B00"/>
                </a:solidFill>
                <a:latin typeface="Times New Roman"/>
                <a:ea typeface="Times New Roman"/>
              </a:rPr>
              <a:t>Lancefield</a:t>
            </a:r>
            <a:r>
              <a:rPr lang="en-US" altLang="zh-CN" sz="1800" spc="60" dirty="0">
                <a:solidFill>
                  <a:srgbClr val="E65B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70" dirty="0">
                <a:solidFill>
                  <a:srgbClr val="E65B00"/>
                </a:solidFill>
                <a:latin typeface="Times New Roman"/>
                <a:ea typeface="Times New Roman"/>
              </a:rPr>
              <a:t>C</a:t>
            </a:r>
            <a:r>
              <a:rPr lang="en-US" altLang="zh-CN" sz="1800" dirty="0">
                <a:solidFill>
                  <a:srgbClr val="E65B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404551"/>
                </a:solidFill>
                <a:latin typeface="Times New Roman"/>
                <a:ea typeface="Times New Roman"/>
              </a:rPr>
              <a:t>2</a:t>
            </a:r>
            <a:r>
              <a:rPr lang="en-US" altLang="zh-CN" sz="2000" spc="75" dirty="0">
                <a:solidFill>
                  <a:srgbClr val="404551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000" spc="100" dirty="0">
                <a:solidFill>
                  <a:srgbClr val="404551"/>
                </a:solidFill>
                <a:latin typeface="Times New Roman"/>
                <a:ea typeface="Times New Roman"/>
              </a:rPr>
              <a:t>Enterococcus</a:t>
            </a:r>
            <a:r>
              <a:rPr lang="en-US" altLang="zh-CN" sz="2000" spc="104" dirty="0">
                <a:solidFill>
                  <a:srgbClr val="404551"/>
                </a:solidFill>
                <a:latin typeface="Times New Roman"/>
                <a:ea typeface="Times New Roman"/>
              </a:rPr>
              <a:t>(</a:t>
            </a:r>
            <a:r>
              <a:rPr lang="en-US" altLang="zh-CN" sz="2000" spc="94" dirty="0">
                <a:solidFill>
                  <a:srgbClr val="404551"/>
                </a:solidFill>
                <a:latin typeface="Times New Roman"/>
                <a:ea typeface="Times New Roman"/>
              </a:rPr>
              <a:t>Lancefield</a:t>
            </a:r>
            <a:r>
              <a:rPr lang="en-US" altLang="zh-CN" sz="2000" spc="25" dirty="0">
                <a:solidFill>
                  <a:srgbClr val="404551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404551"/>
                </a:solidFill>
                <a:latin typeface="Times New Roman"/>
                <a:ea typeface="Times New Roman"/>
              </a:rPr>
              <a:t>D)</a:t>
            </a:r>
          </a:p>
          <a:p>
            <a:pPr marL="0" indent="140207">
              <a:lnSpc>
                <a:spcPct val="100000"/>
              </a:lnSpc>
              <a:spcBef>
                <a:spcPts val="104"/>
              </a:spcBef>
            </a:pPr>
            <a:r>
              <a:rPr lang="en-US" altLang="zh-CN" sz="1800" i="1" spc="80" dirty="0">
                <a:solidFill>
                  <a:srgbClr val="841F0E"/>
                </a:solidFill>
                <a:latin typeface="Times New Roman"/>
                <a:ea typeface="Times New Roman"/>
              </a:rPr>
              <a:t>Enterococcus</a:t>
            </a:r>
            <a:r>
              <a:rPr lang="en-US" altLang="zh-CN" sz="1800" i="1" spc="30" dirty="0">
                <a:solidFill>
                  <a:srgbClr val="841F0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i="1" spc="75" dirty="0">
                <a:solidFill>
                  <a:srgbClr val="841F0E"/>
                </a:solidFill>
                <a:latin typeface="Times New Roman"/>
                <a:ea typeface="Times New Roman"/>
              </a:rPr>
              <a:t>fecalis</a:t>
            </a:r>
          </a:p>
          <a:p>
            <a:pPr marL="1816861" indent="-1626057" hangingPunct="0">
              <a:lnSpc>
                <a:spcPct val="105416"/>
              </a:lnSpc>
              <a:spcBef>
                <a:spcPts val="200"/>
              </a:spcBef>
            </a:pPr>
            <a:r>
              <a:rPr lang="en-US" altLang="zh-CN" sz="1800" i="1" spc="114" dirty="0">
                <a:solidFill>
                  <a:srgbClr val="841F0E"/>
                </a:solidFill>
                <a:latin typeface="Times New Roman"/>
                <a:ea typeface="Times New Roman"/>
              </a:rPr>
              <a:t>Enterococcus</a:t>
            </a:r>
            <a:r>
              <a:rPr lang="en-US" altLang="zh-CN" sz="1800" i="1" spc="-175" dirty="0">
                <a:solidFill>
                  <a:srgbClr val="841F0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i="1" spc="120" dirty="0">
                <a:solidFill>
                  <a:srgbClr val="841F0E"/>
                </a:solidFill>
                <a:latin typeface="Times New Roman"/>
                <a:ea typeface="Times New Roman"/>
              </a:rPr>
              <a:t>faecium</a:t>
            </a:r>
            <a:r>
              <a:rPr lang="en-US" altLang="zh-CN" sz="1800" i="1" dirty="0">
                <a:solidFill>
                  <a:srgbClr val="841F0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94" dirty="0">
                <a:solidFill>
                  <a:srgbClr val="404551"/>
                </a:solidFill>
                <a:latin typeface="Times New Roman"/>
                <a:ea typeface="Times New Roman"/>
              </a:rPr>
              <a:t>3</a:t>
            </a:r>
            <a:r>
              <a:rPr lang="en-US" altLang="zh-CN" sz="2000" spc="64" dirty="0">
                <a:solidFill>
                  <a:srgbClr val="404551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000" spc="89" dirty="0">
                <a:solidFill>
                  <a:srgbClr val="404551"/>
                </a:solidFill>
                <a:latin typeface="Times New Roman"/>
                <a:ea typeface="Times New Roman"/>
              </a:rPr>
              <a:t>Lactococcus</a:t>
            </a:r>
            <a:r>
              <a:rPr lang="en-US" altLang="zh-CN" sz="2000" spc="64" dirty="0">
                <a:solidFill>
                  <a:srgbClr val="404551"/>
                </a:solidFill>
                <a:latin typeface="Times New Roman"/>
                <a:ea typeface="Times New Roman"/>
              </a:rPr>
              <a:t>(</a:t>
            </a:r>
            <a:r>
              <a:rPr lang="en-US" altLang="zh-CN" sz="2000" spc="80" dirty="0">
                <a:solidFill>
                  <a:srgbClr val="404551"/>
                </a:solidFill>
                <a:latin typeface="Times New Roman"/>
                <a:ea typeface="Times New Roman"/>
              </a:rPr>
              <a:t>Lancefield</a:t>
            </a:r>
            <a:r>
              <a:rPr lang="en-US" altLang="zh-CN" sz="2000" spc="15" dirty="0">
                <a:solidFill>
                  <a:srgbClr val="404551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404551"/>
                </a:solidFill>
                <a:latin typeface="Times New Roman"/>
                <a:ea typeface="Times New Roman"/>
              </a:rPr>
              <a:t>N)</a:t>
            </a:r>
          </a:p>
          <a:p>
            <a:pPr marL="1484629" indent="-1267917" hangingPunct="0">
              <a:lnSpc>
                <a:spcPct val="113333"/>
              </a:lnSpc>
              <a:spcBef>
                <a:spcPts val="125"/>
              </a:spcBef>
            </a:pPr>
            <a:r>
              <a:rPr lang="en-US" altLang="zh-CN" sz="1800" i="1" spc="110" dirty="0">
                <a:solidFill>
                  <a:srgbClr val="841F0E"/>
                </a:solidFill>
                <a:latin typeface="Times New Roman"/>
                <a:ea typeface="Times New Roman"/>
              </a:rPr>
              <a:t>Lactococcus</a:t>
            </a:r>
            <a:r>
              <a:rPr lang="en-US" altLang="zh-CN" sz="1800" i="1" spc="-204" dirty="0">
                <a:solidFill>
                  <a:srgbClr val="841F0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i="1" spc="100" dirty="0">
                <a:solidFill>
                  <a:srgbClr val="841F0E"/>
                </a:solidFill>
                <a:latin typeface="Times New Roman"/>
                <a:ea typeface="Times New Roman"/>
              </a:rPr>
              <a:t>lactis</a:t>
            </a:r>
            <a:r>
              <a:rPr lang="en-US" altLang="zh-CN" sz="1800" i="1" dirty="0">
                <a:solidFill>
                  <a:srgbClr val="841F0E"/>
                </a:solidFill>
                <a:latin typeface="Times New Roman"/>
                <a:cs typeface="Times New Roman"/>
              </a:rPr>
              <a:t> </a:t>
            </a:r>
            <a:r>
              <a:t/>
            </a:r>
            <a:br/>
            <a:r>
              <a:rPr lang="en-US" altLang="zh-CN" sz="2000" spc="85" dirty="0">
                <a:solidFill>
                  <a:srgbClr val="404551"/>
                </a:solidFill>
                <a:latin typeface="Times New Roman"/>
                <a:ea typeface="Times New Roman"/>
              </a:rPr>
              <a:t>4</a:t>
            </a:r>
            <a:r>
              <a:rPr lang="en-US" altLang="zh-CN" sz="2000" spc="60" dirty="0">
                <a:solidFill>
                  <a:srgbClr val="404551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000" spc="85" dirty="0">
                <a:solidFill>
                  <a:srgbClr val="404551"/>
                </a:solidFill>
                <a:latin typeface="Times New Roman"/>
                <a:ea typeface="Times New Roman"/>
              </a:rPr>
              <a:t>Pedioc</a:t>
            </a:r>
            <a:r>
              <a:rPr lang="en-US" altLang="zh-CN" sz="2000" spc="75" dirty="0">
                <a:solidFill>
                  <a:srgbClr val="404551"/>
                </a:solidFill>
                <a:latin typeface="Times New Roman"/>
                <a:ea typeface="Times New Roman"/>
              </a:rPr>
              <a:t>occus</a:t>
            </a:r>
            <a:r>
              <a:rPr lang="en-US" altLang="zh-CN" sz="2000" dirty="0">
                <a:solidFill>
                  <a:srgbClr val="404551"/>
                </a:solidFill>
                <a:latin typeface="Times New Roman"/>
                <a:cs typeface="Times New Roman"/>
              </a:rPr>
              <a:t> </a:t>
            </a:r>
            <a:r>
              <a:t/>
            </a:r>
            <a:br/>
            <a:r>
              <a:rPr lang="en-US" altLang="zh-CN" sz="2000" spc="94" dirty="0">
                <a:solidFill>
                  <a:srgbClr val="404551"/>
                </a:solidFill>
                <a:latin typeface="Times New Roman"/>
                <a:ea typeface="Times New Roman"/>
              </a:rPr>
              <a:t>5</a:t>
            </a:r>
            <a:r>
              <a:rPr lang="en-US" altLang="zh-CN" sz="2000" spc="64" dirty="0">
                <a:solidFill>
                  <a:srgbClr val="404551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000" spc="94" dirty="0">
                <a:solidFill>
                  <a:srgbClr val="404551"/>
                </a:solidFill>
                <a:latin typeface="Times New Roman"/>
                <a:ea typeface="Times New Roman"/>
              </a:rPr>
              <a:t>Leuco</a:t>
            </a:r>
            <a:r>
              <a:rPr lang="en-US" altLang="zh-CN" sz="2000" spc="89" dirty="0">
                <a:solidFill>
                  <a:srgbClr val="404551"/>
                </a:solidFill>
                <a:latin typeface="Times New Roman"/>
                <a:ea typeface="Times New Roman"/>
              </a:rPr>
              <a:t>nostoc</a:t>
            </a:r>
          </a:p>
          <a:p>
            <a:pPr marL="0" indent="156971">
              <a:lnSpc>
                <a:spcPct val="100000"/>
              </a:lnSpc>
              <a:spcBef>
                <a:spcPts val="175"/>
              </a:spcBef>
            </a:pPr>
            <a:r>
              <a:rPr lang="en-US" altLang="zh-CN" sz="1800" i="1" spc="89" dirty="0">
                <a:solidFill>
                  <a:srgbClr val="841F0E"/>
                </a:solidFill>
                <a:latin typeface="Times New Roman"/>
                <a:ea typeface="Times New Roman"/>
              </a:rPr>
              <a:t>Leuconostoc</a:t>
            </a:r>
            <a:r>
              <a:rPr lang="en-US" altLang="zh-CN" sz="1800" i="1" spc="44" dirty="0">
                <a:solidFill>
                  <a:srgbClr val="841F0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i="1" spc="85" dirty="0">
                <a:solidFill>
                  <a:srgbClr val="841F0E"/>
                </a:solidFill>
                <a:latin typeface="Times New Roman"/>
                <a:ea typeface="Times New Roman"/>
              </a:rPr>
              <a:t>mesenteroides</a:t>
            </a:r>
          </a:p>
          <a:p>
            <a:pPr marL="0" indent="128015">
              <a:lnSpc>
                <a:spcPct val="100000"/>
              </a:lnSpc>
              <a:spcBef>
                <a:spcPts val="250"/>
              </a:spcBef>
            </a:pPr>
            <a:r>
              <a:rPr lang="en-US" altLang="zh-CN" sz="1800" i="1" spc="80" dirty="0">
                <a:solidFill>
                  <a:srgbClr val="841F0E"/>
                </a:solidFill>
                <a:latin typeface="Times New Roman"/>
                <a:ea typeface="Times New Roman"/>
              </a:rPr>
              <a:t>Leuconostoc</a:t>
            </a:r>
            <a:r>
              <a:rPr lang="en-US" altLang="zh-CN" sz="1800" i="1" spc="15" dirty="0">
                <a:solidFill>
                  <a:srgbClr val="841F0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i="1" spc="85" dirty="0">
                <a:solidFill>
                  <a:srgbClr val="841F0E"/>
                </a:solidFill>
                <a:latin typeface="Times New Roman"/>
                <a:ea typeface="Times New Roman"/>
              </a:rPr>
              <a:t>cremoris</a:t>
            </a:r>
          </a:p>
          <a:p>
            <a:pPr marL="0" indent="64007">
              <a:lnSpc>
                <a:spcPct val="100000"/>
              </a:lnSpc>
              <a:spcBef>
                <a:spcPts val="164"/>
              </a:spcBef>
            </a:pPr>
            <a:r>
              <a:rPr lang="en-US" altLang="zh-CN" sz="1800" i="1" spc="104" dirty="0">
                <a:solidFill>
                  <a:srgbClr val="841F0E"/>
                </a:solidFill>
                <a:latin typeface="Times New Roman"/>
                <a:ea typeface="Times New Roman"/>
              </a:rPr>
              <a:t>Leuconostoc</a:t>
            </a:r>
            <a:r>
              <a:rPr lang="en-US" altLang="zh-CN" sz="1800" i="1" spc="55" dirty="0">
                <a:solidFill>
                  <a:srgbClr val="841F0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i="1" spc="104" dirty="0">
                <a:solidFill>
                  <a:srgbClr val="841F0E"/>
                </a:solidFill>
                <a:latin typeface="Times New Roman"/>
                <a:ea typeface="Times New Roman"/>
              </a:rPr>
              <a:t>dextranicum</a:t>
            </a:r>
          </a:p>
          <a:p>
            <a:pPr marL="0">
              <a:lnSpc>
                <a:spcPct val="100000"/>
              </a:lnSpc>
              <a:spcBef>
                <a:spcPts val="175"/>
              </a:spcBef>
            </a:pPr>
            <a:r>
              <a:rPr lang="en-US" altLang="zh-CN" sz="1800" spc="120" dirty="0">
                <a:solidFill>
                  <a:srgbClr val="404551"/>
                </a:solidFill>
                <a:latin typeface="Times New Roman"/>
                <a:ea typeface="Times New Roman"/>
              </a:rPr>
              <a:t>Geleneksel</a:t>
            </a:r>
            <a:r>
              <a:rPr lang="en-US" altLang="zh-CN" sz="1800" spc="64" dirty="0">
                <a:solidFill>
                  <a:srgbClr val="404551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404551"/>
                </a:solidFill>
                <a:latin typeface="Times New Roman"/>
                <a:ea typeface="Times New Roman"/>
              </a:rPr>
              <a:t>tereyağı</a:t>
            </a:r>
            <a:r>
              <a:rPr lang="en-US" altLang="zh-CN" sz="1800" spc="69" dirty="0">
                <a:solidFill>
                  <a:srgbClr val="404551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404551"/>
                </a:solidFill>
                <a:latin typeface="Times New Roman"/>
                <a:ea typeface="Times New Roman"/>
              </a:rPr>
              <a:t>aroması</a:t>
            </a:r>
            <a:r>
              <a:rPr lang="en-US" altLang="zh-CN" sz="1800" spc="69" dirty="0">
                <a:solidFill>
                  <a:srgbClr val="404551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404551"/>
                </a:solidFill>
                <a:latin typeface="Times New Roman"/>
                <a:ea typeface="Times New Roman"/>
              </a:rPr>
              <a:t>için</a:t>
            </a:r>
          </a:p>
          <a:p>
            <a:pPr marL="64007" hangingPunct="0">
              <a:lnSpc>
                <a:spcPct val="107500"/>
              </a:lnSpc>
              <a:spcBef>
                <a:spcPts val="160"/>
              </a:spcBef>
            </a:pPr>
            <a:r>
              <a:rPr lang="en-US" altLang="zh-CN" sz="1800" i="1" spc="120" dirty="0">
                <a:solidFill>
                  <a:srgbClr val="841F0E"/>
                </a:solidFill>
                <a:latin typeface="Times New Roman"/>
                <a:ea typeface="Times New Roman"/>
              </a:rPr>
              <a:t>Lc</a:t>
            </a:r>
            <a:r>
              <a:rPr lang="en-US" altLang="zh-CN" sz="1800" i="1" spc="64" dirty="0">
                <a:solidFill>
                  <a:srgbClr val="841F0E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i="1" spc="95" dirty="0">
                <a:solidFill>
                  <a:srgbClr val="841F0E"/>
                </a:solidFill>
                <a:latin typeface="Times New Roman"/>
                <a:ea typeface="Times New Roman"/>
              </a:rPr>
              <a:t>lac</a:t>
            </a:r>
            <a:r>
              <a:rPr lang="en-US" altLang="zh-CN" sz="1800" i="1" spc="85" dirty="0">
                <a:solidFill>
                  <a:srgbClr val="841F0E"/>
                </a:solidFill>
                <a:latin typeface="Times New Roman"/>
                <a:ea typeface="Times New Roman"/>
              </a:rPr>
              <a:t>tis</a:t>
            </a:r>
            <a:r>
              <a:rPr lang="en-US" altLang="zh-CN" sz="1800" i="1" dirty="0">
                <a:solidFill>
                  <a:srgbClr val="841F0E"/>
                </a:solidFill>
                <a:latin typeface="Times New Roman"/>
                <a:cs typeface="Times New Roman"/>
              </a:rPr>
              <a:t> </a:t>
            </a:r>
            <a:r>
              <a:t/>
            </a:r>
            <a:br/>
            <a:r>
              <a:rPr lang="en-US" altLang="zh-CN" sz="1800" i="1" spc="89" dirty="0">
                <a:solidFill>
                  <a:srgbClr val="841F0E"/>
                </a:solidFill>
                <a:latin typeface="Times New Roman"/>
                <a:ea typeface="Times New Roman"/>
              </a:rPr>
              <a:t>Lc</a:t>
            </a:r>
            <a:r>
              <a:rPr lang="en-US" altLang="zh-CN" sz="1800" i="1" spc="50" dirty="0">
                <a:solidFill>
                  <a:srgbClr val="841F0E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i="1" spc="85" dirty="0">
                <a:solidFill>
                  <a:srgbClr val="841F0E"/>
                </a:solidFill>
                <a:latin typeface="Times New Roman"/>
                <a:ea typeface="Times New Roman"/>
              </a:rPr>
              <a:t>cremor</a:t>
            </a:r>
            <a:r>
              <a:rPr lang="en-US" altLang="zh-CN" sz="1800" i="1" spc="80" dirty="0">
                <a:solidFill>
                  <a:srgbClr val="841F0E"/>
                </a:solidFill>
                <a:latin typeface="Times New Roman"/>
                <a:ea typeface="Times New Roman"/>
              </a:rPr>
              <a:t>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5" name="Freeform 1145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6" name="Freeform 1146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7" name="Freeform 1147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8" name="Freeform 1148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9" name="Freeform 1149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0" name="Freeform 1150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1" name="Freeform 1151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2" name="TextBox 1152"/>
          <p:cNvSpPr txBox="1"/>
          <p:nvPr/>
        </p:nvSpPr>
        <p:spPr>
          <a:xfrm>
            <a:off x="91439" y="523904"/>
            <a:ext cx="9017453" cy="600582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700" spc="179" dirty="0">
                <a:solidFill>
                  <a:srgbClr val="555E6B"/>
                </a:solidFill>
                <a:latin typeface="Times New Roman"/>
                <a:ea typeface="Times New Roman"/>
              </a:rPr>
              <a:t>P</a:t>
            </a:r>
            <a:r>
              <a:rPr lang="en-US" altLang="zh-CN" sz="2150" spc="154" dirty="0">
                <a:solidFill>
                  <a:srgbClr val="555E6B"/>
                </a:solidFill>
                <a:latin typeface="Times New Roman"/>
                <a:ea typeface="Times New Roman"/>
              </a:rPr>
              <a:t>ROBİYOTİK</a:t>
            </a:r>
            <a:r>
              <a:rPr lang="en-US" altLang="zh-CN" sz="2150" spc="69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150" spc="139" dirty="0">
                <a:solidFill>
                  <a:srgbClr val="555E6B"/>
                </a:solidFill>
                <a:latin typeface="Times New Roman"/>
                <a:ea typeface="Times New Roman"/>
              </a:rPr>
              <a:t>ETKİLİ</a:t>
            </a:r>
            <a:r>
              <a:rPr lang="en-US" altLang="zh-CN" sz="2150" spc="75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150" spc="160" dirty="0">
                <a:solidFill>
                  <a:srgbClr val="555E6B"/>
                </a:solidFill>
                <a:latin typeface="Times New Roman"/>
                <a:ea typeface="Times New Roman"/>
              </a:rPr>
              <a:t>LAKTOBASİL</a:t>
            </a:r>
            <a:r>
              <a:rPr lang="en-US" altLang="zh-CN" sz="2150" spc="75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150" spc="154" dirty="0">
                <a:solidFill>
                  <a:srgbClr val="555E6B"/>
                </a:solidFill>
                <a:latin typeface="Times New Roman"/>
                <a:ea typeface="Times New Roman"/>
              </a:rPr>
              <a:t>TÜRLERİNİN</a:t>
            </a:r>
            <a:r>
              <a:rPr lang="en-US" altLang="zh-CN" sz="2150" spc="75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150" spc="150" dirty="0">
                <a:solidFill>
                  <a:srgbClr val="555E6B"/>
                </a:solidFill>
                <a:latin typeface="Times New Roman"/>
                <a:ea typeface="Times New Roman"/>
              </a:rPr>
              <a:t>ÖZELLİKLERİ</a:t>
            </a:r>
          </a:p>
          <a:p>
            <a:pPr>
              <a:lnSpc>
                <a:spcPts val="715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250" spc="17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50" spc="19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Sindirim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sistemindeki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mikrofloranın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stabilitesini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korur.</a:t>
            </a:r>
          </a:p>
          <a:p>
            <a:pPr>
              <a:lnSpc>
                <a:spcPts val="605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250" spc="14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50" spc="164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Olumlu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yönlendirir.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250" spc="164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50" spc="18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Antibiyotik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kullanımı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sonucu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oluşan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zararlı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etkileri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engeller.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250" spc="164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50" spc="18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Sağlık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yönünden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zararlı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etkiyi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ortadan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kaldırır.</a:t>
            </a:r>
          </a:p>
          <a:p>
            <a:pPr>
              <a:lnSpc>
                <a:spcPts val="594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250" spc="15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50" spc="17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Bağışıklık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sistemini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güçlendirir.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274319" indent="-274319" hangingPunct="0">
              <a:lnSpc>
                <a:spcPct val="99583"/>
              </a:lnSpc>
            </a:pPr>
            <a:r>
              <a:rPr lang="en-US" altLang="zh-CN" sz="1250" spc="16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50" spc="17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İlk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1974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yılında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Parker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tarafından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5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terim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kullanılmıştır.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‘’Yaşama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karşı’’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antibiyotiğin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tam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tersine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‘’Yaşam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Lehine’’anlamına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ea typeface="Times New Roman"/>
              </a:rPr>
              <a:t>geilir</a:t>
            </a:r>
          </a:p>
          <a:p>
            <a:pPr>
              <a:lnSpc>
                <a:spcPts val="615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250" spc="17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50" spc="20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Probiyotik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suşların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bazıları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safra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tuzlarını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dekonjuge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ederler.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250" spc="18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50" spc="20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Bakteri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suşlarının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antikarsinojen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etkileri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iki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kategoride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sınıflandırılır;</a:t>
            </a:r>
          </a:p>
          <a:p>
            <a:pPr>
              <a:lnSpc>
                <a:spcPts val="584"/>
              </a:lnSpc>
            </a:pPr>
            <a:endParaRPr lang="en-US" dirty="0"/>
          </a:p>
          <a:p>
            <a:pPr marL="274319" indent="-274319" hangingPunct="0">
              <a:lnSpc>
                <a:spcPct val="100000"/>
              </a:lnSpc>
            </a:pPr>
            <a:r>
              <a:rPr lang="en-US" altLang="zh-CN" sz="1250" spc="17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50" spc="19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800" spc="164" dirty="0">
                <a:solidFill>
                  <a:srgbClr val="000000"/>
                </a:solidFill>
                <a:latin typeface="Times New Roman"/>
                <a:ea typeface="Times New Roman"/>
              </a:rPr>
              <a:t>Ya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organizmada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bulunan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prekarsinojen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maddeleri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parçalayarak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54" dirty="0">
                <a:solidFill>
                  <a:srgbClr val="000000"/>
                </a:solidFill>
                <a:latin typeface="Times New Roman"/>
                <a:ea typeface="Times New Roman"/>
              </a:rPr>
              <a:t>ya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150" dirty="0">
                <a:solidFill>
                  <a:srgbClr val="000000"/>
                </a:solidFill>
                <a:latin typeface="Times New Roman"/>
                <a:ea typeface="Times New Roman"/>
              </a:rPr>
              <a:t>β</a:t>
            </a:r>
            <a:r>
              <a:rPr lang="en-US" altLang="zh-CN" sz="1800" b="1" spc="94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164" dirty="0">
                <a:solidFill>
                  <a:srgbClr val="000000"/>
                </a:solidFill>
                <a:latin typeface="Times New Roman"/>
                <a:ea typeface="Times New Roman"/>
              </a:rPr>
              <a:t>glukozidaz</a:t>
            </a:r>
            <a:r>
              <a:rPr lang="en-US" altLang="zh-CN" sz="1800" b="1" spc="1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800" b="1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189" dirty="0">
                <a:solidFill>
                  <a:srgbClr val="000000"/>
                </a:solidFill>
                <a:latin typeface="Times New Roman"/>
                <a:ea typeface="Times New Roman"/>
              </a:rPr>
              <a:t>β</a:t>
            </a:r>
            <a:r>
              <a:rPr lang="en-US" altLang="zh-CN" sz="1800" b="1" spc="12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b="1" spc="170" dirty="0">
                <a:solidFill>
                  <a:srgbClr val="000000"/>
                </a:solidFill>
                <a:latin typeface="Times New Roman"/>
                <a:ea typeface="Times New Roman"/>
              </a:rPr>
              <a:t>glukuronidaz</a:t>
            </a:r>
            <a:r>
              <a:rPr lang="en-US" altLang="zh-CN" sz="1800" b="1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17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800" b="1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164" dirty="0">
                <a:solidFill>
                  <a:srgbClr val="000000"/>
                </a:solidFill>
                <a:latin typeface="Times New Roman"/>
                <a:ea typeface="Times New Roman"/>
              </a:rPr>
              <a:t>nitroredüktaz</a:t>
            </a:r>
            <a:r>
              <a:rPr lang="en-US" altLang="zh-CN" sz="1800" b="1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54" dirty="0">
                <a:solidFill>
                  <a:srgbClr val="000000"/>
                </a:solidFill>
                <a:latin typeface="Times New Roman"/>
                <a:ea typeface="Times New Roman"/>
              </a:rPr>
              <a:t>kanser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75" dirty="0">
                <a:solidFill>
                  <a:srgbClr val="000000"/>
                </a:solidFill>
                <a:latin typeface="Times New Roman"/>
                <a:ea typeface="Times New Roman"/>
              </a:rPr>
              <a:t>oluşumunu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oluşturan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50" dirty="0">
                <a:solidFill>
                  <a:srgbClr val="000000"/>
                </a:solidFill>
                <a:latin typeface="Times New Roman"/>
                <a:ea typeface="Times New Roman"/>
              </a:rPr>
              <a:t>hücre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üretimini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yavaşlatan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enzimlerdir.</a:t>
            </a:r>
          </a:p>
          <a:p>
            <a:pPr>
              <a:lnSpc>
                <a:spcPts val="615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250" spc="17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50" spc="19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800" spc="164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mikroorganizmalar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bilhassa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54" dirty="0">
                <a:solidFill>
                  <a:srgbClr val="000000"/>
                </a:solidFill>
                <a:latin typeface="Times New Roman"/>
                <a:ea typeface="Times New Roman"/>
              </a:rPr>
              <a:t>IgA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antikorların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üretimini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kolaylaştırır.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250" spc="17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50" spc="204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Makrofajların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aktivasyonunu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sağlarlar.</a:t>
            </a:r>
          </a:p>
          <a:p>
            <a:pPr>
              <a:lnSpc>
                <a:spcPts val="594"/>
              </a:lnSpc>
            </a:pPr>
            <a:endParaRPr lang="en-US" dirty="0"/>
          </a:p>
          <a:p>
            <a:pPr marL="274319" indent="-274319" hangingPunct="0">
              <a:lnSpc>
                <a:spcPct val="100000"/>
              </a:lnSpc>
            </a:pPr>
            <a:r>
              <a:rPr lang="en-US" altLang="zh-CN" sz="1250" spc="15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50" spc="17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Amonyak,amin,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indol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toksik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maddelerin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absorbsiyonunu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indirger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yağ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asitleri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safra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tuzlarının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toksik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maddelerinin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biyotransformasyonunu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az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altırlar.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3" name="Freeform 1153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4" name="Freeform 1154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5" name="Freeform 1155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6" name="Freeform 1156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7" name="Freeform 1157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8" name="Freeform 1158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9" name="Freeform 1159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0" name="TextBox 1160"/>
          <p:cNvSpPr txBox="1"/>
          <p:nvPr/>
        </p:nvSpPr>
        <p:spPr>
          <a:xfrm>
            <a:off x="91439" y="44718"/>
            <a:ext cx="8658461" cy="674235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3000" spc="150" dirty="0">
                <a:solidFill>
                  <a:srgbClr val="555E6B"/>
                </a:solidFill>
                <a:latin typeface="Times New Roman"/>
                <a:ea typeface="Times New Roman"/>
              </a:rPr>
              <a:t>S</a:t>
            </a:r>
            <a:r>
              <a:rPr lang="en-US" altLang="zh-CN" sz="2400" spc="139" dirty="0">
                <a:solidFill>
                  <a:srgbClr val="555E6B"/>
                </a:solidFill>
                <a:latin typeface="Times New Roman"/>
                <a:ea typeface="Times New Roman"/>
              </a:rPr>
              <a:t>TREPTOCOCCACEAE</a:t>
            </a:r>
            <a:r>
              <a:rPr lang="en-US" altLang="zh-CN" sz="2400" spc="284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45" dirty="0">
                <a:solidFill>
                  <a:srgbClr val="555E6B"/>
                </a:solidFill>
                <a:latin typeface="Times New Roman"/>
                <a:ea typeface="Times New Roman"/>
              </a:rPr>
              <a:t>FAMİLYAS</a:t>
            </a:r>
            <a:r>
              <a:rPr lang="en-US" altLang="zh-CN" sz="3000" spc="94" dirty="0">
                <a:solidFill>
                  <a:srgbClr val="555E6B"/>
                </a:solidFill>
                <a:latin typeface="Times New Roman"/>
                <a:ea typeface="Times New Roman"/>
              </a:rPr>
              <a:t>I</a:t>
            </a:r>
          </a:p>
          <a:p>
            <a:pPr>
              <a:lnSpc>
                <a:spcPts val="500"/>
              </a:lnSpc>
            </a:pPr>
            <a:endParaRPr lang="en-US" dirty="0"/>
          </a:p>
          <a:p>
            <a:pPr marL="0">
              <a:lnSpc>
                <a:spcPct val="100000"/>
              </a:lnSpc>
              <a:tabLst>
                <a:tab pos="342900" algn="l"/>
              </a:tabLst>
            </a:pPr>
            <a:r>
              <a:rPr lang="en-US" altLang="zh-CN" sz="1350" spc="50" dirty="0">
                <a:solidFill>
                  <a:srgbClr val="FC8436"/>
                </a:solidFill>
                <a:latin typeface="Times New Roman"/>
                <a:ea typeface="Times New Roman"/>
              </a:rPr>
              <a:t>1.	</a:t>
            </a:r>
            <a:r>
              <a:rPr lang="en-US" altLang="zh-CN" sz="1900" spc="94" dirty="0">
                <a:solidFill>
                  <a:srgbClr val="555E6B"/>
                </a:solidFill>
                <a:latin typeface="Times New Roman"/>
                <a:ea typeface="Times New Roman"/>
              </a:rPr>
              <a:t>Streptococcus</a:t>
            </a:r>
          </a:p>
          <a:p>
            <a:pPr marL="0">
              <a:lnSpc>
                <a:spcPct val="100000"/>
              </a:lnSpc>
              <a:spcBef>
                <a:spcPts val="370"/>
              </a:spcBef>
              <a:tabLst>
                <a:tab pos="342900" algn="l"/>
              </a:tabLst>
            </a:pPr>
            <a:r>
              <a:rPr lang="en-US" altLang="zh-CN" sz="1350" spc="50" dirty="0">
                <a:solidFill>
                  <a:srgbClr val="FC8436"/>
                </a:solidFill>
                <a:latin typeface="Times New Roman"/>
                <a:ea typeface="Times New Roman"/>
              </a:rPr>
              <a:t>2.	</a:t>
            </a:r>
            <a:r>
              <a:rPr lang="en-US" altLang="zh-CN" sz="1900" spc="94" dirty="0">
                <a:solidFill>
                  <a:srgbClr val="555E6B"/>
                </a:solidFill>
                <a:latin typeface="Times New Roman"/>
                <a:ea typeface="Times New Roman"/>
              </a:rPr>
              <a:t>Enterococcus</a:t>
            </a:r>
            <a:r>
              <a:rPr lang="en-US" altLang="zh-CN" sz="1900" spc="55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4" dirty="0">
                <a:solidFill>
                  <a:srgbClr val="555E6B"/>
                </a:solidFill>
                <a:latin typeface="Times New Roman"/>
                <a:ea typeface="Times New Roman"/>
              </a:rPr>
              <a:t>(</a:t>
            </a:r>
            <a:r>
              <a:rPr lang="en-US" altLang="zh-CN" sz="1900" spc="104" dirty="0" smtClean="0">
                <a:solidFill>
                  <a:srgbClr val="555E6B"/>
                </a:solidFill>
                <a:latin typeface="Times New Roman"/>
                <a:ea typeface="Times New Roman"/>
              </a:rPr>
              <a:t>D</a:t>
            </a:r>
            <a:r>
              <a:rPr lang="tr-TR" altLang="zh-CN" sz="1900" spc="104" dirty="0" smtClean="0">
                <a:solidFill>
                  <a:srgbClr val="555E6B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900" spc="85" dirty="0" err="1" smtClean="0">
                <a:solidFill>
                  <a:srgbClr val="555E6B"/>
                </a:solidFill>
                <a:latin typeface="Times New Roman"/>
                <a:ea typeface="Times New Roman"/>
              </a:rPr>
              <a:t>fekal</a:t>
            </a:r>
            <a:r>
              <a:rPr lang="en-US" altLang="zh-CN" sz="1900" spc="80" dirty="0">
                <a:solidFill>
                  <a:srgbClr val="555E6B"/>
                </a:solidFill>
                <a:latin typeface="Times New Roman"/>
                <a:ea typeface="Times New Roman"/>
              </a:rPr>
              <a:t>)</a:t>
            </a:r>
          </a:p>
          <a:p>
            <a:pPr marL="0">
              <a:lnSpc>
                <a:spcPct val="100000"/>
              </a:lnSpc>
              <a:spcBef>
                <a:spcPts val="370"/>
              </a:spcBef>
              <a:tabLst>
                <a:tab pos="342900" algn="l"/>
              </a:tabLst>
            </a:pPr>
            <a:r>
              <a:rPr lang="en-US" altLang="zh-CN" sz="1350" spc="50" dirty="0">
                <a:solidFill>
                  <a:srgbClr val="FC8436"/>
                </a:solidFill>
                <a:latin typeface="Times New Roman"/>
                <a:ea typeface="Times New Roman"/>
              </a:rPr>
              <a:t>3.	</a:t>
            </a:r>
            <a:r>
              <a:rPr lang="en-US" altLang="zh-CN" sz="1900" spc="69" dirty="0">
                <a:solidFill>
                  <a:srgbClr val="555E6B"/>
                </a:solidFill>
                <a:latin typeface="Times New Roman"/>
                <a:ea typeface="Times New Roman"/>
              </a:rPr>
              <a:t>Lactococcus</a:t>
            </a:r>
          </a:p>
          <a:p>
            <a:pPr marL="0">
              <a:lnSpc>
                <a:spcPct val="100000"/>
              </a:lnSpc>
              <a:spcBef>
                <a:spcPts val="370"/>
              </a:spcBef>
              <a:tabLst>
                <a:tab pos="342900" algn="l"/>
              </a:tabLst>
            </a:pPr>
            <a:r>
              <a:rPr lang="en-US" altLang="zh-CN" sz="1350" spc="50" dirty="0">
                <a:solidFill>
                  <a:srgbClr val="FC8436"/>
                </a:solidFill>
                <a:latin typeface="Times New Roman"/>
                <a:ea typeface="Times New Roman"/>
              </a:rPr>
              <a:t>4.	</a:t>
            </a:r>
            <a:r>
              <a:rPr lang="en-US" altLang="zh-CN" sz="1900" spc="69" dirty="0">
                <a:solidFill>
                  <a:srgbClr val="555E6B"/>
                </a:solidFill>
                <a:latin typeface="Times New Roman"/>
                <a:ea typeface="Times New Roman"/>
              </a:rPr>
              <a:t>Pediococcus</a:t>
            </a:r>
          </a:p>
          <a:p>
            <a:pPr marL="0">
              <a:lnSpc>
                <a:spcPct val="100000"/>
              </a:lnSpc>
              <a:spcBef>
                <a:spcPts val="370"/>
              </a:spcBef>
              <a:tabLst>
                <a:tab pos="342900" algn="l"/>
              </a:tabLst>
            </a:pPr>
            <a:r>
              <a:rPr lang="en-US" altLang="zh-CN" sz="1350" spc="50" dirty="0">
                <a:solidFill>
                  <a:srgbClr val="FC8436"/>
                </a:solidFill>
                <a:latin typeface="Times New Roman"/>
                <a:ea typeface="Times New Roman"/>
              </a:rPr>
              <a:t>5.	</a:t>
            </a:r>
            <a:r>
              <a:rPr lang="en-US" altLang="zh-CN" sz="1900" spc="129" dirty="0">
                <a:solidFill>
                  <a:srgbClr val="555E6B"/>
                </a:solidFill>
                <a:latin typeface="Times New Roman"/>
                <a:ea typeface="Times New Roman"/>
              </a:rPr>
              <a:t>Leuconostoc</a:t>
            </a:r>
            <a:r>
              <a:rPr lang="en-US" altLang="zh-CN" sz="1900" spc="120" dirty="0">
                <a:solidFill>
                  <a:srgbClr val="555E6B"/>
                </a:solidFill>
                <a:latin typeface="Times New Roman"/>
                <a:ea typeface="Times New Roman"/>
              </a:rPr>
              <a:t>(</a:t>
            </a:r>
            <a:r>
              <a:rPr lang="en-US" altLang="zh-CN" sz="1900" spc="110" dirty="0">
                <a:solidFill>
                  <a:srgbClr val="555E6B"/>
                </a:solidFill>
                <a:latin typeface="Times New Roman"/>
                <a:ea typeface="Times New Roman"/>
              </a:rPr>
              <a:t>heterofermantatiftir</a:t>
            </a:r>
            <a:r>
              <a:rPr lang="en-US" altLang="zh-CN" sz="1900" spc="129" dirty="0">
                <a:solidFill>
                  <a:srgbClr val="555E6B"/>
                </a:solidFill>
                <a:latin typeface="Times New Roman"/>
                <a:ea typeface="Times New Roman"/>
              </a:rPr>
              <a:t>)</a:t>
            </a:r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589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350" spc="15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350" spc="17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Ana</a:t>
            </a:r>
            <a:r>
              <a:rPr lang="en-US" altLang="zh-CN" sz="19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genus</a:t>
            </a:r>
            <a:r>
              <a:rPr lang="en-US" altLang="zh-CN" sz="19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0" dirty="0">
                <a:solidFill>
                  <a:srgbClr val="000000"/>
                </a:solidFill>
                <a:latin typeface="Times New Roman"/>
                <a:ea typeface="Times New Roman"/>
              </a:rPr>
              <a:t>Streptococcus’tur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marL="0">
              <a:lnSpc>
                <a:spcPct val="100000"/>
              </a:lnSpc>
              <a:spcBef>
                <a:spcPts val="370"/>
              </a:spcBef>
            </a:pPr>
            <a:r>
              <a:rPr lang="en-US" altLang="zh-CN" sz="1350" spc="189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350" spc="21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Hepsi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oval,yuvarlak,zincir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6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4" dirty="0">
                <a:solidFill>
                  <a:srgbClr val="000000"/>
                </a:solidFill>
                <a:latin typeface="Times New Roman"/>
                <a:ea typeface="Times New Roman"/>
              </a:rPr>
              <a:t>tetrat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formdadırlar.</a:t>
            </a:r>
          </a:p>
          <a:p>
            <a:pPr marL="0">
              <a:lnSpc>
                <a:spcPct val="100000"/>
              </a:lnSpc>
              <a:spcBef>
                <a:spcPts val="365"/>
              </a:spcBef>
            </a:pPr>
            <a:r>
              <a:rPr lang="en-US" altLang="zh-CN" sz="1350" spc="20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350" spc="17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Hareketsizdirler.</a:t>
            </a:r>
          </a:p>
          <a:p>
            <a:pPr marL="342900" indent="-342900" hangingPunct="0">
              <a:lnSpc>
                <a:spcPct val="95833"/>
              </a:lnSpc>
              <a:spcBef>
                <a:spcPts val="354"/>
              </a:spcBef>
            </a:pPr>
            <a:r>
              <a:rPr lang="en-US" altLang="zh-CN" sz="1350" spc="19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350" spc="22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Metabolizmaları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fermantasyona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dayanıklı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olup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glusidleri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asite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çevirirken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45" dirty="0">
                <a:solidFill>
                  <a:srgbClr val="000000"/>
                </a:solidFill>
                <a:latin typeface="Times New Roman"/>
                <a:ea typeface="Times New Roman"/>
              </a:rPr>
              <a:t>yanında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asetik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4" dirty="0">
                <a:solidFill>
                  <a:srgbClr val="000000"/>
                </a:solidFill>
                <a:latin typeface="Times New Roman"/>
                <a:ea typeface="Times New Roman"/>
              </a:rPr>
              <a:t>asit,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formik,etanol,CO2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üretirler.</a:t>
            </a:r>
          </a:p>
          <a:p>
            <a:pPr marL="0">
              <a:lnSpc>
                <a:spcPct val="100000"/>
              </a:lnSpc>
              <a:spcBef>
                <a:spcPts val="350"/>
              </a:spcBef>
            </a:pPr>
            <a:r>
              <a:rPr lang="en-US" altLang="zh-CN" sz="1350" spc="179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350" spc="20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900" spc="145" dirty="0">
                <a:solidFill>
                  <a:srgbClr val="000000"/>
                </a:solidFill>
                <a:latin typeface="Times New Roman"/>
                <a:ea typeface="Times New Roman"/>
              </a:rPr>
              <a:t>Kompleks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besin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maddesine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ihtiyaç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duyarlar.</a:t>
            </a:r>
          </a:p>
          <a:p>
            <a:pPr marL="0">
              <a:lnSpc>
                <a:spcPct val="100000"/>
              </a:lnSpc>
              <a:spcBef>
                <a:spcPts val="325"/>
              </a:spcBef>
            </a:pPr>
            <a:r>
              <a:rPr lang="en-US" altLang="zh-CN" sz="2200" spc="139" dirty="0">
                <a:solidFill>
                  <a:srgbClr val="555E6B"/>
                </a:solidFill>
                <a:latin typeface="Times New Roman"/>
                <a:ea typeface="Times New Roman"/>
              </a:rPr>
              <a:t>ÖZELL</a:t>
            </a:r>
            <a:r>
              <a:rPr lang="en-US" altLang="zh-CN" sz="2200" spc="135" dirty="0">
                <a:solidFill>
                  <a:srgbClr val="555E6B"/>
                </a:solidFill>
                <a:latin typeface="Times New Roman"/>
                <a:ea typeface="Times New Roman"/>
              </a:rPr>
              <a:t>İKLERİ</a:t>
            </a:r>
          </a:p>
          <a:p>
            <a:pPr marL="0">
              <a:lnSpc>
                <a:spcPct val="100000"/>
              </a:lnSpc>
              <a:spcBef>
                <a:spcPts val="375"/>
              </a:spcBef>
            </a:pPr>
            <a:r>
              <a:rPr lang="en-US" altLang="zh-CN" sz="1350" spc="189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350" spc="21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Yuvarlak,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oval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bazı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durumlarda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kısa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45" dirty="0">
                <a:solidFill>
                  <a:srgbClr val="000000"/>
                </a:solidFill>
                <a:latin typeface="Times New Roman"/>
                <a:ea typeface="Times New Roman"/>
              </a:rPr>
              <a:t>çubuk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4" dirty="0">
                <a:solidFill>
                  <a:srgbClr val="000000"/>
                </a:solidFill>
                <a:latin typeface="Times New Roman"/>
                <a:ea typeface="Times New Roman"/>
              </a:rPr>
              <a:t>şekillidirler.</a:t>
            </a:r>
          </a:p>
          <a:p>
            <a:pPr marL="0">
              <a:lnSpc>
                <a:spcPct val="100000"/>
              </a:lnSpc>
              <a:spcBef>
                <a:spcPts val="375"/>
              </a:spcBef>
            </a:pPr>
            <a:r>
              <a:rPr lang="en-US" altLang="zh-CN" sz="1350" spc="154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350" spc="17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900" spc="100" dirty="0">
                <a:solidFill>
                  <a:srgbClr val="000000"/>
                </a:solidFill>
                <a:latin typeface="Times New Roman"/>
                <a:ea typeface="Times New Roman"/>
              </a:rPr>
              <a:t>Tekli</a:t>
            </a:r>
            <a:r>
              <a:rPr lang="en-US" altLang="zh-CN" sz="19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19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ea typeface="Times New Roman"/>
              </a:rPr>
              <a:t>zincirdir.</a:t>
            </a:r>
          </a:p>
          <a:p>
            <a:pPr marL="0">
              <a:lnSpc>
                <a:spcPct val="100000"/>
              </a:lnSpc>
              <a:spcBef>
                <a:spcPts val="370"/>
              </a:spcBef>
            </a:pPr>
            <a:r>
              <a:rPr lang="en-US" altLang="zh-CN" sz="1350" spc="209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350" spc="24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900" spc="150" dirty="0">
                <a:solidFill>
                  <a:srgbClr val="000000"/>
                </a:solidFill>
                <a:latin typeface="Times New Roman"/>
                <a:ea typeface="Times New Roman"/>
              </a:rPr>
              <a:t>Bazı</a:t>
            </a:r>
            <a:r>
              <a:rPr lang="en-US" altLang="zh-CN" sz="19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türleri</a:t>
            </a:r>
            <a:r>
              <a:rPr lang="en-US" altLang="zh-CN" sz="19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0" dirty="0">
                <a:solidFill>
                  <a:srgbClr val="000000"/>
                </a:solidFill>
                <a:latin typeface="Times New Roman"/>
                <a:ea typeface="Times New Roman"/>
              </a:rPr>
              <a:t>kapsül</a:t>
            </a:r>
            <a:r>
              <a:rPr lang="en-US" altLang="zh-CN" sz="19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oluşturur.</a:t>
            </a:r>
          </a:p>
          <a:p>
            <a:pPr marL="342900" indent="-342900" hangingPunct="0">
              <a:lnSpc>
                <a:spcPct val="95416"/>
              </a:lnSpc>
              <a:spcBef>
                <a:spcPts val="284"/>
              </a:spcBef>
            </a:pPr>
            <a:r>
              <a:rPr lang="en-US" altLang="zh-CN" sz="1350" spc="19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350" spc="22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900" spc="175" dirty="0">
                <a:solidFill>
                  <a:srgbClr val="000000"/>
                </a:solidFill>
                <a:latin typeface="Times New Roman"/>
                <a:ea typeface="Times New Roman"/>
              </a:rPr>
              <a:t>Hemen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70" dirty="0">
                <a:solidFill>
                  <a:srgbClr val="000000"/>
                </a:solidFill>
                <a:latin typeface="Times New Roman"/>
                <a:ea typeface="Times New Roman"/>
              </a:rPr>
              <a:t>hemen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her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yerde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bulunduklarından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kolaylıkla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bulaşabilirler.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0" dirty="0">
                <a:solidFill>
                  <a:srgbClr val="000000"/>
                </a:solidFill>
                <a:latin typeface="Times New Roman"/>
                <a:ea typeface="Times New Roman"/>
              </a:rPr>
              <a:t>Bazı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türleri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45" dirty="0">
                <a:solidFill>
                  <a:srgbClr val="000000"/>
                </a:solidFill>
                <a:latin typeface="Times New Roman"/>
                <a:ea typeface="Times New Roman"/>
              </a:rPr>
              <a:t>patojen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0" dirty="0">
                <a:solidFill>
                  <a:srgbClr val="000000"/>
                </a:solidFill>
                <a:latin typeface="Times New Roman"/>
                <a:ea typeface="Times New Roman"/>
              </a:rPr>
              <a:t>olup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45" dirty="0">
                <a:solidFill>
                  <a:srgbClr val="000000"/>
                </a:solidFill>
                <a:latin typeface="Times New Roman"/>
                <a:ea typeface="Times New Roman"/>
              </a:rPr>
              <a:t>insan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7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64" dirty="0">
                <a:solidFill>
                  <a:srgbClr val="000000"/>
                </a:solidFill>
                <a:latin typeface="Times New Roman"/>
                <a:ea typeface="Times New Roman"/>
              </a:rPr>
              <a:t>hayvanda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hastalık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4" dirty="0">
                <a:solidFill>
                  <a:srgbClr val="000000"/>
                </a:solidFill>
                <a:latin typeface="Times New Roman"/>
                <a:ea typeface="Times New Roman"/>
              </a:rPr>
              <a:t>yaparken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diğerleri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süt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teknolojisinde</a:t>
            </a:r>
            <a:r>
              <a:rPr lang="en-US" altLang="zh-CN" sz="19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45" dirty="0">
                <a:solidFill>
                  <a:srgbClr val="000000"/>
                </a:solidFill>
                <a:latin typeface="Times New Roman"/>
                <a:ea typeface="Times New Roman"/>
              </a:rPr>
              <a:t>kültür</a:t>
            </a:r>
            <a:r>
              <a:rPr lang="en-US" altLang="zh-CN" sz="19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19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kullanılırlar.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1" name="Freeform 1161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2" name="Freeform 1162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3" name="Freeform 1163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4" name="Freeform 1164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5" name="Freeform 1165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6" name="Freeform 1166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7" name="Freeform 1167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8" name="TextBox 1168"/>
          <p:cNvSpPr txBox="1"/>
          <p:nvPr/>
        </p:nvSpPr>
        <p:spPr>
          <a:xfrm>
            <a:off x="91439" y="44752"/>
            <a:ext cx="7931411" cy="594597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Süt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teknolojisinde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yararlandığımız,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homofermantatifler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</a:p>
          <a:p>
            <a:pPr>
              <a:lnSpc>
                <a:spcPts val="594"/>
              </a:lnSpc>
            </a:pPr>
            <a:endParaRPr lang="en-US" dirty="0"/>
          </a:p>
          <a:p>
            <a:pPr marL="0">
              <a:lnSpc>
                <a:spcPct val="100416"/>
              </a:lnSpc>
            </a:pPr>
            <a:r>
              <a:rPr lang="en-US" altLang="zh-CN" sz="1400" spc="179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22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heksoz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difosfat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yolunu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kullanırlar.</a:t>
            </a:r>
          </a:p>
          <a:p>
            <a:pPr>
              <a:lnSpc>
                <a:spcPts val="590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400" spc="154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17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Tekli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zincir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oluşturan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kok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ea typeface="Times New Roman"/>
              </a:rPr>
              <a:t>şekilli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400" spc="17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18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Katalaz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(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ea typeface="Times New Roman"/>
              </a:rPr>
              <a:t>),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L(+)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asiti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oluşturular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0" hangingPunct="0">
              <a:lnSpc>
                <a:spcPct val="124583"/>
              </a:lnSpc>
            </a:pPr>
            <a:r>
              <a:rPr lang="en-US" altLang="zh-CN" sz="1400" spc="15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17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Enterococcus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Lactococcus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alt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genusları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yer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ea typeface="Times New Roman"/>
              </a:rPr>
              <a:t>alır.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Heterofermantatifler;</a:t>
            </a:r>
          </a:p>
          <a:p>
            <a:pPr marL="0">
              <a:lnSpc>
                <a:spcPct val="100000"/>
              </a:lnSpc>
            </a:pPr>
            <a:r>
              <a:rPr lang="en-US" altLang="zh-CN" sz="1400" spc="15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17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Heksoz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mono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fosfat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yolunu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ea typeface="Times New Roman"/>
              </a:rPr>
              <a:t>kullanırlar.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400" spc="164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18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Tekli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zincir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koklardan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oluşurlar.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400" spc="20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22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asitin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yanında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asetik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asit,etanol,CO2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üretirler.</a:t>
            </a:r>
          </a:p>
          <a:p>
            <a:pPr>
              <a:lnSpc>
                <a:spcPts val="594"/>
              </a:lnSpc>
            </a:pPr>
            <a:endParaRPr lang="en-US" dirty="0"/>
          </a:p>
          <a:p>
            <a:pPr marL="0">
              <a:lnSpc>
                <a:spcPct val="100416"/>
              </a:lnSpc>
            </a:pPr>
            <a:r>
              <a:rPr lang="en-US" altLang="zh-CN" sz="1400" spc="164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18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D(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ea typeface="Times New Roman"/>
              </a:rPr>
              <a:t>-)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üretimi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vardır.</a:t>
            </a:r>
          </a:p>
          <a:p>
            <a:pPr>
              <a:lnSpc>
                <a:spcPts val="590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400" spc="129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15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Leuconostoc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grup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ea typeface="Times New Roman"/>
              </a:rPr>
              <a:t>temsilcisidir.</a:t>
            </a:r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600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400" spc="13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154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Genel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20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42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ea typeface="Times New Roman"/>
              </a:rPr>
              <a:t>°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C’de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optimum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37’de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ea typeface="Times New Roman"/>
              </a:rPr>
              <a:t>gelişirler.</a:t>
            </a:r>
          </a:p>
          <a:p>
            <a:pPr>
              <a:lnSpc>
                <a:spcPts val="594"/>
              </a:lnSpc>
            </a:pPr>
            <a:endParaRPr lang="en-US" dirty="0"/>
          </a:p>
          <a:p>
            <a:pPr marL="274319" indent="-274319" hangingPunct="0">
              <a:lnSpc>
                <a:spcPct val="100000"/>
              </a:lnSpc>
            </a:pPr>
            <a:r>
              <a:rPr lang="en-US" altLang="zh-CN" sz="1400" spc="16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17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Streptokokların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çoğu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oksijen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varlığında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iyi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ea typeface="Times New Roman"/>
              </a:rPr>
              <a:t>iyi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gelişmezler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çünkü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fakültatif</a:t>
            </a:r>
            <a:r>
              <a:rPr lang="en-US" altLang="zh-CN" sz="20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anaeroblardır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400" spc="17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19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Katalaz(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)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kesin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ham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madde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sentezlemezler.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9" name="Freeform 1169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0" name="Freeform 1170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1" name="Freeform 1171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2" name="Freeform 1172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3" name="Freeform 1173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4" name="Freeform 1174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5" name="Freeform 1175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6" name="TextBox 1176"/>
          <p:cNvSpPr txBox="1"/>
          <p:nvPr/>
        </p:nvSpPr>
        <p:spPr>
          <a:xfrm>
            <a:off x="91439" y="563526"/>
            <a:ext cx="8700040" cy="18667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00000"/>
              </a:lnSpc>
            </a:pPr>
            <a:r>
              <a:rPr lang="en-US" altLang="zh-CN" sz="3000" spc="179" dirty="0">
                <a:solidFill>
                  <a:srgbClr val="555E6B"/>
                </a:solidFill>
                <a:latin typeface="Times New Roman"/>
                <a:ea typeface="Times New Roman"/>
              </a:rPr>
              <a:t>S</a:t>
            </a:r>
            <a:r>
              <a:rPr lang="en-US" altLang="zh-CN" sz="2400" spc="170" dirty="0">
                <a:solidFill>
                  <a:srgbClr val="555E6B"/>
                </a:solidFill>
                <a:latin typeface="Times New Roman"/>
                <a:ea typeface="Times New Roman"/>
              </a:rPr>
              <a:t>TREPTOCOCCUS</a:t>
            </a:r>
            <a:r>
              <a:rPr lang="en-US" altLang="zh-CN" sz="2400" spc="64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5" dirty="0">
                <a:solidFill>
                  <a:srgbClr val="555E6B"/>
                </a:solidFill>
                <a:latin typeface="Times New Roman"/>
                <a:ea typeface="Times New Roman"/>
              </a:rPr>
              <a:t>GENUSUNUN</a:t>
            </a:r>
            <a:r>
              <a:rPr lang="en-US" altLang="zh-CN" sz="2400" spc="69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555E6B"/>
                </a:solidFill>
                <a:latin typeface="Times New Roman"/>
                <a:ea typeface="Times New Roman"/>
              </a:rPr>
              <a:t>ALT</a:t>
            </a:r>
            <a:r>
              <a:rPr lang="en-US" altLang="zh-CN" sz="2400" spc="69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555E6B"/>
                </a:solidFill>
                <a:latin typeface="Times New Roman"/>
                <a:ea typeface="Times New Roman"/>
              </a:rPr>
              <a:t>GENUSLARI</a:t>
            </a:r>
            <a:r>
              <a:rPr lang="en-US" altLang="zh-CN" sz="3000" spc="139" dirty="0">
                <a:solidFill>
                  <a:srgbClr val="555E6B"/>
                </a:solidFill>
                <a:latin typeface="Times New Roman"/>
                <a:ea typeface="Times New Roman"/>
              </a:rPr>
              <a:t>(</a:t>
            </a:r>
            <a:r>
              <a:rPr lang="en-US" altLang="zh-CN" sz="2400" spc="170" dirty="0">
                <a:solidFill>
                  <a:srgbClr val="555E6B"/>
                </a:solidFill>
                <a:latin typeface="Times New Roman"/>
                <a:ea typeface="Times New Roman"/>
              </a:rPr>
              <a:t>ALT</a:t>
            </a:r>
            <a:r>
              <a:rPr lang="en-US" altLang="zh-CN" sz="2400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29" dirty="0">
                <a:solidFill>
                  <a:srgbClr val="555E6B"/>
                </a:solidFill>
                <a:latin typeface="Times New Roman"/>
                <a:ea typeface="Times New Roman"/>
              </a:rPr>
              <a:t>GRUPLARI</a:t>
            </a:r>
            <a:r>
              <a:rPr lang="en-US" altLang="zh-CN" sz="3000" spc="125" dirty="0">
                <a:solidFill>
                  <a:srgbClr val="555E6B"/>
                </a:solidFill>
                <a:latin typeface="Times New Roman"/>
                <a:ea typeface="Times New Roman"/>
              </a:rPr>
              <a:t>)</a:t>
            </a:r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135"/>
              </a:lnSpc>
            </a:pPr>
            <a:endParaRPr lang="en-US" dirty="0"/>
          </a:p>
          <a:p>
            <a:pPr marL="0" indent="395630">
              <a:lnSpc>
                <a:spcPct val="100000"/>
              </a:lnSpc>
            </a:pPr>
            <a:r>
              <a:rPr lang="en-US" altLang="zh-CN" sz="1950" spc="154" dirty="0">
                <a:solidFill>
                  <a:srgbClr val="FC8436"/>
                </a:solidFill>
                <a:latin typeface="Times New Roman"/>
                <a:ea typeface="Times New Roman"/>
              </a:rPr>
              <a:t>A.</a:t>
            </a:r>
            <a:r>
              <a:rPr lang="en-US" altLang="zh-CN" sz="1950" spc="100" dirty="0">
                <a:solidFill>
                  <a:srgbClr val="FC8436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800" spc="225" dirty="0">
                <a:solidFill>
                  <a:srgbClr val="555E6B"/>
                </a:solidFill>
                <a:latin typeface="Times New Roman"/>
                <a:ea typeface="Times New Roman"/>
              </a:rPr>
              <a:t>Pyogen</a:t>
            </a:r>
            <a:r>
              <a:rPr lang="en-US" altLang="zh-CN" sz="2800" spc="135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800" spc="179" dirty="0">
                <a:solidFill>
                  <a:srgbClr val="555E6B"/>
                </a:solidFill>
                <a:latin typeface="Times New Roman"/>
                <a:ea typeface="Times New Roman"/>
              </a:rPr>
              <a:t>streptokoklar:</a:t>
            </a:r>
          </a:p>
        </p:txBody>
      </p:sp>
      <p:sp>
        <p:nvSpPr>
          <p:cNvPr id="1177" name="TextBox 1177"/>
          <p:cNvSpPr txBox="1"/>
          <p:nvPr/>
        </p:nvSpPr>
        <p:spPr>
          <a:xfrm>
            <a:off x="487070" y="2908050"/>
            <a:ext cx="171592" cy="2133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400" spc="-1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</a:p>
        </p:txBody>
      </p:sp>
      <p:sp>
        <p:nvSpPr>
          <p:cNvPr id="1178" name="TextBox 1178"/>
          <p:cNvSpPr txBox="1"/>
          <p:nvPr/>
        </p:nvSpPr>
        <p:spPr>
          <a:xfrm>
            <a:off x="944270" y="2664252"/>
            <a:ext cx="6773025" cy="91431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70104" hangingPunct="0">
              <a:lnSpc>
                <a:spcPct val="99583"/>
              </a:lnSpc>
            </a:pP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IgA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albumin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makroglubolin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insan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serum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proteinleriyle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tepkimeye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girme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kapasitesinde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5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türü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i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çerir.</a:t>
            </a:r>
          </a:p>
        </p:txBody>
      </p:sp>
      <p:sp>
        <p:nvSpPr>
          <p:cNvPr id="1179" name="TextBox 1179"/>
          <p:cNvSpPr txBox="1"/>
          <p:nvPr/>
        </p:nvSpPr>
        <p:spPr>
          <a:xfrm>
            <a:off x="487070" y="3663038"/>
            <a:ext cx="2823917" cy="3059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400" spc="24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27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79" dirty="0">
                <a:solidFill>
                  <a:srgbClr val="000000"/>
                </a:solidFill>
                <a:latin typeface="Times New Roman"/>
                <a:ea typeface="Times New Roman"/>
              </a:rPr>
              <a:t>Hepsi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hemolitiktir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</p:txBody>
      </p:sp>
      <p:sp>
        <p:nvSpPr>
          <p:cNvPr id="1180" name="TextBox 1180"/>
          <p:cNvSpPr txBox="1"/>
          <p:nvPr/>
        </p:nvSpPr>
        <p:spPr>
          <a:xfrm>
            <a:off x="487070" y="4279903"/>
            <a:ext cx="171592" cy="2133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400" spc="-1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</a:p>
        </p:txBody>
      </p:sp>
      <p:sp>
        <p:nvSpPr>
          <p:cNvPr id="1181" name="TextBox 1181"/>
          <p:cNvSpPr txBox="1"/>
          <p:nvPr/>
        </p:nvSpPr>
        <p:spPr>
          <a:xfrm>
            <a:off x="944270" y="4186383"/>
            <a:ext cx="6315898" cy="6096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00000"/>
              </a:lnSpc>
            </a:pP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A,C,G,L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grupta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yer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alır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ama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sadece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25" dirty="0">
                <a:solidFill>
                  <a:srgbClr val="000000"/>
                </a:solidFill>
                <a:latin typeface="Times New Roman"/>
                <a:ea typeface="Times New Roman"/>
              </a:rPr>
              <a:t>Str</a:t>
            </a:r>
            <a:r>
              <a:rPr lang="en-US" altLang="zh-CN" sz="2000" i="1" spc="7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125" dirty="0">
                <a:solidFill>
                  <a:srgbClr val="000000"/>
                </a:solidFill>
                <a:latin typeface="Times New Roman"/>
                <a:ea typeface="Times New Roman"/>
              </a:rPr>
              <a:t>agalactiae</a:t>
            </a:r>
            <a:r>
              <a:rPr lang="en-US" altLang="zh-CN" sz="2000" i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genetik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farlılıktan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yer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almaz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25" dirty="0">
                <a:solidFill>
                  <a:srgbClr val="000000"/>
                </a:solidFill>
                <a:latin typeface="Times New Roman"/>
                <a:ea typeface="Times New Roman"/>
              </a:rPr>
              <a:t>B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grubuna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dahildir.</a:t>
            </a:r>
          </a:p>
        </p:txBody>
      </p:sp>
      <p:sp>
        <p:nvSpPr>
          <p:cNvPr id="1182" name="TextBox 1182"/>
          <p:cNvSpPr txBox="1"/>
          <p:nvPr/>
        </p:nvSpPr>
        <p:spPr>
          <a:xfrm>
            <a:off x="487070" y="4882516"/>
            <a:ext cx="2618072" cy="30607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416"/>
              </a:lnSpc>
            </a:pPr>
            <a:r>
              <a:rPr lang="en-US" altLang="zh-CN" sz="1400" spc="24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27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79" dirty="0">
                <a:solidFill>
                  <a:srgbClr val="000000"/>
                </a:solidFill>
                <a:latin typeface="Times New Roman"/>
                <a:ea typeface="Times New Roman"/>
              </a:rPr>
              <a:t>Hepsi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patojendir.</a:t>
            </a:r>
          </a:p>
        </p:txBody>
      </p:sp>
      <p:sp>
        <p:nvSpPr>
          <p:cNvPr id="1183" name="TextBox 1183"/>
          <p:cNvSpPr txBox="1"/>
          <p:nvPr/>
        </p:nvSpPr>
        <p:spPr>
          <a:xfrm>
            <a:off x="487070" y="5264198"/>
            <a:ext cx="5114254" cy="3059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400" spc="254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29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79" dirty="0">
                <a:solidFill>
                  <a:srgbClr val="000000"/>
                </a:solidFill>
                <a:latin typeface="Times New Roman"/>
                <a:ea typeface="Times New Roman"/>
              </a:rPr>
              <a:t>Süt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9" dirty="0">
                <a:solidFill>
                  <a:srgbClr val="000000"/>
                </a:solidFill>
                <a:latin typeface="Times New Roman"/>
                <a:ea typeface="Times New Roman"/>
              </a:rPr>
              <a:t>hayvanlarında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mastitis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etmenidir.</a:t>
            </a:r>
          </a:p>
        </p:txBody>
      </p:sp>
      <p:sp>
        <p:nvSpPr>
          <p:cNvPr id="1184" name="TextBox 1184"/>
          <p:cNvSpPr txBox="1"/>
          <p:nvPr/>
        </p:nvSpPr>
        <p:spPr>
          <a:xfrm>
            <a:off x="487070" y="5645146"/>
            <a:ext cx="6846120" cy="3059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400" spc="209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24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i="1" spc="135" dirty="0">
                <a:solidFill>
                  <a:srgbClr val="000000"/>
                </a:solidFill>
                <a:latin typeface="Times New Roman"/>
                <a:ea typeface="Times New Roman"/>
              </a:rPr>
              <a:t>Str</a:t>
            </a:r>
            <a:r>
              <a:rPr lang="en-US" altLang="zh-CN" sz="2000" i="1" spc="8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139" dirty="0">
                <a:solidFill>
                  <a:srgbClr val="000000"/>
                </a:solidFill>
                <a:latin typeface="Times New Roman"/>
                <a:ea typeface="Times New Roman"/>
              </a:rPr>
              <a:t>agalactiae’nin</a:t>
            </a:r>
            <a:r>
              <a:rPr lang="en-US" altLang="zh-CN" sz="2000" i="1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bazı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suşlarıpenisiline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dayanıklıdır.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5" name="Freeform 1185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6" name="Freeform 1186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7" name="Freeform 1187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8" name="Freeform 1188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9" name="Freeform 1189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0" name="Freeform 1190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1" name="Freeform 1191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2" name="TextBox 1192"/>
          <p:cNvSpPr txBox="1"/>
          <p:nvPr/>
        </p:nvSpPr>
        <p:spPr>
          <a:xfrm>
            <a:off x="91439" y="45875"/>
            <a:ext cx="1837109" cy="4272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800" spc="200" dirty="0">
                <a:solidFill>
                  <a:srgbClr val="555E6B"/>
                </a:solidFill>
                <a:latin typeface="Times New Roman"/>
                <a:ea typeface="Times New Roman"/>
              </a:rPr>
              <a:t>Oral</a:t>
            </a:r>
            <a:r>
              <a:rPr lang="en-US" altLang="zh-CN" sz="2800" spc="89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800" spc="195" dirty="0">
                <a:solidFill>
                  <a:srgbClr val="555E6B"/>
                </a:solidFill>
                <a:latin typeface="Times New Roman"/>
                <a:ea typeface="Times New Roman"/>
              </a:rPr>
              <a:t>grup:</a:t>
            </a:r>
          </a:p>
        </p:txBody>
      </p:sp>
      <p:sp>
        <p:nvSpPr>
          <p:cNvPr id="1193" name="TextBox 1193"/>
          <p:cNvSpPr txBox="1"/>
          <p:nvPr/>
        </p:nvSpPr>
        <p:spPr>
          <a:xfrm>
            <a:off x="91439" y="547925"/>
            <a:ext cx="8159536" cy="3059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400" spc="24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27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i="1" spc="150" dirty="0">
                <a:solidFill>
                  <a:srgbClr val="000000"/>
                </a:solidFill>
                <a:latin typeface="Times New Roman"/>
                <a:ea typeface="Times New Roman"/>
              </a:rPr>
              <a:t>Str</a:t>
            </a:r>
            <a:r>
              <a:rPr lang="en-US" altLang="zh-CN" sz="2000" i="1" spc="11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160" dirty="0">
                <a:solidFill>
                  <a:srgbClr val="000000"/>
                </a:solidFill>
                <a:latin typeface="Times New Roman"/>
                <a:ea typeface="Times New Roman"/>
              </a:rPr>
              <a:t>viridans</a:t>
            </a:r>
            <a:r>
              <a:rPr lang="en-US" altLang="zh-CN" sz="2000" i="1" spc="104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i="1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50" dirty="0">
                <a:solidFill>
                  <a:srgbClr val="000000"/>
                </a:solidFill>
                <a:latin typeface="Times New Roman"/>
                <a:ea typeface="Times New Roman"/>
              </a:rPr>
              <a:t>Str</a:t>
            </a:r>
            <a:r>
              <a:rPr lang="en-US" altLang="zh-CN" sz="2000" i="1" spc="10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150" dirty="0">
                <a:solidFill>
                  <a:srgbClr val="000000"/>
                </a:solidFill>
                <a:latin typeface="Times New Roman"/>
                <a:ea typeface="Times New Roman"/>
              </a:rPr>
              <a:t>mitis</a:t>
            </a:r>
            <a:r>
              <a:rPr lang="en-US" altLang="zh-CN" sz="2000" i="1" spc="11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i="1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50" dirty="0">
                <a:solidFill>
                  <a:srgbClr val="000000"/>
                </a:solidFill>
                <a:latin typeface="Times New Roman"/>
                <a:ea typeface="Times New Roman"/>
              </a:rPr>
              <a:t>Str</a:t>
            </a:r>
            <a:r>
              <a:rPr lang="en-US" altLang="zh-CN" sz="2000" i="1" spc="10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164" dirty="0">
                <a:solidFill>
                  <a:srgbClr val="000000"/>
                </a:solidFill>
                <a:latin typeface="Times New Roman"/>
                <a:ea typeface="Times New Roman"/>
              </a:rPr>
              <a:t>intermedius</a:t>
            </a:r>
            <a:r>
              <a:rPr lang="en-US" altLang="zh-CN" sz="2000" i="1" spc="135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i="1" spc="150" dirty="0">
                <a:solidFill>
                  <a:srgbClr val="000000"/>
                </a:solidFill>
                <a:latin typeface="Times New Roman"/>
                <a:ea typeface="Times New Roman"/>
              </a:rPr>
              <a:t>Str</a:t>
            </a:r>
            <a:r>
              <a:rPr lang="en-US" altLang="zh-CN" sz="2000" i="1" spc="11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189" dirty="0">
                <a:solidFill>
                  <a:srgbClr val="000000"/>
                </a:solidFill>
                <a:latin typeface="Times New Roman"/>
                <a:ea typeface="Times New Roman"/>
              </a:rPr>
              <a:t>pneumoniae</a:t>
            </a:r>
            <a:r>
              <a:rPr lang="en-US" altLang="zh-CN" sz="2000" i="1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yer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alır.</a:t>
            </a:r>
          </a:p>
        </p:txBody>
      </p:sp>
      <p:sp>
        <p:nvSpPr>
          <p:cNvPr id="1194" name="TextBox 1194"/>
          <p:cNvSpPr txBox="1"/>
          <p:nvPr/>
        </p:nvSpPr>
        <p:spPr>
          <a:xfrm>
            <a:off x="91439" y="1311350"/>
            <a:ext cx="2363694" cy="4268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800" spc="240" dirty="0">
                <a:solidFill>
                  <a:srgbClr val="555E6B"/>
                </a:solidFill>
                <a:latin typeface="Times New Roman"/>
                <a:ea typeface="Times New Roman"/>
              </a:rPr>
              <a:t>Mutans</a:t>
            </a:r>
            <a:r>
              <a:rPr lang="en-US" altLang="zh-CN" sz="2800" spc="100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800" spc="209" dirty="0">
                <a:solidFill>
                  <a:srgbClr val="555E6B"/>
                </a:solidFill>
                <a:latin typeface="Times New Roman"/>
                <a:ea typeface="Times New Roman"/>
              </a:rPr>
              <a:t>grup:</a:t>
            </a:r>
          </a:p>
        </p:txBody>
      </p:sp>
      <p:sp>
        <p:nvSpPr>
          <p:cNvPr id="1195" name="TextBox 1195"/>
          <p:cNvSpPr txBox="1"/>
          <p:nvPr/>
        </p:nvSpPr>
        <p:spPr>
          <a:xfrm>
            <a:off x="91439" y="1812545"/>
            <a:ext cx="4877061" cy="30607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416"/>
              </a:lnSpc>
            </a:pPr>
            <a:r>
              <a:rPr lang="en-US" altLang="zh-CN" sz="1400" spc="234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26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Dişlerde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plak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85" dirty="0">
                <a:solidFill>
                  <a:srgbClr val="000000"/>
                </a:solidFill>
                <a:latin typeface="Times New Roman"/>
                <a:ea typeface="Times New Roman"/>
              </a:rPr>
              <a:t>oluşumunda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rol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oynar</a:t>
            </a:r>
          </a:p>
        </p:txBody>
      </p:sp>
      <p:sp>
        <p:nvSpPr>
          <p:cNvPr id="1196" name="TextBox 1196"/>
          <p:cNvSpPr txBox="1"/>
          <p:nvPr/>
        </p:nvSpPr>
        <p:spPr>
          <a:xfrm>
            <a:off x="91439" y="2698570"/>
            <a:ext cx="8754080" cy="133970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515111" indent="-515111" hangingPunct="0">
              <a:lnSpc>
                <a:spcPct val="99583"/>
              </a:lnSpc>
            </a:pPr>
            <a:r>
              <a:rPr lang="en-US" altLang="zh-CN" sz="2800" spc="240" dirty="0">
                <a:solidFill>
                  <a:srgbClr val="555E6B"/>
                </a:solidFill>
                <a:latin typeface="Times New Roman"/>
                <a:ea typeface="Times New Roman"/>
              </a:rPr>
              <a:t>Herhangi</a:t>
            </a:r>
            <a:r>
              <a:rPr lang="en-US" altLang="zh-CN" sz="2800" spc="129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800" spc="200" dirty="0">
                <a:solidFill>
                  <a:srgbClr val="555E6B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800" spc="135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800" spc="220" dirty="0">
                <a:solidFill>
                  <a:srgbClr val="555E6B"/>
                </a:solidFill>
                <a:latin typeface="Times New Roman"/>
                <a:ea typeface="Times New Roman"/>
              </a:rPr>
              <a:t>grupta</a:t>
            </a:r>
            <a:r>
              <a:rPr lang="en-US" altLang="zh-CN" sz="2800" spc="135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800" spc="225" dirty="0">
                <a:solidFill>
                  <a:srgbClr val="555E6B"/>
                </a:solidFill>
                <a:latin typeface="Times New Roman"/>
                <a:ea typeface="Times New Roman"/>
              </a:rPr>
              <a:t>yer</a:t>
            </a:r>
            <a:r>
              <a:rPr lang="en-US" altLang="zh-CN" sz="2800" spc="135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800" spc="229" dirty="0">
                <a:solidFill>
                  <a:srgbClr val="555E6B"/>
                </a:solidFill>
                <a:latin typeface="Times New Roman"/>
                <a:ea typeface="Times New Roman"/>
              </a:rPr>
              <a:t>almayanlardan:</a:t>
            </a:r>
            <a:r>
              <a:rPr lang="en-US" altLang="zh-CN" sz="2000" i="1" spc="145" dirty="0">
                <a:solidFill>
                  <a:srgbClr val="000000"/>
                </a:solidFill>
                <a:latin typeface="Times New Roman"/>
                <a:ea typeface="Times New Roman"/>
              </a:rPr>
              <a:t>Str</a:t>
            </a:r>
            <a:r>
              <a:rPr lang="en-US" altLang="zh-CN" sz="2000" i="1" spc="9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150" dirty="0">
                <a:solidFill>
                  <a:srgbClr val="000000"/>
                </a:solidFill>
                <a:latin typeface="Times New Roman"/>
                <a:ea typeface="Times New Roman"/>
              </a:rPr>
              <a:t>salivarus</a:t>
            </a:r>
            <a:r>
              <a:rPr lang="en-US" altLang="zh-CN" sz="2000" i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45" dirty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2000" i="1" spc="8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135" dirty="0">
                <a:solidFill>
                  <a:srgbClr val="000000"/>
                </a:solidFill>
                <a:latin typeface="Times New Roman"/>
                <a:ea typeface="Times New Roman"/>
              </a:rPr>
              <a:t>salivarus</a:t>
            </a:r>
            <a:r>
              <a:rPr lang="en-US" altLang="zh-CN" sz="2000" i="1" spc="12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i="1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29" dirty="0">
                <a:solidFill>
                  <a:srgbClr val="000000"/>
                </a:solidFill>
                <a:latin typeface="Times New Roman"/>
                <a:ea typeface="Times New Roman"/>
              </a:rPr>
              <a:t>Str</a:t>
            </a:r>
            <a:r>
              <a:rPr lang="en-US" altLang="zh-CN" sz="2000" i="1" spc="89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135" dirty="0">
                <a:solidFill>
                  <a:srgbClr val="000000"/>
                </a:solidFill>
                <a:latin typeface="Times New Roman"/>
                <a:ea typeface="Times New Roman"/>
              </a:rPr>
              <a:t>salivarus</a:t>
            </a:r>
            <a:r>
              <a:rPr lang="en-US" altLang="zh-CN" sz="2000" i="1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54" dirty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2000" i="1" spc="9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150" dirty="0">
                <a:solidFill>
                  <a:srgbClr val="000000"/>
                </a:solidFill>
                <a:latin typeface="Times New Roman"/>
                <a:ea typeface="Times New Roman"/>
              </a:rPr>
              <a:t>thermophilus</a:t>
            </a:r>
            <a:r>
              <a:rPr lang="en-US" altLang="zh-CN" sz="2000" i="1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yakından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akrabadır.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Şimdilerde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35" dirty="0">
                <a:solidFill>
                  <a:srgbClr val="000000"/>
                </a:solidFill>
                <a:latin typeface="Times New Roman"/>
                <a:ea typeface="Times New Roman"/>
              </a:rPr>
              <a:t>Str</a:t>
            </a:r>
            <a:r>
              <a:rPr lang="en-US" altLang="zh-CN" sz="2000" i="1" spc="8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129" dirty="0">
                <a:solidFill>
                  <a:srgbClr val="000000"/>
                </a:solidFill>
                <a:latin typeface="Times New Roman"/>
                <a:ea typeface="Times New Roman"/>
              </a:rPr>
              <a:t>salivarus</a:t>
            </a:r>
            <a:r>
              <a:rPr lang="en-US" altLang="zh-CN" sz="2000" i="1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45" dirty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2000" i="1" spc="89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139" dirty="0">
                <a:solidFill>
                  <a:srgbClr val="000000"/>
                </a:solidFill>
                <a:latin typeface="Times New Roman"/>
                <a:ea typeface="Times New Roman"/>
              </a:rPr>
              <a:t>thermophilus</a:t>
            </a:r>
            <a:r>
              <a:rPr lang="en-US" altLang="zh-CN" sz="2000" i="1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adlandırılır.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Önceki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adlandırmada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viridans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grup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içinde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yer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alıyordu.</a:t>
            </a:r>
          </a:p>
        </p:txBody>
      </p:sp>
      <p:sp>
        <p:nvSpPr>
          <p:cNvPr id="1197" name="TextBox 1197"/>
          <p:cNvSpPr txBox="1"/>
          <p:nvPr/>
        </p:nvSpPr>
        <p:spPr>
          <a:xfrm>
            <a:off x="91439" y="4197608"/>
            <a:ext cx="171592" cy="2133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400" spc="-1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</a:p>
        </p:txBody>
      </p:sp>
      <p:sp>
        <p:nvSpPr>
          <p:cNvPr id="1198" name="TextBox 1198"/>
          <p:cNvSpPr txBox="1"/>
          <p:nvPr/>
        </p:nvSpPr>
        <p:spPr>
          <a:xfrm>
            <a:off x="606551" y="4114720"/>
            <a:ext cx="7906336" cy="6096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00000"/>
              </a:lnSpc>
            </a:pP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Sütte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9" dirty="0">
                <a:solidFill>
                  <a:srgbClr val="000000"/>
                </a:solidFill>
                <a:latin typeface="Times New Roman"/>
                <a:ea typeface="Times New Roman"/>
              </a:rPr>
              <a:t>k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kazeini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as1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β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kazeinden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hızlı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parçalayan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termofil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kültür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kullanılır.</a:t>
            </a:r>
          </a:p>
        </p:txBody>
      </p:sp>
      <p:sp>
        <p:nvSpPr>
          <p:cNvPr id="1199" name="TextBox 1199"/>
          <p:cNvSpPr txBox="1"/>
          <p:nvPr/>
        </p:nvSpPr>
        <p:spPr>
          <a:xfrm>
            <a:off x="91439" y="4883408"/>
            <a:ext cx="171592" cy="2133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400" spc="-1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</a:p>
        </p:txBody>
      </p:sp>
      <p:sp>
        <p:nvSpPr>
          <p:cNvPr id="1200" name="TextBox 1200"/>
          <p:cNvSpPr txBox="1"/>
          <p:nvPr/>
        </p:nvSpPr>
        <p:spPr>
          <a:xfrm>
            <a:off x="606551" y="4800520"/>
            <a:ext cx="8478846" cy="152418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00000"/>
              </a:lnSpc>
            </a:pP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Termofil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bakteri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25" dirty="0">
                <a:solidFill>
                  <a:srgbClr val="000000"/>
                </a:solidFill>
                <a:latin typeface="Times New Roman"/>
                <a:ea typeface="Times New Roman"/>
              </a:rPr>
              <a:t>Str</a:t>
            </a:r>
            <a:r>
              <a:rPr lang="en-US" altLang="zh-CN" sz="2000" i="1" spc="8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129" dirty="0">
                <a:solidFill>
                  <a:srgbClr val="000000"/>
                </a:solidFill>
                <a:latin typeface="Times New Roman"/>
                <a:ea typeface="Times New Roman"/>
              </a:rPr>
              <a:t>salivarus</a:t>
            </a:r>
            <a:r>
              <a:rPr lang="en-US" altLang="zh-CN" sz="2000" i="1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35" dirty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2000" i="1" spc="8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135" dirty="0">
                <a:solidFill>
                  <a:srgbClr val="000000"/>
                </a:solidFill>
                <a:latin typeface="Times New Roman"/>
                <a:ea typeface="Times New Roman"/>
              </a:rPr>
              <a:t>thermophilus,</a:t>
            </a:r>
            <a:r>
              <a:rPr lang="en-US" altLang="zh-CN" sz="2000" i="1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proteoliz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sonucu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treonin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a.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a’lerden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asetaldehiti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açığa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çıkarır.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39" dirty="0">
                <a:solidFill>
                  <a:srgbClr val="000000"/>
                </a:solidFill>
                <a:latin typeface="Times New Roman"/>
                <a:ea typeface="Times New Roman"/>
              </a:rPr>
              <a:t>Str</a:t>
            </a:r>
            <a:r>
              <a:rPr lang="en-US" altLang="zh-CN" sz="2000" i="1" spc="8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129" dirty="0">
                <a:solidFill>
                  <a:srgbClr val="000000"/>
                </a:solidFill>
                <a:latin typeface="Times New Roman"/>
                <a:ea typeface="Times New Roman"/>
              </a:rPr>
              <a:t>salivarus</a:t>
            </a:r>
            <a:r>
              <a:rPr lang="en-US" altLang="zh-CN" sz="2000" i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20" dirty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2000" i="1" spc="7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125" dirty="0">
                <a:solidFill>
                  <a:srgbClr val="000000"/>
                </a:solidFill>
                <a:latin typeface="Times New Roman"/>
                <a:ea typeface="Times New Roman"/>
              </a:rPr>
              <a:t>thermophilus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’a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göre,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14" dirty="0">
                <a:solidFill>
                  <a:srgbClr val="000000"/>
                </a:solidFill>
                <a:latin typeface="Times New Roman"/>
                <a:ea typeface="Times New Roman"/>
              </a:rPr>
              <a:t>Str</a:t>
            </a:r>
            <a:r>
              <a:rPr lang="en-US" altLang="zh-CN" sz="2000" i="1" spc="7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114" dirty="0">
                <a:solidFill>
                  <a:srgbClr val="000000"/>
                </a:solidFill>
                <a:latin typeface="Times New Roman"/>
                <a:ea typeface="Times New Roman"/>
              </a:rPr>
              <a:t>salivarus</a:t>
            </a:r>
            <a:r>
              <a:rPr lang="en-US" altLang="zh-CN" sz="2000" i="1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25" dirty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2000" i="1" spc="8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114" dirty="0">
                <a:solidFill>
                  <a:srgbClr val="000000"/>
                </a:solidFill>
                <a:latin typeface="Times New Roman"/>
                <a:ea typeface="Times New Roman"/>
              </a:rPr>
              <a:t>salivarus</a:t>
            </a:r>
            <a:r>
              <a:rPr lang="en-US" altLang="zh-CN" sz="2000" i="1" spc="85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i="1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50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2000" i="1" spc="7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114" dirty="0">
                <a:solidFill>
                  <a:srgbClr val="000000"/>
                </a:solidFill>
                <a:latin typeface="Times New Roman"/>
                <a:ea typeface="Times New Roman"/>
              </a:rPr>
              <a:t>bulgaricus’la</a:t>
            </a:r>
            <a:r>
              <a:rPr lang="en-US" altLang="zh-CN" sz="2000" i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simbiyotik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yaşam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sürdüremez,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onu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stimüle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etmez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bundan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dolayı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aroma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maddeleri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oluşmaz.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1" name="Freeform 1201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2" name="Freeform 1202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3" name="Freeform 1203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4" name="Freeform 1204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5" name="Freeform 1205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6" name="Freeform 1206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7" name="Freeform 1207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8" name="TextBox 1208"/>
          <p:cNvSpPr txBox="1"/>
          <p:nvPr/>
        </p:nvSpPr>
        <p:spPr>
          <a:xfrm>
            <a:off x="342900" y="378331"/>
            <a:ext cx="8098687" cy="61559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74624" indent="-274624" hangingPunct="0">
              <a:lnSpc>
                <a:spcPct val="100000"/>
              </a:lnSpc>
            </a:pPr>
            <a:r>
              <a:rPr lang="en-US" altLang="zh-CN" sz="1650" spc="254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2400" spc="195" dirty="0">
                <a:solidFill>
                  <a:srgbClr val="000000"/>
                </a:solidFill>
                <a:latin typeface="Times New Roman"/>
                <a:ea typeface="Times New Roman"/>
              </a:rPr>
              <a:t>Homofermantatif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ea typeface="Times New Roman"/>
              </a:rPr>
              <a:t>tekli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95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ea typeface="Times New Roman"/>
              </a:rPr>
              <a:t>tetrat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4" dirty="0">
                <a:solidFill>
                  <a:srgbClr val="000000"/>
                </a:solidFill>
                <a:latin typeface="Times New Roman"/>
                <a:ea typeface="Times New Roman"/>
              </a:rPr>
              <a:t>formda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ea typeface="Times New Roman"/>
              </a:rPr>
              <a:t>Pediococcus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ea typeface="Times New Roman"/>
              </a:rPr>
              <a:t>Tetragenacoccus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ea typeface="Times New Roman"/>
              </a:rPr>
              <a:t>diğer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grubu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ea typeface="Times New Roman"/>
              </a:rPr>
              <a:t>oluşturur.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Termofil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mezofil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ea typeface="Times New Roman"/>
              </a:rPr>
              <a:t>streptokokların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süt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endüstrisinde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önemi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ea typeface="Times New Roman"/>
              </a:rPr>
              <a:t>fazladır.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650" spc="27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Sütteki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0" dirty="0">
                <a:solidFill>
                  <a:srgbClr val="000000"/>
                </a:solidFill>
                <a:latin typeface="Times New Roman"/>
                <a:ea typeface="Times New Roman"/>
              </a:rPr>
              <a:t>laktozun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0" dirty="0">
                <a:solidFill>
                  <a:srgbClr val="000000"/>
                </a:solidFill>
                <a:latin typeface="Times New Roman"/>
                <a:ea typeface="Times New Roman"/>
              </a:rPr>
              <a:t>fermantasyonuyla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9" dirty="0">
                <a:solidFill>
                  <a:srgbClr val="000000"/>
                </a:solidFill>
                <a:latin typeface="Times New Roman"/>
                <a:ea typeface="Times New Roman"/>
              </a:rPr>
              <a:t>ortamın</a:t>
            </a:r>
          </a:p>
          <a:p>
            <a:pPr marL="0" indent="274624">
              <a:lnSpc>
                <a:spcPct val="100000"/>
              </a:lnSpc>
            </a:pP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asitleşmesini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sağlarlar.</a:t>
            </a:r>
          </a:p>
          <a:p>
            <a:pPr>
              <a:lnSpc>
                <a:spcPts val="594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650" spc="25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2400" spc="189" dirty="0">
                <a:solidFill>
                  <a:srgbClr val="000000"/>
                </a:solidFill>
                <a:latin typeface="Times New Roman"/>
                <a:ea typeface="Times New Roman"/>
              </a:rPr>
              <a:t>Aside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duyarlı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m.organizmaları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inhibe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ederek,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5" dirty="0">
                <a:solidFill>
                  <a:srgbClr val="000000"/>
                </a:solidFill>
                <a:latin typeface="Times New Roman"/>
                <a:ea typeface="Times New Roman"/>
              </a:rPr>
              <a:t>sütün</a:t>
            </a:r>
          </a:p>
          <a:p>
            <a:pPr marL="0" indent="274624">
              <a:lnSpc>
                <a:spcPct val="100000"/>
              </a:lnSpc>
            </a:pP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pıhtılaşmasını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pıhtıdan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9" dirty="0">
                <a:solidFill>
                  <a:srgbClr val="000000"/>
                </a:solidFill>
                <a:latin typeface="Times New Roman"/>
                <a:ea typeface="Times New Roman"/>
              </a:rPr>
              <a:t>suyun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ayrılmasını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sağlarlar.</a:t>
            </a:r>
          </a:p>
          <a:p>
            <a:pPr>
              <a:lnSpc>
                <a:spcPts val="584"/>
              </a:lnSpc>
            </a:pPr>
            <a:endParaRPr lang="en-US" dirty="0"/>
          </a:p>
          <a:p>
            <a:pPr marL="274624" indent="-274624" hangingPunct="0">
              <a:lnSpc>
                <a:spcPct val="100000"/>
              </a:lnSpc>
            </a:pPr>
            <a:r>
              <a:rPr lang="en-US" altLang="zh-CN" sz="1650" spc="24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2400" i="1" spc="200" dirty="0">
                <a:solidFill>
                  <a:srgbClr val="000000"/>
                </a:solidFill>
                <a:latin typeface="Times New Roman"/>
                <a:ea typeface="Times New Roman"/>
              </a:rPr>
              <a:t>Lc</a:t>
            </a:r>
            <a:r>
              <a:rPr lang="en-US" altLang="zh-CN" sz="2400" i="1" spc="1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i="1" spc="139" dirty="0">
                <a:solidFill>
                  <a:srgbClr val="000000"/>
                </a:solidFill>
                <a:latin typeface="Times New Roman"/>
                <a:ea typeface="Times New Roman"/>
              </a:rPr>
              <a:t>lactis</a:t>
            </a:r>
            <a:r>
              <a:rPr lang="en-US" altLang="zh-CN" sz="2400" i="1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i="1" spc="175" dirty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2400" i="1" spc="10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i="1" spc="139" dirty="0">
                <a:solidFill>
                  <a:srgbClr val="000000"/>
                </a:solidFill>
                <a:latin typeface="Times New Roman"/>
                <a:ea typeface="Times New Roman"/>
              </a:rPr>
              <a:t>lactis</a:t>
            </a:r>
            <a:r>
              <a:rPr lang="en-US" altLang="zh-CN" sz="2400" i="1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i="1" spc="175" dirty="0">
                <a:solidFill>
                  <a:srgbClr val="000000"/>
                </a:solidFill>
                <a:latin typeface="Times New Roman"/>
                <a:ea typeface="Times New Roman"/>
              </a:rPr>
              <a:t>biovar</a:t>
            </a:r>
            <a:r>
              <a:rPr lang="en-US" altLang="zh-CN" sz="2400" i="1" spc="11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i="1" spc="154" dirty="0">
                <a:solidFill>
                  <a:srgbClr val="000000"/>
                </a:solidFill>
                <a:latin typeface="Times New Roman"/>
                <a:ea typeface="Times New Roman"/>
              </a:rPr>
              <a:t>diacetylactis</a:t>
            </a:r>
            <a:r>
              <a:rPr lang="en-US" altLang="zh-CN" sz="2400" i="1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ea typeface="Times New Roman"/>
              </a:rPr>
              <a:t>sütteki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ea typeface="Times New Roman"/>
              </a:rPr>
              <a:t>sitratı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kullanarak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tereyağı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diğer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süt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ürünlerindeki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başlıca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4" dirty="0">
                <a:solidFill>
                  <a:srgbClr val="000000"/>
                </a:solidFill>
                <a:latin typeface="Times New Roman"/>
                <a:ea typeface="Times New Roman"/>
              </a:rPr>
              <a:t>aroma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0" dirty="0">
                <a:solidFill>
                  <a:srgbClr val="000000"/>
                </a:solidFill>
                <a:latin typeface="Times New Roman"/>
                <a:ea typeface="Times New Roman"/>
              </a:rPr>
              <a:t>maddesi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5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ea typeface="Times New Roman"/>
              </a:rPr>
              <a:t>diasetili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oluşturur.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274624" indent="-274624" hangingPunct="0">
              <a:lnSpc>
                <a:spcPct val="99583"/>
              </a:lnSpc>
            </a:pPr>
            <a:r>
              <a:rPr lang="en-US" altLang="zh-CN" sz="1650" spc="24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Termofil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streptokok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i="1" spc="11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i="1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i="1" spc="154" dirty="0">
                <a:solidFill>
                  <a:srgbClr val="000000"/>
                </a:solidFill>
                <a:latin typeface="Times New Roman"/>
                <a:ea typeface="Times New Roman"/>
              </a:rPr>
              <a:t>Str</a:t>
            </a:r>
            <a:r>
              <a:rPr lang="en-US" altLang="zh-CN" sz="2400" i="1" spc="1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i="1" spc="160" dirty="0">
                <a:solidFill>
                  <a:srgbClr val="000000"/>
                </a:solidFill>
                <a:latin typeface="Times New Roman"/>
                <a:ea typeface="Times New Roman"/>
              </a:rPr>
              <a:t>salivarus</a:t>
            </a:r>
            <a:r>
              <a:rPr lang="en-US" altLang="zh-CN" sz="2400" i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i="1" spc="145" dirty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2400" i="1" spc="8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i="1" spc="150" dirty="0">
                <a:solidFill>
                  <a:srgbClr val="000000"/>
                </a:solidFill>
                <a:latin typeface="Times New Roman"/>
                <a:ea typeface="Times New Roman"/>
              </a:rPr>
              <a:t>thermophilus</a:t>
            </a:r>
            <a:r>
              <a:rPr lang="en-US" altLang="zh-CN" sz="2400" i="1" spc="1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i="1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i="1" spc="179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2400" i="1" spc="89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i="1" spc="139" dirty="0">
                <a:solidFill>
                  <a:srgbClr val="000000"/>
                </a:solidFill>
                <a:latin typeface="Times New Roman"/>
                <a:ea typeface="Times New Roman"/>
              </a:rPr>
              <a:t>delbrueckii</a:t>
            </a:r>
            <a:r>
              <a:rPr lang="en-US" altLang="zh-CN" sz="2400" i="1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i="1" spc="145" dirty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2400" i="1" spc="9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i="1" spc="145" dirty="0">
                <a:solidFill>
                  <a:srgbClr val="000000"/>
                </a:solidFill>
                <a:latin typeface="Times New Roman"/>
                <a:ea typeface="Times New Roman"/>
              </a:rPr>
              <a:t>bulgaricus</a:t>
            </a:r>
            <a:r>
              <a:rPr lang="en-US" altLang="zh-CN" sz="2400" i="1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yoğurt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9" dirty="0">
                <a:solidFill>
                  <a:srgbClr val="000000"/>
                </a:solidFill>
                <a:latin typeface="Times New Roman"/>
                <a:ea typeface="Times New Roman"/>
              </a:rPr>
              <a:t>oluşumunda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asetaldehiti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açığa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ea typeface="Times New Roman"/>
              </a:rPr>
              <a:t>çıkarırlar.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Leuconostoc’larda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0" dirty="0">
                <a:solidFill>
                  <a:srgbClr val="000000"/>
                </a:solidFill>
                <a:latin typeface="Times New Roman"/>
                <a:ea typeface="Times New Roman"/>
              </a:rPr>
              <a:t>aroma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9" dirty="0">
                <a:solidFill>
                  <a:srgbClr val="000000"/>
                </a:solidFill>
                <a:latin typeface="Times New Roman"/>
                <a:ea typeface="Times New Roman"/>
              </a:rPr>
              <a:t>oluşumuna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ea typeface="Times New Roman"/>
              </a:rPr>
              <a:t>katılan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ea typeface="Times New Roman"/>
              </a:rPr>
              <a:t>asetat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95" dirty="0">
                <a:solidFill>
                  <a:srgbClr val="000000"/>
                </a:solidFill>
                <a:latin typeface="Times New Roman"/>
                <a:ea typeface="Times New Roman"/>
              </a:rPr>
              <a:t>etanolden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üretilirler.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9" name="Freeform 1209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0" name="Freeform 1210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1" name="Freeform 1211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2" name="Freeform 1212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3" name="Freeform 1213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4" name="Freeform 1214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5" name="Freeform 1215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6" name="TextBox 1216"/>
          <p:cNvSpPr txBox="1"/>
          <p:nvPr/>
        </p:nvSpPr>
        <p:spPr>
          <a:xfrm>
            <a:off x="548640" y="914334"/>
            <a:ext cx="7147990" cy="454198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3000" spc="160" dirty="0">
                <a:solidFill>
                  <a:srgbClr val="555E6B"/>
                </a:solidFill>
                <a:latin typeface="Times New Roman"/>
                <a:ea typeface="Times New Roman"/>
              </a:rPr>
              <a:t>L</a:t>
            </a:r>
            <a:r>
              <a:rPr lang="en-US" altLang="zh-CN" sz="2400" spc="129" dirty="0">
                <a:solidFill>
                  <a:srgbClr val="555E6B"/>
                </a:solidFill>
                <a:latin typeface="Times New Roman"/>
                <a:ea typeface="Times New Roman"/>
              </a:rPr>
              <a:t>AKTİK</a:t>
            </a:r>
            <a:r>
              <a:rPr lang="en-US" altLang="zh-CN" sz="2400" spc="234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9" dirty="0">
                <a:solidFill>
                  <a:srgbClr val="555E6B"/>
                </a:solidFill>
                <a:latin typeface="Times New Roman"/>
                <a:ea typeface="Times New Roman"/>
              </a:rPr>
              <a:t>STREPTOKOKLAR</a:t>
            </a:r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160"/>
              </a:lnSpc>
            </a:pPr>
            <a:endParaRPr lang="en-US" dirty="0"/>
          </a:p>
          <a:p>
            <a:pPr marL="274320" indent="-274320" hangingPunct="0">
              <a:lnSpc>
                <a:spcPct val="99583"/>
              </a:lnSpc>
            </a:pPr>
            <a:r>
              <a:rPr lang="en-US" altLang="zh-CN" sz="1650" spc="254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ea typeface="Times New Roman"/>
              </a:rPr>
              <a:t>İki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grupta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15" dirty="0">
                <a:solidFill>
                  <a:srgbClr val="000000"/>
                </a:solidFill>
                <a:latin typeface="Times New Roman"/>
                <a:ea typeface="Times New Roman"/>
              </a:rPr>
              <a:t>meydana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ea typeface="Times New Roman"/>
              </a:rPr>
              <a:t>gelirler.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Birincisi,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9" dirty="0">
                <a:solidFill>
                  <a:srgbClr val="000000"/>
                </a:solidFill>
                <a:latin typeface="Times New Roman"/>
                <a:ea typeface="Times New Roman"/>
              </a:rPr>
              <a:t>N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9" dirty="0">
                <a:solidFill>
                  <a:srgbClr val="000000"/>
                </a:solidFill>
                <a:latin typeface="Times New Roman"/>
                <a:ea typeface="Times New Roman"/>
              </a:rPr>
              <a:t>grup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ea typeface="Times New Roman"/>
              </a:rPr>
              <a:t>antijeni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ea typeface="Times New Roman"/>
              </a:rPr>
              <a:t>içeren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mezofil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ea typeface="Times New Roman"/>
              </a:rPr>
              <a:t>streptokokları,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ea typeface="Times New Roman"/>
              </a:rPr>
              <a:t>ikincisi;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Lancefield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gruplandırmasına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antijen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ea typeface="Times New Roman"/>
              </a:rPr>
              <a:t>içermeyen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i="1" spc="135" dirty="0">
                <a:solidFill>
                  <a:srgbClr val="000000"/>
                </a:solidFill>
                <a:latin typeface="Times New Roman"/>
                <a:ea typeface="Times New Roman"/>
              </a:rPr>
              <a:t>Streptococcus</a:t>
            </a:r>
            <a:r>
              <a:rPr lang="en-US" altLang="zh-CN" sz="2400" i="1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i="1" spc="129" dirty="0">
                <a:solidFill>
                  <a:srgbClr val="000000"/>
                </a:solidFill>
                <a:latin typeface="Times New Roman"/>
                <a:ea typeface="Times New Roman"/>
              </a:rPr>
              <a:t>salivarus</a:t>
            </a:r>
            <a:r>
              <a:rPr lang="en-US" altLang="zh-CN" sz="2400" i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i="1" spc="145" dirty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2400" i="1" spc="1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i="1" spc="150" dirty="0">
                <a:solidFill>
                  <a:srgbClr val="000000"/>
                </a:solidFill>
                <a:latin typeface="Times New Roman"/>
                <a:ea typeface="Times New Roman"/>
              </a:rPr>
              <a:t>thermophilus’</a:t>
            </a:r>
            <a:r>
              <a:rPr lang="en-US" altLang="zh-CN" sz="2400" spc="200" dirty="0">
                <a:solidFill>
                  <a:srgbClr val="000000"/>
                </a:solidFill>
                <a:latin typeface="Times New Roman"/>
                <a:ea typeface="Times New Roman"/>
              </a:rPr>
              <a:t>u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ea typeface="Times New Roman"/>
              </a:rPr>
              <a:t>içerenler.</a:t>
            </a:r>
          </a:p>
          <a:p>
            <a:pPr>
              <a:lnSpc>
                <a:spcPts val="665"/>
              </a:lnSpc>
            </a:pPr>
            <a:endParaRPr lang="en-US" dirty="0"/>
          </a:p>
          <a:p>
            <a:pPr marL="274320" indent="-274320" hangingPunct="0">
              <a:lnSpc>
                <a:spcPct val="99583"/>
              </a:lnSpc>
            </a:pPr>
            <a:r>
              <a:rPr lang="en-US" altLang="zh-CN" sz="1650" spc="25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Üyeleri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9" dirty="0">
                <a:solidFill>
                  <a:srgbClr val="000000"/>
                </a:solidFill>
                <a:latin typeface="Times New Roman"/>
                <a:ea typeface="Times New Roman"/>
              </a:rPr>
              <a:t>modern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sınıflandırma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teknikleri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ea typeface="Times New Roman"/>
              </a:rPr>
              <a:t>serolojik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incelemelere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göre;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spc="175" dirty="0">
                <a:solidFill>
                  <a:srgbClr val="000000"/>
                </a:solidFill>
                <a:latin typeface="Times New Roman"/>
                <a:ea typeface="Times New Roman"/>
              </a:rPr>
              <a:t>Streptococcus</a:t>
            </a:r>
            <a:r>
              <a:rPr lang="en-US" altLang="zh-CN" sz="2400" b="1" spc="154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spc="234" dirty="0">
                <a:solidFill>
                  <a:srgbClr val="000000"/>
                </a:solidFill>
                <a:latin typeface="Times New Roman"/>
                <a:ea typeface="Times New Roman"/>
              </a:rPr>
              <a:t>Lactococcus</a:t>
            </a:r>
            <a:r>
              <a:rPr lang="en-US" altLang="zh-CN" sz="2400" b="1" spc="145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b="1" spc="234" dirty="0">
                <a:solidFill>
                  <a:srgbClr val="000000"/>
                </a:solidFill>
                <a:latin typeface="Times New Roman"/>
                <a:ea typeface="Times New Roman"/>
              </a:rPr>
              <a:t>Enterococcus</a:t>
            </a:r>
            <a:r>
              <a:rPr lang="en-US" altLang="zh-CN" sz="2400" b="1" spc="14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15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ayrılmıştır.</a:t>
            </a:r>
          </a:p>
          <a:p>
            <a:pPr>
              <a:lnSpc>
                <a:spcPts val="634"/>
              </a:lnSpc>
            </a:pPr>
            <a:endParaRPr lang="en-US" dirty="0"/>
          </a:p>
          <a:p>
            <a:pPr marL="274320" indent="-274320" hangingPunct="0">
              <a:lnSpc>
                <a:spcPct val="99583"/>
              </a:lnSpc>
            </a:pPr>
            <a:r>
              <a:rPr lang="en-US" altLang="zh-CN" sz="1650" spc="24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2400" spc="189" dirty="0">
                <a:solidFill>
                  <a:srgbClr val="000000"/>
                </a:solidFill>
                <a:latin typeface="Times New Roman"/>
                <a:ea typeface="Times New Roman"/>
              </a:rPr>
              <a:t>Ekstrem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sıcaklıklarda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termofiller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0" dirty="0">
                <a:solidFill>
                  <a:srgbClr val="000000"/>
                </a:solidFill>
                <a:latin typeface="Times New Roman"/>
                <a:ea typeface="Times New Roman"/>
              </a:rPr>
              <a:t>45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°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C,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ea typeface="Times New Roman"/>
              </a:rPr>
              <a:t>mezofiller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ea typeface="Times New Roman"/>
              </a:rPr>
              <a:t>10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ea typeface="Times New Roman"/>
              </a:rPr>
              <a:t>°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ea typeface="Times New Roman"/>
              </a:rPr>
              <a:t>C’de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ea typeface="Times New Roman"/>
              </a:rPr>
              <a:t>gelişirler.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7" name="Freeform 1217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8" name="Freeform 1218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9" name="Freeform 1219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0" name="Freeform 1220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1" name="Freeform 1221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2" name="Freeform 1222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3" name="Freeform 1223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4" name="TextBox 1224"/>
          <p:cNvSpPr txBox="1"/>
          <p:nvPr/>
        </p:nvSpPr>
        <p:spPr>
          <a:xfrm>
            <a:off x="91439" y="457134"/>
            <a:ext cx="8563950" cy="579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457200" hangingPunct="0">
              <a:lnSpc>
                <a:spcPct val="100000"/>
              </a:lnSpc>
            </a:pPr>
            <a:r>
              <a:rPr lang="en-US" altLang="zh-CN" sz="3000" spc="265" dirty="0">
                <a:solidFill>
                  <a:srgbClr val="555E6B"/>
                </a:solidFill>
                <a:latin typeface="Times New Roman"/>
                <a:ea typeface="Times New Roman"/>
              </a:rPr>
              <a:t>M</a:t>
            </a:r>
            <a:r>
              <a:rPr lang="en-US" altLang="zh-CN" sz="2400" spc="135" dirty="0">
                <a:solidFill>
                  <a:srgbClr val="555E6B"/>
                </a:solidFill>
                <a:latin typeface="Times New Roman"/>
                <a:ea typeface="Times New Roman"/>
              </a:rPr>
              <a:t>EZOFİL</a:t>
            </a:r>
            <a:r>
              <a:rPr lang="en-US" altLang="zh-CN" sz="2400" spc="60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555E6B"/>
                </a:solidFill>
                <a:latin typeface="Times New Roman"/>
                <a:ea typeface="Times New Roman"/>
              </a:rPr>
              <a:t>LAKTİK</a:t>
            </a:r>
            <a:r>
              <a:rPr lang="en-US" altLang="zh-CN" sz="2400" spc="60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555E6B"/>
                </a:solidFill>
                <a:latin typeface="Times New Roman"/>
                <a:ea typeface="Times New Roman"/>
              </a:rPr>
              <a:t>STREPTOKOKLAR</a:t>
            </a:r>
            <a:r>
              <a:rPr lang="en-US" altLang="zh-CN" sz="2400" spc="60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9" dirty="0">
                <a:solidFill>
                  <a:srgbClr val="555E6B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spc="60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555E6B"/>
                </a:solidFill>
                <a:latin typeface="Times New Roman"/>
                <a:ea typeface="Times New Roman"/>
              </a:rPr>
              <a:t>N</a:t>
            </a:r>
            <a:r>
              <a:rPr lang="en-US" altLang="zh-CN" sz="2400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555E6B"/>
                </a:solidFill>
                <a:latin typeface="Times New Roman"/>
                <a:ea typeface="Times New Roman"/>
              </a:rPr>
              <a:t>GRUP</a:t>
            </a:r>
            <a:r>
              <a:rPr lang="en-US" altLang="zh-CN" sz="3000" spc="100" dirty="0">
                <a:solidFill>
                  <a:srgbClr val="555E6B"/>
                </a:solidFill>
                <a:latin typeface="Times New Roman"/>
                <a:ea typeface="Times New Roman"/>
              </a:rPr>
              <a:t>:</a:t>
            </a:r>
            <a:r>
              <a:rPr lang="en-US" altLang="zh-CN" sz="3000" spc="89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555E6B"/>
                </a:solidFill>
                <a:latin typeface="Times New Roman"/>
                <a:ea typeface="Times New Roman"/>
              </a:rPr>
              <a:t>LACTOCOCCUS</a:t>
            </a:r>
            <a:r>
              <a:rPr lang="en-US" altLang="zh-CN" sz="2400" spc="75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555E6B"/>
                </a:solidFill>
                <a:latin typeface="Times New Roman"/>
                <a:ea typeface="Times New Roman"/>
              </a:rPr>
              <a:t>GENUSU</a:t>
            </a:r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150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250" spc="17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50" spc="19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800" spc="164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genus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i="1" spc="150" dirty="0">
                <a:solidFill>
                  <a:srgbClr val="000000"/>
                </a:solidFill>
                <a:latin typeface="Times New Roman"/>
                <a:ea typeface="Times New Roman"/>
              </a:rPr>
              <a:t>Lc</a:t>
            </a:r>
            <a:r>
              <a:rPr lang="en-US" altLang="zh-CN" sz="1800" i="1" spc="7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i="1" spc="100" dirty="0">
                <a:solidFill>
                  <a:srgbClr val="000000"/>
                </a:solidFill>
                <a:latin typeface="Times New Roman"/>
                <a:ea typeface="Times New Roman"/>
              </a:rPr>
              <a:t>lactis</a:t>
            </a:r>
            <a:r>
              <a:rPr lang="en-US" altLang="zh-CN" sz="1800" i="1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türlerini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yeniden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arada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toplamıştır.</a:t>
            </a:r>
          </a:p>
          <a:p>
            <a:pPr>
              <a:lnSpc>
                <a:spcPts val="594"/>
              </a:lnSpc>
            </a:pPr>
            <a:endParaRPr lang="en-US" dirty="0"/>
          </a:p>
          <a:p>
            <a:pPr marL="274319" indent="-274319" hangingPunct="0">
              <a:lnSpc>
                <a:spcPct val="100000"/>
              </a:lnSpc>
            </a:pPr>
            <a:r>
              <a:rPr lang="en-US" altLang="zh-CN" sz="1250" spc="129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50" spc="154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800" i="1" spc="110" dirty="0">
                <a:solidFill>
                  <a:srgbClr val="000000"/>
                </a:solidFill>
                <a:latin typeface="Times New Roman"/>
                <a:ea typeface="Times New Roman"/>
              </a:rPr>
              <a:t>Lc</a:t>
            </a:r>
            <a:r>
              <a:rPr lang="en-US" altLang="zh-CN" sz="1800" i="1" spc="5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i="1" spc="75" dirty="0">
                <a:solidFill>
                  <a:srgbClr val="000000"/>
                </a:solidFill>
                <a:latin typeface="Times New Roman"/>
                <a:ea typeface="Times New Roman"/>
              </a:rPr>
              <a:t>lactis</a:t>
            </a:r>
            <a:r>
              <a:rPr lang="en-US" altLang="zh-CN" sz="1800" i="1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i="1" spc="100" dirty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1800" i="1" spc="5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i="1" spc="75" dirty="0">
                <a:solidFill>
                  <a:srgbClr val="000000"/>
                </a:solidFill>
                <a:latin typeface="Times New Roman"/>
                <a:ea typeface="Times New Roman"/>
              </a:rPr>
              <a:t>lactis,</a:t>
            </a:r>
            <a:r>
              <a:rPr lang="en-US" altLang="zh-CN" sz="1800" i="1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i="1" spc="110" dirty="0">
                <a:solidFill>
                  <a:srgbClr val="000000"/>
                </a:solidFill>
                <a:latin typeface="Times New Roman"/>
                <a:ea typeface="Times New Roman"/>
              </a:rPr>
              <a:t>Lc</a:t>
            </a:r>
            <a:r>
              <a:rPr lang="en-US" altLang="zh-CN" sz="1800" i="1" spc="5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i="1" spc="75" dirty="0">
                <a:solidFill>
                  <a:srgbClr val="000000"/>
                </a:solidFill>
                <a:latin typeface="Times New Roman"/>
                <a:ea typeface="Times New Roman"/>
              </a:rPr>
              <a:t>lactis</a:t>
            </a:r>
            <a:r>
              <a:rPr lang="en-US" altLang="zh-CN" sz="1800" i="1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i="1" spc="100" dirty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1800" i="1" spc="5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i="1" spc="94" dirty="0">
                <a:solidFill>
                  <a:srgbClr val="000000"/>
                </a:solidFill>
                <a:latin typeface="Times New Roman"/>
                <a:ea typeface="Times New Roman"/>
              </a:rPr>
              <a:t>cremoris</a:t>
            </a:r>
            <a:r>
              <a:rPr lang="en-US" altLang="zh-CN" sz="1800" i="1" spc="69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800" i="1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i="1" spc="110" dirty="0">
                <a:solidFill>
                  <a:srgbClr val="000000"/>
                </a:solidFill>
                <a:latin typeface="Times New Roman"/>
                <a:ea typeface="Times New Roman"/>
              </a:rPr>
              <a:t>Lc</a:t>
            </a:r>
            <a:r>
              <a:rPr lang="en-US" altLang="zh-CN" sz="1800" i="1" spc="5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i="1" spc="80" dirty="0">
                <a:solidFill>
                  <a:srgbClr val="000000"/>
                </a:solidFill>
                <a:latin typeface="Times New Roman"/>
                <a:ea typeface="Times New Roman"/>
              </a:rPr>
              <a:t>laactis</a:t>
            </a:r>
            <a:r>
              <a:rPr lang="en-US" altLang="zh-CN" sz="1800" i="1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i="1" spc="94" dirty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1800" i="1" spc="6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i="1" spc="75" dirty="0">
                <a:solidFill>
                  <a:srgbClr val="000000"/>
                </a:solidFill>
                <a:latin typeface="Times New Roman"/>
                <a:ea typeface="Times New Roman"/>
              </a:rPr>
              <a:t>lactis</a:t>
            </a:r>
            <a:r>
              <a:rPr lang="en-US" altLang="zh-CN" sz="1800" i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i="1" spc="125" dirty="0">
                <a:solidFill>
                  <a:srgbClr val="000000"/>
                </a:solidFill>
                <a:latin typeface="Times New Roman"/>
                <a:ea typeface="Times New Roman"/>
              </a:rPr>
              <a:t>bioavr</a:t>
            </a:r>
            <a:r>
              <a:rPr lang="en-US" altLang="zh-CN" sz="1800" i="1" spc="9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i="1" spc="110" dirty="0">
                <a:solidFill>
                  <a:srgbClr val="000000"/>
                </a:solidFill>
                <a:latin typeface="Times New Roman"/>
                <a:ea typeface="Times New Roman"/>
              </a:rPr>
              <a:t>diacetylactis</a:t>
            </a:r>
            <a:r>
              <a:rPr lang="en-US" altLang="zh-CN" sz="1800" i="1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75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gurpta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yer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alanlar</a:t>
            </a:r>
          </a:p>
          <a:p>
            <a:pPr>
              <a:lnSpc>
                <a:spcPts val="605"/>
              </a:lnSpc>
            </a:pPr>
            <a:endParaRPr lang="en-US" dirty="0"/>
          </a:p>
          <a:p>
            <a:pPr marL="274319" indent="-274319" hangingPunct="0">
              <a:lnSpc>
                <a:spcPct val="100000"/>
              </a:lnSpc>
            </a:pPr>
            <a:r>
              <a:rPr lang="en-US" altLang="zh-CN" sz="1250" spc="16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50" spc="18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Ayrıca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i="1" spc="139" dirty="0">
                <a:solidFill>
                  <a:srgbClr val="000000"/>
                </a:solidFill>
                <a:latin typeface="Times New Roman"/>
                <a:ea typeface="Times New Roman"/>
              </a:rPr>
              <a:t>Lc</a:t>
            </a:r>
            <a:r>
              <a:rPr lang="en-US" altLang="zh-CN" sz="1800" i="1" spc="69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i="1" spc="110" dirty="0">
                <a:solidFill>
                  <a:srgbClr val="000000"/>
                </a:solidFill>
                <a:latin typeface="Times New Roman"/>
                <a:ea typeface="Times New Roman"/>
              </a:rPr>
              <a:t>garviae</a:t>
            </a:r>
            <a:r>
              <a:rPr lang="en-US" altLang="zh-CN" sz="1800" i="1" spc="89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800" i="1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i="1" spc="129" dirty="0">
                <a:solidFill>
                  <a:srgbClr val="000000"/>
                </a:solidFill>
                <a:latin typeface="Times New Roman"/>
                <a:ea typeface="Times New Roman"/>
              </a:rPr>
              <a:t>Lc</a:t>
            </a:r>
            <a:r>
              <a:rPr lang="en-US" altLang="zh-CN" sz="1800" i="1" spc="69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i="1" spc="120" dirty="0">
                <a:solidFill>
                  <a:srgbClr val="000000"/>
                </a:solidFill>
                <a:latin typeface="Times New Roman"/>
                <a:ea typeface="Times New Roman"/>
              </a:rPr>
              <a:t>plantarum</a:t>
            </a:r>
            <a:r>
              <a:rPr lang="en-US" altLang="zh-CN" sz="1800" i="1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i="1" spc="12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800" i="1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i="1" spc="110" dirty="0">
                <a:solidFill>
                  <a:srgbClr val="000000"/>
                </a:solidFill>
                <a:latin typeface="Times New Roman"/>
                <a:ea typeface="Times New Roman"/>
              </a:rPr>
              <a:t>alac</a:t>
            </a:r>
            <a:r>
              <a:rPr lang="en-US" altLang="zh-CN" sz="1800" i="1" spc="7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i="1" spc="94" dirty="0">
                <a:solidFill>
                  <a:srgbClr val="000000"/>
                </a:solidFill>
                <a:latin typeface="Times New Roman"/>
                <a:ea typeface="Times New Roman"/>
              </a:rPr>
              <a:t>raffinolactis</a:t>
            </a:r>
            <a:r>
              <a:rPr lang="en-US" altLang="zh-CN" sz="1800" i="1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54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grup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üyelerindendir.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i="1" spc="139" dirty="0">
                <a:solidFill>
                  <a:srgbClr val="000000"/>
                </a:solidFill>
                <a:latin typeface="Times New Roman"/>
                <a:ea typeface="Times New Roman"/>
              </a:rPr>
              <a:t>Lc</a:t>
            </a:r>
            <a:r>
              <a:rPr lang="en-US" altLang="zh-CN" sz="1800" i="1" spc="8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i="1" spc="110" dirty="0">
                <a:solidFill>
                  <a:srgbClr val="000000"/>
                </a:solidFill>
                <a:latin typeface="Times New Roman"/>
                <a:ea typeface="Times New Roman"/>
              </a:rPr>
              <a:t>laactis</a:t>
            </a:r>
            <a:r>
              <a:rPr lang="en-US" altLang="zh-CN" sz="1800" i="1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i="1" spc="120" dirty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1800" i="1" spc="8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i="1" spc="100" dirty="0">
                <a:solidFill>
                  <a:srgbClr val="000000"/>
                </a:solidFill>
                <a:latin typeface="Times New Roman"/>
                <a:ea typeface="Times New Roman"/>
              </a:rPr>
              <a:t>lactis</a:t>
            </a:r>
            <a:r>
              <a:rPr lang="en-US" altLang="zh-CN" sz="1800" i="1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i="1" spc="129" dirty="0">
                <a:solidFill>
                  <a:srgbClr val="000000"/>
                </a:solidFill>
                <a:latin typeface="Times New Roman"/>
                <a:ea typeface="Times New Roman"/>
              </a:rPr>
              <a:t>bioavr</a:t>
            </a:r>
            <a:r>
              <a:rPr lang="en-US" altLang="zh-CN" sz="1800" i="1" spc="69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i="1" spc="110" dirty="0">
                <a:solidFill>
                  <a:srgbClr val="000000"/>
                </a:solidFill>
                <a:latin typeface="Times New Roman"/>
                <a:ea typeface="Times New Roman"/>
              </a:rPr>
              <a:t>diacetylactis</a:t>
            </a:r>
            <a:r>
              <a:rPr lang="en-US" altLang="zh-CN" sz="1800" i="1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i="1" spc="104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800" i="1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ea typeface="Times New Roman"/>
              </a:rPr>
              <a:t>sitratı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kullanma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kapasitesinden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6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45" dirty="0">
                <a:solidFill>
                  <a:srgbClr val="000000"/>
                </a:solidFill>
                <a:latin typeface="Times New Roman"/>
                <a:ea typeface="Times New Roman"/>
              </a:rPr>
              <a:t>sonunda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diastil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oluşturmasından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dolayı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diğerlerinden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ayrılır.</a:t>
            </a:r>
          </a:p>
          <a:p>
            <a:pPr>
              <a:lnSpc>
                <a:spcPts val="605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250" spc="14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50" spc="17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Lancefield’in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215" dirty="0">
                <a:solidFill>
                  <a:srgbClr val="000000"/>
                </a:solidFill>
                <a:latin typeface="Times New Roman"/>
                <a:ea typeface="Times New Roman"/>
              </a:rPr>
              <a:t>N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grubuna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ea typeface="Times New Roman"/>
              </a:rPr>
              <a:t>aittir.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250" spc="154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50" spc="17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Hepsi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homofermantatif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yolla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laktozu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femente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ederler.</a:t>
            </a:r>
          </a:p>
          <a:p>
            <a:pPr>
              <a:lnSpc>
                <a:spcPts val="594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250" spc="13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50" spc="17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Patojen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değillerdir.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250" spc="17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50" spc="19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L(+)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ea typeface="Times New Roman"/>
              </a:rPr>
              <a:t>asiti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oluştururlar.</a:t>
            </a:r>
          </a:p>
          <a:p>
            <a:pPr>
              <a:lnSpc>
                <a:spcPts val="594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250" spc="129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50" spc="15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Optimum</a:t>
            </a:r>
            <a:r>
              <a:rPr lang="en-US" altLang="zh-CN" sz="18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gelişme</a:t>
            </a:r>
            <a:r>
              <a:rPr lang="en-US" altLang="zh-CN" sz="18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sıcaklıkları</a:t>
            </a:r>
            <a:r>
              <a:rPr lang="en-US" altLang="zh-CN" sz="18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20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30</a:t>
            </a:r>
            <a:r>
              <a:rPr lang="en-US" altLang="zh-CN" sz="18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°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C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250" spc="139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50" spc="154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10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°</a:t>
            </a:r>
            <a:r>
              <a:rPr lang="en-US" altLang="zh-CN" sz="1800" spc="150" dirty="0">
                <a:solidFill>
                  <a:srgbClr val="000000"/>
                </a:solidFill>
                <a:latin typeface="Times New Roman"/>
                <a:ea typeface="Times New Roman"/>
              </a:rPr>
              <a:t>C</a:t>
            </a:r>
            <a:r>
              <a:rPr lang="en-US" altLang="zh-CN" sz="18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ea typeface="Times New Roman"/>
              </a:rPr>
              <a:t>altında</a:t>
            </a:r>
            <a:r>
              <a:rPr lang="en-US" altLang="zh-CN" sz="18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gelişme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göstermezler.</a:t>
            </a:r>
          </a:p>
          <a:p>
            <a:pPr>
              <a:lnSpc>
                <a:spcPts val="594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250" spc="15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50" spc="17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ea typeface="Times New Roman"/>
              </a:rPr>
              <a:t>Canlılıkları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63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°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C’de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30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dakikalık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ısıtmada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kaybolur.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250" spc="114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50" spc="13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DNA’daki</a:t>
            </a:r>
            <a:r>
              <a:rPr lang="en-US" altLang="zh-CN" sz="18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(G+C)%’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leri</a:t>
            </a:r>
            <a:r>
              <a:rPr lang="en-US" altLang="zh-CN" sz="18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34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36</a:t>
            </a:r>
            <a:r>
              <a:rPr lang="en-US" altLang="zh-CN" sz="18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ea typeface="Times New Roman"/>
              </a:rPr>
              <a:t>olup,</a:t>
            </a:r>
            <a:r>
              <a:rPr lang="en-US" altLang="zh-CN" sz="18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peptidogilan</a:t>
            </a:r>
            <a:r>
              <a:rPr lang="en-US" altLang="zh-CN" sz="18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ea typeface="Times New Roman"/>
              </a:rPr>
              <a:t>yapıları</a:t>
            </a:r>
            <a:r>
              <a:rPr lang="en-US" altLang="zh-CN" sz="18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L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Lys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Asp</a:t>
            </a:r>
            <a:r>
              <a:rPr lang="en-US" altLang="zh-CN" sz="18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ea typeface="Times New Roman"/>
              </a:rPr>
              <a:t>tipindedir.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5" name="Freeform 1225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6" name="Freeform 1226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7" name="Freeform 1227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8" name="Freeform 1228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9" name="Freeform 1229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0" name="Freeform 1230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1" name="Freeform 1231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2" name="Freeform 1232"/>
          <p:cNvSpPr/>
          <p:nvPr/>
        </p:nvSpPr>
        <p:spPr>
          <a:xfrm>
            <a:off x="0" y="980694"/>
            <a:ext cx="2286000" cy="1188720"/>
          </a:xfrm>
          <a:custGeom>
            <a:avLst/>
            <a:gdLst>
              <a:gd name="connsiteX0" fmla="*/ 0 w 2286000"/>
              <a:gd name="connsiteY0" fmla="*/ 1188720 h 1188720"/>
              <a:gd name="connsiteX1" fmla="*/ 2286000 w 2286000"/>
              <a:gd name="connsiteY1" fmla="*/ 1188720 h 1188720"/>
              <a:gd name="connsiteX2" fmla="*/ 2286000 w 2286000"/>
              <a:gd name="connsiteY2" fmla="*/ 0 h 1188720"/>
              <a:gd name="connsiteX3" fmla="*/ 0 w 2286000"/>
              <a:gd name="connsiteY3" fmla="*/ 0 h 1188720"/>
              <a:gd name="connsiteX4" fmla="*/ 0 w 2286000"/>
              <a:gd name="connsiteY4" fmla="*/ 1188720 h 1188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1188720">
                <a:moveTo>
                  <a:pt x="0" y="1188720"/>
                </a:moveTo>
                <a:lnTo>
                  <a:pt x="2286000" y="1188720"/>
                </a:lnTo>
                <a:lnTo>
                  <a:pt x="2286000" y="0"/>
                </a:lnTo>
                <a:lnTo>
                  <a:pt x="0" y="0"/>
                </a:lnTo>
                <a:lnTo>
                  <a:pt x="0" y="118872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3" name="Freeform 1233"/>
          <p:cNvSpPr/>
          <p:nvPr/>
        </p:nvSpPr>
        <p:spPr>
          <a:xfrm>
            <a:off x="2266950" y="958850"/>
            <a:ext cx="2305050" cy="1200150"/>
          </a:xfrm>
          <a:custGeom>
            <a:avLst/>
            <a:gdLst>
              <a:gd name="connsiteX0" fmla="*/ 19050 w 2305050"/>
              <a:gd name="connsiteY0" fmla="*/ 1210564 h 1200150"/>
              <a:gd name="connsiteX1" fmla="*/ 2305050 w 2305050"/>
              <a:gd name="connsiteY1" fmla="*/ 1210564 h 1200150"/>
              <a:gd name="connsiteX2" fmla="*/ 2305050 w 2305050"/>
              <a:gd name="connsiteY2" fmla="*/ 21844 h 1200150"/>
              <a:gd name="connsiteX3" fmla="*/ 19050 w 2305050"/>
              <a:gd name="connsiteY3" fmla="*/ 21844 h 1200150"/>
              <a:gd name="connsiteX4" fmla="*/ 19050 w 2305050"/>
              <a:gd name="connsiteY4" fmla="*/ 1210564 h 1200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1200150">
                <a:moveTo>
                  <a:pt x="19050" y="1210564"/>
                </a:moveTo>
                <a:lnTo>
                  <a:pt x="2305050" y="1210564"/>
                </a:lnTo>
                <a:lnTo>
                  <a:pt x="2305050" y="21844"/>
                </a:lnTo>
                <a:lnTo>
                  <a:pt x="19050" y="21844"/>
                </a:lnTo>
                <a:lnTo>
                  <a:pt x="19050" y="1210564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4" name="Freeform 1234"/>
          <p:cNvSpPr/>
          <p:nvPr/>
        </p:nvSpPr>
        <p:spPr>
          <a:xfrm>
            <a:off x="4552950" y="958850"/>
            <a:ext cx="2305050" cy="1200150"/>
          </a:xfrm>
          <a:custGeom>
            <a:avLst/>
            <a:gdLst>
              <a:gd name="connsiteX0" fmla="*/ 19050 w 2305050"/>
              <a:gd name="connsiteY0" fmla="*/ 1210564 h 1200150"/>
              <a:gd name="connsiteX1" fmla="*/ 2305050 w 2305050"/>
              <a:gd name="connsiteY1" fmla="*/ 1210564 h 1200150"/>
              <a:gd name="connsiteX2" fmla="*/ 2305050 w 2305050"/>
              <a:gd name="connsiteY2" fmla="*/ 21844 h 1200150"/>
              <a:gd name="connsiteX3" fmla="*/ 19050 w 2305050"/>
              <a:gd name="connsiteY3" fmla="*/ 21844 h 1200150"/>
              <a:gd name="connsiteX4" fmla="*/ 19050 w 2305050"/>
              <a:gd name="connsiteY4" fmla="*/ 1210564 h 1200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1200150">
                <a:moveTo>
                  <a:pt x="19050" y="1210564"/>
                </a:moveTo>
                <a:lnTo>
                  <a:pt x="2305050" y="1210564"/>
                </a:lnTo>
                <a:lnTo>
                  <a:pt x="2305050" y="21844"/>
                </a:lnTo>
                <a:lnTo>
                  <a:pt x="19050" y="21844"/>
                </a:lnTo>
                <a:lnTo>
                  <a:pt x="19050" y="1210564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5" name="Freeform 1235"/>
          <p:cNvSpPr/>
          <p:nvPr/>
        </p:nvSpPr>
        <p:spPr>
          <a:xfrm>
            <a:off x="6838950" y="958850"/>
            <a:ext cx="2305050" cy="1200150"/>
          </a:xfrm>
          <a:custGeom>
            <a:avLst/>
            <a:gdLst>
              <a:gd name="connsiteX0" fmla="*/ 19050 w 2305050"/>
              <a:gd name="connsiteY0" fmla="*/ 1210564 h 1200150"/>
              <a:gd name="connsiteX1" fmla="*/ 2305050 w 2305050"/>
              <a:gd name="connsiteY1" fmla="*/ 1210564 h 1200150"/>
              <a:gd name="connsiteX2" fmla="*/ 2305050 w 2305050"/>
              <a:gd name="connsiteY2" fmla="*/ 21844 h 1200150"/>
              <a:gd name="connsiteX3" fmla="*/ 19050 w 2305050"/>
              <a:gd name="connsiteY3" fmla="*/ 21844 h 1200150"/>
              <a:gd name="connsiteX4" fmla="*/ 19050 w 2305050"/>
              <a:gd name="connsiteY4" fmla="*/ 1210564 h 1200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1200150">
                <a:moveTo>
                  <a:pt x="19050" y="1210564"/>
                </a:moveTo>
                <a:lnTo>
                  <a:pt x="2305050" y="1210564"/>
                </a:lnTo>
                <a:lnTo>
                  <a:pt x="2305050" y="21844"/>
                </a:lnTo>
                <a:lnTo>
                  <a:pt x="19050" y="21844"/>
                </a:lnTo>
                <a:lnTo>
                  <a:pt x="19050" y="1210564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6" name="Freeform 1236"/>
          <p:cNvSpPr/>
          <p:nvPr/>
        </p:nvSpPr>
        <p:spPr>
          <a:xfrm>
            <a:off x="0" y="2169452"/>
            <a:ext cx="2286000" cy="734657"/>
          </a:xfrm>
          <a:custGeom>
            <a:avLst/>
            <a:gdLst>
              <a:gd name="connsiteX0" fmla="*/ 0 w 2286000"/>
              <a:gd name="connsiteY0" fmla="*/ 734657 h 734657"/>
              <a:gd name="connsiteX1" fmla="*/ 2286000 w 2286000"/>
              <a:gd name="connsiteY1" fmla="*/ 734657 h 734657"/>
              <a:gd name="connsiteX2" fmla="*/ 2286000 w 2286000"/>
              <a:gd name="connsiteY2" fmla="*/ 0 h 734657"/>
              <a:gd name="connsiteX3" fmla="*/ 0 w 2286000"/>
              <a:gd name="connsiteY3" fmla="*/ 0 h 734657"/>
              <a:gd name="connsiteX4" fmla="*/ 0 w 2286000"/>
              <a:gd name="connsiteY4" fmla="*/ 734657 h 734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734657">
                <a:moveTo>
                  <a:pt x="0" y="734657"/>
                </a:moveTo>
                <a:lnTo>
                  <a:pt x="2286000" y="734657"/>
                </a:lnTo>
                <a:lnTo>
                  <a:pt x="2286000" y="0"/>
                </a:lnTo>
                <a:lnTo>
                  <a:pt x="0" y="0"/>
                </a:lnTo>
                <a:lnTo>
                  <a:pt x="0" y="734657"/>
                </a:lnTo>
                <a:close/>
              </a:path>
            </a:pathLst>
          </a:custGeom>
          <a:solidFill>
            <a:srgbClr val="C9C9C9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7" name="Freeform 1237"/>
          <p:cNvSpPr/>
          <p:nvPr/>
        </p:nvSpPr>
        <p:spPr>
          <a:xfrm>
            <a:off x="2266950" y="2139950"/>
            <a:ext cx="2305050" cy="755650"/>
          </a:xfrm>
          <a:custGeom>
            <a:avLst/>
            <a:gdLst>
              <a:gd name="connsiteX0" fmla="*/ 19050 w 2305050"/>
              <a:gd name="connsiteY0" fmla="*/ 764159 h 755650"/>
              <a:gd name="connsiteX1" fmla="*/ 2305050 w 2305050"/>
              <a:gd name="connsiteY1" fmla="*/ 764159 h 755650"/>
              <a:gd name="connsiteX2" fmla="*/ 2305050 w 2305050"/>
              <a:gd name="connsiteY2" fmla="*/ 29502 h 755650"/>
              <a:gd name="connsiteX3" fmla="*/ 19050 w 2305050"/>
              <a:gd name="connsiteY3" fmla="*/ 29502 h 755650"/>
              <a:gd name="connsiteX4" fmla="*/ 19050 w 2305050"/>
              <a:gd name="connsiteY4" fmla="*/ 764159 h 755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755650">
                <a:moveTo>
                  <a:pt x="19050" y="764159"/>
                </a:moveTo>
                <a:lnTo>
                  <a:pt x="2305050" y="764159"/>
                </a:lnTo>
                <a:lnTo>
                  <a:pt x="2305050" y="29502"/>
                </a:lnTo>
                <a:lnTo>
                  <a:pt x="19050" y="29502"/>
                </a:lnTo>
                <a:lnTo>
                  <a:pt x="19050" y="764159"/>
                </a:lnTo>
                <a:close/>
              </a:path>
            </a:pathLst>
          </a:custGeom>
          <a:solidFill>
            <a:srgbClr val="C9C9C9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8" name="Freeform 1238"/>
          <p:cNvSpPr/>
          <p:nvPr/>
        </p:nvSpPr>
        <p:spPr>
          <a:xfrm>
            <a:off x="4552950" y="2139950"/>
            <a:ext cx="2305050" cy="755650"/>
          </a:xfrm>
          <a:custGeom>
            <a:avLst/>
            <a:gdLst>
              <a:gd name="connsiteX0" fmla="*/ 19050 w 2305050"/>
              <a:gd name="connsiteY0" fmla="*/ 764159 h 755650"/>
              <a:gd name="connsiteX1" fmla="*/ 2305050 w 2305050"/>
              <a:gd name="connsiteY1" fmla="*/ 764159 h 755650"/>
              <a:gd name="connsiteX2" fmla="*/ 2305050 w 2305050"/>
              <a:gd name="connsiteY2" fmla="*/ 29502 h 755650"/>
              <a:gd name="connsiteX3" fmla="*/ 19050 w 2305050"/>
              <a:gd name="connsiteY3" fmla="*/ 29502 h 755650"/>
              <a:gd name="connsiteX4" fmla="*/ 19050 w 2305050"/>
              <a:gd name="connsiteY4" fmla="*/ 764159 h 755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755650">
                <a:moveTo>
                  <a:pt x="19050" y="764159"/>
                </a:moveTo>
                <a:lnTo>
                  <a:pt x="2305050" y="764159"/>
                </a:lnTo>
                <a:lnTo>
                  <a:pt x="2305050" y="29502"/>
                </a:lnTo>
                <a:lnTo>
                  <a:pt x="19050" y="29502"/>
                </a:lnTo>
                <a:lnTo>
                  <a:pt x="19050" y="764159"/>
                </a:lnTo>
                <a:close/>
              </a:path>
            </a:pathLst>
          </a:custGeom>
          <a:solidFill>
            <a:srgbClr val="C9C9C9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9" name="Freeform 1239"/>
          <p:cNvSpPr/>
          <p:nvPr/>
        </p:nvSpPr>
        <p:spPr>
          <a:xfrm>
            <a:off x="6838950" y="2139950"/>
            <a:ext cx="2305050" cy="755650"/>
          </a:xfrm>
          <a:custGeom>
            <a:avLst/>
            <a:gdLst>
              <a:gd name="connsiteX0" fmla="*/ 19050 w 2305050"/>
              <a:gd name="connsiteY0" fmla="*/ 764159 h 755650"/>
              <a:gd name="connsiteX1" fmla="*/ 2305050 w 2305050"/>
              <a:gd name="connsiteY1" fmla="*/ 764159 h 755650"/>
              <a:gd name="connsiteX2" fmla="*/ 2305050 w 2305050"/>
              <a:gd name="connsiteY2" fmla="*/ 29502 h 755650"/>
              <a:gd name="connsiteX3" fmla="*/ 19050 w 2305050"/>
              <a:gd name="connsiteY3" fmla="*/ 29502 h 755650"/>
              <a:gd name="connsiteX4" fmla="*/ 19050 w 2305050"/>
              <a:gd name="connsiteY4" fmla="*/ 764159 h 755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755650">
                <a:moveTo>
                  <a:pt x="19050" y="764159"/>
                </a:moveTo>
                <a:lnTo>
                  <a:pt x="2305050" y="764159"/>
                </a:lnTo>
                <a:lnTo>
                  <a:pt x="2305050" y="29502"/>
                </a:lnTo>
                <a:lnTo>
                  <a:pt x="19050" y="29502"/>
                </a:lnTo>
                <a:lnTo>
                  <a:pt x="19050" y="764159"/>
                </a:lnTo>
                <a:close/>
              </a:path>
            </a:pathLst>
          </a:custGeom>
          <a:solidFill>
            <a:srgbClr val="C9C9C9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0" name="Freeform 1240"/>
          <p:cNvSpPr/>
          <p:nvPr/>
        </p:nvSpPr>
        <p:spPr>
          <a:xfrm>
            <a:off x="0" y="2904147"/>
            <a:ext cx="2286000" cy="734656"/>
          </a:xfrm>
          <a:custGeom>
            <a:avLst/>
            <a:gdLst>
              <a:gd name="connsiteX0" fmla="*/ 0 w 2286000"/>
              <a:gd name="connsiteY0" fmla="*/ 734656 h 734656"/>
              <a:gd name="connsiteX1" fmla="*/ 2286000 w 2286000"/>
              <a:gd name="connsiteY1" fmla="*/ 734656 h 734656"/>
              <a:gd name="connsiteX2" fmla="*/ 2286000 w 2286000"/>
              <a:gd name="connsiteY2" fmla="*/ 0 h 734656"/>
              <a:gd name="connsiteX3" fmla="*/ 0 w 2286000"/>
              <a:gd name="connsiteY3" fmla="*/ 0 h 734656"/>
              <a:gd name="connsiteX4" fmla="*/ 0 w 2286000"/>
              <a:gd name="connsiteY4" fmla="*/ 734656 h 734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734656">
                <a:moveTo>
                  <a:pt x="0" y="734656"/>
                </a:moveTo>
                <a:lnTo>
                  <a:pt x="2286000" y="734656"/>
                </a:lnTo>
                <a:lnTo>
                  <a:pt x="2286000" y="0"/>
                </a:lnTo>
                <a:lnTo>
                  <a:pt x="0" y="0"/>
                </a:lnTo>
                <a:lnTo>
                  <a:pt x="0" y="734656"/>
                </a:lnTo>
                <a:close/>
              </a:path>
            </a:pathLst>
          </a:custGeom>
          <a:solidFill>
            <a:srgbClr val="E6E6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1" name="Freeform 1241"/>
          <p:cNvSpPr/>
          <p:nvPr/>
        </p:nvSpPr>
        <p:spPr>
          <a:xfrm>
            <a:off x="2266950" y="2876550"/>
            <a:ext cx="2305050" cy="755650"/>
          </a:xfrm>
          <a:custGeom>
            <a:avLst/>
            <a:gdLst>
              <a:gd name="connsiteX0" fmla="*/ 19050 w 2305050"/>
              <a:gd name="connsiteY0" fmla="*/ 762254 h 755650"/>
              <a:gd name="connsiteX1" fmla="*/ 2305050 w 2305050"/>
              <a:gd name="connsiteY1" fmla="*/ 762254 h 755650"/>
              <a:gd name="connsiteX2" fmla="*/ 2305050 w 2305050"/>
              <a:gd name="connsiteY2" fmla="*/ 27597 h 755650"/>
              <a:gd name="connsiteX3" fmla="*/ 19050 w 2305050"/>
              <a:gd name="connsiteY3" fmla="*/ 27597 h 755650"/>
              <a:gd name="connsiteX4" fmla="*/ 19050 w 2305050"/>
              <a:gd name="connsiteY4" fmla="*/ 762254 h 755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755650">
                <a:moveTo>
                  <a:pt x="19050" y="762254"/>
                </a:moveTo>
                <a:lnTo>
                  <a:pt x="2305050" y="762254"/>
                </a:lnTo>
                <a:lnTo>
                  <a:pt x="2305050" y="27597"/>
                </a:lnTo>
                <a:lnTo>
                  <a:pt x="19050" y="27597"/>
                </a:lnTo>
                <a:lnTo>
                  <a:pt x="19050" y="762254"/>
                </a:lnTo>
                <a:close/>
              </a:path>
            </a:pathLst>
          </a:custGeom>
          <a:solidFill>
            <a:srgbClr val="E6E6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2" name="Freeform 1242"/>
          <p:cNvSpPr/>
          <p:nvPr/>
        </p:nvSpPr>
        <p:spPr>
          <a:xfrm>
            <a:off x="4552950" y="2876550"/>
            <a:ext cx="2305050" cy="755650"/>
          </a:xfrm>
          <a:custGeom>
            <a:avLst/>
            <a:gdLst>
              <a:gd name="connsiteX0" fmla="*/ 19050 w 2305050"/>
              <a:gd name="connsiteY0" fmla="*/ 762254 h 755650"/>
              <a:gd name="connsiteX1" fmla="*/ 2305050 w 2305050"/>
              <a:gd name="connsiteY1" fmla="*/ 762254 h 755650"/>
              <a:gd name="connsiteX2" fmla="*/ 2305050 w 2305050"/>
              <a:gd name="connsiteY2" fmla="*/ 27597 h 755650"/>
              <a:gd name="connsiteX3" fmla="*/ 19050 w 2305050"/>
              <a:gd name="connsiteY3" fmla="*/ 27597 h 755650"/>
              <a:gd name="connsiteX4" fmla="*/ 19050 w 2305050"/>
              <a:gd name="connsiteY4" fmla="*/ 762254 h 755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755650">
                <a:moveTo>
                  <a:pt x="19050" y="762254"/>
                </a:moveTo>
                <a:lnTo>
                  <a:pt x="2305050" y="762254"/>
                </a:lnTo>
                <a:lnTo>
                  <a:pt x="2305050" y="27597"/>
                </a:lnTo>
                <a:lnTo>
                  <a:pt x="19050" y="27597"/>
                </a:lnTo>
                <a:lnTo>
                  <a:pt x="19050" y="762254"/>
                </a:lnTo>
                <a:close/>
              </a:path>
            </a:pathLst>
          </a:custGeom>
          <a:solidFill>
            <a:srgbClr val="E6E6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3" name="Freeform 1243"/>
          <p:cNvSpPr/>
          <p:nvPr/>
        </p:nvSpPr>
        <p:spPr>
          <a:xfrm>
            <a:off x="6838950" y="2876550"/>
            <a:ext cx="2305050" cy="755650"/>
          </a:xfrm>
          <a:custGeom>
            <a:avLst/>
            <a:gdLst>
              <a:gd name="connsiteX0" fmla="*/ 19050 w 2305050"/>
              <a:gd name="connsiteY0" fmla="*/ 762254 h 755650"/>
              <a:gd name="connsiteX1" fmla="*/ 2305050 w 2305050"/>
              <a:gd name="connsiteY1" fmla="*/ 762254 h 755650"/>
              <a:gd name="connsiteX2" fmla="*/ 2305050 w 2305050"/>
              <a:gd name="connsiteY2" fmla="*/ 27597 h 755650"/>
              <a:gd name="connsiteX3" fmla="*/ 19050 w 2305050"/>
              <a:gd name="connsiteY3" fmla="*/ 27597 h 755650"/>
              <a:gd name="connsiteX4" fmla="*/ 19050 w 2305050"/>
              <a:gd name="connsiteY4" fmla="*/ 762254 h 755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755650">
                <a:moveTo>
                  <a:pt x="19050" y="762254"/>
                </a:moveTo>
                <a:lnTo>
                  <a:pt x="2305050" y="762254"/>
                </a:lnTo>
                <a:lnTo>
                  <a:pt x="2305050" y="27597"/>
                </a:lnTo>
                <a:lnTo>
                  <a:pt x="19050" y="27597"/>
                </a:lnTo>
                <a:lnTo>
                  <a:pt x="19050" y="762254"/>
                </a:lnTo>
                <a:close/>
              </a:path>
            </a:pathLst>
          </a:custGeom>
          <a:solidFill>
            <a:srgbClr val="E6E6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4" name="Freeform 1244"/>
          <p:cNvSpPr/>
          <p:nvPr/>
        </p:nvSpPr>
        <p:spPr>
          <a:xfrm>
            <a:off x="0" y="3638715"/>
            <a:ext cx="2286000" cy="734656"/>
          </a:xfrm>
          <a:custGeom>
            <a:avLst/>
            <a:gdLst>
              <a:gd name="connsiteX0" fmla="*/ 0 w 2286000"/>
              <a:gd name="connsiteY0" fmla="*/ 734656 h 734656"/>
              <a:gd name="connsiteX1" fmla="*/ 2286000 w 2286000"/>
              <a:gd name="connsiteY1" fmla="*/ 734656 h 734656"/>
              <a:gd name="connsiteX2" fmla="*/ 2286000 w 2286000"/>
              <a:gd name="connsiteY2" fmla="*/ 0 h 734656"/>
              <a:gd name="connsiteX3" fmla="*/ 0 w 2286000"/>
              <a:gd name="connsiteY3" fmla="*/ 0 h 734656"/>
              <a:gd name="connsiteX4" fmla="*/ 0 w 2286000"/>
              <a:gd name="connsiteY4" fmla="*/ 734656 h 734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734656">
                <a:moveTo>
                  <a:pt x="0" y="734656"/>
                </a:moveTo>
                <a:lnTo>
                  <a:pt x="2286000" y="734656"/>
                </a:lnTo>
                <a:lnTo>
                  <a:pt x="2286000" y="0"/>
                </a:lnTo>
                <a:lnTo>
                  <a:pt x="0" y="0"/>
                </a:lnTo>
                <a:lnTo>
                  <a:pt x="0" y="734656"/>
                </a:lnTo>
                <a:close/>
              </a:path>
            </a:pathLst>
          </a:custGeom>
          <a:solidFill>
            <a:srgbClr val="C9C9C9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5" name="Freeform 1245"/>
          <p:cNvSpPr/>
          <p:nvPr/>
        </p:nvSpPr>
        <p:spPr>
          <a:xfrm>
            <a:off x="2266950" y="3613150"/>
            <a:ext cx="2305050" cy="755650"/>
          </a:xfrm>
          <a:custGeom>
            <a:avLst/>
            <a:gdLst>
              <a:gd name="connsiteX0" fmla="*/ 19050 w 2305050"/>
              <a:gd name="connsiteY0" fmla="*/ 760222 h 755650"/>
              <a:gd name="connsiteX1" fmla="*/ 2305050 w 2305050"/>
              <a:gd name="connsiteY1" fmla="*/ 760222 h 755650"/>
              <a:gd name="connsiteX2" fmla="*/ 2305050 w 2305050"/>
              <a:gd name="connsiteY2" fmla="*/ 25565 h 755650"/>
              <a:gd name="connsiteX3" fmla="*/ 19050 w 2305050"/>
              <a:gd name="connsiteY3" fmla="*/ 25565 h 755650"/>
              <a:gd name="connsiteX4" fmla="*/ 19050 w 2305050"/>
              <a:gd name="connsiteY4" fmla="*/ 760222 h 755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755650">
                <a:moveTo>
                  <a:pt x="19050" y="760222"/>
                </a:moveTo>
                <a:lnTo>
                  <a:pt x="2305050" y="760222"/>
                </a:lnTo>
                <a:lnTo>
                  <a:pt x="2305050" y="25565"/>
                </a:lnTo>
                <a:lnTo>
                  <a:pt x="19050" y="25565"/>
                </a:lnTo>
                <a:lnTo>
                  <a:pt x="19050" y="760222"/>
                </a:lnTo>
                <a:close/>
              </a:path>
            </a:pathLst>
          </a:custGeom>
          <a:solidFill>
            <a:srgbClr val="C9C9C9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6" name="Freeform 1246"/>
          <p:cNvSpPr/>
          <p:nvPr/>
        </p:nvSpPr>
        <p:spPr>
          <a:xfrm>
            <a:off x="4552950" y="3613150"/>
            <a:ext cx="2305050" cy="755650"/>
          </a:xfrm>
          <a:custGeom>
            <a:avLst/>
            <a:gdLst>
              <a:gd name="connsiteX0" fmla="*/ 19050 w 2305050"/>
              <a:gd name="connsiteY0" fmla="*/ 760222 h 755650"/>
              <a:gd name="connsiteX1" fmla="*/ 2305050 w 2305050"/>
              <a:gd name="connsiteY1" fmla="*/ 760222 h 755650"/>
              <a:gd name="connsiteX2" fmla="*/ 2305050 w 2305050"/>
              <a:gd name="connsiteY2" fmla="*/ 25565 h 755650"/>
              <a:gd name="connsiteX3" fmla="*/ 19050 w 2305050"/>
              <a:gd name="connsiteY3" fmla="*/ 25565 h 755650"/>
              <a:gd name="connsiteX4" fmla="*/ 19050 w 2305050"/>
              <a:gd name="connsiteY4" fmla="*/ 760222 h 755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755650">
                <a:moveTo>
                  <a:pt x="19050" y="760222"/>
                </a:moveTo>
                <a:lnTo>
                  <a:pt x="2305050" y="760222"/>
                </a:lnTo>
                <a:lnTo>
                  <a:pt x="2305050" y="25565"/>
                </a:lnTo>
                <a:lnTo>
                  <a:pt x="19050" y="25565"/>
                </a:lnTo>
                <a:lnTo>
                  <a:pt x="19050" y="760222"/>
                </a:lnTo>
                <a:close/>
              </a:path>
            </a:pathLst>
          </a:custGeom>
          <a:solidFill>
            <a:srgbClr val="C9C9C9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7" name="Freeform 1247"/>
          <p:cNvSpPr/>
          <p:nvPr/>
        </p:nvSpPr>
        <p:spPr>
          <a:xfrm>
            <a:off x="6838950" y="3613150"/>
            <a:ext cx="2305050" cy="755650"/>
          </a:xfrm>
          <a:custGeom>
            <a:avLst/>
            <a:gdLst>
              <a:gd name="connsiteX0" fmla="*/ 19050 w 2305050"/>
              <a:gd name="connsiteY0" fmla="*/ 760222 h 755650"/>
              <a:gd name="connsiteX1" fmla="*/ 2305050 w 2305050"/>
              <a:gd name="connsiteY1" fmla="*/ 760222 h 755650"/>
              <a:gd name="connsiteX2" fmla="*/ 2305050 w 2305050"/>
              <a:gd name="connsiteY2" fmla="*/ 25565 h 755650"/>
              <a:gd name="connsiteX3" fmla="*/ 19050 w 2305050"/>
              <a:gd name="connsiteY3" fmla="*/ 25565 h 755650"/>
              <a:gd name="connsiteX4" fmla="*/ 19050 w 2305050"/>
              <a:gd name="connsiteY4" fmla="*/ 760222 h 755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755650">
                <a:moveTo>
                  <a:pt x="19050" y="760222"/>
                </a:moveTo>
                <a:lnTo>
                  <a:pt x="2305050" y="760222"/>
                </a:lnTo>
                <a:lnTo>
                  <a:pt x="2305050" y="25565"/>
                </a:lnTo>
                <a:lnTo>
                  <a:pt x="19050" y="25565"/>
                </a:lnTo>
                <a:lnTo>
                  <a:pt x="19050" y="760222"/>
                </a:lnTo>
                <a:close/>
              </a:path>
            </a:pathLst>
          </a:custGeom>
          <a:solidFill>
            <a:srgbClr val="C9C9C9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8" name="Freeform 1248"/>
          <p:cNvSpPr/>
          <p:nvPr/>
        </p:nvSpPr>
        <p:spPr>
          <a:xfrm>
            <a:off x="0" y="4373410"/>
            <a:ext cx="2286000" cy="734656"/>
          </a:xfrm>
          <a:custGeom>
            <a:avLst/>
            <a:gdLst>
              <a:gd name="connsiteX0" fmla="*/ 0 w 2286000"/>
              <a:gd name="connsiteY0" fmla="*/ 734656 h 734656"/>
              <a:gd name="connsiteX1" fmla="*/ 2286000 w 2286000"/>
              <a:gd name="connsiteY1" fmla="*/ 734656 h 734656"/>
              <a:gd name="connsiteX2" fmla="*/ 2286000 w 2286000"/>
              <a:gd name="connsiteY2" fmla="*/ 0 h 734656"/>
              <a:gd name="connsiteX3" fmla="*/ 0 w 2286000"/>
              <a:gd name="connsiteY3" fmla="*/ 0 h 734656"/>
              <a:gd name="connsiteX4" fmla="*/ 0 w 2286000"/>
              <a:gd name="connsiteY4" fmla="*/ 734656 h 734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734656">
                <a:moveTo>
                  <a:pt x="0" y="734656"/>
                </a:moveTo>
                <a:lnTo>
                  <a:pt x="2286000" y="734656"/>
                </a:lnTo>
                <a:lnTo>
                  <a:pt x="2286000" y="0"/>
                </a:lnTo>
                <a:lnTo>
                  <a:pt x="0" y="0"/>
                </a:lnTo>
                <a:lnTo>
                  <a:pt x="0" y="734656"/>
                </a:lnTo>
                <a:close/>
              </a:path>
            </a:pathLst>
          </a:custGeom>
          <a:solidFill>
            <a:srgbClr val="E6E6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9" name="Freeform 1249"/>
          <p:cNvSpPr/>
          <p:nvPr/>
        </p:nvSpPr>
        <p:spPr>
          <a:xfrm>
            <a:off x="2266950" y="4349750"/>
            <a:ext cx="2305050" cy="755650"/>
          </a:xfrm>
          <a:custGeom>
            <a:avLst/>
            <a:gdLst>
              <a:gd name="connsiteX0" fmla="*/ 19050 w 2305050"/>
              <a:gd name="connsiteY0" fmla="*/ 758317 h 755650"/>
              <a:gd name="connsiteX1" fmla="*/ 2305050 w 2305050"/>
              <a:gd name="connsiteY1" fmla="*/ 758317 h 755650"/>
              <a:gd name="connsiteX2" fmla="*/ 2305050 w 2305050"/>
              <a:gd name="connsiteY2" fmla="*/ 23660 h 755650"/>
              <a:gd name="connsiteX3" fmla="*/ 19050 w 2305050"/>
              <a:gd name="connsiteY3" fmla="*/ 23660 h 755650"/>
              <a:gd name="connsiteX4" fmla="*/ 19050 w 2305050"/>
              <a:gd name="connsiteY4" fmla="*/ 758317 h 755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755650">
                <a:moveTo>
                  <a:pt x="19050" y="758317"/>
                </a:moveTo>
                <a:lnTo>
                  <a:pt x="2305050" y="758317"/>
                </a:lnTo>
                <a:lnTo>
                  <a:pt x="2305050" y="23660"/>
                </a:lnTo>
                <a:lnTo>
                  <a:pt x="19050" y="23660"/>
                </a:lnTo>
                <a:lnTo>
                  <a:pt x="19050" y="758317"/>
                </a:lnTo>
                <a:close/>
              </a:path>
            </a:pathLst>
          </a:custGeom>
          <a:solidFill>
            <a:srgbClr val="E6E6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0" name="Freeform 1250"/>
          <p:cNvSpPr/>
          <p:nvPr/>
        </p:nvSpPr>
        <p:spPr>
          <a:xfrm>
            <a:off x="4552950" y="4349750"/>
            <a:ext cx="2305050" cy="755650"/>
          </a:xfrm>
          <a:custGeom>
            <a:avLst/>
            <a:gdLst>
              <a:gd name="connsiteX0" fmla="*/ 19050 w 2305050"/>
              <a:gd name="connsiteY0" fmla="*/ 758317 h 755650"/>
              <a:gd name="connsiteX1" fmla="*/ 2305050 w 2305050"/>
              <a:gd name="connsiteY1" fmla="*/ 758317 h 755650"/>
              <a:gd name="connsiteX2" fmla="*/ 2305050 w 2305050"/>
              <a:gd name="connsiteY2" fmla="*/ 23660 h 755650"/>
              <a:gd name="connsiteX3" fmla="*/ 19050 w 2305050"/>
              <a:gd name="connsiteY3" fmla="*/ 23660 h 755650"/>
              <a:gd name="connsiteX4" fmla="*/ 19050 w 2305050"/>
              <a:gd name="connsiteY4" fmla="*/ 758317 h 755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755650">
                <a:moveTo>
                  <a:pt x="19050" y="758317"/>
                </a:moveTo>
                <a:lnTo>
                  <a:pt x="2305050" y="758317"/>
                </a:lnTo>
                <a:lnTo>
                  <a:pt x="2305050" y="23660"/>
                </a:lnTo>
                <a:lnTo>
                  <a:pt x="19050" y="23660"/>
                </a:lnTo>
                <a:lnTo>
                  <a:pt x="19050" y="758317"/>
                </a:lnTo>
                <a:close/>
              </a:path>
            </a:pathLst>
          </a:custGeom>
          <a:solidFill>
            <a:srgbClr val="E6E6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1" name="Freeform 1251"/>
          <p:cNvSpPr/>
          <p:nvPr/>
        </p:nvSpPr>
        <p:spPr>
          <a:xfrm>
            <a:off x="6838950" y="4349750"/>
            <a:ext cx="2305050" cy="755650"/>
          </a:xfrm>
          <a:custGeom>
            <a:avLst/>
            <a:gdLst>
              <a:gd name="connsiteX0" fmla="*/ 19050 w 2305050"/>
              <a:gd name="connsiteY0" fmla="*/ 758317 h 755650"/>
              <a:gd name="connsiteX1" fmla="*/ 2305050 w 2305050"/>
              <a:gd name="connsiteY1" fmla="*/ 758317 h 755650"/>
              <a:gd name="connsiteX2" fmla="*/ 2305050 w 2305050"/>
              <a:gd name="connsiteY2" fmla="*/ 23660 h 755650"/>
              <a:gd name="connsiteX3" fmla="*/ 19050 w 2305050"/>
              <a:gd name="connsiteY3" fmla="*/ 23660 h 755650"/>
              <a:gd name="connsiteX4" fmla="*/ 19050 w 2305050"/>
              <a:gd name="connsiteY4" fmla="*/ 758317 h 755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755650">
                <a:moveTo>
                  <a:pt x="19050" y="758317"/>
                </a:moveTo>
                <a:lnTo>
                  <a:pt x="2305050" y="758317"/>
                </a:lnTo>
                <a:lnTo>
                  <a:pt x="2305050" y="23660"/>
                </a:lnTo>
                <a:lnTo>
                  <a:pt x="19050" y="23660"/>
                </a:lnTo>
                <a:lnTo>
                  <a:pt x="19050" y="758317"/>
                </a:lnTo>
                <a:close/>
              </a:path>
            </a:pathLst>
          </a:custGeom>
          <a:solidFill>
            <a:srgbClr val="E6E6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2" name="Freeform 1252"/>
          <p:cNvSpPr/>
          <p:nvPr/>
        </p:nvSpPr>
        <p:spPr>
          <a:xfrm>
            <a:off x="0" y="5108080"/>
            <a:ext cx="2286000" cy="734656"/>
          </a:xfrm>
          <a:custGeom>
            <a:avLst/>
            <a:gdLst>
              <a:gd name="connsiteX0" fmla="*/ 0 w 2286000"/>
              <a:gd name="connsiteY0" fmla="*/ 734656 h 734656"/>
              <a:gd name="connsiteX1" fmla="*/ 2286000 w 2286000"/>
              <a:gd name="connsiteY1" fmla="*/ 734656 h 734656"/>
              <a:gd name="connsiteX2" fmla="*/ 2286000 w 2286000"/>
              <a:gd name="connsiteY2" fmla="*/ 0 h 734656"/>
              <a:gd name="connsiteX3" fmla="*/ 0 w 2286000"/>
              <a:gd name="connsiteY3" fmla="*/ 0 h 734656"/>
              <a:gd name="connsiteX4" fmla="*/ 0 w 2286000"/>
              <a:gd name="connsiteY4" fmla="*/ 734656 h 734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734656">
                <a:moveTo>
                  <a:pt x="0" y="734656"/>
                </a:moveTo>
                <a:lnTo>
                  <a:pt x="2286000" y="734656"/>
                </a:lnTo>
                <a:lnTo>
                  <a:pt x="2286000" y="0"/>
                </a:lnTo>
                <a:lnTo>
                  <a:pt x="0" y="0"/>
                </a:lnTo>
                <a:lnTo>
                  <a:pt x="0" y="734656"/>
                </a:lnTo>
                <a:close/>
              </a:path>
            </a:pathLst>
          </a:custGeom>
          <a:solidFill>
            <a:srgbClr val="C9C9C9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3" name="Freeform 1253"/>
          <p:cNvSpPr/>
          <p:nvPr/>
        </p:nvSpPr>
        <p:spPr>
          <a:xfrm>
            <a:off x="2266950" y="5086350"/>
            <a:ext cx="2305050" cy="755650"/>
          </a:xfrm>
          <a:custGeom>
            <a:avLst/>
            <a:gdLst>
              <a:gd name="connsiteX0" fmla="*/ 19050 w 2305050"/>
              <a:gd name="connsiteY0" fmla="*/ 756386 h 755650"/>
              <a:gd name="connsiteX1" fmla="*/ 2305050 w 2305050"/>
              <a:gd name="connsiteY1" fmla="*/ 756386 h 755650"/>
              <a:gd name="connsiteX2" fmla="*/ 2305050 w 2305050"/>
              <a:gd name="connsiteY2" fmla="*/ 21730 h 755650"/>
              <a:gd name="connsiteX3" fmla="*/ 19050 w 2305050"/>
              <a:gd name="connsiteY3" fmla="*/ 21730 h 755650"/>
              <a:gd name="connsiteX4" fmla="*/ 19050 w 2305050"/>
              <a:gd name="connsiteY4" fmla="*/ 756386 h 755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755650">
                <a:moveTo>
                  <a:pt x="19050" y="756386"/>
                </a:moveTo>
                <a:lnTo>
                  <a:pt x="2305050" y="756386"/>
                </a:lnTo>
                <a:lnTo>
                  <a:pt x="2305050" y="21730"/>
                </a:lnTo>
                <a:lnTo>
                  <a:pt x="19050" y="21730"/>
                </a:lnTo>
                <a:lnTo>
                  <a:pt x="19050" y="756386"/>
                </a:lnTo>
                <a:close/>
              </a:path>
            </a:pathLst>
          </a:custGeom>
          <a:solidFill>
            <a:srgbClr val="C9C9C9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4" name="Freeform 1254"/>
          <p:cNvSpPr/>
          <p:nvPr/>
        </p:nvSpPr>
        <p:spPr>
          <a:xfrm>
            <a:off x="4552950" y="5086350"/>
            <a:ext cx="2305050" cy="755650"/>
          </a:xfrm>
          <a:custGeom>
            <a:avLst/>
            <a:gdLst>
              <a:gd name="connsiteX0" fmla="*/ 19050 w 2305050"/>
              <a:gd name="connsiteY0" fmla="*/ 756386 h 755650"/>
              <a:gd name="connsiteX1" fmla="*/ 2305050 w 2305050"/>
              <a:gd name="connsiteY1" fmla="*/ 756386 h 755650"/>
              <a:gd name="connsiteX2" fmla="*/ 2305050 w 2305050"/>
              <a:gd name="connsiteY2" fmla="*/ 21730 h 755650"/>
              <a:gd name="connsiteX3" fmla="*/ 19050 w 2305050"/>
              <a:gd name="connsiteY3" fmla="*/ 21730 h 755650"/>
              <a:gd name="connsiteX4" fmla="*/ 19050 w 2305050"/>
              <a:gd name="connsiteY4" fmla="*/ 756386 h 755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755650">
                <a:moveTo>
                  <a:pt x="19050" y="756386"/>
                </a:moveTo>
                <a:lnTo>
                  <a:pt x="2305050" y="756386"/>
                </a:lnTo>
                <a:lnTo>
                  <a:pt x="2305050" y="21730"/>
                </a:lnTo>
                <a:lnTo>
                  <a:pt x="19050" y="21730"/>
                </a:lnTo>
                <a:lnTo>
                  <a:pt x="19050" y="756386"/>
                </a:lnTo>
                <a:close/>
              </a:path>
            </a:pathLst>
          </a:custGeom>
          <a:solidFill>
            <a:srgbClr val="C9C9C9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5" name="Freeform 1255"/>
          <p:cNvSpPr/>
          <p:nvPr/>
        </p:nvSpPr>
        <p:spPr>
          <a:xfrm>
            <a:off x="6838950" y="5086350"/>
            <a:ext cx="2305050" cy="755650"/>
          </a:xfrm>
          <a:custGeom>
            <a:avLst/>
            <a:gdLst>
              <a:gd name="connsiteX0" fmla="*/ 19050 w 2305050"/>
              <a:gd name="connsiteY0" fmla="*/ 756386 h 755650"/>
              <a:gd name="connsiteX1" fmla="*/ 2305050 w 2305050"/>
              <a:gd name="connsiteY1" fmla="*/ 756386 h 755650"/>
              <a:gd name="connsiteX2" fmla="*/ 2305050 w 2305050"/>
              <a:gd name="connsiteY2" fmla="*/ 21730 h 755650"/>
              <a:gd name="connsiteX3" fmla="*/ 19050 w 2305050"/>
              <a:gd name="connsiteY3" fmla="*/ 21730 h 755650"/>
              <a:gd name="connsiteX4" fmla="*/ 19050 w 2305050"/>
              <a:gd name="connsiteY4" fmla="*/ 756386 h 755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755650">
                <a:moveTo>
                  <a:pt x="19050" y="756386"/>
                </a:moveTo>
                <a:lnTo>
                  <a:pt x="2305050" y="756386"/>
                </a:lnTo>
                <a:lnTo>
                  <a:pt x="2305050" y="21730"/>
                </a:lnTo>
                <a:lnTo>
                  <a:pt x="19050" y="21730"/>
                </a:lnTo>
                <a:lnTo>
                  <a:pt x="19050" y="756386"/>
                </a:lnTo>
                <a:close/>
              </a:path>
            </a:pathLst>
          </a:custGeom>
          <a:solidFill>
            <a:srgbClr val="C9C9C9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6" name="Freeform 1256"/>
          <p:cNvSpPr/>
          <p:nvPr/>
        </p:nvSpPr>
        <p:spPr>
          <a:xfrm>
            <a:off x="0" y="5842743"/>
            <a:ext cx="2286000" cy="914400"/>
          </a:xfrm>
          <a:custGeom>
            <a:avLst/>
            <a:gdLst>
              <a:gd name="connsiteX0" fmla="*/ 0 w 2286000"/>
              <a:gd name="connsiteY0" fmla="*/ 914400 h 914400"/>
              <a:gd name="connsiteX1" fmla="*/ 2286000 w 2286000"/>
              <a:gd name="connsiteY1" fmla="*/ 914400 h 914400"/>
              <a:gd name="connsiteX2" fmla="*/ 2286000 w 2286000"/>
              <a:gd name="connsiteY2" fmla="*/ 0 h 914400"/>
              <a:gd name="connsiteX3" fmla="*/ 0 w 2286000"/>
              <a:gd name="connsiteY3" fmla="*/ 0 h 914400"/>
              <a:gd name="connsiteX4" fmla="*/ 0 w 2286000"/>
              <a:gd name="connsiteY4" fmla="*/ 91440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914400">
                <a:moveTo>
                  <a:pt x="0" y="914400"/>
                </a:moveTo>
                <a:lnTo>
                  <a:pt x="2286000" y="914400"/>
                </a:lnTo>
                <a:lnTo>
                  <a:pt x="2286000" y="0"/>
                </a:lnTo>
                <a:lnTo>
                  <a:pt x="0" y="0"/>
                </a:lnTo>
                <a:lnTo>
                  <a:pt x="0" y="914400"/>
                </a:lnTo>
                <a:close/>
              </a:path>
            </a:pathLst>
          </a:custGeom>
          <a:solidFill>
            <a:srgbClr val="E6E6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7" name="Freeform 1257"/>
          <p:cNvSpPr/>
          <p:nvPr/>
        </p:nvSpPr>
        <p:spPr>
          <a:xfrm>
            <a:off x="2266950" y="5822950"/>
            <a:ext cx="2305050" cy="933450"/>
          </a:xfrm>
          <a:custGeom>
            <a:avLst/>
            <a:gdLst>
              <a:gd name="connsiteX0" fmla="*/ 19050 w 2305050"/>
              <a:gd name="connsiteY0" fmla="*/ 934193 h 933450"/>
              <a:gd name="connsiteX1" fmla="*/ 2305050 w 2305050"/>
              <a:gd name="connsiteY1" fmla="*/ 934193 h 933450"/>
              <a:gd name="connsiteX2" fmla="*/ 2305050 w 2305050"/>
              <a:gd name="connsiteY2" fmla="*/ 19793 h 933450"/>
              <a:gd name="connsiteX3" fmla="*/ 19050 w 2305050"/>
              <a:gd name="connsiteY3" fmla="*/ 19793 h 933450"/>
              <a:gd name="connsiteX4" fmla="*/ 19050 w 2305050"/>
              <a:gd name="connsiteY4" fmla="*/ 934193 h 933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933450">
                <a:moveTo>
                  <a:pt x="19050" y="934193"/>
                </a:moveTo>
                <a:lnTo>
                  <a:pt x="2305050" y="934193"/>
                </a:lnTo>
                <a:lnTo>
                  <a:pt x="2305050" y="19793"/>
                </a:lnTo>
                <a:lnTo>
                  <a:pt x="19050" y="19793"/>
                </a:lnTo>
                <a:lnTo>
                  <a:pt x="19050" y="934193"/>
                </a:lnTo>
                <a:close/>
              </a:path>
            </a:pathLst>
          </a:custGeom>
          <a:solidFill>
            <a:srgbClr val="E6E6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8" name="Freeform 1258"/>
          <p:cNvSpPr/>
          <p:nvPr/>
        </p:nvSpPr>
        <p:spPr>
          <a:xfrm>
            <a:off x="4552950" y="5822950"/>
            <a:ext cx="2305050" cy="933450"/>
          </a:xfrm>
          <a:custGeom>
            <a:avLst/>
            <a:gdLst>
              <a:gd name="connsiteX0" fmla="*/ 19050 w 2305050"/>
              <a:gd name="connsiteY0" fmla="*/ 934193 h 933450"/>
              <a:gd name="connsiteX1" fmla="*/ 2305050 w 2305050"/>
              <a:gd name="connsiteY1" fmla="*/ 934193 h 933450"/>
              <a:gd name="connsiteX2" fmla="*/ 2305050 w 2305050"/>
              <a:gd name="connsiteY2" fmla="*/ 19793 h 933450"/>
              <a:gd name="connsiteX3" fmla="*/ 19050 w 2305050"/>
              <a:gd name="connsiteY3" fmla="*/ 19793 h 933450"/>
              <a:gd name="connsiteX4" fmla="*/ 19050 w 2305050"/>
              <a:gd name="connsiteY4" fmla="*/ 934193 h 933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933450">
                <a:moveTo>
                  <a:pt x="19050" y="934193"/>
                </a:moveTo>
                <a:lnTo>
                  <a:pt x="2305050" y="934193"/>
                </a:lnTo>
                <a:lnTo>
                  <a:pt x="2305050" y="19793"/>
                </a:lnTo>
                <a:lnTo>
                  <a:pt x="19050" y="19793"/>
                </a:lnTo>
                <a:lnTo>
                  <a:pt x="19050" y="934193"/>
                </a:lnTo>
                <a:close/>
              </a:path>
            </a:pathLst>
          </a:custGeom>
          <a:solidFill>
            <a:srgbClr val="E6E6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9" name="Freeform 1259"/>
          <p:cNvSpPr/>
          <p:nvPr/>
        </p:nvSpPr>
        <p:spPr>
          <a:xfrm>
            <a:off x="6838950" y="5822950"/>
            <a:ext cx="2305050" cy="933450"/>
          </a:xfrm>
          <a:custGeom>
            <a:avLst/>
            <a:gdLst>
              <a:gd name="connsiteX0" fmla="*/ 19050 w 2305050"/>
              <a:gd name="connsiteY0" fmla="*/ 934193 h 933450"/>
              <a:gd name="connsiteX1" fmla="*/ 2305050 w 2305050"/>
              <a:gd name="connsiteY1" fmla="*/ 934193 h 933450"/>
              <a:gd name="connsiteX2" fmla="*/ 2305050 w 2305050"/>
              <a:gd name="connsiteY2" fmla="*/ 19793 h 933450"/>
              <a:gd name="connsiteX3" fmla="*/ 19050 w 2305050"/>
              <a:gd name="connsiteY3" fmla="*/ 19793 h 933450"/>
              <a:gd name="connsiteX4" fmla="*/ 19050 w 2305050"/>
              <a:gd name="connsiteY4" fmla="*/ 934193 h 933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933450">
                <a:moveTo>
                  <a:pt x="19050" y="934193"/>
                </a:moveTo>
                <a:lnTo>
                  <a:pt x="2305050" y="934193"/>
                </a:lnTo>
                <a:lnTo>
                  <a:pt x="2305050" y="19793"/>
                </a:lnTo>
                <a:lnTo>
                  <a:pt x="19050" y="19793"/>
                </a:lnTo>
                <a:lnTo>
                  <a:pt x="19050" y="934193"/>
                </a:lnTo>
                <a:close/>
              </a:path>
            </a:pathLst>
          </a:custGeom>
          <a:solidFill>
            <a:srgbClr val="E6E6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0" name="Freeform 1260"/>
          <p:cNvSpPr/>
          <p:nvPr/>
        </p:nvSpPr>
        <p:spPr>
          <a:xfrm>
            <a:off x="0" y="6757149"/>
            <a:ext cx="2286000" cy="100850"/>
          </a:xfrm>
          <a:custGeom>
            <a:avLst/>
            <a:gdLst>
              <a:gd name="connsiteX0" fmla="*/ 0 w 2286000"/>
              <a:gd name="connsiteY0" fmla="*/ 100850 h 100850"/>
              <a:gd name="connsiteX1" fmla="*/ 2286000 w 2286000"/>
              <a:gd name="connsiteY1" fmla="*/ 100850 h 100850"/>
              <a:gd name="connsiteX2" fmla="*/ 2286000 w 2286000"/>
              <a:gd name="connsiteY2" fmla="*/ 0 h 100850"/>
              <a:gd name="connsiteX3" fmla="*/ 0 w 2286000"/>
              <a:gd name="connsiteY3" fmla="*/ 0 h 100850"/>
              <a:gd name="connsiteX4" fmla="*/ 0 w 2286000"/>
              <a:gd name="connsiteY4" fmla="*/ 100850 h 100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100850">
                <a:moveTo>
                  <a:pt x="0" y="100850"/>
                </a:moveTo>
                <a:lnTo>
                  <a:pt x="2286000" y="100850"/>
                </a:lnTo>
                <a:lnTo>
                  <a:pt x="2286000" y="0"/>
                </a:lnTo>
                <a:lnTo>
                  <a:pt x="0" y="0"/>
                </a:lnTo>
                <a:lnTo>
                  <a:pt x="0" y="100850"/>
                </a:lnTo>
                <a:close/>
              </a:path>
            </a:pathLst>
          </a:custGeom>
          <a:solidFill>
            <a:srgbClr val="C9C9C9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1" name="Freeform 1261"/>
          <p:cNvSpPr/>
          <p:nvPr/>
        </p:nvSpPr>
        <p:spPr>
          <a:xfrm>
            <a:off x="2286000" y="6757149"/>
            <a:ext cx="2286000" cy="100850"/>
          </a:xfrm>
          <a:custGeom>
            <a:avLst/>
            <a:gdLst>
              <a:gd name="connsiteX0" fmla="*/ 0 w 2286000"/>
              <a:gd name="connsiteY0" fmla="*/ 100850 h 100850"/>
              <a:gd name="connsiteX1" fmla="*/ 2286000 w 2286000"/>
              <a:gd name="connsiteY1" fmla="*/ 100850 h 100850"/>
              <a:gd name="connsiteX2" fmla="*/ 2286000 w 2286000"/>
              <a:gd name="connsiteY2" fmla="*/ 0 h 100850"/>
              <a:gd name="connsiteX3" fmla="*/ 0 w 2286000"/>
              <a:gd name="connsiteY3" fmla="*/ 0 h 100850"/>
              <a:gd name="connsiteX4" fmla="*/ 0 w 2286000"/>
              <a:gd name="connsiteY4" fmla="*/ 100850 h 100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100850">
                <a:moveTo>
                  <a:pt x="0" y="100850"/>
                </a:moveTo>
                <a:lnTo>
                  <a:pt x="2286000" y="100850"/>
                </a:lnTo>
                <a:lnTo>
                  <a:pt x="2286000" y="0"/>
                </a:lnTo>
                <a:lnTo>
                  <a:pt x="0" y="0"/>
                </a:lnTo>
                <a:lnTo>
                  <a:pt x="0" y="100850"/>
                </a:lnTo>
                <a:close/>
              </a:path>
            </a:pathLst>
          </a:custGeom>
          <a:solidFill>
            <a:srgbClr val="C9C9C9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2" name="Freeform 1262"/>
          <p:cNvSpPr/>
          <p:nvPr/>
        </p:nvSpPr>
        <p:spPr>
          <a:xfrm>
            <a:off x="4572000" y="6757149"/>
            <a:ext cx="2286000" cy="100850"/>
          </a:xfrm>
          <a:custGeom>
            <a:avLst/>
            <a:gdLst>
              <a:gd name="connsiteX0" fmla="*/ 0 w 2286000"/>
              <a:gd name="connsiteY0" fmla="*/ 100850 h 100850"/>
              <a:gd name="connsiteX1" fmla="*/ 2286000 w 2286000"/>
              <a:gd name="connsiteY1" fmla="*/ 100850 h 100850"/>
              <a:gd name="connsiteX2" fmla="*/ 2286000 w 2286000"/>
              <a:gd name="connsiteY2" fmla="*/ 0 h 100850"/>
              <a:gd name="connsiteX3" fmla="*/ 0 w 2286000"/>
              <a:gd name="connsiteY3" fmla="*/ 0 h 100850"/>
              <a:gd name="connsiteX4" fmla="*/ 0 w 2286000"/>
              <a:gd name="connsiteY4" fmla="*/ 100850 h 100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100850">
                <a:moveTo>
                  <a:pt x="0" y="100850"/>
                </a:moveTo>
                <a:lnTo>
                  <a:pt x="2286000" y="100850"/>
                </a:lnTo>
                <a:lnTo>
                  <a:pt x="2286000" y="0"/>
                </a:lnTo>
                <a:lnTo>
                  <a:pt x="0" y="0"/>
                </a:lnTo>
                <a:lnTo>
                  <a:pt x="0" y="100850"/>
                </a:lnTo>
                <a:close/>
              </a:path>
            </a:pathLst>
          </a:custGeom>
          <a:solidFill>
            <a:srgbClr val="C9C9C9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3" name="Freeform 1263"/>
          <p:cNvSpPr/>
          <p:nvPr/>
        </p:nvSpPr>
        <p:spPr>
          <a:xfrm>
            <a:off x="6858000" y="6757149"/>
            <a:ext cx="2286000" cy="100850"/>
          </a:xfrm>
          <a:custGeom>
            <a:avLst/>
            <a:gdLst>
              <a:gd name="connsiteX0" fmla="*/ 0 w 2286000"/>
              <a:gd name="connsiteY0" fmla="*/ 100850 h 100850"/>
              <a:gd name="connsiteX1" fmla="*/ 2286000 w 2286000"/>
              <a:gd name="connsiteY1" fmla="*/ 100850 h 100850"/>
              <a:gd name="connsiteX2" fmla="*/ 2286000 w 2286000"/>
              <a:gd name="connsiteY2" fmla="*/ 0 h 100850"/>
              <a:gd name="connsiteX3" fmla="*/ 0 w 2286000"/>
              <a:gd name="connsiteY3" fmla="*/ 0 h 100850"/>
              <a:gd name="connsiteX4" fmla="*/ 0 w 2286000"/>
              <a:gd name="connsiteY4" fmla="*/ 100850 h 100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100850">
                <a:moveTo>
                  <a:pt x="0" y="100850"/>
                </a:moveTo>
                <a:lnTo>
                  <a:pt x="2286000" y="100850"/>
                </a:lnTo>
                <a:lnTo>
                  <a:pt x="2286000" y="0"/>
                </a:lnTo>
                <a:lnTo>
                  <a:pt x="0" y="0"/>
                </a:lnTo>
                <a:lnTo>
                  <a:pt x="0" y="100850"/>
                </a:lnTo>
                <a:close/>
              </a:path>
            </a:pathLst>
          </a:custGeom>
          <a:solidFill>
            <a:srgbClr val="C9C9C9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65" name="Picture 126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5520" y="944880"/>
            <a:ext cx="45720" cy="5913120"/>
          </a:xfrm>
          <a:prstGeom prst="rect">
            <a:avLst/>
          </a:prstGeom>
        </p:spPr>
      </p:pic>
      <p:pic>
        <p:nvPicPr>
          <p:cNvPr id="1266" name="Picture 126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1520" y="944880"/>
            <a:ext cx="45720" cy="5913120"/>
          </a:xfrm>
          <a:prstGeom prst="rect">
            <a:avLst/>
          </a:prstGeom>
        </p:spPr>
      </p:pic>
      <p:pic>
        <p:nvPicPr>
          <p:cNvPr id="1267" name="Picture 126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7520" y="944880"/>
            <a:ext cx="45720" cy="5913120"/>
          </a:xfrm>
          <a:prstGeom prst="rect">
            <a:avLst/>
          </a:prstGeom>
        </p:spPr>
      </p:pic>
      <p:sp>
        <p:nvSpPr>
          <p:cNvPr id="2" name="Freeform 1267"/>
          <p:cNvSpPr/>
          <p:nvPr/>
        </p:nvSpPr>
        <p:spPr>
          <a:xfrm>
            <a:off x="0" y="2169414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381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8" name="Freeform 1268"/>
          <p:cNvSpPr/>
          <p:nvPr/>
        </p:nvSpPr>
        <p:spPr>
          <a:xfrm>
            <a:off x="0" y="2904109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9" name="Freeform 1269"/>
          <p:cNvSpPr/>
          <p:nvPr/>
        </p:nvSpPr>
        <p:spPr>
          <a:xfrm>
            <a:off x="0" y="3638804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0" name="Freeform 1270"/>
          <p:cNvSpPr/>
          <p:nvPr/>
        </p:nvSpPr>
        <p:spPr>
          <a:xfrm>
            <a:off x="0" y="4373372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1" name="Freeform 1271"/>
          <p:cNvSpPr/>
          <p:nvPr/>
        </p:nvSpPr>
        <p:spPr>
          <a:xfrm>
            <a:off x="0" y="5108067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2" name="Freeform 1272"/>
          <p:cNvSpPr/>
          <p:nvPr/>
        </p:nvSpPr>
        <p:spPr>
          <a:xfrm>
            <a:off x="0" y="5842736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3" name="Freeform 1273"/>
          <p:cNvSpPr/>
          <p:nvPr/>
        </p:nvSpPr>
        <p:spPr>
          <a:xfrm>
            <a:off x="0" y="6757143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75" name="Picture 127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44880"/>
            <a:ext cx="15240" cy="5913120"/>
          </a:xfrm>
          <a:prstGeom prst="rect">
            <a:avLst/>
          </a:prstGeom>
        </p:spPr>
      </p:pic>
      <p:pic>
        <p:nvPicPr>
          <p:cNvPr id="1276" name="Picture 127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13520" y="944880"/>
            <a:ext cx="30480" cy="5913120"/>
          </a:xfrm>
          <a:prstGeom prst="rect">
            <a:avLst/>
          </a:prstGeom>
        </p:spPr>
      </p:pic>
      <p:sp>
        <p:nvSpPr>
          <p:cNvPr id="3" name="Freeform 1276"/>
          <p:cNvSpPr/>
          <p:nvPr/>
        </p:nvSpPr>
        <p:spPr>
          <a:xfrm>
            <a:off x="0" y="980694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7" name="TextBox 1277"/>
          <p:cNvSpPr txBox="1"/>
          <p:nvPr/>
        </p:nvSpPr>
        <p:spPr>
          <a:xfrm>
            <a:off x="91439" y="45908"/>
            <a:ext cx="8275815" cy="8999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74319" indent="-274319" hangingPunct="0">
              <a:lnSpc>
                <a:spcPct val="99583"/>
              </a:lnSpc>
            </a:pPr>
            <a:r>
              <a:rPr lang="en-US" altLang="zh-CN" sz="1250" spc="139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50" spc="154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Çizelge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ea typeface="Times New Roman"/>
              </a:rPr>
              <a:t>6.1.11.</a:t>
            </a:r>
            <a:r>
              <a:rPr lang="en-US" altLang="zh-CN" sz="18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lactococcus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genusuna</a:t>
            </a:r>
            <a:r>
              <a:rPr lang="en-US" altLang="zh-CN" sz="18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giren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alt</a:t>
            </a:r>
            <a:r>
              <a:rPr lang="en-US" altLang="zh-CN" sz="18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ea typeface="Times New Roman"/>
              </a:rPr>
              <a:t>türlerin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ea typeface="Times New Roman"/>
              </a:rPr>
              <a:t>fizyolojik</a:t>
            </a:r>
            <a:r>
              <a:rPr lang="en-US" altLang="zh-CN" sz="18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diğer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ea typeface="Times New Roman"/>
              </a:rPr>
              <a:t>özellikleri(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teuber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ark.,1991;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Larpent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Larpent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gourgaud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,1997;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Kılıç,2008)</a:t>
            </a:r>
          </a:p>
          <a:p>
            <a:pPr>
              <a:lnSpc>
                <a:spcPts val="619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800" spc="89" dirty="0">
                <a:solidFill>
                  <a:srgbClr val="000000"/>
                </a:solidFill>
                <a:latin typeface="Times New Roman"/>
                <a:ea typeface="Times New Roman"/>
              </a:rPr>
              <a:t>+=pozitif</a:t>
            </a:r>
            <a:r>
              <a:rPr lang="en-US" altLang="zh-CN" sz="18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ea typeface="Times New Roman"/>
              </a:rPr>
              <a:t>=negatif</a:t>
            </a:r>
            <a:r>
              <a:rPr lang="en-US" altLang="zh-CN" sz="18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ea typeface="Times New Roman"/>
              </a:rPr>
              <a:t>v=değişebilir</a:t>
            </a:r>
          </a:p>
        </p:txBody>
      </p:sp>
      <p:sp>
        <p:nvSpPr>
          <p:cNvPr id="1278" name="TextBox 1278"/>
          <p:cNvSpPr txBox="1"/>
          <p:nvPr/>
        </p:nvSpPr>
        <p:spPr>
          <a:xfrm>
            <a:off x="91439" y="1024905"/>
            <a:ext cx="1302207" cy="2751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b="1" spc="170" dirty="0">
                <a:solidFill>
                  <a:srgbClr val="FEFEFE"/>
                </a:solidFill>
                <a:latin typeface="Times New Roman"/>
                <a:ea typeface="Times New Roman"/>
              </a:rPr>
              <a:t>Özell</a:t>
            </a:r>
            <a:r>
              <a:rPr lang="en-US" altLang="zh-CN" sz="1800" b="1" spc="160" dirty="0">
                <a:solidFill>
                  <a:srgbClr val="FEFEFE"/>
                </a:solidFill>
                <a:latin typeface="Times New Roman"/>
                <a:ea typeface="Times New Roman"/>
              </a:rPr>
              <a:t>ikler</a:t>
            </a:r>
          </a:p>
        </p:txBody>
      </p:sp>
      <p:sp>
        <p:nvSpPr>
          <p:cNvPr id="1279" name="TextBox 1279"/>
          <p:cNvSpPr txBox="1"/>
          <p:nvPr/>
        </p:nvSpPr>
        <p:spPr>
          <a:xfrm>
            <a:off x="2377694" y="1024905"/>
            <a:ext cx="1101902" cy="54963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00000"/>
              </a:lnSpc>
            </a:pPr>
            <a:r>
              <a:rPr lang="en-US" altLang="zh-CN" sz="1800" b="1" spc="215" dirty="0">
                <a:solidFill>
                  <a:srgbClr val="FEFEFE"/>
                </a:solidFill>
                <a:latin typeface="Times New Roman"/>
                <a:ea typeface="Times New Roman"/>
              </a:rPr>
              <a:t>Lc</a:t>
            </a:r>
            <a:r>
              <a:rPr lang="en-US" altLang="zh-CN" sz="1800" b="1" spc="100" dirty="0">
                <a:solidFill>
                  <a:srgbClr val="FEFEFE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b="1" spc="150" dirty="0">
                <a:solidFill>
                  <a:srgbClr val="FEFEFE"/>
                </a:solidFill>
                <a:latin typeface="Times New Roman"/>
                <a:ea typeface="Times New Roman"/>
              </a:rPr>
              <a:t>l</a:t>
            </a:r>
            <a:r>
              <a:rPr lang="en-US" altLang="zh-CN" sz="1800" b="1" spc="145" dirty="0">
                <a:solidFill>
                  <a:srgbClr val="FEFEFE"/>
                </a:solidFill>
                <a:latin typeface="Times New Roman"/>
                <a:ea typeface="Times New Roman"/>
              </a:rPr>
              <a:t>actis</a:t>
            </a:r>
            <a:r>
              <a:rPr lang="en-US" altLang="zh-CN" sz="1800" b="1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189" dirty="0">
                <a:solidFill>
                  <a:srgbClr val="FEFEFE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1800" b="1" spc="114" dirty="0">
                <a:solidFill>
                  <a:srgbClr val="FEFEFE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b="1" spc="164" dirty="0">
                <a:solidFill>
                  <a:srgbClr val="FEFEFE"/>
                </a:solidFill>
                <a:latin typeface="Times New Roman"/>
                <a:ea typeface="Times New Roman"/>
              </a:rPr>
              <a:t>lac</a:t>
            </a:r>
            <a:r>
              <a:rPr lang="en-US" altLang="zh-CN" sz="1800" b="1" spc="160" dirty="0">
                <a:solidFill>
                  <a:srgbClr val="FEFEFE"/>
                </a:solidFill>
                <a:latin typeface="Times New Roman"/>
                <a:ea typeface="Times New Roman"/>
              </a:rPr>
              <a:t>tis</a:t>
            </a:r>
          </a:p>
        </p:txBody>
      </p:sp>
      <p:sp>
        <p:nvSpPr>
          <p:cNvPr id="1280" name="TextBox 1280"/>
          <p:cNvSpPr txBox="1"/>
          <p:nvPr/>
        </p:nvSpPr>
        <p:spPr>
          <a:xfrm>
            <a:off x="4664075" y="1024905"/>
            <a:ext cx="1512037" cy="54963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00000"/>
              </a:lnSpc>
            </a:pPr>
            <a:r>
              <a:rPr lang="en-US" altLang="zh-CN" sz="1800" b="1" spc="220" dirty="0">
                <a:solidFill>
                  <a:srgbClr val="FEFEFE"/>
                </a:solidFill>
                <a:latin typeface="Times New Roman"/>
                <a:ea typeface="Times New Roman"/>
              </a:rPr>
              <a:t>Lc</a:t>
            </a:r>
            <a:r>
              <a:rPr lang="en-US" altLang="zh-CN" sz="1800" b="1" spc="104" dirty="0">
                <a:solidFill>
                  <a:srgbClr val="FEFEFE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b="1" spc="155" dirty="0">
                <a:solidFill>
                  <a:srgbClr val="FEFEFE"/>
                </a:solidFill>
                <a:latin typeface="Times New Roman"/>
                <a:ea typeface="Times New Roman"/>
              </a:rPr>
              <a:t>lac</a:t>
            </a:r>
            <a:r>
              <a:rPr lang="en-US" altLang="zh-CN" sz="1800" b="1" spc="145" dirty="0">
                <a:solidFill>
                  <a:srgbClr val="FEFEFE"/>
                </a:solidFill>
                <a:latin typeface="Times New Roman"/>
                <a:ea typeface="Times New Roman"/>
              </a:rPr>
              <a:t>tis</a:t>
            </a:r>
            <a:r>
              <a:rPr lang="en-US" altLang="zh-CN" sz="1800" b="1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170" dirty="0">
                <a:solidFill>
                  <a:srgbClr val="FEFEFE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1800" b="1" spc="104" dirty="0">
                <a:solidFill>
                  <a:srgbClr val="FEFEFE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b="1" spc="189" dirty="0">
                <a:solidFill>
                  <a:srgbClr val="FEFEFE"/>
                </a:solidFill>
                <a:latin typeface="Times New Roman"/>
                <a:ea typeface="Times New Roman"/>
              </a:rPr>
              <a:t>crem</a:t>
            </a:r>
            <a:r>
              <a:rPr lang="en-US" altLang="zh-CN" sz="1800" b="1" spc="179" dirty="0">
                <a:solidFill>
                  <a:srgbClr val="FEFEFE"/>
                </a:solidFill>
                <a:latin typeface="Times New Roman"/>
                <a:ea typeface="Times New Roman"/>
              </a:rPr>
              <a:t>oris</a:t>
            </a:r>
          </a:p>
        </p:txBody>
      </p:sp>
      <p:sp>
        <p:nvSpPr>
          <p:cNvPr id="1281" name="TextBox 1281"/>
          <p:cNvSpPr txBox="1"/>
          <p:nvPr/>
        </p:nvSpPr>
        <p:spPr>
          <a:xfrm>
            <a:off x="6950329" y="1024905"/>
            <a:ext cx="2127208" cy="109811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00000"/>
              </a:lnSpc>
            </a:pPr>
            <a:r>
              <a:rPr lang="en-US" altLang="zh-CN" sz="1800" b="1" spc="220" dirty="0">
                <a:solidFill>
                  <a:srgbClr val="FEFEFE"/>
                </a:solidFill>
                <a:latin typeface="Times New Roman"/>
                <a:ea typeface="Times New Roman"/>
              </a:rPr>
              <a:t>Lc</a:t>
            </a:r>
            <a:r>
              <a:rPr lang="en-US" altLang="zh-CN" sz="1800" b="1" spc="100" dirty="0">
                <a:solidFill>
                  <a:srgbClr val="FEFEFE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b="1" spc="155" dirty="0">
                <a:solidFill>
                  <a:srgbClr val="FEFEFE"/>
                </a:solidFill>
                <a:latin typeface="Times New Roman"/>
                <a:ea typeface="Times New Roman"/>
              </a:rPr>
              <a:t>lac</a:t>
            </a:r>
            <a:r>
              <a:rPr lang="en-US" altLang="zh-CN" sz="1800" b="1" spc="145" dirty="0">
                <a:solidFill>
                  <a:srgbClr val="FEFEFE"/>
                </a:solidFill>
                <a:latin typeface="Times New Roman"/>
                <a:ea typeface="Times New Roman"/>
              </a:rPr>
              <a:t>tis</a:t>
            </a:r>
            <a:r>
              <a:rPr lang="en-US" altLang="zh-CN" sz="1800" b="1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200" dirty="0">
                <a:solidFill>
                  <a:srgbClr val="FEFEFE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1800" b="1" spc="120" dirty="0">
                <a:solidFill>
                  <a:srgbClr val="FEFEFE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b="1" spc="175" dirty="0">
                <a:solidFill>
                  <a:srgbClr val="FEFEFE"/>
                </a:solidFill>
                <a:latin typeface="Times New Roman"/>
                <a:ea typeface="Times New Roman"/>
              </a:rPr>
              <a:t>lac</a:t>
            </a:r>
            <a:r>
              <a:rPr lang="en-US" altLang="zh-CN" sz="1800" b="1" spc="164" dirty="0">
                <a:solidFill>
                  <a:srgbClr val="FEFEFE"/>
                </a:solidFill>
                <a:latin typeface="Times New Roman"/>
                <a:ea typeface="Times New Roman"/>
              </a:rPr>
              <a:t>tis</a:t>
            </a:r>
            <a:r>
              <a:rPr lang="en-US" altLang="zh-CN" sz="1800" b="1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189" dirty="0">
                <a:solidFill>
                  <a:srgbClr val="FEFEFE"/>
                </a:solidFill>
                <a:latin typeface="Times New Roman"/>
                <a:ea typeface="Times New Roman"/>
              </a:rPr>
              <a:t>biovar</a:t>
            </a:r>
            <a:r>
              <a:rPr lang="en-US" altLang="zh-CN" sz="1800" b="1" spc="100" dirty="0">
                <a:solidFill>
                  <a:srgbClr val="FEFEFE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b="1" spc="179" dirty="0">
                <a:solidFill>
                  <a:srgbClr val="FEFEFE"/>
                </a:solidFill>
                <a:latin typeface="Times New Roman"/>
                <a:ea typeface="Times New Roman"/>
              </a:rPr>
              <a:t>dia</a:t>
            </a:r>
            <a:r>
              <a:rPr lang="en-US" altLang="zh-CN" sz="1800" b="1" spc="175" dirty="0">
                <a:solidFill>
                  <a:srgbClr val="FEFEFE"/>
                </a:solidFill>
                <a:latin typeface="Times New Roman"/>
                <a:ea typeface="Times New Roman"/>
              </a:rPr>
              <a:t>cetylac</a:t>
            </a:r>
            <a:r>
              <a:rPr lang="en-US" altLang="zh-CN" sz="1800" b="1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175" dirty="0">
                <a:solidFill>
                  <a:srgbClr val="FEFEFE"/>
                </a:solidFill>
                <a:latin typeface="Times New Roman"/>
                <a:ea typeface="Times New Roman"/>
              </a:rPr>
              <a:t>tis</a:t>
            </a:r>
          </a:p>
        </p:txBody>
      </p:sp>
      <p:sp>
        <p:nvSpPr>
          <p:cNvPr id="1282" name="TextBox 1282"/>
          <p:cNvSpPr txBox="1"/>
          <p:nvPr/>
        </p:nvSpPr>
        <p:spPr>
          <a:xfrm>
            <a:off x="91439" y="2215831"/>
            <a:ext cx="7124410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286254" algn="l"/>
                <a:tab pos="4572634" algn="l"/>
                <a:tab pos="6858889" algn="l"/>
              </a:tabLst>
            </a:pP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10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°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C’de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ea typeface="Times New Roman"/>
              </a:rPr>
              <a:t>gelişme	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ea typeface="Times New Roman"/>
              </a:rPr>
              <a:t>+	+	</a:t>
            </a:r>
            <a:r>
              <a:rPr lang="en-US" altLang="zh-CN" sz="1800" spc="3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</p:txBody>
      </p:sp>
      <p:sp>
        <p:nvSpPr>
          <p:cNvPr id="1283" name="TextBox 1283"/>
          <p:cNvSpPr txBox="1"/>
          <p:nvPr/>
        </p:nvSpPr>
        <p:spPr>
          <a:xfrm>
            <a:off x="91439" y="2950652"/>
            <a:ext cx="7124410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286254" algn="l"/>
                <a:tab pos="4572634" algn="l"/>
                <a:tab pos="6858889" algn="l"/>
              </a:tabLst>
            </a:pP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40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°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C’de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ea typeface="Times New Roman"/>
              </a:rPr>
              <a:t>gelişme	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ea typeface="Times New Roman"/>
              </a:rPr>
              <a:t>+	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ea typeface="Times New Roman"/>
              </a:rPr>
              <a:t>-	</a:t>
            </a:r>
            <a:r>
              <a:rPr lang="en-US" altLang="zh-CN" sz="1800" spc="3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</p:txBody>
      </p:sp>
      <p:sp>
        <p:nvSpPr>
          <p:cNvPr id="1284" name="TextBox 1284"/>
          <p:cNvSpPr txBox="1"/>
          <p:nvPr/>
        </p:nvSpPr>
        <p:spPr>
          <a:xfrm>
            <a:off x="91439" y="3685475"/>
            <a:ext cx="7062014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286254" algn="l"/>
                <a:tab pos="4572634" algn="l"/>
                <a:tab pos="6858889" algn="l"/>
              </a:tabLst>
            </a:pP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45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°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C’de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ea typeface="Times New Roman"/>
              </a:rPr>
              <a:t>gelişme	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ea typeface="Times New Roman"/>
              </a:rPr>
              <a:t>-	-	</a:t>
            </a:r>
            <a:r>
              <a:rPr lang="en-US" altLang="zh-CN" sz="1800" spc="-4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1285" name="TextBox 1285"/>
          <p:cNvSpPr txBox="1"/>
          <p:nvPr/>
        </p:nvSpPr>
        <p:spPr>
          <a:xfrm>
            <a:off x="91439" y="4420423"/>
            <a:ext cx="1482140" cy="5486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00000"/>
              </a:lnSpc>
            </a:pP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%6.5</a:t>
            </a:r>
            <a:r>
              <a:rPr lang="en-US" altLang="zh-CN" sz="1800" spc="-1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NaCl’de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geli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şme</a:t>
            </a:r>
          </a:p>
        </p:txBody>
      </p:sp>
      <p:sp>
        <p:nvSpPr>
          <p:cNvPr id="1286" name="TextBox 1286"/>
          <p:cNvSpPr txBox="1"/>
          <p:nvPr/>
        </p:nvSpPr>
        <p:spPr>
          <a:xfrm>
            <a:off x="2377694" y="4420423"/>
            <a:ext cx="265521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</p:txBody>
      </p:sp>
      <p:sp>
        <p:nvSpPr>
          <p:cNvPr id="1287" name="TextBox 1287"/>
          <p:cNvSpPr txBox="1"/>
          <p:nvPr/>
        </p:nvSpPr>
        <p:spPr>
          <a:xfrm>
            <a:off x="4664075" y="4420423"/>
            <a:ext cx="20312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1288" name="TextBox 1288"/>
          <p:cNvSpPr txBox="1"/>
          <p:nvPr/>
        </p:nvSpPr>
        <p:spPr>
          <a:xfrm>
            <a:off x="6950329" y="4420423"/>
            <a:ext cx="20312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1289" name="TextBox 1289"/>
          <p:cNvSpPr txBox="1"/>
          <p:nvPr/>
        </p:nvSpPr>
        <p:spPr>
          <a:xfrm>
            <a:off x="91439" y="5154991"/>
            <a:ext cx="7124410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286254" algn="l"/>
                <a:tab pos="4572634" algn="l"/>
                <a:tab pos="6858889" algn="l"/>
              </a:tabLst>
            </a:pPr>
            <a:r>
              <a:rPr lang="en-US" altLang="zh-CN" sz="1800" spc="85" dirty="0">
                <a:solidFill>
                  <a:srgbClr val="000000"/>
                </a:solidFill>
                <a:latin typeface="Times New Roman"/>
                <a:ea typeface="Times New Roman"/>
              </a:rPr>
              <a:t>9,2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pH’da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ea typeface="Times New Roman"/>
              </a:rPr>
              <a:t>gelişme	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ea typeface="Times New Roman"/>
              </a:rPr>
              <a:t>+	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ea typeface="Times New Roman"/>
              </a:rPr>
              <a:t>-	</a:t>
            </a:r>
            <a:r>
              <a:rPr lang="en-US" altLang="zh-CN" sz="1800" spc="3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</p:txBody>
      </p:sp>
      <p:sp>
        <p:nvSpPr>
          <p:cNvPr id="1290" name="TextBox 1290"/>
          <p:cNvSpPr txBox="1"/>
          <p:nvPr/>
        </p:nvSpPr>
        <p:spPr>
          <a:xfrm>
            <a:off x="91439" y="5889839"/>
            <a:ext cx="1915566" cy="82287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99583"/>
              </a:lnSpc>
            </a:pPr>
            <a:r>
              <a:rPr lang="en-US" altLang="zh-CN" sz="1800" spc="69" dirty="0">
                <a:solidFill>
                  <a:srgbClr val="000000"/>
                </a:solidFill>
                <a:latin typeface="Times New Roman"/>
                <a:ea typeface="Times New Roman"/>
              </a:rPr>
              <a:t>%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0.1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4" dirty="0">
                <a:solidFill>
                  <a:srgbClr val="000000"/>
                </a:solidFill>
                <a:latin typeface="Times New Roman"/>
                <a:ea typeface="Times New Roman"/>
              </a:rPr>
              <a:t>met.mavi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si+sütte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geli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şme</a:t>
            </a:r>
          </a:p>
        </p:txBody>
      </p:sp>
      <p:sp>
        <p:nvSpPr>
          <p:cNvPr id="1291" name="TextBox 1291"/>
          <p:cNvSpPr txBox="1"/>
          <p:nvPr/>
        </p:nvSpPr>
        <p:spPr>
          <a:xfrm>
            <a:off x="2377694" y="5889839"/>
            <a:ext cx="265521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</p:txBody>
      </p:sp>
      <p:sp>
        <p:nvSpPr>
          <p:cNvPr id="1292" name="TextBox 1292"/>
          <p:cNvSpPr txBox="1"/>
          <p:nvPr/>
        </p:nvSpPr>
        <p:spPr>
          <a:xfrm>
            <a:off x="4664075" y="5889839"/>
            <a:ext cx="20312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1293" name="TextBox 1293"/>
          <p:cNvSpPr txBox="1"/>
          <p:nvPr/>
        </p:nvSpPr>
        <p:spPr>
          <a:xfrm>
            <a:off x="6950329" y="5889839"/>
            <a:ext cx="265521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4" name="Freeform 1294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5" name="Freeform 1295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6" name="Freeform 1296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7" name="Freeform 1297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8" name="Freeform 1298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9" name="Freeform 1299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0" name="Freeform 1300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1" name="Freeform 1301"/>
          <p:cNvSpPr/>
          <p:nvPr/>
        </p:nvSpPr>
        <p:spPr>
          <a:xfrm>
            <a:off x="0" y="0"/>
            <a:ext cx="2286000" cy="851281"/>
          </a:xfrm>
          <a:custGeom>
            <a:avLst/>
            <a:gdLst>
              <a:gd name="connsiteX0" fmla="*/ 0 w 2286000"/>
              <a:gd name="connsiteY0" fmla="*/ 851281 h 851281"/>
              <a:gd name="connsiteX1" fmla="*/ 2286000 w 2286000"/>
              <a:gd name="connsiteY1" fmla="*/ 851281 h 851281"/>
              <a:gd name="connsiteX2" fmla="*/ 2286000 w 2286000"/>
              <a:gd name="connsiteY2" fmla="*/ 0 h 851281"/>
              <a:gd name="connsiteX3" fmla="*/ 0 w 2286000"/>
              <a:gd name="connsiteY3" fmla="*/ 0 h 851281"/>
              <a:gd name="connsiteX4" fmla="*/ 0 w 2286000"/>
              <a:gd name="connsiteY4" fmla="*/ 851281 h 8512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851281">
                <a:moveTo>
                  <a:pt x="0" y="851281"/>
                </a:moveTo>
                <a:lnTo>
                  <a:pt x="2286000" y="851281"/>
                </a:lnTo>
                <a:lnTo>
                  <a:pt x="2286000" y="0"/>
                </a:lnTo>
                <a:lnTo>
                  <a:pt x="0" y="0"/>
                </a:lnTo>
                <a:lnTo>
                  <a:pt x="0" y="851281"/>
                </a:lnTo>
                <a:close/>
              </a:path>
            </a:pathLst>
          </a:custGeom>
          <a:solidFill>
            <a:srgbClr val="B22B15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2" name="Freeform 1302"/>
          <p:cNvSpPr/>
          <p:nvPr/>
        </p:nvSpPr>
        <p:spPr>
          <a:xfrm>
            <a:off x="2286000" y="0"/>
            <a:ext cx="2286000" cy="851281"/>
          </a:xfrm>
          <a:custGeom>
            <a:avLst/>
            <a:gdLst>
              <a:gd name="connsiteX0" fmla="*/ 0 w 2286000"/>
              <a:gd name="connsiteY0" fmla="*/ 851281 h 851281"/>
              <a:gd name="connsiteX1" fmla="*/ 2286000 w 2286000"/>
              <a:gd name="connsiteY1" fmla="*/ 851281 h 851281"/>
              <a:gd name="connsiteX2" fmla="*/ 2286000 w 2286000"/>
              <a:gd name="connsiteY2" fmla="*/ 0 h 851281"/>
              <a:gd name="connsiteX3" fmla="*/ 0 w 2286000"/>
              <a:gd name="connsiteY3" fmla="*/ 0 h 851281"/>
              <a:gd name="connsiteX4" fmla="*/ 0 w 2286000"/>
              <a:gd name="connsiteY4" fmla="*/ 851281 h 8512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851281">
                <a:moveTo>
                  <a:pt x="0" y="851281"/>
                </a:moveTo>
                <a:lnTo>
                  <a:pt x="2286000" y="851281"/>
                </a:lnTo>
                <a:lnTo>
                  <a:pt x="2286000" y="0"/>
                </a:lnTo>
                <a:lnTo>
                  <a:pt x="0" y="0"/>
                </a:lnTo>
                <a:lnTo>
                  <a:pt x="0" y="851281"/>
                </a:lnTo>
                <a:close/>
              </a:path>
            </a:pathLst>
          </a:custGeom>
          <a:solidFill>
            <a:srgbClr val="B22B15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3" name="Freeform 1303"/>
          <p:cNvSpPr/>
          <p:nvPr/>
        </p:nvSpPr>
        <p:spPr>
          <a:xfrm>
            <a:off x="4572000" y="0"/>
            <a:ext cx="2286000" cy="851281"/>
          </a:xfrm>
          <a:custGeom>
            <a:avLst/>
            <a:gdLst>
              <a:gd name="connsiteX0" fmla="*/ 0 w 2286000"/>
              <a:gd name="connsiteY0" fmla="*/ 851281 h 851281"/>
              <a:gd name="connsiteX1" fmla="*/ 2286000 w 2286000"/>
              <a:gd name="connsiteY1" fmla="*/ 851281 h 851281"/>
              <a:gd name="connsiteX2" fmla="*/ 2286000 w 2286000"/>
              <a:gd name="connsiteY2" fmla="*/ 0 h 851281"/>
              <a:gd name="connsiteX3" fmla="*/ 0 w 2286000"/>
              <a:gd name="connsiteY3" fmla="*/ 0 h 851281"/>
              <a:gd name="connsiteX4" fmla="*/ 0 w 2286000"/>
              <a:gd name="connsiteY4" fmla="*/ 851281 h 8512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851281">
                <a:moveTo>
                  <a:pt x="0" y="851281"/>
                </a:moveTo>
                <a:lnTo>
                  <a:pt x="2286000" y="851281"/>
                </a:lnTo>
                <a:lnTo>
                  <a:pt x="2286000" y="0"/>
                </a:lnTo>
                <a:lnTo>
                  <a:pt x="0" y="0"/>
                </a:lnTo>
                <a:lnTo>
                  <a:pt x="0" y="851281"/>
                </a:lnTo>
                <a:close/>
              </a:path>
            </a:pathLst>
          </a:custGeom>
          <a:solidFill>
            <a:srgbClr val="B22B15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4" name="Freeform 1304"/>
          <p:cNvSpPr/>
          <p:nvPr/>
        </p:nvSpPr>
        <p:spPr>
          <a:xfrm>
            <a:off x="6858000" y="0"/>
            <a:ext cx="2286000" cy="851281"/>
          </a:xfrm>
          <a:custGeom>
            <a:avLst/>
            <a:gdLst>
              <a:gd name="connsiteX0" fmla="*/ 0 w 2286000"/>
              <a:gd name="connsiteY0" fmla="*/ 851281 h 851281"/>
              <a:gd name="connsiteX1" fmla="*/ 2286000 w 2286000"/>
              <a:gd name="connsiteY1" fmla="*/ 851281 h 851281"/>
              <a:gd name="connsiteX2" fmla="*/ 2286000 w 2286000"/>
              <a:gd name="connsiteY2" fmla="*/ 0 h 851281"/>
              <a:gd name="connsiteX3" fmla="*/ 0 w 2286000"/>
              <a:gd name="connsiteY3" fmla="*/ 0 h 851281"/>
              <a:gd name="connsiteX4" fmla="*/ 0 w 2286000"/>
              <a:gd name="connsiteY4" fmla="*/ 851281 h 8512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851281">
                <a:moveTo>
                  <a:pt x="0" y="851281"/>
                </a:moveTo>
                <a:lnTo>
                  <a:pt x="2286000" y="851281"/>
                </a:lnTo>
                <a:lnTo>
                  <a:pt x="2286000" y="0"/>
                </a:lnTo>
                <a:lnTo>
                  <a:pt x="0" y="0"/>
                </a:lnTo>
                <a:lnTo>
                  <a:pt x="0" y="851281"/>
                </a:lnTo>
                <a:close/>
              </a:path>
            </a:pathLst>
          </a:custGeom>
          <a:solidFill>
            <a:srgbClr val="B22B15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5" name="Freeform 1305"/>
          <p:cNvSpPr/>
          <p:nvPr/>
        </p:nvSpPr>
        <p:spPr>
          <a:xfrm>
            <a:off x="0" y="851319"/>
            <a:ext cx="2286000" cy="493229"/>
          </a:xfrm>
          <a:custGeom>
            <a:avLst/>
            <a:gdLst>
              <a:gd name="connsiteX0" fmla="*/ 0 w 2286000"/>
              <a:gd name="connsiteY0" fmla="*/ 493229 h 493229"/>
              <a:gd name="connsiteX1" fmla="*/ 2286000 w 2286000"/>
              <a:gd name="connsiteY1" fmla="*/ 493229 h 493229"/>
              <a:gd name="connsiteX2" fmla="*/ 2286000 w 2286000"/>
              <a:gd name="connsiteY2" fmla="*/ 0 h 493229"/>
              <a:gd name="connsiteX3" fmla="*/ 0 w 2286000"/>
              <a:gd name="connsiteY3" fmla="*/ 0 h 493229"/>
              <a:gd name="connsiteX4" fmla="*/ 0 w 2286000"/>
              <a:gd name="connsiteY4" fmla="*/ 493229 h 493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493229">
                <a:moveTo>
                  <a:pt x="0" y="493229"/>
                </a:moveTo>
                <a:lnTo>
                  <a:pt x="2286000" y="493229"/>
                </a:lnTo>
                <a:lnTo>
                  <a:pt x="2286000" y="0"/>
                </a:lnTo>
                <a:lnTo>
                  <a:pt x="0" y="0"/>
                </a:lnTo>
                <a:lnTo>
                  <a:pt x="0" y="493229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6" name="Freeform 1306"/>
          <p:cNvSpPr/>
          <p:nvPr/>
        </p:nvSpPr>
        <p:spPr>
          <a:xfrm>
            <a:off x="2266950" y="831850"/>
            <a:ext cx="2305050" cy="501650"/>
          </a:xfrm>
          <a:custGeom>
            <a:avLst/>
            <a:gdLst>
              <a:gd name="connsiteX0" fmla="*/ 19050 w 2305050"/>
              <a:gd name="connsiteY0" fmla="*/ 512699 h 501650"/>
              <a:gd name="connsiteX1" fmla="*/ 2305050 w 2305050"/>
              <a:gd name="connsiteY1" fmla="*/ 512699 h 501650"/>
              <a:gd name="connsiteX2" fmla="*/ 2305050 w 2305050"/>
              <a:gd name="connsiteY2" fmla="*/ 19469 h 501650"/>
              <a:gd name="connsiteX3" fmla="*/ 19050 w 2305050"/>
              <a:gd name="connsiteY3" fmla="*/ 19469 h 501650"/>
              <a:gd name="connsiteX4" fmla="*/ 19050 w 2305050"/>
              <a:gd name="connsiteY4" fmla="*/ 512699 h 50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501650">
                <a:moveTo>
                  <a:pt x="19050" y="512699"/>
                </a:moveTo>
                <a:lnTo>
                  <a:pt x="2305050" y="512699"/>
                </a:lnTo>
                <a:lnTo>
                  <a:pt x="2305050" y="19469"/>
                </a:lnTo>
                <a:lnTo>
                  <a:pt x="19050" y="19469"/>
                </a:lnTo>
                <a:lnTo>
                  <a:pt x="19050" y="512699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7" name="Freeform 1307"/>
          <p:cNvSpPr/>
          <p:nvPr/>
        </p:nvSpPr>
        <p:spPr>
          <a:xfrm>
            <a:off x="4552950" y="831850"/>
            <a:ext cx="2305050" cy="501650"/>
          </a:xfrm>
          <a:custGeom>
            <a:avLst/>
            <a:gdLst>
              <a:gd name="connsiteX0" fmla="*/ 19050 w 2305050"/>
              <a:gd name="connsiteY0" fmla="*/ 512699 h 501650"/>
              <a:gd name="connsiteX1" fmla="*/ 2305050 w 2305050"/>
              <a:gd name="connsiteY1" fmla="*/ 512699 h 501650"/>
              <a:gd name="connsiteX2" fmla="*/ 2305050 w 2305050"/>
              <a:gd name="connsiteY2" fmla="*/ 19469 h 501650"/>
              <a:gd name="connsiteX3" fmla="*/ 19050 w 2305050"/>
              <a:gd name="connsiteY3" fmla="*/ 19469 h 501650"/>
              <a:gd name="connsiteX4" fmla="*/ 19050 w 2305050"/>
              <a:gd name="connsiteY4" fmla="*/ 512699 h 50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501650">
                <a:moveTo>
                  <a:pt x="19050" y="512699"/>
                </a:moveTo>
                <a:lnTo>
                  <a:pt x="2305050" y="512699"/>
                </a:lnTo>
                <a:lnTo>
                  <a:pt x="2305050" y="19469"/>
                </a:lnTo>
                <a:lnTo>
                  <a:pt x="19050" y="19469"/>
                </a:lnTo>
                <a:lnTo>
                  <a:pt x="19050" y="512699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8" name="Freeform 1308"/>
          <p:cNvSpPr/>
          <p:nvPr/>
        </p:nvSpPr>
        <p:spPr>
          <a:xfrm>
            <a:off x="6838950" y="831850"/>
            <a:ext cx="2305050" cy="501650"/>
          </a:xfrm>
          <a:custGeom>
            <a:avLst/>
            <a:gdLst>
              <a:gd name="connsiteX0" fmla="*/ 19050 w 2305050"/>
              <a:gd name="connsiteY0" fmla="*/ 512699 h 501650"/>
              <a:gd name="connsiteX1" fmla="*/ 2305050 w 2305050"/>
              <a:gd name="connsiteY1" fmla="*/ 512699 h 501650"/>
              <a:gd name="connsiteX2" fmla="*/ 2305050 w 2305050"/>
              <a:gd name="connsiteY2" fmla="*/ 19469 h 501650"/>
              <a:gd name="connsiteX3" fmla="*/ 19050 w 2305050"/>
              <a:gd name="connsiteY3" fmla="*/ 19469 h 501650"/>
              <a:gd name="connsiteX4" fmla="*/ 19050 w 2305050"/>
              <a:gd name="connsiteY4" fmla="*/ 512699 h 50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501650">
                <a:moveTo>
                  <a:pt x="19050" y="512699"/>
                </a:moveTo>
                <a:lnTo>
                  <a:pt x="2305050" y="512699"/>
                </a:lnTo>
                <a:lnTo>
                  <a:pt x="2305050" y="19469"/>
                </a:lnTo>
                <a:lnTo>
                  <a:pt x="19050" y="19469"/>
                </a:lnTo>
                <a:lnTo>
                  <a:pt x="19050" y="512699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9" name="Freeform 1309"/>
          <p:cNvSpPr/>
          <p:nvPr/>
        </p:nvSpPr>
        <p:spPr>
          <a:xfrm>
            <a:off x="0" y="1344587"/>
            <a:ext cx="2286000" cy="493229"/>
          </a:xfrm>
          <a:custGeom>
            <a:avLst/>
            <a:gdLst>
              <a:gd name="connsiteX0" fmla="*/ 0 w 2286000"/>
              <a:gd name="connsiteY0" fmla="*/ 493229 h 493229"/>
              <a:gd name="connsiteX1" fmla="*/ 2286000 w 2286000"/>
              <a:gd name="connsiteY1" fmla="*/ 493229 h 493229"/>
              <a:gd name="connsiteX2" fmla="*/ 2286000 w 2286000"/>
              <a:gd name="connsiteY2" fmla="*/ 0 h 493229"/>
              <a:gd name="connsiteX3" fmla="*/ 0 w 2286000"/>
              <a:gd name="connsiteY3" fmla="*/ 0 h 493229"/>
              <a:gd name="connsiteX4" fmla="*/ 0 w 2286000"/>
              <a:gd name="connsiteY4" fmla="*/ 493229 h 493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493229">
                <a:moveTo>
                  <a:pt x="0" y="493229"/>
                </a:moveTo>
                <a:lnTo>
                  <a:pt x="2286000" y="493229"/>
                </a:lnTo>
                <a:lnTo>
                  <a:pt x="2286000" y="0"/>
                </a:lnTo>
                <a:lnTo>
                  <a:pt x="0" y="0"/>
                </a:lnTo>
                <a:lnTo>
                  <a:pt x="0" y="493229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0" name="Freeform 1310"/>
          <p:cNvSpPr/>
          <p:nvPr/>
        </p:nvSpPr>
        <p:spPr>
          <a:xfrm>
            <a:off x="2266950" y="1314450"/>
            <a:ext cx="2305050" cy="514350"/>
          </a:xfrm>
          <a:custGeom>
            <a:avLst/>
            <a:gdLst>
              <a:gd name="connsiteX0" fmla="*/ 19050 w 2305050"/>
              <a:gd name="connsiteY0" fmla="*/ 523367 h 514350"/>
              <a:gd name="connsiteX1" fmla="*/ 2305050 w 2305050"/>
              <a:gd name="connsiteY1" fmla="*/ 523367 h 514350"/>
              <a:gd name="connsiteX2" fmla="*/ 2305050 w 2305050"/>
              <a:gd name="connsiteY2" fmla="*/ 30137 h 514350"/>
              <a:gd name="connsiteX3" fmla="*/ 19050 w 2305050"/>
              <a:gd name="connsiteY3" fmla="*/ 30137 h 514350"/>
              <a:gd name="connsiteX4" fmla="*/ 19050 w 2305050"/>
              <a:gd name="connsiteY4" fmla="*/ 523367 h 514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514350">
                <a:moveTo>
                  <a:pt x="19050" y="523367"/>
                </a:moveTo>
                <a:lnTo>
                  <a:pt x="2305050" y="523367"/>
                </a:lnTo>
                <a:lnTo>
                  <a:pt x="2305050" y="30137"/>
                </a:lnTo>
                <a:lnTo>
                  <a:pt x="19050" y="30137"/>
                </a:lnTo>
                <a:lnTo>
                  <a:pt x="19050" y="523367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1" name="Freeform 1311"/>
          <p:cNvSpPr/>
          <p:nvPr/>
        </p:nvSpPr>
        <p:spPr>
          <a:xfrm>
            <a:off x="4552950" y="1314450"/>
            <a:ext cx="2305050" cy="514350"/>
          </a:xfrm>
          <a:custGeom>
            <a:avLst/>
            <a:gdLst>
              <a:gd name="connsiteX0" fmla="*/ 19050 w 2305050"/>
              <a:gd name="connsiteY0" fmla="*/ 523367 h 514350"/>
              <a:gd name="connsiteX1" fmla="*/ 2305050 w 2305050"/>
              <a:gd name="connsiteY1" fmla="*/ 523367 h 514350"/>
              <a:gd name="connsiteX2" fmla="*/ 2305050 w 2305050"/>
              <a:gd name="connsiteY2" fmla="*/ 30137 h 514350"/>
              <a:gd name="connsiteX3" fmla="*/ 19050 w 2305050"/>
              <a:gd name="connsiteY3" fmla="*/ 30137 h 514350"/>
              <a:gd name="connsiteX4" fmla="*/ 19050 w 2305050"/>
              <a:gd name="connsiteY4" fmla="*/ 523367 h 514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514350">
                <a:moveTo>
                  <a:pt x="19050" y="523367"/>
                </a:moveTo>
                <a:lnTo>
                  <a:pt x="2305050" y="523367"/>
                </a:lnTo>
                <a:lnTo>
                  <a:pt x="2305050" y="30137"/>
                </a:lnTo>
                <a:lnTo>
                  <a:pt x="19050" y="30137"/>
                </a:lnTo>
                <a:lnTo>
                  <a:pt x="19050" y="523367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2" name="Freeform 1312"/>
          <p:cNvSpPr/>
          <p:nvPr/>
        </p:nvSpPr>
        <p:spPr>
          <a:xfrm>
            <a:off x="6838950" y="1314450"/>
            <a:ext cx="2305050" cy="514350"/>
          </a:xfrm>
          <a:custGeom>
            <a:avLst/>
            <a:gdLst>
              <a:gd name="connsiteX0" fmla="*/ 19050 w 2305050"/>
              <a:gd name="connsiteY0" fmla="*/ 523367 h 514350"/>
              <a:gd name="connsiteX1" fmla="*/ 2305050 w 2305050"/>
              <a:gd name="connsiteY1" fmla="*/ 523367 h 514350"/>
              <a:gd name="connsiteX2" fmla="*/ 2305050 w 2305050"/>
              <a:gd name="connsiteY2" fmla="*/ 30137 h 514350"/>
              <a:gd name="connsiteX3" fmla="*/ 19050 w 2305050"/>
              <a:gd name="connsiteY3" fmla="*/ 30137 h 514350"/>
              <a:gd name="connsiteX4" fmla="*/ 19050 w 2305050"/>
              <a:gd name="connsiteY4" fmla="*/ 523367 h 514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514350">
                <a:moveTo>
                  <a:pt x="19050" y="523367"/>
                </a:moveTo>
                <a:lnTo>
                  <a:pt x="2305050" y="523367"/>
                </a:lnTo>
                <a:lnTo>
                  <a:pt x="2305050" y="30137"/>
                </a:lnTo>
                <a:lnTo>
                  <a:pt x="19050" y="30137"/>
                </a:lnTo>
                <a:lnTo>
                  <a:pt x="19050" y="523367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3" name="Freeform 1313"/>
          <p:cNvSpPr/>
          <p:nvPr/>
        </p:nvSpPr>
        <p:spPr>
          <a:xfrm>
            <a:off x="0" y="1837766"/>
            <a:ext cx="2286000" cy="851331"/>
          </a:xfrm>
          <a:custGeom>
            <a:avLst/>
            <a:gdLst>
              <a:gd name="connsiteX0" fmla="*/ 0 w 2286000"/>
              <a:gd name="connsiteY0" fmla="*/ 851331 h 851331"/>
              <a:gd name="connsiteX1" fmla="*/ 2286000 w 2286000"/>
              <a:gd name="connsiteY1" fmla="*/ 851331 h 851331"/>
              <a:gd name="connsiteX2" fmla="*/ 2286000 w 2286000"/>
              <a:gd name="connsiteY2" fmla="*/ 0 h 851331"/>
              <a:gd name="connsiteX3" fmla="*/ 0 w 2286000"/>
              <a:gd name="connsiteY3" fmla="*/ 0 h 851331"/>
              <a:gd name="connsiteX4" fmla="*/ 0 w 2286000"/>
              <a:gd name="connsiteY4" fmla="*/ 851331 h 851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851331">
                <a:moveTo>
                  <a:pt x="0" y="851331"/>
                </a:moveTo>
                <a:lnTo>
                  <a:pt x="2286000" y="851331"/>
                </a:lnTo>
                <a:lnTo>
                  <a:pt x="2286000" y="0"/>
                </a:lnTo>
                <a:lnTo>
                  <a:pt x="0" y="0"/>
                </a:lnTo>
                <a:lnTo>
                  <a:pt x="0" y="851331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4" name="Freeform 1314"/>
          <p:cNvSpPr/>
          <p:nvPr/>
        </p:nvSpPr>
        <p:spPr>
          <a:xfrm>
            <a:off x="2266950" y="1809750"/>
            <a:ext cx="2305050" cy="869950"/>
          </a:xfrm>
          <a:custGeom>
            <a:avLst/>
            <a:gdLst>
              <a:gd name="connsiteX0" fmla="*/ 19050 w 2305050"/>
              <a:gd name="connsiteY0" fmla="*/ 879348 h 869950"/>
              <a:gd name="connsiteX1" fmla="*/ 2305050 w 2305050"/>
              <a:gd name="connsiteY1" fmla="*/ 879348 h 869950"/>
              <a:gd name="connsiteX2" fmla="*/ 2305050 w 2305050"/>
              <a:gd name="connsiteY2" fmla="*/ 28016 h 869950"/>
              <a:gd name="connsiteX3" fmla="*/ 19050 w 2305050"/>
              <a:gd name="connsiteY3" fmla="*/ 28016 h 869950"/>
              <a:gd name="connsiteX4" fmla="*/ 19050 w 2305050"/>
              <a:gd name="connsiteY4" fmla="*/ 879348 h 869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869950">
                <a:moveTo>
                  <a:pt x="19050" y="879348"/>
                </a:moveTo>
                <a:lnTo>
                  <a:pt x="2305050" y="879348"/>
                </a:lnTo>
                <a:lnTo>
                  <a:pt x="2305050" y="28016"/>
                </a:lnTo>
                <a:lnTo>
                  <a:pt x="19050" y="28016"/>
                </a:lnTo>
                <a:lnTo>
                  <a:pt x="19050" y="879348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5" name="Freeform 1315"/>
          <p:cNvSpPr/>
          <p:nvPr/>
        </p:nvSpPr>
        <p:spPr>
          <a:xfrm>
            <a:off x="4552950" y="1809750"/>
            <a:ext cx="2305050" cy="869950"/>
          </a:xfrm>
          <a:custGeom>
            <a:avLst/>
            <a:gdLst>
              <a:gd name="connsiteX0" fmla="*/ 19050 w 2305050"/>
              <a:gd name="connsiteY0" fmla="*/ 879348 h 869950"/>
              <a:gd name="connsiteX1" fmla="*/ 2305050 w 2305050"/>
              <a:gd name="connsiteY1" fmla="*/ 879348 h 869950"/>
              <a:gd name="connsiteX2" fmla="*/ 2305050 w 2305050"/>
              <a:gd name="connsiteY2" fmla="*/ 28016 h 869950"/>
              <a:gd name="connsiteX3" fmla="*/ 19050 w 2305050"/>
              <a:gd name="connsiteY3" fmla="*/ 28016 h 869950"/>
              <a:gd name="connsiteX4" fmla="*/ 19050 w 2305050"/>
              <a:gd name="connsiteY4" fmla="*/ 879348 h 869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869950">
                <a:moveTo>
                  <a:pt x="19050" y="879348"/>
                </a:moveTo>
                <a:lnTo>
                  <a:pt x="2305050" y="879348"/>
                </a:lnTo>
                <a:lnTo>
                  <a:pt x="2305050" y="28016"/>
                </a:lnTo>
                <a:lnTo>
                  <a:pt x="19050" y="28016"/>
                </a:lnTo>
                <a:lnTo>
                  <a:pt x="19050" y="879348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6" name="Freeform 1316"/>
          <p:cNvSpPr/>
          <p:nvPr/>
        </p:nvSpPr>
        <p:spPr>
          <a:xfrm>
            <a:off x="6838950" y="1809750"/>
            <a:ext cx="2305050" cy="869950"/>
          </a:xfrm>
          <a:custGeom>
            <a:avLst/>
            <a:gdLst>
              <a:gd name="connsiteX0" fmla="*/ 19050 w 2305050"/>
              <a:gd name="connsiteY0" fmla="*/ 879348 h 869950"/>
              <a:gd name="connsiteX1" fmla="*/ 2305050 w 2305050"/>
              <a:gd name="connsiteY1" fmla="*/ 879348 h 869950"/>
              <a:gd name="connsiteX2" fmla="*/ 2305050 w 2305050"/>
              <a:gd name="connsiteY2" fmla="*/ 28016 h 869950"/>
              <a:gd name="connsiteX3" fmla="*/ 19050 w 2305050"/>
              <a:gd name="connsiteY3" fmla="*/ 28016 h 869950"/>
              <a:gd name="connsiteX4" fmla="*/ 19050 w 2305050"/>
              <a:gd name="connsiteY4" fmla="*/ 879348 h 869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869950">
                <a:moveTo>
                  <a:pt x="19050" y="879348"/>
                </a:moveTo>
                <a:lnTo>
                  <a:pt x="2305050" y="879348"/>
                </a:lnTo>
                <a:lnTo>
                  <a:pt x="2305050" y="28016"/>
                </a:lnTo>
                <a:lnTo>
                  <a:pt x="19050" y="28016"/>
                </a:lnTo>
                <a:lnTo>
                  <a:pt x="19050" y="879348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7" name="Freeform 1317"/>
          <p:cNvSpPr/>
          <p:nvPr/>
        </p:nvSpPr>
        <p:spPr>
          <a:xfrm>
            <a:off x="0" y="2689136"/>
            <a:ext cx="2286000" cy="493229"/>
          </a:xfrm>
          <a:custGeom>
            <a:avLst/>
            <a:gdLst>
              <a:gd name="connsiteX0" fmla="*/ 0 w 2286000"/>
              <a:gd name="connsiteY0" fmla="*/ 493229 h 493229"/>
              <a:gd name="connsiteX1" fmla="*/ 2286000 w 2286000"/>
              <a:gd name="connsiteY1" fmla="*/ 493229 h 493229"/>
              <a:gd name="connsiteX2" fmla="*/ 2286000 w 2286000"/>
              <a:gd name="connsiteY2" fmla="*/ 0 h 493229"/>
              <a:gd name="connsiteX3" fmla="*/ 0 w 2286000"/>
              <a:gd name="connsiteY3" fmla="*/ 0 h 493229"/>
              <a:gd name="connsiteX4" fmla="*/ 0 w 2286000"/>
              <a:gd name="connsiteY4" fmla="*/ 493229 h 493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493229">
                <a:moveTo>
                  <a:pt x="0" y="493229"/>
                </a:moveTo>
                <a:lnTo>
                  <a:pt x="2286000" y="493229"/>
                </a:lnTo>
                <a:lnTo>
                  <a:pt x="2286000" y="0"/>
                </a:lnTo>
                <a:lnTo>
                  <a:pt x="0" y="0"/>
                </a:lnTo>
                <a:lnTo>
                  <a:pt x="0" y="493229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8" name="Freeform 1318"/>
          <p:cNvSpPr/>
          <p:nvPr/>
        </p:nvSpPr>
        <p:spPr>
          <a:xfrm>
            <a:off x="2266950" y="2660650"/>
            <a:ext cx="2305050" cy="514350"/>
          </a:xfrm>
          <a:custGeom>
            <a:avLst/>
            <a:gdLst>
              <a:gd name="connsiteX0" fmla="*/ 19050 w 2305050"/>
              <a:gd name="connsiteY0" fmla="*/ 521716 h 514350"/>
              <a:gd name="connsiteX1" fmla="*/ 2305050 w 2305050"/>
              <a:gd name="connsiteY1" fmla="*/ 521716 h 514350"/>
              <a:gd name="connsiteX2" fmla="*/ 2305050 w 2305050"/>
              <a:gd name="connsiteY2" fmla="*/ 28486 h 514350"/>
              <a:gd name="connsiteX3" fmla="*/ 19050 w 2305050"/>
              <a:gd name="connsiteY3" fmla="*/ 28486 h 514350"/>
              <a:gd name="connsiteX4" fmla="*/ 19050 w 2305050"/>
              <a:gd name="connsiteY4" fmla="*/ 521716 h 514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514350">
                <a:moveTo>
                  <a:pt x="19050" y="521716"/>
                </a:moveTo>
                <a:lnTo>
                  <a:pt x="2305050" y="521716"/>
                </a:lnTo>
                <a:lnTo>
                  <a:pt x="2305050" y="28486"/>
                </a:lnTo>
                <a:lnTo>
                  <a:pt x="19050" y="28486"/>
                </a:lnTo>
                <a:lnTo>
                  <a:pt x="19050" y="521716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9" name="Freeform 1319"/>
          <p:cNvSpPr/>
          <p:nvPr/>
        </p:nvSpPr>
        <p:spPr>
          <a:xfrm>
            <a:off x="4552950" y="2660650"/>
            <a:ext cx="2305050" cy="514350"/>
          </a:xfrm>
          <a:custGeom>
            <a:avLst/>
            <a:gdLst>
              <a:gd name="connsiteX0" fmla="*/ 19050 w 2305050"/>
              <a:gd name="connsiteY0" fmla="*/ 521716 h 514350"/>
              <a:gd name="connsiteX1" fmla="*/ 2305050 w 2305050"/>
              <a:gd name="connsiteY1" fmla="*/ 521716 h 514350"/>
              <a:gd name="connsiteX2" fmla="*/ 2305050 w 2305050"/>
              <a:gd name="connsiteY2" fmla="*/ 28486 h 514350"/>
              <a:gd name="connsiteX3" fmla="*/ 19050 w 2305050"/>
              <a:gd name="connsiteY3" fmla="*/ 28486 h 514350"/>
              <a:gd name="connsiteX4" fmla="*/ 19050 w 2305050"/>
              <a:gd name="connsiteY4" fmla="*/ 521716 h 514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514350">
                <a:moveTo>
                  <a:pt x="19050" y="521716"/>
                </a:moveTo>
                <a:lnTo>
                  <a:pt x="2305050" y="521716"/>
                </a:lnTo>
                <a:lnTo>
                  <a:pt x="2305050" y="28486"/>
                </a:lnTo>
                <a:lnTo>
                  <a:pt x="19050" y="28486"/>
                </a:lnTo>
                <a:lnTo>
                  <a:pt x="19050" y="521716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0" name="Freeform 1320"/>
          <p:cNvSpPr/>
          <p:nvPr/>
        </p:nvSpPr>
        <p:spPr>
          <a:xfrm>
            <a:off x="6838950" y="2660650"/>
            <a:ext cx="2305050" cy="514350"/>
          </a:xfrm>
          <a:custGeom>
            <a:avLst/>
            <a:gdLst>
              <a:gd name="connsiteX0" fmla="*/ 19050 w 2305050"/>
              <a:gd name="connsiteY0" fmla="*/ 521716 h 514350"/>
              <a:gd name="connsiteX1" fmla="*/ 2305050 w 2305050"/>
              <a:gd name="connsiteY1" fmla="*/ 521716 h 514350"/>
              <a:gd name="connsiteX2" fmla="*/ 2305050 w 2305050"/>
              <a:gd name="connsiteY2" fmla="*/ 28486 h 514350"/>
              <a:gd name="connsiteX3" fmla="*/ 19050 w 2305050"/>
              <a:gd name="connsiteY3" fmla="*/ 28486 h 514350"/>
              <a:gd name="connsiteX4" fmla="*/ 19050 w 2305050"/>
              <a:gd name="connsiteY4" fmla="*/ 521716 h 514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514350">
                <a:moveTo>
                  <a:pt x="19050" y="521716"/>
                </a:moveTo>
                <a:lnTo>
                  <a:pt x="2305050" y="521716"/>
                </a:lnTo>
                <a:lnTo>
                  <a:pt x="2305050" y="28486"/>
                </a:lnTo>
                <a:lnTo>
                  <a:pt x="19050" y="28486"/>
                </a:lnTo>
                <a:lnTo>
                  <a:pt x="19050" y="521716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1" name="Freeform 1321"/>
          <p:cNvSpPr/>
          <p:nvPr/>
        </p:nvSpPr>
        <p:spPr>
          <a:xfrm>
            <a:off x="0" y="3182442"/>
            <a:ext cx="2286000" cy="851331"/>
          </a:xfrm>
          <a:custGeom>
            <a:avLst/>
            <a:gdLst>
              <a:gd name="connsiteX0" fmla="*/ 0 w 2286000"/>
              <a:gd name="connsiteY0" fmla="*/ 851331 h 851331"/>
              <a:gd name="connsiteX1" fmla="*/ 2286000 w 2286000"/>
              <a:gd name="connsiteY1" fmla="*/ 851331 h 851331"/>
              <a:gd name="connsiteX2" fmla="*/ 2286000 w 2286000"/>
              <a:gd name="connsiteY2" fmla="*/ 0 h 851331"/>
              <a:gd name="connsiteX3" fmla="*/ 0 w 2286000"/>
              <a:gd name="connsiteY3" fmla="*/ 0 h 851331"/>
              <a:gd name="connsiteX4" fmla="*/ 0 w 2286000"/>
              <a:gd name="connsiteY4" fmla="*/ 851331 h 851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851331">
                <a:moveTo>
                  <a:pt x="0" y="851331"/>
                </a:moveTo>
                <a:lnTo>
                  <a:pt x="2286000" y="851331"/>
                </a:lnTo>
                <a:lnTo>
                  <a:pt x="2286000" y="0"/>
                </a:lnTo>
                <a:lnTo>
                  <a:pt x="0" y="0"/>
                </a:lnTo>
                <a:lnTo>
                  <a:pt x="0" y="851331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2" name="Freeform 1322"/>
          <p:cNvSpPr/>
          <p:nvPr/>
        </p:nvSpPr>
        <p:spPr>
          <a:xfrm>
            <a:off x="2266950" y="3155950"/>
            <a:ext cx="2305050" cy="869950"/>
          </a:xfrm>
          <a:custGeom>
            <a:avLst/>
            <a:gdLst>
              <a:gd name="connsiteX0" fmla="*/ 19050 w 2305050"/>
              <a:gd name="connsiteY0" fmla="*/ 877824 h 869950"/>
              <a:gd name="connsiteX1" fmla="*/ 2305050 w 2305050"/>
              <a:gd name="connsiteY1" fmla="*/ 877824 h 869950"/>
              <a:gd name="connsiteX2" fmla="*/ 2305050 w 2305050"/>
              <a:gd name="connsiteY2" fmla="*/ 26492 h 869950"/>
              <a:gd name="connsiteX3" fmla="*/ 19050 w 2305050"/>
              <a:gd name="connsiteY3" fmla="*/ 26492 h 869950"/>
              <a:gd name="connsiteX4" fmla="*/ 19050 w 2305050"/>
              <a:gd name="connsiteY4" fmla="*/ 877824 h 869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869950">
                <a:moveTo>
                  <a:pt x="19050" y="877824"/>
                </a:moveTo>
                <a:lnTo>
                  <a:pt x="2305050" y="877824"/>
                </a:lnTo>
                <a:lnTo>
                  <a:pt x="2305050" y="26492"/>
                </a:lnTo>
                <a:lnTo>
                  <a:pt x="19050" y="26492"/>
                </a:lnTo>
                <a:lnTo>
                  <a:pt x="19050" y="877824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3" name="Freeform 1323"/>
          <p:cNvSpPr/>
          <p:nvPr/>
        </p:nvSpPr>
        <p:spPr>
          <a:xfrm>
            <a:off x="4552950" y="3155950"/>
            <a:ext cx="2305050" cy="869950"/>
          </a:xfrm>
          <a:custGeom>
            <a:avLst/>
            <a:gdLst>
              <a:gd name="connsiteX0" fmla="*/ 19050 w 2305050"/>
              <a:gd name="connsiteY0" fmla="*/ 877824 h 869950"/>
              <a:gd name="connsiteX1" fmla="*/ 2305050 w 2305050"/>
              <a:gd name="connsiteY1" fmla="*/ 877824 h 869950"/>
              <a:gd name="connsiteX2" fmla="*/ 2305050 w 2305050"/>
              <a:gd name="connsiteY2" fmla="*/ 26492 h 869950"/>
              <a:gd name="connsiteX3" fmla="*/ 19050 w 2305050"/>
              <a:gd name="connsiteY3" fmla="*/ 26492 h 869950"/>
              <a:gd name="connsiteX4" fmla="*/ 19050 w 2305050"/>
              <a:gd name="connsiteY4" fmla="*/ 877824 h 869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869950">
                <a:moveTo>
                  <a:pt x="19050" y="877824"/>
                </a:moveTo>
                <a:lnTo>
                  <a:pt x="2305050" y="877824"/>
                </a:lnTo>
                <a:lnTo>
                  <a:pt x="2305050" y="26492"/>
                </a:lnTo>
                <a:lnTo>
                  <a:pt x="19050" y="26492"/>
                </a:lnTo>
                <a:lnTo>
                  <a:pt x="19050" y="877824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4" name="Freeform 1324"/>
          <p:cNvSpPr/>
          <p:nvPr/>
        </p:nvSpPr>
        <p:spPr>
          <a:xfrm>
            <a:off x="6838950" y="3155950"/>
            <a:ext cx="2305050" cy="869950"/>
          </a:xfrm>
          <a:custGeom>
            <a:avLst/>
            <a:gdLst>
              <a:gd name="connsiteX0" fmla="*/ 19050 w 2305050"/>
              <a:gd name="connsiteY0" fmla="*/ 877824 h 869950"/>
              <a:gd name="connsiteX1" fmla="*/ 2305050 w 2305050"/>
              <a:gd name="connsiteY1" fmla="*/ 877824 h 869950"/>
              <a:gd name="connsiteX2" fmla="*/ 2305050 w 2305050"/>
              <a:gd name="connsiteY2" fmla="*/ 26492 h 869950"/>
              <a:gd name="connsiteX3" fmla="*/ 19050 w 2305050"/>
              <a:gd name="connsiteY3" fmla="*/ 26492 h 869950"/>
              <a:gd name="connsiteX4" fmla="*/ 19050 w 2305050"/>
              <a:gd name="connsiteY4" fmla="*/ 877824 h 869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869950">
                <a:moveTo>
                  <a:pt x="19050" y="877824"/>
                </a:moveTo>
                <a:lnTo>
                  <a:pt x="2305050" y="877824"/>
                </a:lnTo>
                <a:lnTo>
                  <a:pt x="2305050" y="26492"/>
                </a:lnTo>
                <a:lnTo>
                  <a:pt x="19050" y="26492"/>
                </a:lnTo>
                <a:lnTo>
                  <a:pt x="19050" y="877824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5" name="Freeform 1325"/>
          <p:cNvSpPr/>
          <p:nvPr/>
        </p:nvSpPr>
        <p:spPr>
          <a:xfrm>
            <a:off x="0" y="4033685"/>
            <a:ext cx="2286000" cy="493229"/>
          </a:xfrm>
          <a:custGeom>
            <a:avLst/>
            <a:gdLst>
              <a:gd name="connsiteX0" fmla="*/ 0 w 2286000"/>
              <a:gd name="connsiteY0" fmla="*/ 493229 h 493229"/>
              <a:gd name="connsiteX1" fmla="*/ 2286000 w 2286000"/>
              <a:gd name="connsiteY1" fmla="*/ 493229 h 493229"/>
              <a:gd name="connsiteX2" fmla="*/ 2286000 w 2286000"/>
              <a:gd name="connsiteY2" fmla="*/ 0 h 493229"/>
              <a:gd name="connsiteX3" fmla="*/ 0 w 2286000"/>
              <a:gd name="connsiteY3" fmla="*/ 0 h 493229"/>
              <a:gd name="connsiteX4" fmla="*/ 0 w 2286000"/>
              <a:gd name="connsiteY4" fmla="*/ 493229 h 493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493229">
                <a:moveTo>
                  <a:pt x="0" y="493229"/>
                </a:moveTo>
                <a:lnTo>
                  <a:pt x="2286000" y="493229"/>
                </a:lnTo>
                <a:lnTo>
                  <a:pt x="2286000" y="0"/>
                </a:lnTo>
                <a:lnTo>
                  <a:pt x="0" y="0"/>
                </a:lnTo>
                <a:lnTo>
                  <a:pt x="0" y="493229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6" name="Freeform 1326"/>
          <p:cNvSpPr/>
          <p:nvPr/>
        </p:nvSpPr>
        <p:spPr>
          <a:xfrm>
            <a:off x="2266950" y="4006850"/>
            <a:ext cx="2305050" cy="514350"/>
          </a:xfrm>
          <a:custGeom>
            <a:avLst/>
            <a:gdLst>
              <a:gd name="connsiteX0" fmla="*/ 19050 w 2305050"/>
              <a:gd name="connsiteY0" fmla="*/ 520065 h 514350"/>
              <a:gd name="connsiteX1" fmla="*/ 2305050 w 2305050"/>
              <a:gd name="connsiteY1" fmla="*/ 520065 h 514350"/>
              <a:gd name="connsiteX2" fmla="*/ 2305050 w 2305050"/>
              <a:gd name="connsiteY2" fmla="*/ 26835 h 514350"/>
              <a:gd name="connsiteX3" fmla="*/ 19050 w 2305050"/>
              <a:gd name="connsiteY3" fmla="*/ 26835 h 514350"/>
              <a:gd name="connsiteX4" fmla="*/ 19050 w 2305050"/>
              <a:gd name="connsiteY4" fmla="*/ 520065 h 514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514350">
                <a:moveTo>
                  <a:pt x="19050" y="520065"/>
                </a:moveTo>
                <a:lnTo>
                  <a:pt x="2305050" y="520065"/>
                </a:lnTo>
                <a:lnTo>
                  <a:pt x="2305050" y="26835"/>
                </a:lnTo>
                <a:lnTo>
                  <a:pt x="19050" y="26835"/>
                </a:lnTo>
                <a:lnTo>
                  <a:pt x="19050" y="520065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7" name="Freeform 1327"/>
          <p:cNvSpPr/>
          <p:nvPr/>
        </p:nvSpPr>
        <p:spPr>
          <a:xfrm>
            <a:off x="4552950" y="4006850"/>
            <a:ext cx="2305050" cy="514350"/>
          </a:xfrm>
          <a:custGeom>
            <a:avLst/>
            <a:gdLst>
              <a:gd name="connsiteX0" fmla="*/ 19050 w 2305050"/>
              <a:gd name="connsiteY0" fmla="*/ 520065 h 514350"/>
              <a:gd name="connsiteX1" fmla="*/ 2305050 w 2305050"/>
              <a:gd name="connsiteY1" fmla="*/ 520065 h 514350"/>
              <a:gd name="connsiteX2" fmla="*/ 2305050 w 2305050"/>
              <a:gd name="connsiteY2" fmla="*/ 26835 h 514350"/>
              <a:gd name="connsiteX3" fmla="*/ 19050 w 2305050"/>
              <a:gd name="connsiteY3" fmla="*/ 26835 h 514350"/>
              <a:gd name="connsiteX4" fmla="*/ 19050 w 2305050"/>
              <a:gd name="connsiteY4" fmla="*/ 520065 h 514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514350">
                <a:moveTo>
                  <a:pt x="19050" y="520065"/>
                </a:moveTo>
                <a:lnTo>
                  <a:pt x="2305050" y="520065"/>
                </a:lnTo>
                <a:lnTo>
                  <a:pt x="2305050" y="26835"/>
                </a:lnTo>
                <a:lnTo>
                  <a:pt x="19050" y="26835"/>
                </a:lnTo>
                <a:lnTo>
                  <a:pt x="19050" y="520065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8" name="Freeform 1328"/>
          <p:cNvSpPr/>
          <p:nvPr/>
        </p:nvSpPr>
        <p:spPr>
          <a:xfrm>
            <a:off x="6838950" y="4006850"/>
            <a:ext cx="2305050" cy="514350"/>
          </a:xfrm>
          <a:custGeom>
            <a:avLst/>
            <a:gdLst>
              <a:gd name="connsiteX0" fmla="*/ 19050 w 2305050"/>
              <a:gd name="connsiteY0" fmla="*/ 520065 h 514350"/>
              <a:gd name="connsiteX1" fmla="*/ 2305050 w 2305050"/>
              <a:gd name="connsiteY1" fmla="*/ 520065 h 514350"/>
              <a:gd name="connsiteX2" fmla="*/ 2305050 w 2305050"/>
              <a:gd name="connsiteY2" fmla="*/ 26835 h 514350"/>
              <a:gd name="connsiteX3" fmla="*/ 19050 w 2305050"/>
              <a:gd name="connsiteY3" fmla="*/ 26835 h 514350"/>
              <a:gd name="connsiteX4" fmla="*/ 19050 w 2305050"/>
              <a:gd name="connsiteY4" fmla="*/ 520065 h 514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514350">
                <a:moveTo>
                  <a:pt x="19050" y="520065"/>
                </a:moveTo>
                <a:lnTo>
                  <a:pt x="2305050" y="520065"/>
                </a:lnTo>
                <a:lnTo>
                  <a:pt x="2305050" y="26835"/>
                </a:lnTo>
                <a:lnTo>
                  <a:pt x="19050" y="26835"/>
                </a:lnTo>
                <a:lnTo>
                  <a:pt x="19050" y="520065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9" name="Freeform 1329"/>
          <p:cNvSpPr/>
          <p:nvPr/>
        </p:nvSpPr>
        <p:spPr>
          <a:xfrm>
            <a:off x="0" y="4526953"/>
            <a:ext cx="2286000" cy="493229"/>
          </a:xfrm>
          <a:custGeom>
            <a:avLst/>
            <a:gdLst>
              <a:gd name="connsiteX0" fmla="*/ 0 w 2286000"/>
              <a:gd name="connsiteY0" fmla="*/ 493229 h 493229"/>
              <a:gd name="connsiteX1" fmla="*/ 2286000 w 2286000"/>
              <a:gd name="connsiteY1" fmla="*/ 493229 h 493229"/>
              <a:gd name="connsiteX2" fmla="*/ 2286000 w 2286000"/>
              <a:gd name="connsiteY2" fmla="*/ 0 h 493229"/>
              <a:gd name="connsiteX3" fmla="*/ 0 w 2286000"/>
              <a:gd name="connsiteY3" fmla="*/ 0 h 493229"/>
              <a:gd name="connsiteX4" fmla="*/ 0 w 2286000"/>
              <a:gd name="connsiteY4" fmla="*/ 493229 h 493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493229">
                <a:moveTo>
                  <a:pt x="0" y="493229"/>
                </a:moveTo>
                <a:lnTo>
                  <a:pt x="2286000" y="493229"/>
                </a:lnTo>
                <a:lnTo>
                  <a:pt x="2286000" y="0"/>
                </a:lnTo>
                <a:lnTo>
                  <a:pt x="0" y="0"/>
                </a:lnTo>
                <a:lnTo>
                  <a:pt x="0" y="493229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0" name="Freeform 1330"/>
          <p:cNvSpPr/>
          <p:nvPr/>
        </p:nvSpPr>
        <p:spPr>
          <a:xfrm>
            <a:off x="2266950" y="4502150"/>
            <a:ext cx="2305050" cy="514350"/>
          </a:xfrm>
          <a:custGeom>
            <a:avLst/>
            <a:gdLst>
              <a:gd name="connsiteX0" fmla="*/ 19050 w 2305050"/>
              <a:gd name="connsiteY0" fmla="*/ 518033 h 514350"/>
              <a:gd name="connsiteX1" fmla="*/ 2305050 w 2305050"/>
              <a:gd name="connsiteY1" fmla="*/ 518033 h 514350"/>
              <a:gd name="connsiteX2" fmla="*/ 2305050 w 2305050"/>
              <a:gd name="connsiteY2" fmla="*/ 24803 h 514350"/>
              <a:gd name="connsiteX3" fmla="*/ 19050 w 2305050"/>
              <a:gd name="connsiteY3" fmla="*/ 24803 h 514350"/>
              <a:gd name="connsiteX4" fmla="*/ 19050 w 2305050"/>
              <a:gd name="connsiteY4" fmla="*/ 518033 h 514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514350">
                <a:moveTo>
                  <a:pt x="19050" y="518033"/>
                </a:moveTo>
                <a:lnTo>
                  <a:pt x="2305050" y="518033"/>
                </a:lnTo>
                <a:lnTo>
                  <a:pt x="2305050" y="24803"/>
                </a:lnTo>
                <a:lnTo>
                  <a:pt x="19050" y="24803"/>
                </a:lnTo>
                <a:lnTo>
                  <a:pt x="19050" y="518033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1" name="Freeform 1331"/>
          <p:cNvSpPr/>
          <p:nvPr/>
        </p:nvSpPr>
        <p:spPr>
          <a:xfrm>
            <a:off x="4552950" y="4502150"/>
            <a:ext cx="2305050" cy="514350"/>
          </a:xfrm>
          <a:custGeom>
            <a:avLst/>
            <a:gdLst>
              <a:gd name="connsiteX0" fmla="*/ 19050 w 2305050"/>
              <a:gd name="connsiteY0" fmla="*/ 518033 h 514350"/>
              <a:gd name="connsiteX1" fmla="*/ 2305050 w 2305050"/>
              <a:gd name="connsiteY1" fmla="*/ 518033 h 514350"/>
              <a:gd name="connsiteX2" fmla="*/ 2305050 w 2305050"/>
              <a:gd name="connsiteY2" fmla="*/ 24803 h 514350"/>
              <a:gd name="connsiteX3" fmla="*/ 19050 w 2305050"/>
              <a:gd name="connsiteY3" fmla="*/ 24803 h 514350"/>
              <a:gd name="connsiteX4" fmla="*/ 19050 w 2305050"/>
              <a:gd name="connsiteY4" fmla="*/ 518033 h 514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514350">
                <a:moveTo>
                  <a:pt x="19050" y="518033"/>
                </a:moveTo>
                <a:lnTo>
                  <a:pt x="2305050" y="518033"/>
                </a:lnTo>
                <a:lnTo>
                  <a:pt x="2305050" y="24803"/>
                </a:lnTo>
                <a:lnTo>
                  <a:pt x="19050" y="24803"/>
                </a:lnTo>
                <a:lnTo>
                  <a:pt x="19050" y="518033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2" name="Freeform 1332"/>
          <p:cNvSpPr/>
          <p:nvPr/>
        </p:nvSpPr>
        <p:spPr>
          <a:xfrm>
            <a:off x="6838950" y="4502150"/>
            <a:ext cx="2305050" cy="514350"/>
          </a:xfrm>
          <a:custGeom>
            <a:avLst/>
            <a:gdLst>
              <a:gd name="connsiteX0" fmla="*/ 19050 w 2305050"/>
              <a:gd name="connsiteY0" fmla="*/ 518033 h 514350"/>
              <a:gd name="connsiteX1" fmla="*/ 2305050 w 2305050"/>
              <a:gd name="connsiteY1" fmla="*/ 518033 h 514350"/>
              <a:gd name="connsiteX2" fmla="*/ 2305050 w 2305050"/>
              <a:gd name="connsiteY2" fmla="*/ 24803 h 514350"/>
              <a:gd name="connsiteX3" fmla="*/ 19050 w 2305050"/>
              <a:gd name="connsiteY3" fmla="*/ 24803 h 514350"/>
              <a:gd name="connsiteX4" fmla="*/ 19050 w 2305050"/>
              <a:gd name="connsiteY4" fmla="*/ 518033 h 514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514350">
                <a:moveTo>
                  <a:pt x="19050" y="518033"/>
                </a:moveTo>
                <a:lnTo>
                  <a:pt x="2305050" y="518033"/>
                </a:lnTo>
                <a:lnTo>
                  <a:pt x="2305050" y="24803"/>
                </a:lnTo>
                <a:lnTo>
                  <a:pt x="19050" y="24803"/>
                </a:lnTo>
                <a:lnTo>
                  <a:pt x="19050" y="518033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3" name="Freeform 1333"/>
          <p:cNvSpPr/>
          <p:nvPr/>
        </p:nvSpPr>
        <p:spPr>
          <a:xfrm>
            <a:off x="0" y="5020195"/>
            <a:ext cx="2286000" cy="851331"/>
          </a:xfrm>
          <a:custGeom>
            <a:avLst/>
            <a:gdLst>
              <a:gd name="connsiteX0" fmla="*/ 0 w 2286000"/>
              <a:gd name="connsiteY0" fmla="*/ 851331 h 851331"/>
              <a:gd name="connsiteX1" fmla="*/ 2286000 w 2286000"/>
              <a:gd name="connsiteY1" fmla="*/ 851331 h 851331"/>
              <a:gd name="connsiteX2" fmla="*/ 2286000 w 2286000"/>
              <a:gd name="connsiteY2" fmla="*/ 0 h 851331"/>
              <a:gd name="connsiteX3" fmla="*/ 0 w 2286000"/>
              <a:gd name="connsiteY3" fmla="*/ 0 h 851331"/>
              <a:gd name="connsiteX4" fmla="*/ 0 w 2286000"/>
              <a:gd name="connsiteY4" fmla="*/ 851331 h 851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851331">
                <a:moveTo>
                  <a:pt x="0" y="851331"/>
                </a:moveTo>
                <a:lnTo>
                  <a:pt x="2286000" y="851331"/>
                </a:lnTo>
                <a:lnTo>
                  <a:pt x="2286000" y="0"/>
                </a:lnTo>
                <a:lnTo>
                  <a:pt x="0" y="0"/>
                </a:lnTo>
                <a:lnTo>
                  <a:pt x="0" y="851331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4" name="Freeform 1334"/>
          <p:cNvSpPr/>
          <p:nvPr/>
        </p:nvSpPr>
        <p:spPr>
          <a:xfrm>
            <a:off x="2266950" y="4997450"/>
            <a:ext cx="2305050" cy="869950"/>
          </a:xfrm>
          <a:custGeom>
            <a:avLst/>
            <a:gdLst>
              <a:gd name="connsiteX0" fmla="*/ 19050 w 2305050"/>
              <a:gd name="connsiteY0" fmla="*/ 874077 h 869950"/>
              <a:gd name="connsiteX1" fmla="*/ 2305050 w 2305050"/>
              <a:gd name="connsiteY1" fmla="*/ 874077 h 869950"/>
              <a:gd name="connsiteX2" fmla="*/ 2305050 w 2305050"/>
              <a:gd name="connsiteY2" fmla="*/ 22745 h 869950"/>
              <a:gd name="connsiteX3" fmla="*/ 19050 w 2305050"/>
              <a:gd name="connsiteY3" fmla="*/ 22745 h 869950"/>
              <a:gd name="connsiteX4" fmla="*/ 19050 w 2305050"/>
              <a:gd name="connsiteY4" fmla="*/ 874077 h 869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869950">
                <a:moveTo>
                  <a:pt x="19050" y="874077"/>
                </a:moveTo>
                <a:lnTo>
                  <a:pt x="2305050" y="874077"/>
                </a:lnTo>
                <a:lnTo>
                  <a:pt x="2305050" y="22745"/>
                </a:lnTo>
                <a:lnTo>
                  <a:pt x="19050" y="22745"/>
                </a:lnTo>
                <a:lnTo>
                  <a:pt x="19050" y="874077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5" name="Freeform 1335"/>
          <p:cNvSpPr/>
          <p:nvPr/>
        </p:nvSpPr>
        <p:spPr>
          <a:xfrm>
            <a:off x="4552950" y="4997450"/>
            <a:ext cx="2305050" cy="869950"/>
          </a:xfrm>
          <a:custGeom>
            <a:avLst/>
            <a:gdLst>
              <a:gd name="connsiteX0" fmla="*/ 19050 w 2305050"/>
              <a:gd name="connsiteY0" fmla="*/ 874077 h 869950"/>
              <a:gd name="connsiteX1" fmla="*/ 2305050 w 2305050"/>
              <a:gd name="connsiteY1" fmla="*/ 874077 h 869950"/>
              <a:gd name="connsiteX2" fmla="*/ 2305050 w 2305050"/>
              <a:gd name="connsiteY2" fmla="*/ 22745 h 869950"/>
              <a:gd name="connsiteX3" fmla="*/ 19050 w 2305050"/>
              <a:gd name="connsiteY3" fmla="*/ 22745 h 869950"/>
              <a:gd name="connsiteX4" fmla="*/ 19050 w 2305050"/>
              <a:gd name="connsiteY4" fmla="*/ 874077 h 869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869950">
                <a:moveTo>
                  <a:pt x="19050" y="874077"/>
                </a:moveTo>
                <a:lnTo>
                  <a:pt x="2305050" y="874077"/>
                </a:lnTo>
                <a:lnTo>
                  <a:pt x="2305050" y="22745"/>
                </a:lnTo>
                <a:lnTo>
                  <a:pt x="19050" y="22745"/>
                </a:lnTo>
                <a:lnTo>
                  <a:pt x="19050" y="874077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6" name="Freeform 1336"/>
          <p:cNvSpPr/>
          <p:nvPr/>
        </p:nvSpPr>
        <p:spPr>
          <a:xfrm>
            <a:off x="6838950" y="4997450"/>
            <a:ext cx="2305050" cy="869950"/>
          </a:xfrm>
          <a:custGeom>
            <a:avLst/>
            <a:gdLst>
              <a:gd name="connsiteX0" fmla="*/ 19050 w 2305050"/>
              <a:gd name="connsiteY0" fmla="*/ 874077 h 869950"/>
              <a:gd name="connsiteX1" fmla="*/ 2305050 w 2305050"/>
              <a:gd name="connsiteY1" fmla="*/ 874077 h 869950"/>
              <a:gd name="connsiteX2" fmla="*/ 2305050 w 2305050"/>
              <a:gd name="connsiteY2" fmla="*/ 22745 h 869950"/>
              <a:gd name="connsiteX3" fmla="*/ 19050 w 2305050"/>
              <a:gd name="connsiteY3" fmla="*/ 22745 h 869950"/>
              <a:gd name="connsiteX4" fmla="*/ 19050 w 2305050"/>
              <a:gd name="connsiteY4" fmla="*/ 874077 h 869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869950">
                <a:moveTo>
                  <a:pt x="19050" y="874077"/>
                </a:moveTo>
                <a:lnTo>
                  <a:pt x="2305050" y="874077"/>
                </a:lnTo>
                <a:lnTo>
                  <a:pt x="2305050" y="22745"/>
                </a:lnTo>
                <a:lnTo>
                  <a:pt x="19050" y="22745"/>
                </a:lnTo>
                <a:lnTo>
                  <a:pt x="19050" y="874077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7" name="Freeform 1337"/>
          <p:cNvSpPr/>
          <p:nvPr/>
        </p:nvSpPr>
        <p:spPr>
          <a:xfrm>
            <a:off x="0" y="5871527"/>
            <a:ext cx="2286000" cy="493229"/>
          </a:xfrm>
          <a:custGeom>
            <a:avLst/>
            <a:gdLst>
              <a:gd name="connsiteX0" fmla="*/ 0 w 2286000"/>
              <a:gd name="connsiteY0" fmla="*/ 493229 h 493229"/>
              <a:gd name="connsiteX1" fmla="*/ 2286000 w 2286000"/>
              <a:gd name="connsiteY1" fmla="*/ 493229 h 493229"/>
              <a:gd name="connsiteX2" fmla="*/ 2286000 w 2286000"/>
              <a:gd name="connsiteY2" fmla="*/ 0 h 493229"/>
              <a:gd name="connsiteX3" fmla="*/ 0 w 2286000"/>
              <a:gd name="connsiteY3" fmla="*/ 0 h 493229"/>
              <a:gd name="connsiteX4" fmla="*/ 0 w 2286000"/>
              <a:gd name="connsiteY4" fmla="*/ 493229 h 493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493229">
                <a:moveTo>
                  <a:pt x="0" y="493229"/>
                </a:moveTo>
                <a:lnTo>
                  <a:pt x="2286000" y="493229"/>
                </a:lnTo>
                <a:lnTo>
                  <a:pt x="2286000" y="0"/>
                </a:lnTo>
                <a:lnTo>
                  <a:pt x="0" y="0"/>
                </a:lnTo>
                <a:lnTo>
                  <a:pt x="0" y="493229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8" name="Freeform 1338"/>
          <p:cNvSpPr/>
          <p:nvPr/>
        </p:nvSpPr>
        <p:spPr>
          <a:xfrm>
            <a:off x="2266950" y="5848350"/>
            <a:ext cx="2305050" cy="514350"/>
          </a:xfrm>
          <a:custGeom>
            <a:avLst/>
            <a:gdLst>
              <a:gd name="connsiteX0" fmla="*/ 19050 w 2305050"/>
              <a:gd name="connsiteY0" fmla="*/ 516407 h 514350"/>
              <a:gd name="connsiteX1" fmla="*/ 2305050 w 2305050"/>
              <a:gd name="connsiteY1" fmla="*/ 516407 h 514350"/>
              <a:gd name="connsiteX2" fmla="*/ 2305050 w 2305050"/>
              <a:gd name="connsiteY2" fmla="*/ 23177 h 514350"/>
              <a:gd name="connsiteX3" fmla="*/ 19050 w 2305050"/>
              <a:gd name="connsiteY3" fmla="*/ 23177 h 514350"/>
              <a:gd name="connsiteX4" fmla="*/ 19050 w 2305050"/>
              <a:gd name="connsiteY4" fmla="*/ 516407 h 514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514350">
                <a:moveTo>
                  <a:pt x="19050" y="516407"/>
                </a:moveTo>
                <a:lnTo>
                  <a:pt x="2305050" y="516407"/>
                </a:lnTo>
                <a:lnTo>
                  <a:pt x="2305050" y="23177"/>
                </a:lnTo>
                <a:lnTo>
                  <a:pt x="19050" y="23177"/>
                </a:lnTo>
                <a:lnTo>
                  <a:pt x="19050" y="516407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9" name="Freeform 1339"/>
          <p:cNvSpPr/>
          <p:nvPr/>
        </p:nvSpPr>
        <p:spPr>
          <a:xfrm>
            <a:off x="4552950" y="5848350"/>
            <a:ext cx="2305050" cy="514350"/>
          </a:xfrm>
          <a:custGeom>
            <a:avLst/>
            <a:gdLst>
              <a:gd name="connsiteX0" fmla="*/ 19050 w 2305050"/>
              <a:gd name="connsiteY0" fmla="*/ 516407 h 514350"/>
              <a:gd name="connsiteX1" fmla="*/ 2305050 w 2305050"/>
              <a:gd name="connsiteY1" fmla="*/ 516407 h 514350"/>
              <a:gd name="connsiteX2" fmla="*/ 2305050 w 2305050"/>
              <a:gd name="connsiteY2" fmla="*/ 23177 h 514350"/>
              <a:gd name="connsiteX3" fmla="*/ 19050 w 2305050"/>
              <a:gd name="connsiteY3" fmla="*/ 23177 h 514350"/>
              <a:gd name="connsiteX4" fmla="*/ 19050 w 2305050"/>
              <a:gd name="connsiteY4" fmla="*/ 516407 h 514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514350">
                <a:moveTo>
                  <a:pt x="19050" y="516407"/>
                </a:moveTo>
                <a:lnTo>
                  <a:pt x="2305050" y="516407"/>
                </a:lnTo>
                <a:lnTo>
                  <a:pt x="2305050" y="23177"/>
                </a:lnTo>
                <a:lnTo>
                  <a:pt x="19050" y="23177"/>
                </a:lnTo>
                <a:lnTo>
                  <a:pt x="19050" y="516407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0" name="Freeform 1340"/>
          <p:cNvSpPr/>
          <p:nvPr/>
        </p:nvSpPr>
        <p:spPr>
          <a:xfrm>
            <a:off x="6838950" y="5848350"/>
            <a:ext cx="2305050" cy="514350"/>
          </a:xfrm>
          <a:custGeom>
            <a:avLst/>
            <a:gdLst>
              <a:gd name="connsiteX0" fmla="*/ 19050 w 2305050"/>
              <a:gd name="connsiteY0" fmla="*/ 516407 h 514350"/>
              <a:gd name="connsiteX1" fmla="*/ 2305050 w 2305050"/>
              <a:gd name="connsiteY1" fmla="*/ 516407 h 514350"/>
              <a:gd name="connsiteX2" fmla="*/ 2305050 w 2305050"/>
              <a:gd name="connsiteY2" fmla="*/ 23177 h 514350"/>
              <a:gd name="connsiteX3" fmla="*/ 19050 w 2305050"/>
              <a:gd name="connsiteY3" fmla="*/ 23177 h 514350"/>
              <a:gd name="connsiteX4" fmla="*/ 19050 w 2305050"/>
              <a:gd name="connsiteY4" fmla="*/ 516407 h 514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514350">
                <a:moveTo>
                  <a:pt x="19050" y="516407"/>
                </a:moveTo>
                <a:lnTo>
                  <a:pt x="2305050" y="516407"/>
                </a:lnTo>
                <a:lnTo>
                  <a:pt x="2305050" y="23177"/>
                </a:lnTo>
                <a:lnTo>
                  <a:pt x="19050" y="23177"/>
                </a:lnTo>
                <a:lnTo>
                  <a:pt x="19050" y="516407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1" name="Freeform 1341"/>
          <p:cNvSpPr/>
          <p:nvPr/>
        </p:nvSpPr>
        <p:spPr>
          <a:xfrm>
            <a:off x="0" y="6364766"/>
            <a:ext cx="2286000" cy="493229"/>
          </a:xfrm>
          <a:custGeom>
            <a:avLst/>
            <a:gdLst>
              <a:gd name="connsiteX0" fmla="*/ 0 w 2286000"/>
              <a:gd name="connsiteY0" fmla="*/ 493229 h 493229"/>
              <a:gd name="connsiteX1" fmla="*/ 2286000 w 2286000"/>
              <a:gd name="connsiteY1" fmla="*/ 493229 h 493229"/>
              <a:gd name="connsiteX2" fmla="*/ 2286000 w 2286000"/>
              <a:gd name="connsiteY2" fmla="*/ 0 h 493229"/>
              <a:gd name="connsiteX3" fmla="*/ 0 w 2286000"/>
              <a:gd name="connsiteY3" fmla="*/ 0 h 493229"/>
              <a:gd name="connsiteX4" fmla="*/ 0 w 2286000"/>
              <a:gd name="connsiteY4" fmla="*/ 493229 h 493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493229">
                <a:moveTo>
                  <a:pt x="0" y="493229"/>
                </a:moveTo>
                <a:lnTo>
                  <a:pt x="2286000" y="493229"/>
                </a:lnTo>
                <a:lnTo>
                  <a:pt x="2286000" y="0"/>
                </a:lnTo>
                <a:lnTo>
                  <a:pt x="0" y="0"/>
                </a:lnTo>
                <a:lnTo>
                  <a:pt x="0" y="493229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2" name="Freeform 1342"/>
          <p:cNvSpPr/>
          <p:nvPr/>
        </p:nvSpPr>
        <p:spPr>
          <a:xfrm>
            <a:off x="2266950" y="6343650"/>
            <a:ext cx="2305050" cy="501650"/>
          </a:xfrm>
          <a:custGeom>
            <a:avLst/>
            <a:gdLst>
              <a:gd name="connsiteX0" fmla="*/ 19050 w 2305050"/>
              <a:gd name="connsiteY0" fmla="*/ 514346 h 501650"/>
              <a:gd name="connsiteX1" fmla="*/ 2305050 w 2305050"/>
              <a:gd name="connsiteY1" fmla="*/ 514346 h 501650"/>
              <a:gd name="connsiteX2" fmla="*/ 2305050 w 2305050"/>
              <a:gd name="connsiteY2" fmla="*/ 21116 h 501650"/>
              <a:gd name="connsiteX3" fmla="*/ 19050 w 2305050"/>
              <a:gd name="connsiteY3" fmla="*/ 21116 h 501650"/>
              <a:gd name="connsiteX4" fmla="*/ 19050 w 2305050"/>
              <a:gd name="connsiteY4" fmla="*/ 514346 h 50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501650">
                <a:moveTo>
                  <a:pt x="19050" y="514346"/>
                </a:moveTo>
                <a:lnTo>
                  <a:pt x="2305050" y="514346"/>
                </a:lnTo>
                <a:lnTo>
                  <a:pt x="2305050" y="21116"/>
                </a:lnTo>
                <a:lnTo>
                  <a:pt x="19050" y="21116"/>
                </a:lnTo>
                <a:lnTo>
                  <a:pt x="19050" y="514346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3" name="Freeform 1343"/>
          <p:cNvSpPr/>
          <p:nvPr/>
        </p:nvSpPr>
        <p:spPr>
          <a:xfrm>
            <a:off x="4552950" y="6343650"/>
            <a:ext cx="2305050" cy="501650"/>
          </a:xfrm>
          <a:custGeom>
            <a:avLst/>
            <a:gdLst>
              <a:gd name="connsiteX0" fmla="*/ 19050 w 2305050"/>
              <a:gd name="connsiteY0" fmla="*/ 514346 h 501650"/>
              <a:gd name="connsiteX1" fmla="*/ 2305050 w 2305050"/>
              <a:gd name="connsiteY1" fmla="*/ 514346 h 501650"/>
              <a:gd name="connsiteX2" fmla="*/ 2305050 w 2305050"/>
              <a:gd name="connsiteY2" fmla="*/ 21116 h 501650"/>
              <a:gd name="connsiteX3" fmla="*/ 19050 w 2305050"/>
              <a:gd name="connsiteY3" fmla="*/ 21116 h 501650"/>
              <a:gd name="connsiteX4" fmla="*/ 19050 w 2305050"/>
              <a:gd name="connsiteY4" fmla="*/ 514346 h 50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501650">
                <a:moveTo>
                  <a:pt x="19050" y="514346"/>
                </a:moveTo>
                <a:lnTo>
                  <a:pt x="2305050" y="514346"/>
                </a:lnTo>
                <a:lnTo>
                  <a:pt x="2305050" y="21116"/>
                </a:lnTo>
                <a:lnTo>
                  <a:pt x="19050" y="21116"/>
                </a:lnTo>
                <a:lnTo>
                  <a:pt x="19050" y="514346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4" name="Freeform 1344"/>
          <p:cNvSpPr/>
          <p:nvPr/>
        </p:nvSpPr>
        <p:spPr>
          <a:xfrm>
            <a:off x="6838950" y="6343650"/>
            <a:ext cx="2305050" cy="501650"/>
          </a:xfrm>
          <a:custGeom>
            <a:avLst/>
            <a:gdLst>
              <a:gd name="connsiteX0" fmla="*/ 19050 w 2305050"/>
              <a:gd name="connsiteY0" fmla="*/ 514346 h 501650"/>
              <a:gd name="connsiteX1" fmla="*/ 2305050 w 2305050"/>
              <a:gd name="connsiteY1" fmla="*/ 514346 h 501650"/>
              <a:gd name="connsiteX2" fmla="*/ 2305050 w 2305050"/>
              <a:gd name="connsiteY2" fmla="*/ 21116 h 501650"/>
              <a:gd name="connsiteX3" fmla="*/ 19050 w 2305050"/>
              <a:gd name="connsiteY3" fmla="*/ 21116 h 501650"/>
              <a:gd name="connsiteX4" fmla="*/ 19050 w 2305050"/>
              <a:gd name="connsiteY4" fmla="*/ 514346 h 50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501650">
                <a:moveTo>
                  <a:pt x="19050" y="514346"/>
                </a:moveTo>
                <a:lnTo>
                  <a:pt x="2305050" y="514346"/>
                </a:lnTo>
                <a:lnTo>
                  <a:pt x="2305050" y="21116"/>
                </a:lnTo>
                <a:lnTo>
                  <a:pt x="19050" y="21116"/>
                </a:lnTo>
                <a:lnTo>
                  <a:pt x="19050" y="514346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5" name="Freeform 1345"/>
          <p:cNvSpPr/>
          <p:nvPr/>
        </p:nvSpPr>
        <p:spPr>
          <a:xfrm>
            <a:off x="2286000" y="0"/>
            <a:ext cx="0" cy="6858000"/>
          </a:xfrm>
          <a:custGeom>
            <a:avLst/>
            <a:gdLst>
              <a:gd name="connsiteX0" fmla="*/ 0 w 0"/>
              <a:gd name="connsiteY0" fmla="*/ 0 h 6858000"/>
              <a:gd name="connsiteX1" fmla="*/ 0 w 0"/>
              <a:gd name="connsiteY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6" name="Freeform 1346"/>
          <p:cNvSpPr/>
          <p:nvPr/>
        </p:nvSpPr>
        <p:spPr>
          <a:xfrm>
            <a:off x="4572000" y="0"/>
            <a:ext cx="0" cy="6858000"/>
          </a:xfrm>
          <a:custGeom>
            <a:avLst/>
            <a:gdLst>
              <a:gd name="connsiteX0" fmla="*/ 0 w 0"/>
              <a:gd name="connsiteY0" fmla="*/ 0 h 6858000"/>
              <a:gd name="connsiteX1" fmla="*/ 0 w 0"/>
              <a:gd name="connsiteY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7" name="Freeform 1347"/>
          <p:cNvSpPr/>
          <p:nvPr/>
        </p:nvSpPr>
        <p:spPr>
          <a:xfrm>
            <a:off x="6858000" y="0"/>
            <a:ext cx="0" cy="6858000"/>
          </a:xfrm>
          <a:custGeom>
            <a:avLst/>
            <a:gdLst>
              <a:gd name="connsiteX0" fmla="*/ 0 w 0"/>
              <a:gd name="connsiteY0" fmla="*/ 0 h 6858000"/>
              <a:gd name="connsiteX1" fmla="*/ 0 w 0"/>
              <a:gd name="connsiteY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8" name="Freeform 1348"/>
          <p:cNvSpPr/>
          <p:nvPr/>
        </p:nvSpPr>
        <p:spPr>
          <a:xfrm>
            <a:off x="0" y="851281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381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9" name="Freeform 1349"/>
          <p:cNvSpPr/>
          <p:nvPr/>
        </p:nvSpPr>
        <p:spPr>
          <a:xfrm>
            <a:off x="0" y="1344549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0" name="Freeform 1350"/>
          <p:cNvSpPr/>
          <p:nvPr/>
        </p:nvSpPr>
        <p:spPr>
          <a:xfrm>
            <a:off x="0" y="1837817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1" name="Freeform 1351"/>
          <p:cNvSpPr/>
          <p:nvPr/>
        </p:nvSpPr>
        <p:spPr>
          <a:xfrm>
            <a:off x="0" y="2689098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2" name="Freeform 1352"/>
          <p:cNvSpPr/>
          <p:nvPr/>
        </p:nvSpPr>
        <p:spPr>
          <a:xfrm>
            <a:off x="0" y="3182366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3" name="Freeform 1353"/>
          <p:cNvSpPr/>
          <p:nvPr/>
        </p:nvSpPr>
        <p:spPr>
          <a:xfrm>
            <a:off x="0" y="4033774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4" name="Freeform 1354"/>
          <p:cNvSpPr/>
          <p:nvPr/>
        </p:nvSpPr>
        <p:spPr>
          <a:xfrm>
            <a:off x="0" y="4526915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5" name="Freeform 1355"/>
          <p:cNvSpPr/>
          <p:nvPr/>
        </p:nvSpPr>
        <p:spPr>
          <a:xfrm>
            <a:off x="0" y="5020183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6" name="Freeform 1356"/>
          <p:cNvSpPr/>
          <p:nvPr/>
        </p:nvSpPr>
        <p:spPr>
          <a:xfrm>
            <a:off x="0" y="5871527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7" name="Freeform 1357"/>
          <p:cNvSpPr/>
          <p:nvPr/>
        </p:nvSpPr>
        <p:spPr>
          <a:xfrm>
            <a:off x="0" y="6364757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8" name="Freeform 1358"/>
          <p:cNvSpPr/>
          <p:nvPr/>
        </p:nvSpPr>
        <p:spPr>
          <a:xfrm>
            <a:off x="0" y="0"/>
            <a:ext cx="0" cy="6858000"/>
          </a:xfrm>
          <a:custGeom>
            <a:avLst/>
            <a:gdLst>
              <a:gd name="connsiteX0" fmla="*/ 0 w 0"/>
              <a:gd name="connsiteY0" fmla="*/ 0 h 6858000"/>
              <a:gd name="connsiteX1" fmla="*/ 0 w 0"/>
              <a:gd name="connsiteY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9" name="Freeform 1359"/>
          <p:cNvSpPr/>
          <p:nvPr/>
        </p:nvSpPr>
        <p:spPr>
          <a:xfrm>
            <a:off x="9144000" y="0"/>
            <a:ext cx="0" cy="6858000"/>
          </a:xfrm>
          <a:custGeom>
            <a:avLst/>
            <a:gdLst>
              <a:gd name="connsiteX0" fmla="*/ 0 w 0"/>
              <a:gd name="connsiteY0" fmla="*/ 0 h 6858000"/>
              <a:gd name="connsiteX1" fmla="*/ 0 w 0"/>
              <a:gd name="connsiteY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0" name="Freeform 1360"/>
          <p:cNvSpPr/>
          <p:nvPr/>
        </p:nvSpPr>
        <p:spPr>
          <a:xfrm>
            <a:off x="0" y="0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1" name="Freeform 1361"/>
          <p:cNvSpPr/>
          <p:nvPr/>
        </p:nvSpPr>
        <p:spPr>
          <a:xfrm>
            <a:off x="0" y="6857996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2" name="TextBox 1362"/>
          <p:cNvSpPr txBox="1"/>
          <p:nvPr/>
        </p:nvSpPr>
        <p:spPr>
          <a:xfrm>
            <a:off x="91439" y="44384"/>
            <a:ext cx="1369225" cy="5491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b="1" spc="189" dirty="0">
                <a:solidFill>
                  <a:srgbClr val="FEFEFE"/>
                </a:solidFill>
                <a:latin typeface="Times New Roman"/>
                <a:ea typeface="Times New Roman"/>
              </a:rPr>
              <a:t>Argi</a:t>
            </a:r>
            <a:r>
              <a:rPr lang="en-US" altLang="zh-CN" sz="1800" b="1" spc="185" dirty="0">
                <a:solidFill>
                  <a:srgbClr val="FEFEFE"/>
                </a:solidFill>
                <a:latin typeface="Times New Roman"/>
                <a:ea typeface="Times New Roman"/>
              </a:rPr>
              <a:t>ninden</a:t>
            </a:r>
          </a:p>
          <a:p>
            <a:pPr marL="0">
              <a:lnSpc>
                <a:spcPct val="100000"/>
              </a:lnSpc>
            </a:pPr>
            <a:r>
              <a:rPr lang="en-US" altLang="zh-CN" sz="1800" b="1" spc="214" dirty="0">
                <a:solidFill>
                  <a:srgbClr val="FEFEFE"/>
                </a:solidFill>
                <a:latin typeface="Times New Roman"/>
                <a:ea typeface="Times New Roman"/>
              </a:rPr>
              <a:t>amon</a:t>
            </a:r>
            <a:r>
              <a:rPr lang="en-US" altLang="zh-CN" sz="1800" b="1" spc="204" dirty="0">
                <a:solidFill>
                  <a:srgbClr val="FEFEFE"/>
                </a:solidFill>
                <a:latin typeface="Times New Roman"/>
                <a:ea typeface="Times New Roman"/>
              </a:rPr>
              <a:t>yak</a:t>
            </a:r>
          </a:p>
        </p:txBody>
      </p:sp>
      <p:sp>
        <p:nvSpPr>
          <p:cNvPr id="1363" name="TextBox 1363"/>
          <p:cNvSpPr txBox="1"/>
          <p:nvPr/>
        </p:nvSpPr>
        <p:spPr>
          <a:xfrm>
            <a:off x="2377694" y="44384"/>
            <a:ext cx="265521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b="1" spc="55" dirty="0">
                <a:solidFill>
                  <a:srgbClr val="FEFEFE"/>
                </a:solidFill>
                <a:latin typeface="Times New Roman"/>
                <a:ea typeface="Times New Roman"/>
              </a:rPr>
              <a:t>+</a:t>
            </a:r>
          </a:p>
        </p:txBody>
      </p:sp>
      <p:sp>
        <p:nvSpPr>
          <p:cNvPr id="1364" name="TextBox 1364"/>
          <p:cNvSpPr txBox="1"/>
          <p:nvPr/>
        </p:nvSpPr>
        <p:spPr>
          <a:xfrm>
            <a:off x="4664075" y="44384"/>
            <a:ext cx="20312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b="1" spc="-10" dirty="0">
                <a:solidFill>
                  <a:srgbClr val="FEFEFE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1365" name="TextBox 1365"/>
          <p:cNvSpPr txBox="1"/>
          <p:nvPr/>
        </p:nvSpPr>
        <p:spPr>
          <a:xfrm>
            <a:off x="6950329" y="44384"/>
            <a:ext cx="265521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b="1" spc="55" dirty="0">
                <a:solidFill>
                  <a:srgbClr val="FEFEFE"/>
                </a:solidFill>
                <a:latin typeface="Times New Roman"/>
                <a:ea typeface="Times New Roman"/>
              </a:rPr>
              <a:t>+</a:t>
            </a:r>
          </a:p>
        </p:txBody>
      </p:sp>
      <p:sp>
        <p:nvSpPr>
          <p:cNvPr id="1366" name="TextBox 1366"/>
          <p:cNvSpPr txBox="1"/>
          <p:nvPr/>
        </p:nvSpPr>
        <p:spPr>
          <a:xfrm>
            <a:off x="91439" y="897571"/>
            <a:ext cx="7124410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286254" algn="l"/>
                <a:tab pos="4572634" algn="l"/>
                <a:tab pos="6858889" algn="l"/>
              </a:tabLst>
            </a:pP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Sitrattan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229" dirty="0">
                <a:solidFill>
                  <a:srgbClr val="000000"/>
                </a:solidFill>
                <a:latin typeface="Times New Roman"/>
                <a:ea typeface="Times New Roman"/>
              </a:rPr>
              <a:t>CO2	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ea typeface="Times New Roman"/>
              </a:rPr>
              <a:t>-	-	</a:t>
            </a:r>
            <a:r>
              <a:rPr lang="en-US" altLang="zh-CN" sz="1800" spc="3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</p:txBody>
      </p:sp>
      <p:sp>
        <p:nvSpPr>
          <p:cNvPr id="1367" name="TextBox 1367"/>
          <p:cNvSpPr txBox="1"/>
          <p:nvPr/>
        </p:nvSpPr>
        <p:spPr>
          <a:xfrm>
            <a:off x="91439" y="1390411"/>
            <a:ext cx="7124595" cy="2751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286254" algn="l"/>
                <a:tab pos="4572634" algn="l"/>
                <a:tab pos="6858889" algn="l"/>
              </a:tabLst>
            </a:pP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Diasetil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5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asetoin	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ea typeface="Times New Roman"/>
              </a:rPr>
              <a:t>-	-	</a:t>
            </a:r>
            <a:r>
              <a:rPr lang="en-US" altLang="zh-CN" sz="1800" spc="3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</p:txBody>
      </p:sp>
      <p:sp>
        <p:nvSpPr>
          <p:cNvPr id="1368" name="TextBox 1368"/>
          <p:cNvSpPr txBox="1"/>
          <p:nvPr/>
        </p:nvSpPr>
        <p:spPr>
          <a:xfrm>
            <a:off x="91439" y="1884107"/>
            <a:ext cx="1611263" cy="5491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Malt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oz</a:t>
            </a:r>
          </a:p>
          <a:p>
            <a:pPr marL="0">
              <a:lnSpc>
                <a:spcPct val="100000"/>
              </a:lnSpc>
            </a:pPr>
            <a:r>
              <a:rPr lang="en-US" altLang="zh-CN" sz="1800" spc="150" dirty="0">
                <a:solidFill>
                  <a:srgbClr val="000000"/>
                </a:solidFill>
                <a:latin typeface="Times New Roman"/>
                <a:ea typeface="Times New Roman"/>
              </a:rPr>
              <a:t>fermant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asyonu</a:t>
            </a:r>
          </a:p>
        </p:txBody>
      </p:sp>
      <p:sp>
        <p:nvSpPr>
          <p:cNvPr id="1369" name="TextBox 1369"/>
          <p:cNvSpPr txBox="1"/>
          <p:nvPr/>
        </p:nvSpPr>
        <p:spPr>
          <a:xfrm>
            <a:off x="2377694" y="1884107"/>
            <a:ext cx="265521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</p:txBody>
      </p:sp>
      <p:sp>
        <p:nvSpPr>
          <p:cNvPr id="1370" name="TextBox 1370"/>
          <p:cNvSpPr txBox="1"/>
          <p:nvPr/>
        </p:nvSpPr>
        <p:spPr>
          <a:xfrm>
            <a:off x="4664075" y="1884107"/>
            <a:ext cx="859154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Se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yrek</a:t>
            </a:r>
          </a:p>
        </p:txBody>
      </p:sp>
      <p:sp>
        <p:nvSpPr>
          <p:cNvPr id="1371" name="TextBox 1371"/>
          <p:cNvSpPr txBox="1"/>
          <p:nvPr/>
        </p:nvSpPr>
        <p:spPr>
          <a:xfrm>
            <a:off x="6950329" y="1884107"/>
            <a:ext cx="265521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</p:txBody>
      </p:sp>
      <p:sp>
        <p:nvSpPr>
          <p:cNvPr id="1372" name="TextBox 1372"/>
          <p:cNvSpPr txBox="1"/>
          <p:nvPr/>
        </p:nvSpPr>
        <p:spPr>
          <a:xfrm>
            <a:off x="91439" y="2735769"/>
            <a:ext cx="7062014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286254" algn="l"/>
                <a:tab pos="4572634" algn="l"/>
                <a:tab pos="6858889" algn="l"/>
              </a:tabLst>
            </a:pP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Nişasta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hidrolizi	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ea typeface="Times New Roman"/>
              </a:rPr>
              <a:t>+	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ea typeface="Times New Roman"/>
              </a:rPr>
              <a:t>-	</a:t>
            </a:r>
            <a:r>
              <a:rPr lang="en-US" altLang="zh-CN" sz="1800" spc="-4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1373" name="TextBox 1373"/>
          <p:cNvSpPr txBox="1"/>
          <p:nvPr/>
        </p:nvSpPr>
        <p:spPr>
          <a:xfrm>
            <a:off x="91439" y="3228909"/>
            <a:ext cx="1639722" cy="5486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00000"/>
              </a:lnSpc>
            </a:pP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30</a:t>
            </a:r>
            <a:r>
              <a:rPr lang="en-US" altLang="zh-CN" sz="1800" spc="-1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dak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.60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°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C’ye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54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1800" spc="150" dirty="0">
                <a:solidFill>
                  <a:srgbClr val="000000"/>
                </a:solidFill>
                <a:latin typeface="Times New Roman"/>
                <a:ea typeface="Times New Roman"/>
              </a:rPr>
              <a:t>yanım</a:t>
            </a:r>
          </a:p>
        </p:txBody>
      </p:sp>
      <p:sp>
        <p:nvSpPr>
          <p:cNvPr id="1374" name="TextBox 1374"/>
          <p:cNvSpPr txBox="1"/>
          <p:nvPr/>
        </p:nvSpPr>
        <p:spPr>
          <a:xfrm>
            <a:off x="2377694" y="3228909"/>
            <a:ext cx="292087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V</a:t>
            </a:r>
          </a:p>
        </p:txBody>
      </p:sp>
      <p:sp>
        <p:nvSpPr>
          <p:cNvPr id="1375" name="TextBox 1375"/>
          <p:cNvSpPr txBox="1"/>
          <p:nvPr/>
        </p:nvSpPr>
        <p:spPr>
          <a:xfrm>
            <a:off x="4664075" y="3228909"/>
            <a:ext cx="292087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V</a:t>
            </a:r>
          </a:p>
        </p:txBody>
      </p:sp>
      <p:sp>
        <p:nvSpPr>
          <p:cNvPr id="1376" name="TextBox 1376"/>
          <p:cNvSpPr txBox="1"/>
          <p:nvPr/>
        </p:nvSpPr>
        <p:spPr>
          <a:xfrm>
            <a:off x="6950329" y="3228909"/>
            <a:ext cx="292087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V</a:t>
            </a:r>
          </a:p>
        </p:txBody>
      </p:sp>
      <p:sp>
        <p:nvSpPr>
          <p:cNvPr id="1377" name="TextBox 1377"/>
          <p:cNvSpPr txBox="1"/>
          <p:nvPr/>
        </p:nvSpPr>
        <p:spPr>
          <a:xfrm>
            <a:off x="91439" y="4080571"/>
            <a:ext cx="7172184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286254" algn="l"/>
                <a:tab pos="4572634" algn="l"/>
                <a:tab pos="6858889" algn="l"/>
              </a:tabLst>
            </a:pP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Serolojik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grup	</a:t>
            </a:r>
            <a:r>
              <a:rPr lang="en-US" altLang="zh-CN" sz="1800" spc="164" dirty="0">
                <a:solidFill>
                  <a:srgbClr val="000000"/>
                </a:solidFill>
                <a:latin typeface="Times New Roman"/>
                <a:ea typeface="Times New Roman"/>
              </a:rPr>
              <a:t>N	N	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N</a:t>
            </a:r>
          </a:p>
        </p:txBody>
      </p:sp>
      <p:sp>
        <p:nvSpPr>
          <p:cNvPr id="1378" name="TextBox 1378"/>
          <p:cNvSpPr txBox="1"/>
          <p:nvPr/>
        </p:nvSpPr>
        <p:spPr>
          <a:xfrm>
            <a:off x="91439" y="4573713"/>
            <a:ext cx="7949701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286254" algn="l"/>
                <a:tab pos="4572634" algn="l"/>
                <a:tab pos="6858889" algn="l"/>
              </a:tabLst>
            </a:pPr>
            <a:r>
              <a:rPr lang="en-US" altLang="zh-CN" sz="1800" spc="60" dirty="0">
                <a:solidFill>
                  <a:srgbClr val="000000"/>
                </a:solidFill>
                <a:latin typeface="Times New Roman"/>
                <a:ea typeface="Times New Roman"/>
              </a:rPr>
              <a:t>DNA’da</a:t>
            </a:r>
            <a:r>
              <a:rPr lang="en-US" altLang="zh-CN" sz="18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ea typeface="Times New Roman"/>
              </a:rPr>
              <a:t>%G+C	33.8-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36.9	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ea typeface="Times New Roman"/>
              </a:rPr>
              <a:t>35.0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ea typeface="Times New Roman"/>
              </a:rPr>
              <a:t>36.2	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ea typeface="Times New Roman"/>
              </a:rPr>
              <a:t>33.6-34.8</a:t>
            </a:r>
          </a:p>
        </p:txBody>
      </p:sp>
      <p:sp>
        <p:nvSpPr>
          <p:cNvPr id="1379" name="TextBox 1379"/>
          <p:cNvSpPr txBox="1"/>
          <p:nvPr/>
        </p:nvSpPr>
        <p:spPr>
          <a:xfrm>
            <a:off x="91439" y="5067234"/>
            <a:ext cx="1523023" cy="5491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144" dirty="0">
                <a:solidFill>
                  <a:srgbClr val="000000"/>
                </a:solidFill>
                <a:latin typeface="Times New Roman"/>
                <a:ea typeface="Times New Roman"/>
              </a:rPr>
              <a:t>Dekst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rinin</a:t>
            </a:r>
          </a:p>
          <a:p>
            <a:pPr marL="0">
              <a:lnSpc>
                <a:spcPct val="100000"/>
              </a:lnSpc>
            </a:pPr>
            <a:r>
              <a:rPr lang="en-US" altLang="zh-CN" sz="1800" spc="144" dirty="0">
                <a:solidFill>
                  <a:srgbClr val="000000"/>
                </a:solidFill>
                <a:latin typeface="Times New Roman"/>
                <a:ea typeface="Times New Roman"/>
              </a:rPr>
              <a:t>fe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rmanasyonu</a:t>
            </a:r>
          </a:p>
        </p:txBody>
      </p:sp>
      <p:sp>
        <p:nvSpPr>
          <p:cNvPr id="1380" name="TextBox 1380"/>
          <p:cNvSpPr txBox="1"/>
          <p:nvPr/>
        </p:nvSpPr>
        <p:spPr>
          <a:xfrm>
            <a:off x="2377694" y="5067234"/>
            <a:ext cx="20312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1381" name="TextBox 1381"/>
          <p:cNvSpPr txBox="1"/>
          <p:nvPr/>
        </p:nvSpPr>
        <p:spPr>
          <a:xfrm>
            <a:off x="4664075" y="5067234"/>
            <a:ext cx="20312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1382" name="TextBox 1382"/>
          <p:cNvSpPr txBox="1"/>
          <p:nvPr/>
        </p:nvSpPr>
        <p:spPr>
          <a:xfrm>
            <a:off x="6950329" y="5067234"/>
            <a:ext cx="20312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1383" name="TextBox 1383"/>
          <p:cNvSpPr txBox="1"/>
          <p:nvPr/>
        </p:nvSpPr>
        <p:spPr>
          <a:xfrm>
            <a:off x="91439" y="5918795"/>
            <a:ext cx="7124410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286254" algn="l"/>
                <a:tab pos="4572634" algn="l"/>
                <a:tab pos="6858889" algn="l"/>
              </a:tabLst>
            </a:pP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Trehaloz	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ea typeface="Times New Roman"/>
              </a:rPr>
              <a:t>+	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ea typeface="Times New Roman"/>
              </a:rPr>
              <a:t>-	</a:t>
            </a:r>
            <a:r>
              <a:rPr lang="en-US" altLang="zh-CN" sz="1800" spc="3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</p:txBody>
      </p:sp>
      <p:sp>
        <p:nvSpPr>
          <p:cNvPr id="1384" name="TextBox 1384"/>
          <p:cNvSpPr txBox="1"/>
          <p:nvPr/>
        </p:nvSpPr>
        <p:spPr>
          <a:xfrm>
            <a:off x="91439" y="6411962"/>
            <a:ext cx="7062014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286254" algn="l"/>
                <a:tab pos="4572634" algn="l"/>
                <a:tab pos="6858889" algn="l"/>
              </a:tabLst>
            </a:pPr>
            <a:r>
              <a:rPr lang="en-US" altLang="zh-CN" sz="1800" spc="69" dirty="0">
                <a:solidFill>
                  <a:srgbClr val="000000"/>
                </a:solidFill>
                <a:latin typeface="Times New Roman"/>
                <a:ea typeface="Times New Roman"/>
              </a:rPr>
              <a:t>Ksiloz	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ea typeface="Times New Roman"/>
              </a:rPr>
              <a:t>+	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ea typeface="Times New Roman"/>
              </a:rPr>
              <a:t>-	</a:t>
            </a:r>
            <a:r>
              <a:rPr lang="en-US" altLang="zh-CN" sz="1800" spc="-4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reeform 37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 38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 39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40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 41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 42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 43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4"/>
          <p:cNvSpPr txBox="1"/>
          <p:nvPr/>
        </p:nvSpPr>
        <p:spPr>
          <a:xfrm>
            <a:off x="342900" y="45542"/>
            <a:ext cx="8377767" cy="38267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600" spc="154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grupta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0" dirty="0">
                <a:solidFill>
                  <a:srgbClr val="000000"/>
                </a:solidFill>
                <a:latin typeface="Times New Roman"/>
                <a:ea typeface="Times New Roman"/>
              </a:rPr>
              <a:t>yer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alan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bakteriler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spor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oluşturmazlar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3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9" dirty="0">
                <a:solidFill>
                  <a:srgbClr val="000000"/>
                </a:solidFill>
                <a:latin typeface="Times New Roman"/>
                <a:ea typeface="Times New Roman"/>
              </a:rPr>
              <a:t>düzgün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35" dirty="0">
                <a:solidFill>
                  <a:srgbClr val="000000"/>
                </a:solidFill>
                <a:latin typeface="Times New Roman"/>
                <a:ea typeface="Times New Roman"/>
              </a:rPr>
              <a:t>çubuk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94" dirty="0">
                <a:solidFill>
                  <a:srgbClr val="000000"/>
                </a:solidFill>
                <a:latin typeface="Times New Roman"/>
                <a:ea typeface="Times New Roman"/>
              </a:rPr>
              <a:t>şekillidirler.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60" dirty="0">
                <a:solidFill>
                  <a:srgbClr val="000000"/>
                </a:solidFill>
                <a:latin typeface="Times New Roman"/>
                <a:ea typeface="Times New Roman"/>
              </a:rPr>
              <a:t>Üç</a:t>
            </a:r>
          </a:p>
          <a:p>
            <a:pPr marL="0" indent="274624">
              <a:lnSpc>
                <a:spcPct val="100000"/>
              </a:lnSpc>
            </a:pPr>
            <a:r>
              <a:rPr lang="en-US" altLang="zh-CN" sz="1600" spc="139" dirty="0">
                <a:solidFill>
                  <a:srgbClr val="000000"/>
                </a:solidFill>
                <a:latin typeface="Times New Roman"/>
                <a:ea typeface="Times New Roman"/>
              </a:rPr>
              <a:t>gruba</a:t>
            </a:r>
            <a:r>
              <a:rPr lang="en-US" altLang="zh-CN" sz="16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ayrılırlar.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274624" indent="-274624" hangingPunct="0">
              <a:lnSpc>
                <a:spcPct val="100000"/>
              </a:lnSpc>
            </a:pPr>
            <a:r>
              <a:rPr lang="en-US" altLang="zh-CN" sz="1100" spc="13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100" spc="154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600" spc="89" dirty="0">
                <a:solidFill>
                  <a:srgbClr val="000000"/>
                </a:solidFill>
                <a:latin typeface="Times New Roman"/>
                <a:ea typeface="Times New Roman"/>
              </a:rPr>
              <a:t>Birinci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89" dirty="0">
                <a:solidFill>
                  <a:srgbClr val="000000"/>
                </a:solidFill>
                <a:latin typeface="Times New Roman"/>
                <a:ea typeface="Times New Roman"/>
              </a:rPr>
              <a:t>grupta;</a:t>
            </a:r>
            <a:r>
              <a:rPr lang="en-US" altLang="zh-CN" sz="16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89" dirty="0">
                <a:solidFill>
                  <a:srgbClr val="000000"/>
                </a:solidFill>
                <a:latin typeface="Times New Roman"/>
                <a:ea typeface="Times New Roman"/>
              </a:rPr>
              <a:t>katalaz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(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ea typeface="Times New Roman"/>
              </a:rPr>
              <a:t>),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85" dirty="0">
                <a:solidFill>
                  <a:srgbClr val="000000"/>
                </a:solidFill>
                <a:latin typeface="Times New Roman"/>
                <a:ea typeface="Times New Roman"/>
              </a:rPr>
              <a:t>sakkarolitik</a:t>
            </a:r>
            <a:r>
              <a:rPr lang="en-US" altLang="zh-CN" sz="16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89" dirty="0">
                <a:solidFill>
                  <a:srgbClr val="000000"/>
                </a:solidFill>
                <a:latin typeface="Times New Roman"/>
                <a:ea typeface="Times New Roman"/>
              </a:rPr>
              <a:t>olanlardır.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85" dirty="0">
                <a:solidFill>
                  <a:srgbClr val="000000"/>
                </a:solidFill>
                <a:latin typeface="Times New Roman"/>
                <a:ea typeface="Times New Roman"/>
              </a:rPr>
              <a:t>Başlıcaları</a:t>
            </a:r>
            <a:r>
              <a:rPr lang="en-US" altLang="zh-CN" sz="16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45" dirty="0">
                <a:solidFill>
                  <a:srgbClr val="FE0000"/>
                </a:solidFill>
                <a:latin typeface="Times New Roman"/>
                <a:ea typeface="Times New Roman"/>
              </a:rPr>
              <a:t>LACTOBACİLLUS</a:t>
            </a:r>
            <a:r>
              <a:rPr lang="en-US" altLang="zh-CN" sz="1600" spc="60" dirty="0">
                <a:solidFill>
                  <a:srgbClr val="FE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6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39" dirty="0">
                <a:solidFill>
                  <a:srgbClr val="FE0000"/>
                </a:solidFill>
                <a:latin typeface="Times New Roman"/>
                <a:ea typeface="Times New Roman"/>
              </a:rPr>
              <a:t>CARNOBACTERİUM</a:t>
            </a:r>
            <a:r>
              <a:rPr lang="en-US" altLang="zh-CN" sz="1600" spc="94" dirty="0">
                <a:solidFill>
                  <a:srgbClr val="000000"/>
                </a:solidFill>
                <a:latin typeface="Times New Roman"/>
                <a:ea typeface="Times New Roman"/>
              </a:rPr>
              <a:t>’dur</a:t>
            </a:r>
            <a:r>
              <a:rPr lang="en-US" altLang="zh-CN" sz="1600" spc="85" dirty="0">
                <a:solidFill>
                  <a:srgbClr val="000000"/>
                </a:solidFill>
                <a:latin typeface="Times New Roman"/>
                <a:ea typeface="Times New Roman"/>
              </a:rPr>
              <a:t>.bunlar</a:t>
            </a:r>
            <a:r>
              <a:rPr lang="en-US" altLang="zh-CN" sz="16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94" dirty="0">
                <a:solidFill>
                  <a:srgbClr val="000000"/>
                </a:solidFill>
                <a:latin typeface="Times New Roman"/>
                <a:ea typeface="Times New Roman"/>
              </a:rPr>
              <a:t>spor</a:t>
            </a:r>
            <a:r>
              <a:rPr lang="en-US" altLang="zh-CN" sz="16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85" dirty="0">
                <a:solidFill>
                  <a:srgbClr val="000000"/>
                </a:solidFill>
                <a:latin typeface="Times New Roman"/>
                <a:ea typeface="Times New Roman"/>
              </a:rPr>
              <a:t>olulturmazlar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274624" indent="-274624" hangingPunct="0">
              <a:lnSpc>
                <a:spcPct val="99583"/>
              </a:lnSpc>
            </a:pPr>
            <a:r>
              <a:rPr lang="en-US" altLang="zh-CN" sz="1100" spc="16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100" spc="17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İkinci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grupta;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94" dirty="0">
                <a:solidFill>
                  <a:srgbClr val="000000"/>
                </a:solidFill>
                <a:latin typeface="Times New Roman"/>
                <a:ea typeface="Times New Roman"/>
              </a:rPr>
              <a:t>fakültatif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0" dirty="0">
                <a:solidFill>
                  <a:srgbClr val="000000"/>
                </a:solidFill>
                <a:latin typeface="Times New Roman"/>
                <a:ea typeface="Times New Roman"/>
              </a:rPr>
              <a:t>aerob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anaaerob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olup,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94" dirty="0">
                <a:solidFill>
                  <a:srgbClr val="000000"/>
                </a:solidFill>
                <a:latin typeface="Times New Roman"/>
                <a:ea typeface="Times New Roman"/>
              </a:rPr>
              <a:t>glusidleri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aside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fermente</a:t>
            </a:r>
            <a:r>
              <a:rPr lang="en-US" altLang="zh-CN" sz="16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t/>
            </a:r>
            <a:br/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edenler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89" dirty="0">
                <a:solidFill>
                  <a:srgbClr val="000000"/>
                </a:solidFill>
                <a:latin typeface="Times New Roman"/>
                <a:ea typeface="Times New Roman"/>
              </a:rPr>
              <a:t>oluşturur.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Brochothrix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94" dirty="0">
                <a:solidFill>
                  <a:srgbClr val="000000"/>
                </a:solidFill>
                <a:latin typeface="Times New Roman"/>
                <a:ea typeface="Times New Roman"/>
              </a:rPr>
              <a:t>Erysipelothrix,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9" dirty="0">
                <a:solidFill>
                  <a:srgbClr val="FE0000"/>
                </a:solidFill>
                <a:latin typeface="Times New Roman"/>
                <a:ea typeface="Times New Roman"/>
              </a:rPr>
              <a:t>LİSTERİA</a:t>
            </a:r>
            <a:r>
              <a:rPr lang="en-US" altLang="zh-CN" sz="1600" spc="89" dirty="0">
                <a:solidFill>
                  <a:srgbClr val="000000"/>
                </a:solidFill>
                <a:latin typeface="Times New Roman"/>
                <a:ea typeface="Times New Roman"/>
              </a:rPr>
              <a:t>’dır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>
              <a:lnSpc>
                <a:spcPts val="615"/>
              </a:lnSpc>
            </a:pPr>
            <a:endParaRPr lang="en-US" dirty="0"/>
          </a:p>
          <a:p>
            <a:pPr marL="274624" indent="-274624" hangingPunct="0">
              <a:lnSpc>
                <a:spcPct val="99583"/>
              </a:lnSpc>
            </a:pPr>
            <a:r>
              <a:rPr lang="en-US" altLang="zh-CN" sz="1100" spc="154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100" spc="17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600" spc="129" dirty="0">
                <a:solidFill>
                  <a:srgbClr val="000000"/>
                </a:solidFill>
                <a:latin typeface="Times New Roman"/>
                <a:ea typeface="Times New Roman"/>
              </a:rPr>
              <a:t>Üçüncü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grupta;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kesin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aerob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olup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5" dirty="0">
                <a:solidFill>
                  <a:srgbClr val="000000"/>
                </a:solidFill>
                <a:latin typeface="Times New Roman"/>
                <a:ea typeface="Times New Roman"/>
              </a:rPr>
              <a:t>ne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94" dirty="0">
                <a:solidFill>
                  <a:srgbClr val="000000"/>
                </a:solidFill>
                <a:latin typeface="Times New Roman"/>
                <a:ea typeface="Times New Roman"/>
              </a:rPr>
              <a:t>glusidleri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94" dirty="0">
                <a:solidFill>
                  <a:srgbClr val="000000"/>
                </a:solidFill>
                <a:latin typeface="Times New Roman"/>
                <a:ea typeface="Times New Roman"/>
              </a:rPr>
              <a:t>kullanırlar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9" dirty="0">
                <a:solidFill>
                  <a:srgbClr val="000000"/>
                </a:solidFill>
                <a:latin typeface="Times New Roman"/>
                <a:ea typeface="Times New Roman"/>
              </a:rPr>
              <a:t>ne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0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94" dirty="0">
                <a:solidFill>
                  <a:srgbClr val="000000"/>
                </a:solidFill>
                <a:latin typeface="Times New Roman"/>
                <a:ea typeface="Times New Roman"/>
              </a:rPr>
              <a:t>glusidleri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organik</a:t>
            </a:r>
            <a:r>
              <a:rPr lang="en-US" altLang="zh-CN" sz="16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94" dirty="0">
                <a:solidFill>
                  <a:srgbClr val="000000"/>
                </a:solidFill>
                <a:latin typeface="Times New Roman"/>
                <a:ea typeface="Times New Roman"/>
              </a:rPr>
              <a:t>asitlere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fermente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ederler.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Kurthia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0" dirty="0">
                <a:solidFill>
                  <a:srgbClr val="000000"/>
                </a:solidFill>
                <a:latin typeface="Times New Roman"/>
                <a:ea typeface="Times New Roman"/>
              </a:rPr>
              <a:t>Renibacterium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5" dirty="0">
                <a:solidFill>
                  <a:srgbClr val="000000"/>
                </a:solidFill>
                <a:latin typeface="Times New Roman"/>
                <a:ea typeface="Times New Roman"/>
              </a:rPr>
              <a:t>Caryophanon’dur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>
              <a:lnSpc>
                <a:spcPts val="615"/>
              </a:lnSpc>
            </a:pPr>
            <a:endParaRPr lang="en-US" dirty="0"/>
          </a:p>
          <a:p>
            <a:pPr marL="274624" indent="-274624" hangingPunct="0">
              <a:lnSpc>
                <a:spcPct val="99583"/>
              </a:lnSpc>
            </a:pP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Filojenik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0" dirty="0">
                <a:solidFill>
                  <a:srgbClr val="000000"/>
                </a:solidFill>
                <a:latin typeface="Times New Roman"/>
                <a:ea typeface="Times New Roman"/>
              </a:rPr>
              <a:t>açıdan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bakteriler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0" dirty="0">
                <a:solidFill>
                  <a:srgbClr val="000000"/>
                </a:solidFill>
                <a:latin typeface="Times New Roman"/>
                <a:ea typeface="Times New Roman"/>
              </a:rPr>
              <a:t>Clostridium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Bacillus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5" dirty="0">
                <a:solidFill>
                  <a:srgbClr val="000000"/>
                </a:solidFill>
                <a:latin typeface="Times New Roman"/>
                <a:ea typeface="Times New Roman"/>
              </a:rPr>
              <a:t>grubuna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94" dirty="0">
                <a:solidFill>
                  <a:srgbClr val="000000"/>
                </a:solidFill>
                <a:latin typeface="Times New Roman"/>
                <a:ea typeface="Times New Roman"/>
              </a:rPr>
              <a:t>dahildirler.</a:t>
            </a:r>
            <a:r>
              <a:rPr lang="en-US" altLang="zh-CN" sz="16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Laktobasiller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4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streptokokların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5" dirty="0">
                <a:solidFill>
                  <a:srgbClr val="000000"/>
                </a:solidFill>
                <a:latin typeface="Times New Roman"/>
                <a:ea typeface="Times New Roman"/>
              </a:rPr>
              <a:t>aerob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anaerob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koşullarda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1,5</a:t>
            </a:r>
            <a:r>
              <a:rPr lang="en-US" altLang="zh-CN" sz="1600" spc="85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600" spc="125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milyar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89" dirty="0">
                <a:solidFill>
                  <a:srgbClr val="000000"/>
                </a:solidFill>
                <a:latin typeface="Times New Roman"/>
                <a:ea typeface="Times New Roman"/>
              </a:rPr>
              <a:t>yıldır</a:t>
            </a:r>
            <a:r>
              <a:rPr lang="en-US" altLang="zh-CN" sz="16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toprakta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94" dirty="0">
                <a:solidFill>
                  <a:srgbClr val="000000"/>
                </a:solidFill>
                <a:latin typeface="Times New Roman"/>
                <a:ea typeface="Times New Roman"/>
              </a:rPr>
              <a:t>yaşadıkları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bilinmektedir.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Morfolojik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94" dirty="0">
                <a:solidFill>
                  <a:srgbClr val="000000"/>
                </a:solidFill>
                <a:latin typeface="Times New Roman"/>
                <a:ea typeface="Times New Roman"/>
              </a:rPr>
              <a:t>özelliklerine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9" dirty="0">
                <a:solidFill>
                  <a:srgbClr val="000000"/>
                </a:solidFill>
                <a:latin typeface="Times New Roman"/>
                <a:ea typeface="Times New Roman"/>
              </a:rPr>
              <a:t>rağmen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Lactobacillus</a:t>
            </a:r>
            <a:r>
              <a:rPr lang="en-US" altLang="zh-CN" sz="16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genusu</a:t>
            </a:r>
            <a:r>
              <a:rPr lang="en-US" altLang="zh-CN" sz="16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Pediococcus</a:t>
            </a:r>
            <a:r>
              <a:rPr lang="en-US" altLang="zh-CN" sz="16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Leuconostoc</a:t>
            </a:r>
            <a:r>
              <a:rPr lang="en-US" altLang="zh-CN" sz="16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89" dirty="0">
                <a:solidFill>
                  <a:srgbClr val="000000"/>
                </a:solidFill>
                <a:latin typeface="Times New Roman"/>
                <a:ea typeface="Times New Roman"/>
              </a:rPr>
              <a:t>genusları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8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16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89" dirty="0">
                <a:solidFill>
                  <a:srgbClr val="000000"/>
                </a:solidFill>
                <a:latin typeface="Times New Roman"/>
                <a:ea typeface="Times New Roman"/>
              </a:rPr>
              <a:t>akrabadır.</a:t>
            </a:r>
            <a:r>
              <a:rPr lang="en-US" altLang="zh-CN" sz="16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94" dirty="0">
                <a:solidFill>
                  <a:srgbClr val="000000"/>
                </a:solidFill>
                <a:latin typeface="Times New Roman"/>
                <a:ea typeface="Times New Roman"/>
              </a:rPr>
              <a:t>Streptococcus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genusu</a:t>
            </a:r>
            <a:r>
              <a:rPr lang="en-US" altLang="zh-CN" sz="16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80" dirty="0">
                <a:solidFill>
                  <a:srgbClr val="000000"/>
                </a:solidFill>
                <a:latin typeface="Times New Roman"/>
                <a:ea typeface="Times New Roman"/>
              </a:rPr>
              <a:t>ise;</a:t>
            </a:r>
            <a:r>
              <a:rPr lang="en-US" altLang="zh-CN" sz="16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89" dirty="0">
                <a:solidFill>
                  <a:srgbClr val="000000"/>
                </a:solidFill>
                <a:latin typeface="Times New Roman"/>
                <a:ea typeface="Times New Roman"/>
              </a:rPr>
              <a:t>Streptococcus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6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94" dirty="0">
                <a:solidFill>
                  <a:srgbClr val="000000"/>
                </a:solidFill>
                <a:latin typeface="Times New Roman"/>
                <a:ea typeface="Times New Roman"/>
              </a:rPr>
              <a:t>Lactococcus</a:t>
            </a:r>
            <a:r>
              <a:rPr lang="en-US" altLang="zh-CN" sz="16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6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94" dirty="0">
                <a:solidFill>
                  <a:srgbClr val="000000"/>
                </a:solidFill>
                <a:latin typeface="Times New Roman"/>
                <a:ea typeface="Times New Roman"/>
              </a:rPr>
              <a:t>Enterococcus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16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85" dirty="0">
                <a:solidFill>
                  <a:srgbClr val="000000"/>
                </a:solidFill>
                <a:latin typeface="Times New Roman"/>
                <a:ea typeface="Times New Roman"/>
              </a:rPr>
              <a:t>akrabadır.</a:t>
            </a:r>
          </a:p>
          <a:p>
            <a:pPr>
              <a:lnSpc>
                <a:spcPts val="640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800" spc="150" dirty="0">
                <a:solidFill>
                  <a:srgbClr val="555E6B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1800" spc="94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555E6B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1800" spc="100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555E6B"/>
                </a:solidFill>
                <a:latin typeface="Times New Roman"/>
                <a:ea typeface="Times New Roman"/>
              </a:rPr>
              <a:t>bakteriler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342900" y="3947871"/>
            <a:ext cx="6792896" cy="243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665196" algn="l"/>
                <a:tab pos="6058789" algn="l"/>
              </a:tabLst>
            </a:pPr>
            <a:r>
              <a:rPr lang="en-US" altLang="zh-CN" sz="1600" spc="89" dirty="0">
                <a:solidFill>
                  <a:srgbClr val="555E6B"/>
                </a:solidFill>
                <a:latin typeface="Times New Roman"/>
                <a:ea typeface="Times New Roman"/>
              </a:rPr>
              <a:t>1.grup:	2.grup:	</a:t>
            </a:r>
            <a:r>
              <a:rPr lang="en-US" altLang="zh-CN" sz="1600" spc="100" dirty="0">
                <a:solidFill>
                  <a:srgbClr val="555E6B"/>
                </a:solidFill>
                <a:latin typeface="Times New Roman"/>
                <a:ea typeface="Times New Roman"/>
              </a:rPr>
              <a:t>3.grup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342900" y="4511750"/>
            <a:ext cx="7781560" cy="243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836798" algn="l"/>
                <a:tab pos="6197472" algn="l"/>
              </a:tabLst>
            </a:pPr>
            <a:r>
              <a:rPr lang="en-US" altLang="zh-CN" sz="1100" spc="12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100" spc="13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600" spc="80" dirty="0">
                <a:solidFill>
                  <a:srgbClr val="000000"/>
                </a:solidFill>
                <a:latin typeface="Times New Roman"/>
                <a:ea typeface="Times New Roman"/>
              </a:rPr>
              <a:t>katalaz</a:t>
            </a:r>
            <a:r>
              <a:rPr lang="en-US" altLang="zh-CN" sz="1600" spc="85" dirty="0">
                <a:solidFill>
                  <a:srgbClr val="000000"/>
                </a:solidFill>
                <a:latin typeface="Times New Roman"/>
                <a:ea typeface="Times New Roman"/>
              </a:rPr>
              <a:t>(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ea typeface="Times New Roman"/>
              </a:rPr>
              <a:t>)	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katalaz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(+)	</a:t>
            </a:r>
            <a:r>
              <a:rPr lang="en-US" altLang="zh-CN" sz="1600" spc="94" dirty="0">
                <a:solidFill>
                  <a:srgbClr val="000000"/>
                </a:solidFill>
                <a:latin typeface="Times New Roman"/>
                <a:ea typeface="Times New Roman"/>
              </a:rPr>
              <a:t>obligat</a:t>
            </a:r>
            <a:r>
              <a:rPr lang="en-US" altLang="zh-CN" sz="16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anaerob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342900" y="4831791"/>
            <a:ext cx="8122818" cy="243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842895" algn="l"/>
                <a:tab pos="6270625" algn="l"/>
              </a:tabLst>
            </a:pPr>
            <a:r>
              <a:rPr lang="en-US" altLang="zh-CN" sz="1100" spc="94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100" spc="12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ea typeface="Times New Roman"/>
              </a:rPr>
              <a:t>Oksidaz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ea typeface="Times New Roman"/>
              </a:rPr>
              <a:t>(+)	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ea typeface="Times New Roman"/>
              </a:rPr>
              <a:t>oksidaz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ea typeface="Times New Roman"/>
              </a:rPr>
              <a:t>(</a:t>
            </a:r>
            <a:r>
              <a:rPr lang="en-US" altLang="zh-CN" sz="1600" spc="55" dirty="0">
                <a:solidFill>
                  <a:srgbClr val="000000"/>
                </a:solidFill>
                <a:latin typeface="Times New Roman"/>
                <a:ea typeface="Times New Roman"/>
              </a:rPr>
              <a:t>-)	</a:t>
            </a:r>
            <a:r>
              <a:rPr lang="en-US" altLang="zh-CN" sz="1600" spc="89" dirty="0">
                <a:solidFill>
                  <a:srgbClr val="000000"/>
                </a:solidFill>
                <a:latin typeface="Times New Roman"/>
                <a:ea typeface="Times New Roman"/>
              </a:rPr>
              <a:t>glusidleri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organik,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342900" y="5151530"/>
            <a:ext cx="8131539" cy="2440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880995" algn="l"/>
                <a:tab pos="6317868" algn="l"/>
              </a:tabLst>
            </a:pPr>
            <a:r>
              <a:rPr lang="en-US" altLang="zh-CN" sz="1100" spc="15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100" spc="17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Sakkarolitik	fakültatif</a:t>
            </a:r>
            <a:r>
              <a:rPr lang="en-US" altLang="zh-CN" sz="16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0" dirty="0">
                <a:solidFill>
                  <a:srgbClr val="000000"/>
                </a:solidFill>
                <a:latin typeface="Times New Roman"/>
                <a:ea typeface="Times New Roman"/>
              </a:rPr>
              <a:t>aerob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600" spc="120" dirty="0">
                <a:solidFill>
                  <a:srgbClr val="000000"/>
                </a:solidFill>
                <a:latin typeface="Times New Roman"/>
                <a:ea typeface="Times New Roman"/>
              </a:rPr>
              <a:t>anaerob	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asitlere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94" dirty="0">
                <a:solidFill>
                  <a:srgbClr val="000000"/>
                </a:solidFill>
                <a:latin typeface="Times New Roman"/>
                <a:ea typeface="Times New Roman"/>
              </a:rPr>
              <a:t>çevirirler.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342900" y="5472201"/>
            <a:ext cx="7133077" cy="243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890139" algn="l"/>
                <a:tab pos="6291960" algn="l"/>
              </a:tabLst>
            </a:pPr>
            <a:r>
              <a:rPr lang="en-US" altLang="zh-CN" sz="1100" spc="114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100" spc="12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ea typeface="Times New Roman"/>
              </a:rPr>
              <a:t>Lactobacillus</a:t>
            </a:r>
            <a:r>
              <a:rPr lang="en-US" altLang="zh-CN" sz="1600" spc="89" dirty="0">
                <a:solidFill>
                  <a:srgbClr val="000000"/>
                </a:solidFill>
                <a:latin typeface="Times New Roman"/>
                <a:ea typeface="Times New Roman"/>
              </a:rPr>
              <a:t>,	</a:t>
            </a:r>
            <a:r>
              <a:rPr lang="en-US" altLang="zh-CN" sz="1600" spc="94" dirty="0">
                <a:solidFill>
                  <a:srgbClr val="000000"/>
                </a:solidFill>
                <a:latin typeface="Times New Roman"/>
                <a:ea typeface="Times New Roman"/>
              </a:rPr>
              <a:t>Listeria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(patojen)	</a:t>
            </a:r>
            <a:r>
              <a:rPr lang="en-US" altLang="zh-CN" sz="1600" spc="150" dirty="0">
                <a:solidFill>
                  <a:srgbClr val="000000"/>
                </a:solidFill>
                <a:latin typeface="Times New Roman"/>
                <a:ea typeface="Times New Roman"/>
              </a:rPr>
              <a:t>kurthia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342900" y="5792241"/>
            <a:ext cx="5845125" cy="243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777363" algn="l"/>
              </a:tabLst>
            </a:pPr>
            <a:r>
              <a:rPr lang="en-US" altLang="zh-CN" sz="1100" spc="139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100" spc="20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Carnobacterium	</a:t>
            </a:r>
            <a:r>
              <a:rPr lang="en-US" altLang="zh-CN" sz="1600" spc="94" dirty="0">
                <a:solidFill>
                  <a:srgbClr val="000000"/>
                </a:solidFill>
                <a:latin typeface="Times New Roman"/>
                <a:ea typeface="Times New Roman"/>
              </a:rPr>
              <a:t>glusidleri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16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aside</a:t>
            </a:r>
            <a:r>
              <a:rPr lang="en-US" altLang="zh-CN" sz="16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89" dirty="0">
                <a:solidFill>
                  <a:srgbClr val="000000"/>
                </a:solidFill>
                <a:latin typeface="Times New Roman"/>
                <a:ea typeface="Times New Roman"/>
              </a:rPr>
              <a:t>çeviriler.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5" name="Freeform 1385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6" name="Freeform 1386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7" name="Freeform 1387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8" name="Freeform 1388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9" name="Freeform 1389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0" name="Freeform 1390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1" name="Freeform 1391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2" name="Freeform 1392"/>
          <p:cNvSpPr/>
          <p:nvPr/>
        </p:nvSpPr>
        <p:spPr>
          <a:xfrm>
            <a:off x="0" y="908685"/>
            <a:ext cx="4572000" cy="370840"/>
          </a:xfrm>
          <a:custGeom>
            <a:avLst/>
            <a:gdLst>
              <a:gd name="connsiteX0" fmla="*/ 0 w 4572000"/>
              <a:gd name="connsiteY0" fmla="*/ 370840 h 370840"/>
              <a:gd name="connsiteX1" fmla="*/ 4572000 w 4572000"/>
              <a:gd name="connsiteY1" fmla="*/ 370840 h 370840"/>
              <a:gd name="connsiteX2" fmla="*/ 4572000 w 4572000"/>
              <a:gd name="connsiteY2" fmla="*/ 0 h 370840"/>
              <a:gd name="connsiteX3" fmla="*/ 0 w 4572000"/>
              <a:gd name="connsiteY3" fmla="*/ 0 h 370840"/>
              <a:gd name="connsiteX4" fmla="*/ 0 w 4572000"/>
              <a:gd name="connsiteY4" fmla="*/ 370840 h 370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72000" h="370840">
                <a:moveTo>
                  <a:pt x="0" y="370840"/>
                </a:moveTo>
                <a:lnTo>
                  <a:pt x="4572000" y="370840"/>
                </a:lnTo>
                <a:lnTo>
                  <a:pt x="4572000" y="0"/>
                </a:lnTo>
                <a:lnTo>
                  <a:pt x="0" y="0"/>
                </a:lnTo>
                <a:lnTo>
                  <a:pt x="0" y="370840"/>
                </a:lnTo>
                <a:close/>
              </a:path>
            </a:pathLst>
          </a:custGeom>
          <a:solidFill>
            <a:srgbClr val="767A83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3" name="Freeform 1393"/>
          <p:cNvSpPr/>
          <p:nvPr/>
        </p:nvSpPr>
        <p:spPr>
          <a:xfrm>
            <a:off x="4552950" y="882650"/>
            <a:ext cx="4591050" cy="387350"/>
          </a:xfrm>
          <a:custGeom>
            <a:avLst/>
            <a:gdLst>
              <a:gd name="connsiteX0" fmla="*/ 19050 w 4591050"/>
              <a:gd name="connsiteY0" fmla="*/ 396875 h 387350"/>
              <a:gd name="connsiteX1" fmla="*/ 4591050 w 4591050"/>
              <a:gd name="connsiteY1" fmla="*/ 396875 h 387350"/>
              <a:gd name="connsiteX2" fmla="*/ 4591050 w 4591050"/>
              <a:gd name="connsiteY2" fmla="*/ 26035 h 387350"/>
              <a:gd name="connsiteX3" fmla="*/ 19050 w 4591050"/>
              <a:gd name="connsiteY3" fmla="*/ 26035 h 387350"/>
              <a:gd name="connsiteX4" fmla="*/ 19050 w 4591050"/>
              <a:gd name="connsiteY4" fmla="*/ 396875 h 387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91050" h="387350">
                <a:moveTo>
                  <a:pt x="19050" y="396875"/>
                </a:moveTo>
                <a:lnTo>
                  <a:pt x="4591050" y="396875"/>
                </a:lnTo>
                <a:lnTo>
                  <a:pt x="4591050" y="26035"/>
                </a:lnTo>
                <a:lnTo>
                  <a:pt x="19050" y="26035"/>
                </a:lnTo>
                <a:lnTo>
                  <a:pt x="19050" y="396875"/>
                </a:lnTo>
                <a:close/>
              </a:path>
            </a:pathLst>
          </a:custGeom>
          <a:solidFill>
            <a:srgbClr val="767A83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4" name="Freeform 1394"/>
          <p:cNvSpPr/>
          <p:nvPr/>
        </p:nvSpPr>
        <p:spPr>
          <a:xfrm>
            <a:off x="0" y="1279525"/>
            <a:ext cx="4572000" cy="370840"/>
          </a:xfrm>
          <a:custGeom>
            <a:avLst/>
            <a:gdLst>
              <a:gd name="connsiteX0" fmla="*/ 0 w 4572000"/>
              <a:gd name="connsiteY0" fmla="*/ 370840 h 370840"/>
              <a:gd name="connsiteX1" fmla="*/ 4572000 w 4572000"/>
              <a:gd name="connsiteY1" fmla="*/ 370840 h 370840"/>
              <a:gd name="connsiteX2" fmla="*/ 4572000 w 4572000"/>
              <a:gd name="connsiteY2" fmla="*/ 0 h 370840"/>
              <a:gd name="connsiteX3" fmla="*/ 0 w 4572000"/>
              <a:gd name="connsiteY3" fmla="*/ 0 h 370840"/>
              <a:gd name="connsiteX4" fmla="*/ 0 w 4572000"/>
              <a:gd name="connsiteY4" fmla="*/ 370840 h 370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72000" h="370840">
                <a:moveTo>
                  <a:pt x="0" y="370840"/>
                </a:moveTo>
                <a:lnTo>
                  <a:pt x="4572000" y="370840"/>
                </a:lnTo>
                <a:lnTo>
                  <a:pt x="4572000" y="0"/>
                </a:lnTo>
                <a:lnTo>
                  <a:pt x="0" y="0"/>
                </a:lnTo>
                <a:lnTo>
                  <a:pt x="0" y="370840"/>
                </a:lnTo>
                <a:close/>
              </a:path>
            </a:pathLst>
          </a:custGeom>
          <a:solidFill>
            <a:srgbClr val="D4D5D8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5" name="Freeform 1395"/>
          <p:cNvSpPr/>
          <p:nvPr/>
        </p:nvSpPr>
        <p:spPr>
          <a:xfrm>
            <a:off x="4552950" y="1250950"/>
            <a:ext cx="4591050" cy="387350"/>
          </a:xfrm>
          <a:custGeom>
            <a:avLst/>
            <a:gdLst>
              <a:gd name="connsiteX0" fmla="*/ 19050 w 4591050"/>
              <a:gd name="connsiteY0" fmla="*/ 399415 h 387350"/>
              <a:gd name="connsiteX1" fmla="*/ 4591050 w 4591050"/>
              <a:gd name="connsiteY1" fmla="*/ 399415 h 387350"/>
              <a:gd name="connsiteX2" fmla="*/ 4591050 w 4591050"/>
              <a:gd name="connsiteY2" fmla="*/ 28575 h 387350"/>
              <a:gd name="connsiteX3" fmla="*/ 19050 w 4591050"/>
              <a:gd name="connsiteY3" fmla="*/ 28575 h 387350"/>
              <a:gd name="connsiteX4" fmla="*/ 19050 w 4591050"/>
              <a:gd name="connsiteY4" fmla="*/ 399415 h 387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91050" h="387350">
                <a:moveTo>
                  <a:pt x="19050" y="399415"/>
                </a:moveTo>
                <a:lnTo>
                  <a:pt x="4591050" y="399415"/>
                </a:lnTo>
                <a:lnTo>
                  <a:pt x="4591050" y="28575"/>
                </a:lnTo>
                <a:lnTo>
                  <a:pt x="19050" y="28575"/>
                </a:lnTo>
                <a:lnTo>
                  <a:pt x="19050" y="399415"/>
                </a:lnTo>
                <a:close/>
              </a:path>
            </a:pathLst>
          </a:custGeom>
          <a:solidFill>
            <a:srgbClr val="D4D5D8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6" name="Freeform 1396"/>
          <p:cNvSpPr/>
          <p:nvPr/>
        </p:nvSpPr>
        <p:spPr>
          <a:xfrm>
            <a:off x="0" y="1650364"/>
            <a:ext cx="4572000" cy="370840"/>
          </a:xfrm>
          <a:custGeom>
            <a:avLst/>
            <a:gdLst>
              <a:gd name="connsiteX0" fmla="*/ 0 w 4572000"/>
              <a:gd name="connsiteY0" fmla="*/ 370840 h 370840"/>
              <a:gd name="connsiteX1" fmla="*/ 4572000 w 4572000"/>
              <a:gd name="connsiteY1" fmla="*/ 370840 h 370840"/>
              <a:gd name="connsiteX2" fmla="*/ 4572000 w 4572000"/>
              <a:gd name="connsiteY2" fmla="*/ 0 h 370840"/>
              <a:gd name="connsiteX3" fmla="*/ 0 w 4572000"/>
              <a:gd name="connsiteY3" fmla="*/ 0 h 370840"/>
              <a:gd name="connsiteX4" fmla="*/ 0 w 4572000"/>
              <a:gd name="connsiteY4" fmla="*/ 370840 h 370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72000" h="370840">
                <a:moveTo>
                  <a:pt x="0" y="370840"/>
                </a:moveTo>
                <a:lnTo>
                  <a:pt x="4572000" y="370840"/>
                </a:lnTo>
                <a:lnTo>
                  <a:pt x="4572000" y="0"/>
                </a:lnTo>
                <a:lnTo>
                  <a:pt x="0" y="0"/>
                </a:lnTo>
                <a:lnTo>
                  <a:pt x="0" y="370840"/>
                </a:lnTo>
                <a:close/>
              </a:path>
            </a:pathLst>
          </a:custGeom>
          <a:solidFill>
            <a:srgbClr val="EAEAE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7" name="Freeform 1397"/>
          <p:cNvSpPr/>
          <p:nvPr/>
        </p:nvSpPr>
        <p:spPr>
          <a:xfrm>
            <a:off x="4552950" y="1619250"/>
            <a:ext cx="4591050" cy="400050"/>
          </a:xfrm>
          <a:custGeom>
            <a:avLst/>
            <a:gdLst>
              <a:gd name="connsiteX0" fmla="*/ 19050 w 4591050"/>
              <a:gd name="connsiteY0" fmla="*/ 401955 h 400050"/>
              <a:gd name="connsiteX1" fmla="*/ 4591050 w 4591050"/>
              <a:gd name="connsiteY1" fmla="*/ 401955 h 400050"/>
              <a:gd name="connsiteX2" fmla="*/ 4591050 w 4591050"/>
              <a:gd name="connsiteY2" fmla="*/ 31114 h 400050"/>
              <a:gd name="connsiteX3" fmla="*/ 19050 w 4591050"/>
              <a:gd name="connsiteY3" fmla="*/ 31114 h 400050"/>
              <a:gd name="connsiteX4" fmla="*/ 19050 w 4591050"/>
              <a:gd name="connsiteY4" fmla="*/ 401955 h 400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91050" h="400050">
                <a:moveTo>
                  <a:pt x="19050" y="401955"/>
                </a:moveTo>
                <a:lnTo>
                  <a:pt x="4591050" y="401955"/>
                </a:lnTo>
                <a:lnTo>
                  <a:pt x="4591050" y="31114"/>
                </a:lnTo>
                <a:lnTo>
                  <a:pt x="19050" y="31114"/>
                </a:lnTo>
                <a:lnTo>
                  <a:pt x="19050" y="401955"/>
                </a:lnTo>
                <a:close/>
              </a:path>
            </a:pathLst>
          </a:custGeom>
          <a:solidFill>
            <a:srgbClr val="EAEAE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8" name="Freeform 1398"/>
          <p:cNvSpPr/>
          <p:nvPr/>
        </p:nvSpPr>
        <p:spPr>
          <a:xfrm>
            <a:off x="0" y="2021205"/>
            <a:ext cx="4572000" cy="370840"/>
          </a:xfrm>
          <a:custGeom>
            <a:avLst/>
            <a:gdLst>
              <a:gd name="connsiteX0" fmla="*/ 0 w 4572000"/>
              <a:gd name="connsiteY0" fmla="*/ 370840 h 370840"/>
              <a:gd name="connsiteX1" fmla="*/ 4572000 w 4572000"/>
              <a:gd name="connsiteY1" fmla="*/ 370840 h 370840"/>
              <a:gd name="connsiteX2" fmla="*/ 4572000 w 4572000"/>
              <a:gd name="connsiteY2" fmla="*/ 0 h 370840"/>
              <a:gd name="connsiteX3" fmla="*/ 0 w 4572000"/>
              <a:gd name="connsiteY3" fmla="*/ 0 h 370840"/>
              <a:gd name="connsiteX4" fmla="*/ 0 w 4572000"/>
              <a:gd name="connsiteY4" fmla="*/ 370840 h 370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72000" h="370840">
                <a:moveTo>
                  <a:pt x="0" y="370840"/>
                </a:moveTo>
                <a:lnTo>
                  <a:pt x="4572000" y="370840"/>
                </a:lnTo>
                <a:lnTo>
                  <a:pt x="4572000" y="0"/>
                </a:lnTo>
                <a:lnTo>
                  <a:pt x="0" y="0"/>
                </a:lnTo>
                <a:lnTo>
                  <a:pt x="0" y="370840"/>
                </a:lnTo>
                <a:close/>
              </a:path>
            </a:pathLst>
          </a:custGeom>
          <a:solidFill>
            <a:srgbClr val="D4D5D8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9" name="Freeform 1399"/>
          <p:cNvSpPr/>
          <p:nvPr/>
        </p:nvSpPr>
        <p:spPr>
          <a:xfrm>
            <a:off x="4552950" y="2000250"/>
            <a:ext cx="4591050" cy="387350"/>
          </a:xfrm>
          <a:custGeom>
            <a:avLst/>
            <a:gdLst>
              <a:gd name="connsiteX0" fmla="*/ 19050 w 4591050"/>
              <a:gd name="connsiteY0" fmla="*/ 391795 h 387350"/>
              <a:gd name="connsiteX1" fmla="*/ 4591050 w 4591050"/>
              <a:gd name="connsiteY1" fmla="*/ 391795 h 387350"/>
              <a:gd name="connsiteX2" fmla="*/ 4591050 w 4591050"/>
              <a:gd name="connsiteY2" fmla="*/ 20955 h 387350"/>
              <a:gd name="connsiteX3" fmla="*/ 19050 w 4591050"/>
              <a:gd name="connsiteY3" fmla="*/ 20955 h 387350"/>
              <a:gd name="connsiteX4" fmla="*/ 19050 w 4591050"/>
              <a:gd name="connsiteY4" fmla="*/ 391795 h 387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91050" h="387350">
                <a:moveTo>
                  <a:pt x="19050" y="391795"/>
                </a:moveTo>
                <a:lnTo>
                  <a:pt x="4591050" y="391795"/>
                </a:lnTo>
                <a:lnTo>
                  <a:pt x="4591050" y="20955"/>
                </a:lnTo>
                <a:lnTo>
                  <a:pt x="19050" y="20955"/>
                </a:lnTo>
                <a:lnTo>
                  <a:pt x="19050" y="391795"/>
                </a:lnTo>
                <a:close/>
              </a:path>
            </a:pathLst>
          </a:custGeom>
          <a:solidFill>
            <a:srgbClr val="D4D5D8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0" name="Freeform 1400"/>
          <p:cNvSpPr/>
          <p:nvPr/>
        </p:nvSpPr>
        <p:spPr>
          <a:xfrm>
            <a:off x="4552950" y="882650"/>
            <a:ext cx="31750" cy="1504950"/>
          </a:xfrm>
          <a:custGeom>
            <a:avLst/>
            <a:gdLst>
              <a:gd name="connsiteX0" fmla="*/ 19050 w 31750"/>
              <a:gd name="connsiteY0" fmla="*/ 19685 h 1504950"/>
              <a:gd name="connsiteX1" fmla="*/ 19050 w 31750"/>
              <a:gd name="connsiteY1" fmla="*/ 1515745 h 150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750" h="1504950">
                <a:moveTo>
                  <a:pt x="19050" y="19685"/>
                </a:moveTo>
                <a:lnTo>
                  <a:pt x="19050" y="1515745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1" name="Freeform 1401"/>
          <p:cNvSpPr/>
          <p:nvPr/>
        </p:nvSpPr>
        <p:spPr>
          <a:xfrm>
            <a:off x="0" y="1279525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381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2" name="Freeform 1402"/>
          <p:cNvSpPr/>
          <p:nvPr/>
        </p:nvSpPr>
        <p:spPr>
          <a:xfrm>
            <a:off x="0" y="1650365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3" name="Freeform 1403"/>
          <p:cNvSpPr/>
          <p:nvPr/>
        </p:nvSpPr>
        <p:spPr>
          <a:xfrm>
            <a:off x="0" y="2021205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4" name="Freeform 1404"/>
          <p:cNvSpPr/>
          <p:nvPr/>
        </p:nvSpPr>
        <p:spPr>
          <a:xfrm>
            <a:off x="0" y="902335"/>
            <a:ext cx="0" cy="1496060"/>
          </a:xfrm>
          <a:custGeom>
            <a:avLst/>
            <a:gdLst>
              <a:gd name="connsiteX0" fmla="*/ 0 w 0"/>
              <a:gd name="connsiteY0" fmla="*/ 0 h 1496060"/>
              <a:gd name="connsiteX1" fmla="*/ 0 w 0"/>
              <a:gd name="connsiteY1" fmla="*/ 1496060 h 1496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496060">
                <a:moveTo>
                  <a:pt x="0" y="0"/>
                </a:moveTo>
                <a:lnTo>
                  <a:pt x="0" y="149606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5" name="Freeform 1405"/>
          <p:cNvSpPr/>
          <p:nvPr/>
        </p:nvSpPr>
        <p:spPr>
          <a:xfrm>
            <a:off x="9144000" y="902335"/>
            <a:ext cx="0" cy="1496060"/>
          </a:xfrm>
          <a:custGeom>
            <a:avLst/>
            <a:gdLst>
              <a:gd name="connsiteX0" fmla="*/ 0 w 0"/>
              <a:gd name="connsiteY0" fmla="*/ 0 h 1496060"/>
              <a:gd name="connsiteX1" fmla="*/ 0 w 0"/>
              <a:gd name="connsiteY1" fmla="*/ 1496060 h 1496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496060">
                <a:moveTo>
                  <a:pt x="0" y="0"/>
                </a:moveTo>
                <a:lnTo>
                  <a:pt x="0" y="149606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6" name="Freeform 1406"/>
          <p:cNvSpPr/>
          <p:nvPr/>
        </p:nvSpPr>
        <p:spPr>
          <a:xfrm>
            <a:off x="0" y="908685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7" name="Freeform 1407"/>
          <p:cNvSpPr/>
          <p:nvPr/>
        </p:nvSpPr>
        <p:spPr>
          <a:xfrm>
            <a:off x="0" y="2392045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8" name="Freeform 1408"/>
          <p:cNvSpPr/>
          <p:nvPr/>
        </p:nvSpPr>
        <p:spPr>
          <a:xfrm>
            <a:off x="0" y="3573069"/>
            <a:ext cx="2286000" cy="972007"/>
          </a:xfrm>
          <a:custGeom>
            <a:avLst/>
            <a:gdLst>
              <a:gd name="connsiteX0" fmla="*/ 0 w 2286000"/>
              <a:gd name="connsiteY0" fmla="*/ 972007 h 972007"/>
              <a:gd name="connsiteX1" fmla="*/ 2286000 w 2286000"/>
              <a:gd name="connsiteY1" fmla="*/ 972007 h 972007"/>
              <a:gd name="connsiteX2" fmla="*/ 2286000 w 2286000"/>
              <a:gd name="connsiteY2" fmla="*/ 0 h 972007"/>
              <a:gd name="connsiteX3" fmla="*/ 0 w 2286000"/>
              <a:gd name="connsiteY3" fmla="*/ 0 h 972007"/>
              <a:gd name="connsiteX4" fmla="*/ 0 w 2286000"/>
              <a:gd name="connsiteY4" fmla="*/ 972007 h 972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972007">
                <a:moveTo>
                  <a:pt x="0" y="972007"/>
                </a:moveTo>
                <a:lnTo>
                  <a:pt x="2286000" y="972007"/>
                </a:lnTo>
                <a:lnTo>
                  <a:pt x="2286000" y="0"/>
                </a:lnTo>
                <a:lnTo>
                  <a:pt x="0" y="0"/>
                </a:lnTo>
                <a:lnTo>
                  <a:pt x="0" y="972007"/>
                </a:lnTo>
                <a:close/>
              </a:path>
            </a:pathLst>
          </a:custGeom>
          <a:solidFill>
            <a:srgbClr val="B22B15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9" name="Freeform 1409"/>
          <p:cNvSpPr/>
          <p:nvPr/>
        </p:nvSpPr>
        <p:spPr>
          <a:xfrm>
            <a:off x="2266950" y="3549650"/>
            <a:ext cx="2305050" cy="984250"/>
          </a:xfrm>
          <a:custGeom>
            <a:avLst/>
            <a:gdLst>
              <a:gd name="connsiteX0" fmla="*/ 19050 w 2305050"/>
              <a:gd name="connsiteY0" fmla="*/ 995426 h 984250"/>
              <a:gd name="connsiteX1" fmla="*/ 2305050 w 2305050"/>
              <a:gd name="connsiteY1" fmla="*/ 995426 h 984250"/>
              <a:gd name="connsiteX2" fmla="*/ 2305050 w 2305050"/>
              <a:gd name="connsiteY2" fmla="*/ 23419 h 984250"/>
              <a:gd name="connsiteX3" fmla="*/ 19050 w 2305050"/>
              <a:gd name="connsiteY3" fmla="*/ 23419 h 984250"/>
              <a:gd name="connsiteX4" fmla="*/ 19050 w 2305050"/>
              <a:gd name="connsiteY4" fmla="*/ 995426 h 984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984250">
                <a:moveTo>
                  <a:pt x="19050" y="995426"/>
                </a:moveTo>
                <a:lnTo>
                  <a:pt x="2305050" y="995426"/>
                </a:lnTo>
                <a:lnTo>
                  <a:pt x="2305050" y="23419"/>
                </a:lnTo>
                <a:lnTo>
                  <a:pt x="19050" y="23419"/>
                </a:lnTo>
                <a:lnTo>
                  <a:pt x="19050" y="995426"/>
                </a:lnTo>
                <a:close/>
              </a:path>
            </a:pathLst>
          </a:custGeom>
          <a:solidFill>
            <a:srgbClr val="B22B15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0" name="Freeform 1410"/>
          <p:cNvSpPr/>
          <p:nvPr/>
        </p:nvSpPr>
        <p:spPr>
          <a:xfrm>
            <a:off x="4552950" y="3549650"/>
            <a:ext cx="2305050" cy="984250"/>
          </a:xfrm>
          <a:custGeom>
            <a:avLst/>
            <a:gdLst>
              <a:gd name="connsiteX0" fmla="*/ 19050 w 2305050"/>
              <a:gd name="connsiteY0" fmla="*/ 995426 h 984250"/>
              <a:gd name="connsiteX1" fmla="*/ 2305050 w 2305050"/>
              <a:gd name="connsiteY1" fmla="*/ 995426 h 984250"/>
              <a:gd name="connsiteX2" fmla="*/ 2305050 w 2305050"/>
              <a:gd name="connsiteY2" fmla="*/ 23419 h 984250"/>
              <a:gd name="connsiteX3" fmla="*/ 19050 w 2305050"/>
              <a:gd name="connsiteY3" fmla="*/ 23419 h 984250"/>
              <a:gd name="connsiteX4" fmla="*/ 19050 w 2305050"/>
              <a:gd name="connsiteY4" fmla="*/ 995426 h 984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984250">
                <a:moveTo>
                  <a:pt x="19050" y="995426"/>
                </a:moveTo>
                <a:lnTo>
                  <a:pt x="2305050" y="995426"/>
                </a:lnTo>
                <a:lnTo>
                  <a:pt x="2305050" y="23419"/>
                </a:lnTo>
                <a:lnTo>
                  <a:pt x="19050" y="23419"/>
                </a:lnTo>
                <a:lnTo>
                  <a:pt x="19050" y="995426"/>
                </a:lnTo>
                <a:close/>
              </a:path>
            </a:pathLst>
          </a:custGeom>
          <a:solidFill>
            <a:srgbClr val="B22B15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1" name="Freeform 1411"/>
          <p:cNvSpPr/>
          <p:nvPr/>
        </p:nvSpPr>
        <p:spPr>
          <a:xfrm>
            <a:off x="6838950" y="3549650"/>
            <a:ext cx="2305050" cy="984250"/>
          </a:xfrm>
          <a:custGeom>
            <a:avLst/>
            <a:gdLst>
              <a:gd name="connsiteX0" fmla="*/ 19050 w 2305050"/>
              <a:gd name="connsiteY0" fmla="*/ 995426 h 984250"/>
              <a:gd name="connsiteX1" fmla="*/ 2305050 w 2305050"/>
              <a:gd name="connsiteY1" fmla="*/ 995426 h 984250"/>
              <a:gd name="connsiteX2" fmla="*/ 2305050 w 2305050"/>
              <a:gd name="connsiteY2" fmla="*/ 23419 h 984250"/>
              <a:gd name="connsiteX3" fmla="*/ 19050 w 2305050"/>
              <a:gd name="connsiteY3" fmla="*/ 23419 h 984250"/>
              <a:gd name="connsiteX4" fmla="*/ 19050 w 2305050"/>
              <a:gd name="connsiteY4" fmla="*/ 995426 h 984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984250">
                <a:moveTo>
                  <a:pt x="19050" y="995426"/>
                </a:moveTo>
                <a:lnTo>
                  <a:pt x="2305050" y="995426"/>
                </a:lnTo>
                <a:lnTo>
                  <a:pt x="2305050" y="23419"/>
                </a:lnTo>
                <a:lnTo>
                  <a:pt x="19050" y="23419"/>
                </a:lnTo>
                <a:lnTo>
                  <a:pt x="19050" y="995426"/>
                </a:lnTo>
                <a:close/>
              </a:path>
            </a:pathLst>
          </a:custGeom>
          <a:solidFill>
            <a:srgbClr val="B22B15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2" name="Freeform 1412"/>
          <p:cNvSpPr/>
          <p:nvPr/>
        </p:nvSpPr>
        <p:spPr>
          <a:xfrm>
            <a:off x="0" y="4545012"/>
            <a:ext cx="2286000" cy="399351"/>
          </a:xfrm>
          <a:custGeom>
            <a:avLst/>
            <a:gdLst>
              <a:gd name="connsiteX0" fmla="*/ 0 w 2286000"/>
              <a:gd name="connsiteY0" fmla="*/ 399351 h 399351"/>
              <a:gd name="connsiteX1" fmla="*/ 2286000 w 2286000"/>
              <a:gd name="connsiteY1" fmla="*/ 399351 h 399351"/>
              <a:gd name="connsiteX2" fmla="*/ 2286000 w 2286000"/>
              <a:gd name="connsiteY2" fmla="*/ 0 h 399351"/>
              <a:gd name="connsiteX3" fmla="*/ 0 w 2286000"/>
              <a:gd name="connsiteY3" fmla="*/ 0 h 399351"/>
              <a:gd name="connsiteX4" fmla="*/ 0 w 2286000"/>
              <a:gd name="connsiteY4" fmla="*/ 399351 h 399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399351">
                <a:moveTo>
                  <a:pt x="0" y="399351"/>
                </a:moveTo>
                <a:lnTo>
                  <a:pt x="2286000" y="399351"/>
                </a:lnTo>
                <a:lnTo>
                  <a:pt x="2286000" y="0"/>
                </a:lnTo>
                <a:lnTo>
                  <a:pt x="0" y="0"/>
                </a:lnTo>
                <a:lnTo>
                  <a:pt x="0" y="399351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3" name="Freeform 1413"/>
          <p:cNvSpPr/>
          <p:nvPr/>
        </p:nvSpPr>
        <p:spPr>
          <a:xfrm>
            <a:off x="2266950" y="4514850"/>
            <a:ext cx="2305050" cy="425450"/>
          </a:xfrm>
          <a:custGeom>
            <a:avLst/>
            <a:gdLst>
              <a:gd name="connsiteX0" fmla="*/ 19050 w 2305050"/>
              <a:gd name="connsiteY0" fmla="*/ 429514 h 425450"/>
              <a:gd name="connsiteX1" fmla="*/ 2305050 w 2305050"/>
              <a:gd name="connsiteY1" fmla="*/ 429514 h 425450"/>
              <a:gd name="connsiteX2" fmla="*/ 2305050 w 2305050"/>
              <a:gd name="connsiteY2" fmla="*/ 30162 h 425450"/>
              <a:gd name="connsiteX3" fmla="*/ 19050 w 2305050"/>
              <a:gd name="connsiteY3" fmla="*/ 30162 h 425450"/>
              <a:gd name="connsiteX4" fmla="*/ 19050 w 2305050"/>
              <a:gd name="connsiteY4" fmla="*/ 429514 h 425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425450">
                <a:moveTo>
                  <a:pt x="19050" y="429514"/>
                </a:moveTo>
                <a:lnTo>
                  <a:pt x="2305050" y="429514"/>
                </a:lnTo>
                <a:lnTo>
                  <a:pt x="2305050" y="30162"/>
                </a:lnTo>
                <a:lnTo>
                  <a:pt x="19050" y="30162"/>
                </a:lnTo>
                <a:lnTo>
                  <a:pt x="19050" y="429514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4" name="Freeform 1414"/>
          <p:cNvSpPr/>
          <p:nvPr/>
        </p:nvSpPr>
        <p:spPr>
          <a:xfrm>
            <a:off x="4552950" y="4514850"/>
            <a:ext cx="2305050" cy="425450"/>
          </a:xfrm>
          <a:custGeom>
            <a:avLst/>
            <a:gdLst>
              <a:gd name="connsiteX0" fmla="*/ 19050 w 2305050"/>
              <a:gd name="connsiteY0" fmla="*/ 429514 h 425450"/>
              <a:gd name="connsiteX1" fmla="*/ 2305050 w 2305050"/>
              <a:gd name="connsiteY1" fmla="*/ 429514 h 425450"/>
              <a:gd name="connsiteX2" fmla="*/ 2305050 w 2305050"/>
              <a:gd name="connsiteY2" fmla="*/ 30162 h 425450"/>
              <a:gd name="connsiteX3" fmla="*/ 19050 w 2305050"/>
              <a:gd name="connsiteY3" fmla="*/ 30162 h 425450"/>
              <a:gd name="connsiteX4" fmla="*/ 19050 w 2305050"/>
              <a:gd name="connsiteY4" fmla="*/ 429514 h 425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425450">
                <a:moveTo>
                  <a:pt x="19050" y="429514"/>
                </a:moveTo>
                <a:lnTo>
                  <a:pt x="2305050" y="429514"/>
                </a:lnTo>
                <a:lnTo>
                  <a:pt x="2305050" y="30162"/>
                </a:lnTo>
                <a:lnTo>
                  <a:pt x="19050" y="30162"/>
                </a:lnTo>
                <a:lnTo>
                  <a:pt x="19050" y="429514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5" name="Freeform 1415"/>
          <p:cNvSpPr/>
          <p:nvPr/>
        </p:nvSpPr>
        <p:spPr>
          <a:xfrm>
            <a:off x="6838950" y="4514850"/>
            <a:ext cx="2305050" cy="425450"/>
          </a:xfrm>
          <a:custGeom>
            <a:avLst/>
            <a:gdLst>
              <a:gd name="connsiteX0" fmla="*/ 19050 w 2305050"/>
              <a:gd name="connsiteY0" fmla="*/ 429514 h 425450"/>
              <a:gd name="connsiteX1" fmla="*/ 2305050 w 2305050"/>
              <a:gd name="connsiteY1" fmla="*/ 429514 h 425450"/>
              <a:gd name="connsiteX2" fmla="*/ 2305050 w 2305050"/>
              <a:gd name="connsiteY2" fmla="*/ 30162 h 425450"/>
              <a:gd name="connsiteX3" fmla="*/ 19050 w 2305050"/>
              <a:gd name="connsiteY3" fmla="*/ 30162 h 425450"/>
              <a:gd name="connsiteX4" fmla="*/ 19050 w 2305050"/>
              <a:gd name="connsiteY4" fmla="*/ 429514 h 425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425450">
                <a:moveTo>
                  <a:pt x="19050" y="429514"/>
                </a:moveTo>
                <a:lnTo>
                  <a:pt x="2305050" y="429514"/>
                </a:lnTo>
                <a:lnTo>
                  <a:pt x="2305050" y="30162"/>
                </a:lnTo>
                <a:lnTo>
                  <a:pt x="19050" y="30162"/>
                </a:lnTo>
                <a:lnTo>
                  <a:pt x="19050" y="429514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6" name="Freeform 1416"/>
          <p:cNvSpPr/>
          <p:nvPr/>
        </p:nvSpPr>
        <p:spPr>
          <a:xfrm>
            <a:off x="0" y="4944364"/>
            <a:ext cx="2286000" cy="640079"/>
          </a:xfrm>
          <a:custGeom>
            <a:avLst/>
            <a:gdLst>
              <a:gd name="connsiteX0" fmla="*/ 0 w 2286000"/>
              <a:gd name="connsiteY0" fmla="*/ 640079 h 640079"/>
              <a:gd name="connsiteX1" fmla="*/ 2286000 w 2286000"/>
              <a:gd name="connsiteY1" fmla="*/ 640079 h 640079"/>
              <a:gd name="connsiteX2" fmla="*/ 2286000 w 2286000"/>
              <a:gd name="connsiteY2" fmla="*/ 0 h 640079"/>
              <a:gd name="connsiteX3" fmla="*/ 0 w 2286000"/>
              <a:gd name="connsiteY3" fmla="*/ 0 h 640079"/>
              <a:gd name="connsiteX4" fmla="*/ 0 w 2286000"/>
              <a:gd name="connsiteY4" fmla="*/ 640079 h 640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640079">
                <a:moveTo>
                  <a:pt x="0" y="640079"/>
                </a:moveTo>
                <a:lnTo>
                  <a:pt x="2286000" y="640079"/>
                </a:lnTo>
                <a:lnTo>
                  <a:pt x="2286000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7" name="Freeform 1417"/>
          <p:cNvSpPr/>
          <p:nvPr/>
        </p:nvSpPr>
        <p:spPr>
          <a:xfrm>
            <a:off x="2266950" y="4921250"/>
            <a:ext cx="2305050" cy="654050"/>
          </a:xfrm>
          <a:custGeom>
            <a:avLst/>
            <a:gdLst>
              <a:gd name="connsiteX0" fmla="*/ 19050 w 2305050"/>
              <a:gd name="connsiteY0" fmla="*/ 663194 h 654050"/>
              <a:gd name="connsiteX1" fmla="*/ 2305050 w 2305050"/>
              <a:gd name="connsiteY1" fmla="*/ 663194 h 654050"/>
              <a:gd name="connsiteX2" fmla="*/ 2305050 w 2305050"/>
              <a:gd name="connsiteY2" fmla="*/ 23114 h 654050"/>
              <a:gd name="connsiteX3" fmla="*/ 19050 w 2305050"/>
              <a:gd name="connsiteY3" fmla="*/ 23114 h 654050"/>
              <a:gd name="connsiteX4" fmla="*/ 19050 w 2305050"/>
              <a:gd name="connsiteY4" fmla="*/ 663194 h 65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654050">
                <a:moveTo>
                  <a:pt x="19050" y="663194"/>
                </a:moveTo>
                <a:lnTo>
                  <a:pt x="2305050" y="663194"/>
                </a:lnTo>
                <a:lnTo>
                  <a:pt x="2305050" y="23114"/>
                </a:lnTo>
                <a:lnTo>
                  <a:pt x="19050" y="23114"/>
                </a:lnTo>
                <a:lnTo>
                  <a:pt x="19050" y="663194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8" name="Freeform 1418"/>
          <p:cNvSpPr/>
          <p:nvPr/>
        </p:nvSpPr>
        <p:spPr>
          <a:xfrm>
            <a:off x="4552950" y="4921250"/>
            <a:ext cx="2305050" cy="654050"/>
          </a:xfrm>
          <a:custGeom>
            <a:avLst/>
            <a:gdLst>
              <a:gd name="connsiteX0" fmla="*/ 19050 w 2305050"/>
              <a:gd name="connsiteY0" fmla="*/ 663194 h 654050"/>
              <a:gd name="connsiteX1" fmla="*/ 2305050 w 2305050"/>
              <a:gd name="connsiteY1" fmla="*/ 663194 h 654050"/>
              <a:gd name="connsiteX2" fmla="*/ 2305050 w 2305050"/>
              <a:gd name="connsiteY2" fmla="*/ 23114 h 654050"/>
              <a:gd name="connsiteX3" fmla="*/ 19050 w 2305050"/>
              <a:gd name="connsiteY3" fmla="*/ 23114 h 654050"/>
              <a:gd name="connsiteX4" fmla="*/ 19050 w 2305050"/>
              <a:gd name="connsiteY4" fmla="*/ 663194 h 65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654050">
                <a:moveTo>
                  <a:pt x="19050" y="663194"/>
                </a:moveTo>
                <a:lnTo>
                  <a:pt x="2305050" y="663194"/>
                </a:lnTo>
                <a:lnTo>
                  <a:pt x="2305050" y="23114"/>
                </a:lnTo>
                <a:lnTo>
                  <a:pt x="19050" y="23114"/>
                </a:lnTo>
                <a:lnTo>
                  <a:pt x="19050" y="663194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9" name="Freeform 1419"/>
          <p:cNvSpPr/>
          <p:nvPr/>
        </p:nvSpPr>
        <p:spPr>
          <a:xfrm>
            <a:off x="6838950" y="4921250"/>
            <a:ext cx="2305050" cy="654050"/>
          </a:xfrm>
          <a:custGeom>
            <a:avLst/>
            <a:gdLst>
              <a:gd name="connsiteX0" fmla="*/ 19050 w 2305050"/>
              <a:gd name="connsiteY0" fmla="*/ 663194 h 654050"/>
              <a:gd name="connsiteX1" fmla="*/ 2305050 w 2305050"/>
              <a:gd name="connsiteY1" fmla="*/ 663194 h 654050"/>
              <a:gd name="connsiteX2" fmla="*/ 2305050 w 2305050"/>
              <a:gd name="connsiteY2" fmla="*/ 23114 h 654050"/>
              <a:gd name="connsiteX3" fmla="*/ 19050 w 2305050"/>
              <a:gd name="connsiteY3" fmla="*/ 23114 h 654050"/>
              <a:gd name="connsiteX4" fmla="*/ 19050 w 2305050"/>
              <a:gd name="connsiteY4" fmla="*/ 663194 h 65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654050">
                <a:moveTo>
                  <a:pt x="19050" y="663194"/>
                </a:moveTo>
                <a:lnTo>
                  <a:pt x="2305050" y="663194"/>
                </a:lnTo>
                <a:lnTo>
                  <a:pt x="2305050" y="23114"/>
                </a:lnTo>
                <a:lnTo>
                  <a:pt x="19050" y="23114"/>
                </a:lnTo>
                <a:lnTo>
                  <a:pt x="19050" y="663194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0" name="Freeform 1420"/>
          <p:cNvSpPr/>
          <p:nvPr/>
        </p:nvSpPr>
        <p:spPr>
          <a:xfrm>
            <a:off x="0" y="5584431"/>
            <a:ext cx="2286000" cy="399351"/>
          </a:xfrm>
          <a:custGeom>
            <a:avLst/>
            <a:gdLst>
              <a:gd name="connsiteX0" fmla="*/ 0 w 2286000"/>
              <a:gd name="connsiteY0" fmla="*/ 399351 h 399351"/>
              <a:gd name="connsiteX1" fmla="*/ 2286000 w 2286000"/>
              <a:gd name="connsiteY1" fmla="*/ 399351 h 399351"/>
              <a:gd name="connsiteX2" fmla="*/ 2286000 w 2286000"/>
              <a:gd name="connsiteY2" fmla="*/ 0 h 399351"/>
              <a:gd name="connsiteX3" fmla="*/ 0 w 2286000"/>
              <a:gd name="connsiteY3" fmla="*/ 0 h 399351"/>
              <a:gd name="connsiteX4" fmla="*/ 0 w 2286000"/>
              <a:gd name="connsiteY4" fmla="*/ 399351 h 399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399351">
                <a:moveTo>
                  <a:pt x="0" y="399351"/>
                </a:moveTo>
                <a:lnTo>
                  <a:pt x="2286000" y="399351"/>
                </a:lnTo>
                <a:lnTo>
                  <a:pt x="2286000" y="0"/>
                </a:lnTo>
                <a:lnTo>
                  <a:pt x="0" y="0"/>
                </a:lnTo>
                <a:lnTo>
                  <a:pt x="0" y="399351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1" name="Freeform 1421"/>
          <p:cNvSpPr/>
          <p:nvPr/>
        </p:nvSpPr>
        <p:spPr>
          <a:xfrm>
            <a:off x="2266950" y="5556250"/>
            <a:ext cx="2305050" cy="425450"/>
          </a:xfrm>
          <a:custGeom>
            <a:avLst/>
            <a:gdLst>
              <a:gd name="connsiteX0" fmla="*/ 19050 w 2305050"/>
              <a:gd name="connsiteY0" fmla="*/ 427533 h 425450"/>
              <a:gd name="connsiteX1" fmla="*/ 2305050 w 2305050"/>
              <a:gd name="connsiteY1" fmla="*/ 427533 h 425450"/>
              <a:gd name="connsiteX2" fmla="*/ 2305050 w 2305050"/>
              <a:gd name="connsiteY2" fmla="*/ 28181 h 425450"/>
              <a:gd name="connsiteX3" fmla="*/ 19050 w 2305050"/>
              <a:gd name="connsiteY3" fmla="*/ 28181 h 425450"/>
              <a:gd name="connsiteX4" fmla="*/ 19050 w 2305050"/>
              <a:gd name="connsiteY4" fmla="*/ 427533 h 425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425450">
                <a:moveTo>
                  <a:pt x="19050" y="427533"/>
                </a:moveTo>
                <a:lnTo>
                  <a:pt x="2305050" y="427533"/>
                </a:lnTo>
                <a:lnTo>
                  <a:pt x="2305050" y="28181"/>
                </a:lnTo>
                <a:lnTo>
                  <a:pt x="19050" y="28181"/>
                </a:lnTo>
                <a:lnTo>
                  <a:pt x="19050" y="427533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2" name="Freeform 1422"/>
          <p:cNvSpPr/>
          <p:nvPr/>
        </p:nvSpPr>
        <p:spPr>
          <a:xfrm>
            <a:off x="4552950" y="5556250"/>
            <a:ext cx="2305050" cy="425450"/>
          </a:xfrm>
          <a:custGeom>
            <a:avLst/>
            <a:gdLst>
              <a:gd name="connsiteX0" fmla="*/ 19050 w 2305050"/>
              <a:gd name="connsiteY0" fmla="*/ 427533 h 425450"/>
              <a:gd name="connsiteX1" fmla="*/ 2305050 w 2305050"/>
              <a:gd name="connsiteY1" fmla="*/ 427533 h 425450"/>
              <a:gd name="connsiteX2" fmla="*/ 2305050 w 2305050"/>
              <a:gd name="connsiteY2" fmla="*/ 28181 h 425450"/>
              <a:gd name="connsiteX3" fmla="*/ 19050 w 2305050"/>
              <a:gd name="connsiteY3" fmla="*/ 28181 h 425450"/>
              <a:gd name="connsiteX4" fmla="*/ 19050 w 2305050"/>
              <a:gd name="connsiteY4" fmla="*/ 427533 h 425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425450">
                <a:moveTo>
                  <a:pt x="19050" y="427533"/>
                </a:moveTo>
                <a:lnTo>
                  <a:pt x="2305050" y="427533"/>
                </a:lnTo>
                <a:lnTo>
                  <a:pt x="2305050" y="28181"/>
                </a:lnTo>
                <a:lnTo>
                  <a:pt x="19050" y="28181"/>
                </a:lnTo>
                <a:lnTo>
                  <a:pt x="19050" y="427533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3" name="Freeform 1423"/>
          <p:cNvSpPr/>
          <p:nvPr/>
        </p:nvSpPr>
        <p:spPr>
          <a:xfrm>
            <a:off x="6838950" y="5556250"/>
            <a:ext cx="2305050" cy="425450"/>
          </a:xfrm>
          <a:custGeom>
            <a:avLst/>
            <a:gdLst>
              <a:gd name="connsiteX0" fmla="*/ 19050 w 2305050"/>
              <a:gd name="connsiteY0" fmla="*/ 427533 h 425450"/>
              <a:gd name="connsiteX1" fmla="*/ 2305050 w 2305050"/>
              <a:gd name="connsiteY1" fmla="*/ 427533 h 425450"/>
              <a:gd name="connsiteX2" fmla="*/ 2305050 w 2305050"/>
              <a:gd name="connsiteY2" fmla="*/ 28181 h 425450"/>
              <a:gd name="connsiteX3" fmla="*/ 19050 w 2305050"/>
              <a:gd name="connsiteY3" fmla="*/ 28181 h 425450"/>
              <a:gd name="connsiteX4" fmla="*/ 19050 w 2305050"/>
              <a:gd name="connsiteY4" fmla="*/ 427533 h 425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425450">
                <a:moveTo>
                  <a:pt x="19050" y="427533"/>
                </a:moveTo>
                <a:lnTo>
                  <a:pt x="2305050" y="427533"/>
                </a:lnTo>
                <a:lnTo>
                  <a:pt x="2305050" y="28181"/>
                </a:lnTo>
                <a:lnTo>
                  <a:pt x="19050" y="28181"/>
                </a:lnTo>
                <a:lnTo>
                  <a:pt x="19050" y="427533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4" name="Freeform 1424"/>
          <p:cNvSpPr/>
          <p:nvPr/>
        </p:nvSpPr>
        <p:spPr>
          <a:xfrm>
            <a:off x="0" y="5983783"/>
            <a:ext cx="2286000" cy="640079"/>
          </a:xfrm>
          <a:custGeom>
            <a:avLst/>
            <a:gdLst>
              <a:gd name="connsiteX0" fmla="*/ 0 w 2286000"/>
              <a:gd name="connsiteY0" fmla="*/ 640079 h 640079"/>
              <a:gd name="connsiteX1" fmla="*/ 2286000 w 2286000"/>
              <a:gd name="connsiteY1" fmla="*/ 640079 h 640079"/>
              <a:gd name="connsiteX2" fmla="*/ 2286000 w 2286000"/>
              <a:gd name="connsiteY2" fmla="*/ 0 h 640079"/>
              <a:gd name="connsiteX3" fmla="*/ 0 w 2286000"/>
              <a:gd name="connsiteY3" fmla="*/ 0 h 640079"/>
              <a:gd name="connsiteX4" fmla="*/ 0 w 2286000"/>
              <a:gd name="connsiteY4" fmla="*/ 640079 h 640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640079">
                <a:moveTo>
                  <a:pt x="0" y="640079"/>
                </a:moveTo>
                <a:lnTo>
                  <a:pt x="2286000" y="640079"/>
                </a:lnTo>
                <a:lnTo>
                  <a:pt x="2286000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5" name="Freeform 1425"/>
          <p:cNvSpPr/>
          <p:nvPr/>
        </p:nvSpPr>
        <p:spPr>
          <a:xfrm>
            <a:off x="2266950" y="5962650"/>
            <a:ext cx="2305050" cy="654050"/>
          </a:xfrm>
          <a:custGeom>
            <a:avLst/>
            <a:gdLst>
              <a:gd name="connsiteX0" fmla="*/ 19050 w 2305050"/>
              <a:gd name="connsiteY0" fmla="*/ 661213 h 654050"/>
              <a:gd name="connsiteX1" fmla="*/ 2305050 w 2305050"/>
              <a:gd name="connsiteY1" fmla="*/ 661213 h 654050"/>
              <a:gd name="connsiteX2" fmla="*/ 2305050 w 2305050"/>
              <a:gd name="connsiteY2" fmla="*/ 21133 h 654050"/>
              <a:gd name="connsiteX3" fmla="*/ 19050 w 2305050"/>
              <a:gd name="connsiteY3" fmla="*/ 21133 h 654050"/>
              <a:gd name="connsiteX4" fmla="*/ 19050 w 2305050"/>
              <a:gd name="connsiteY4" fmla="*/ 661213 h 65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654050">
                <a:moveTo>
                  <a:pt x="19050" y="661213"/>
                </a:moveTo>
                <a:lnTo>
                  <a:pt x="2305050" y="661213"/>
                </a:lnTo>
                <a:lnTo>
                  <a:pt x="2305050" y="21133"/>
                </a:lnTo>
                <a:lnTo>
                  <a:pt x="19050" y="21133"/>
                </a:lnTo>
                <a:lnTo>
                  <a:pt x="19050" y="661213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6" name="Freeform 1426"/>
          <p:cNvSpPr/>
          <p:nvPr/>
        </p:nvSpPr>
        <p:spPr>
          <a:xfrm>
            <a:off x="4552950" y="5962650"/>
            <a:ext cx="2305050" cy="654050"/>
          </a:xfrm>
          <a:custGeom>
            <a:avLst/>
            <a:gdLst>
              <a:gd name="connsiteX0" fmla="*/ 19050 w 2305050"/>
              <a:gd name="connsiteY0" fmla="*/ 661213 h 654050"/>
              <a:gd name="connsiteX1" fmla="*/ 2305050 w 2305050"/>
              <a:gd name="connsiteY1" fmla="*/ 661213 h 654050"/>
              <a:gd name="connsiteX2" fmla="*/ 2305050 w 2305050"/>
              <a:gd name="connsiteY2" fmla="*/ 21133 h 654050"/>
              <a:gd name="connsiteX3" fmla="*/ 19050 w 2305050"/>
              <a:gd name="connsiteY3" fmla="*/ 21133 h 654050"/>
              <a:gd name="connsiteX4" fmla="*/ 19050 w 2305050"/>
              <a:gd name="connsiteY4" fmla="*/ 661213 h 65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654050">
                <a:moveTo>
                  <a:pt x="19050" y="661213"/>
                </a:moveTo>
                <a:lnTo>
                  <a:pt x="2305050" y="661213"/>
                </a:lnTo>
                <a:lnTo>
                  <a:pt x="2305050" y="21133"/>
                </a:lnTo>
                <a:lnTo>
                  <a:pt x="19050" y="21133"/>
                </a:lnTo>
                <a:lnTo>
                  <a:pt x="19050" y="661213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7" name="Freeform 1427"/>
          <p:cNvSpPr/>
          <p:nvPr/>
        </p:nvSpPr>
        <p:spPr>
          <a:xfrm>
            <a:off x="6838950" y="5962650"/>
            <a:ext cx="2305050" cy="654050"/>
          </a:xfrm>
          <a:custGeom>
            <a:avLst/>
            <a:gdLst>
              <a:gd name="connsiteX0" fmla="*/ 19050 w 2305050"/>
              <a:gd name="connsiteY0" fmla="*/ 661213 h 654050"/>
              <a:gd name="connsiteX1" fmla="*/ 2305050 w 2305050"/>
              <a:gd name="connsiteY1" fmla="*/ 661213 h 654050"/>
              <a:gd name="connsiteX2" fmla="*/ 2305050 w 2305050"/>
              <a:gd name="connsiteY2" fmla="*/ 21133 h 654050"/>
              <a:gd name="connsiteX3" fmla="*/ 19050 w 2305050"/>
              <a:gd name="connsiteY3" fmla="*/ 21133 h 654050"/>
              <a:gd name="connsiteX4" fmla="*/ 19050 w 2305050"/>
              <a:gd name="connsiteY4" fmla="*/ 661213 h 65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654050">
                <a:moveTo>
                  <a:pt x="19050" y="661213"/>
                </a:moveTo>
                <a:lnTo>
                  <a:pt x="2305050" y="661213"/>
                </a:lnTo>
                <a:lnTo>
                  <a:pt x="2305050" y="21133"/>
                </a:lnTo>
                <a:lnTo>
                  <a:pt x="19050" y="21133"/>
                </a:lnTo>
                <a:lnTo>
                  <a:pt x="19050" y="661213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8" name="Freeform 1428"/>
          <p:cNvSpPr/>
          <p:nvPr/>
        </p:nvSpPr>
        <p:spPr>
          <a:xfrm>
            <a:off x="0" y="6623863"/>
            <a:ext cx="2286000" cy="234136"/>
          </a:xfrm>
          <a:custGeom>
            <a:avLst/>
            <a:gdLst>
              <a:gd name="connsiteX0" fmla="*/ 0 w 2286000"/>
              <a:gd name="connsiteY0" fmla="*/ 234136 h 234136"/>
              <a:gd name="connsiteX1" fmla="*/ 2286000 w 2286000"/>
              <a:gd name="connsiteY1" fmla="*/ 234136 h 234136"/>
              <a:gd name="connsiteX2" fmla="*/ 2286000 w 2286000"/>
              <a:gd name="connsiteY2" fmla="*/ 0 h 234136"/>
              <a:gd name="connsiteX3" fmla="*/ 0 w 2286000"/>
              <a:gd name="connsiteY3" fmla="*/ 0 h 234136"/>
              <a:gd name="connsiteX4" fmla="*/ 0 w 2286000"/>
              <a:gd name="connsiteY4" fmla="*/ 234136 h 234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234136">
                <a:moveTo>
                  <a:pt x="0" y="234136"/>
                </a:moveTo>
                <a:lnTo>
                  <a:pt x="2286000" y="234136"/>
                </a:lnTo>
                <a:lnTo>
                  <a:pt x="2286000" y="0"/>
                </a:lnTo>
                <a:lnTo>
                  <a:pt x="0" y="0"/>
                </a:lnTo>
                <a:lnTo>
                  <a:pt x="0" y="234136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9" name="Freeform 1429"/>
          <p:cNvSpPr/>
          <p:nvPr/>
        </p:nvSpPr>
        <p:spPr>
          <a:xfrm>
            <a:off x="2286000" y="6623863"/>
            <a:ext cx="2286000" cy="234136"/>
          </a:xfrm>
          <a:custGeom>
            <a:avLst/>
            <a:gdLst>
              <a:gd name="connsiteX0" fmla="*/ 0 w 2286000"/>
              <a:gd name="connsiteY0" fmla="*/ 234136 h 234136"/>
              <a:gd name="connsiteX1" fmla="*/ 2286000 w 2286000"/>
              <a:gd name="connsiteY1" fmla="*/ 234136 h 234136"/>
              <a:gd name="connsiteX2" fmla="*/ 2286000 w 2286000"/>
              <a:gd name="connsiteY2" fmla="*/ 0 h 234136"/>
              <a:gd name="connsiteX3" fmla="*/ 0 w 2286000"/>
              <a:gd name="connsiteY3" fmla="*/ 0 h 234136"/>
              <a:gd name="connsiteX4" fmla="*/ 0 w 2286000"/>
              <a:gd name="connsiteY4" fmla="*/ 234136 h 234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234136">
                <a:moveTo>
                  <a:pt x="0" y="234136"/>
                </a:moveTo>
                <a:lnTo>
                  <a:pt x="2286000" y="234136"/>
                </a:lnTo>
                <a:lnTo>
                  <a:pt x="2286000" y="0"/>
                </a:lnTo>
                <a:lnTo>
                  <a:pt x="0" y="0"/>
                </a:lnTo>
                <a:lnTo>
                  <a:pt x="0" y="234136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0" name="Freeform 1430"/>
          <p:cNvSpPr/>
          <p:nvPr/>
        </p:nvSpPr>
        <p:spPr>
          <a:xfrm>
            <a:off x="4572000" y="6623863"/>
            <a:ext cx="2286000" cy="234136"/>
          </a:xfrm>
          <a:custGeom>
            <a:avLst/>
            <a:gdLst>
              <a:gd name="connsiteX0" fmla="*/ 0 w 2286000"/>
              <a:gd name="connsiteY0" fmla="*/ 234136 h 234136"/>
              <a:gd name="connsiteX1" fmla="*/ 2286000 w 2286000"/>
              <a:gd name="connsiteY1" fmla="*/ 234136 h 234136"/>
              <a:gd name="connsiteX2" fmla="*/ 2286000 w 2286000"/>
              <a:gd name="connsiteY2" fmla="*/ 0 h 234136"/>
              <a:gd name="connsiteX3" fmla="*/ 0 w 2286000"/>
              <a:gd name="connsiteY3" fmla="*/ 0 h 234136"/>
              <a:gd name="connsiteX4" fmla="*/ 0 w 2286000"/>
              <a:gd name="connsiteY4" fmla="*/ 234136 h 234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234136">
                <a:moveTo>
                  <a:pt x="0" y="234136"/>
                </a:moveTo>
                <a:lnTo>
                  <a:pt x="2286000" y="234136"/>
                </a:lnTo>
                <a:lnTo>
                  <a:pt x="2286000" y="0"/>
                </a:lnTo>
                <a:lnTo>
                  <a:pt x="0" y="0"/>
                </a:lnTo>
                <a:lnTo>
                  <a:pt x="0" y="234136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1" name="Freeform 1431"/>
          <p:cNvSpPr/>
          <p:nvPr/>
        </p:nvSpPr>
        <p:spPr>
          <a:xfrm>
            <a:off x="6858000" y="6623863"/>
            <a:ext cx="2286000" cy="234136"/>
          </a:xfrm>
          <a:custGeom>
            <a:avLst/>
            <a:gdLst>
              <a:gd name="connsiteX0" fmla="*/ 0 w 2286000"/>
              <a:gd name="connsiteY0" fmla="*/ 234136 h 234136"/>
              <a:gd name="connsiteX1" fmla="*/ 2286000 w 2286000"/>
              <a:gd name="connsiteY1" fmla="*/ 234136 h 234136"/>
              <a:gd name="connsiteX2" fmla="*/ 2286000 w 2286000"/>
              <a:gd name="connsiteY2" fmla="*/ 0 h 234136"/>
              <a:gd name="connsiteX3" fmla="*/ 0 w 2286000"/>
              <a:gd name="connsiteY3" fmla="*/ 0 h 234136"/>
              <a:gd name="connsiteX4" fmla="*/ 0 w 2286000"/>
              <a:gd name="connsiteY4" fmla="*/ 234136 h 234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234136">
                <a:moveTo>
                  <a:pt x="0" y="234136"/>
                </a:moveTo>
                <a:lnTo>
                  <a:pt x="2286000" y="234136"/>
                </a:lnTo>
                <a:lnTo>
                  <a:pt x="2286000" y="0"/>
                </a:lnTo>
                <a:lnTo>
                  <a:pt x="0" y="0"/>
                </a:lnTo>
                <a:lnTo>
                  <a:pt x="0" y="234136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33" name="Picture 143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5520" y="3535679"/>
            <a:ext cx="45720" cy="3322320"/>
          </a:xfrm>
          <a:prstGeom prst="rect">
            <a:avLst/>
          </a:prstGeom>
        </p:spPr>
      </p:pic>
      <p:pic>
        <p:nvPicPr>
          <p:cNvPr id="1434" name="Picture 143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1520" y="3535679"/>
            <a:ext cx="45720" cy="3322320"/>
          </a:xfrm>
          <a:prstGeom prst="rect">
            <a:avLst/>
          </a:prstGeom>
        </p:spPr>
      </p:pic>
      <p:pic>
        <p:nvPicPr>
          <p:cNvPr id="1435" name="Picture 143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7520" y="3535679"/>
            <a:ext cx="45720" cy="3322320"/>
          </a:xfrm>
          <a:prstGeom prst="rect">
            <a:avLst/>
          </a:prstGeom>
        </p:spPr>
      </p:pic>
      <p:sp>
        <p:nvSpPr>
          <p:cNvPr id="2" name="Freeform 1435"/>
          <p:cNvSpPr/>
          <p:nvPr/>
        </p:nvSpPr>
        <p:spPr>
          <a:xfrm>
            <a:off x="0" y="4545076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381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6" name="Freeform 1436"/>
          <p:cNvSpPr/>
          <p:nvPr/>
        </p:nvSpPr>
        <p:spPr>
          <a:xfrm>
            <a:off x="0" y="4944364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7" name="Freeform 1437"/>
          <p:cNvSpPr/>
          <p:nvPr/>
        </p:nvSpPr>
        <p:spPr>
          <a:xfrm>
            <a:off x="0" y="5584444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8" name="Freeform 1438"/>
          <p:cNvSpPr/>
          <p:nvPr/>
        </p:nvSpPr>
        <p:spPr>
          <a:xfrm>
            <a:off x="0" y="5983783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9" name="Freeform 1439"/>
          <p:cNvSpPr/>
          <p:nvPr/>
        </p:nvSpPr>
        <p:spPr>
          <a:xfrm>
            <a:off x="0" y="6623863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41" name="Picture 144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535679"/>
            <a:ext cx="15240" cy="3322320"/>
          </a:xfrm>
          <a:prstGeom prst="rect">
            <a:avLst/>
          </a:prstGeom>
        </p:spPr>
      </p:pic>
      <p:pic>
        <p:nvPicPr>
          <p:cNvPr id="1442" name="Picture 144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13520" y="3535679"/>
            <a:ext cx="30480" cy="3322320"/>
          </a:xfrm>
          <a:prstGeom prst="rect">
            <a:avLst/>
          </a:prstGeom>
        </p:spPr>
      </p:pic>
      <p:sp>
        <p:nvSpPr>
          <p:cNvPr id="3" name="Freeform 1442"/>
          <p:cNvSpPr/>
          <p:nvPr/>
        </p:nvSpPr>
        <p:spPr>
          <a:xfrm>
            <a:off x="0" y="3573018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3" name="TextBox 1443"/>
          <p:cNvSpPr txBox="1"/>
          <p:nvPr/>
        </p:nvSpPr>
        <p:spPr>
          <a:xfrm>
            <a:off x="91439" y="44752"/>
            <a:ext cx="8404407" cy="6093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74319" indent="-274319" hangingPunct="0">
              <a:lnSpc>
                <a:spcPct val="99583"/>
              </a:lnSpc>
            </a:pPr>
            <a:r>
              <a:rPr lang="en-US" altLang="zh-CN" sz="1400" spc="12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13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ea typeface="Times New Roman"/>
              </a:rPr>
              <a:t>Çizelge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ea typeface="Times New Roman"/>
              </a:rPr>
              <a:t>6.1.12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ea typeface="Times New Roman"/>
              </a:rPr>
              <a:t>Lactococcus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ea typeface="Times New Roman"/>
              </a:rPr>
              <a:t>Pediococcus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ea typeface="Times New Roman"/>
              </a:rPr>
              <a:t>Leuconostoc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ea typeface="Times New Roman"/>
              </a:rPr>
              <a:t>genusları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ayrım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kriterleri(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Teuber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ark.,1991)</a:t>
            </a:r>
          </a:p>
        </p:txBody>
      </p:sp>
      <p:sp>
        <p:nvSpPr>
          <p:cNvPr id="1444" name="TextBox 1444"/>
          <p:cNvSpPr txBox="1"/>
          <p:nvPr/>
        </p:nvSpPr>
        <p:spPr>
          <a:xfrm>
            <a:off x="91439" y="953323"/>
            <a:ext cx="5788694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4572634" algn="l"/>
              </a:tabLst>
            </a:pPr>
            <a:r>
              <a:rPr lang="en-US" altLang="zh-CN" sz="1800" b="1" spc="200" dirty="0">
                <a:solidFill>
                  <a:srgbClr val="FEFEFE"/>
                </a:solidFill>
                <a:latin typeface="Times New Roman"/>
                <a:ea typeface="Times New Roman"/>
              </a:rPr>
              <a:t>Glukozun</a:t>
            </a:r>
            <a:r>
              <a:rPr lang="en-US" altLang="zh-CN" sz="1800" b="1" spc="104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189" dirty="0">
                <a:solidFill>
                  <a:srgbClr val="FEFEFE"/>
                </a:solidFill>
                <a:latin typeface="Times New Roman"/>
                <a:ea typeface="Times New Roman"/>
              </a:rPr>
              <a:t>fermantasyon</a:t>
            </a:r>
            <a:r>
              <a:rPr lang="en-US" altLang="zh-CN" sz="1800" b="1" spc="104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175" dirty="0">
                <a:solidFill>
                  <a:srgbClr val="FEFEFE"/>
                </a:solidFill>
                <a:latin typeface="Times New Roman"/>
                <a:ea typeface="Times New Roman"/>
              </a:rPr>
              <a:t>ürünleri	Genuslar</a:t>
            </a:r>
          </a:p>
        </p:txBody>
      </p:sp>
      <p:sp>
        <p:nvSpPr>
          <p:cNvPr id="1445" name="TextBox 1445"/>
          <p:cNvSpPr txBox="1"/>
          <p:nvPr/>
        </p:nvSpPr>
        <p:spPr>
          <a:xfrm>
            <a:off x="91439" y="1325815"/>
            <a:ext cx="5948909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4572634" algn="l"/>
              </a:tabLst>
            </a:pP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L(+)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asit	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ea typeface="Times New Roman"/>
              </a:rPr>
              <a:t>Lactococcus</a:t>
            </a:r>
          </a:p>
        </p:txBody>
      </p:sp>
      <p:sp>
        <p:nvSpPr>
          <p:cNvPr id="1446" name="TextBox 1446"/>
          <p:cNvSpPr txBox="1"/>
          <p:nvPr/>
        </p:nvSpPr>
        <p:spPr>
          <a:xfrm>
            <a:off x="91439" y="1696654"/>
            <a:ext cx="5986618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4572634" algn="l"/>
              </a:tabLst>
            </a:pP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D(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ea typeface="Times New Roman"/>
              </a:rPr>
              <a:t>)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ea typeface="Times New Roman"/>
              </a:rPr>
              <a:t>asit,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CO2,etanol	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Leuconostoc</a:t>
            </a:r>
          </a:p>
        </p:txBody>
      </p:sp>
      <p:sp>
        <p:nvSpPr>
          <p:cNvPr id="1447" name="TextBox 1447"/>
          <p:cNvSpPr txBox="1"/>
          <p:nvPr/>
        </p:nvSpPr>
        <p:spPr>
          <a:xfrm>
            <a:off x="91439" y="2067621"/>
            <a:ext cx="5949137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4572634" algn="l"/>
              </a:tabLst>
            </a:pPr>
            <a:r>
              <a:rPr lang="en-US" altLang="zh-CN" sz="1800" spc="209" dirty="0">
                <a:solidFill>
                  <a:srgbClr val="000000"/>
                </a:solidFill>
                <a:latin typeface="Times New Roman"/>
                <a:ea typeface="Times New Roman"/>
              </a:rPr>
              <a:t>DL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asit	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ea typeface="Times New Roman"/>
              </a:rPr>
              <a:t>Pediococcus</a:t>
            </a:r>
          </a:p>
        </p:txBody>
      </p:sp>
      <p:sp>
        <p:nvSpPr>
          <p:cNvPr id="1448" name="TextBox 1448"/>
          <p:cNvSpPr txBox="1"/>
          <p:nvPr/>
        </p:nvSpPr>
        <p:spPr>
          <a:xfrm>
            <a:off x="91439" y="2559986"/>
            <a:ext cx="8865336" cy="9917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74319" indent="-274319" hangingPunct="0">
              <a:lnSpc>
                <a:spcPct val="100000"/>
              </a:lnSpc>
            </a:pPr>
            <a:r>
              <a:rPr lang="en-US" altLang="zh-CN" sz="1400" spc="164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18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Çizelge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6.1.13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Lactococcus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alt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türlerinin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ayrım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ea typeface="Times New Roman"/>
              </a:rPr>
              <a:t>kriterleri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(Sandine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1986;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Roissart,1986;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Leveu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Bouix</a:t>
            </a:r>
            <a:r>
              <a:rPr lang="en-US" altLang="zh-CN" sz="2000" spc="109" dirty="0">
                <a:solidFill>
                  <a:srgbClr val="000000"/>
                </a:solidFill>
                <a:latin typeface="Times New Roman"/>
                <a:ea typeface="Times New Roman"/>
              </a:rPr>
              <a:t>,1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993)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400" spc="164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18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Ho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ea typeface="Times New Roman"/>
              </a:rPr>
              <a:t>: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homofermantatif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A: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oluşumu,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C: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pıhtı,R: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redükte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etme</a:t>
            </a:r>
          </a:p>
        </p:txBody>
      </p:sp>
      <p:sp>
        <p:nvSpPr>
          <p:cNvPr id="1449" name="TextBox 1449"/>
          <p:cNvSpPr txBox="1"/>
          <p:nvPr/>
        </p:nvSpPr>
        <p:spPr>
          <a:xfrm>
            <a:off x="91439" y="3618165"/>
            <a:ext cx="1194571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b="1" spc="159" dirty="0">
                <a:solidFill>
                  <a:srgbClr val="FEFEFE"/>
                </a:solidFill>
                <a:latin typeface="Times New Roman"/>
                <a:ea typeface="Times New Roman"/>
              </a:rPr>
              <a:t>Kr</a:t>
            </a:r>
            <a:r>
              <a:rPr lang="en-US" altLang="zh-CN" sz="1800" b="1" spc="154" dirty="0">
                <a:solidFill>
                  <a:srgbClr val="FEFEFE"/>
                </a:solidFill>
                <a:latin typeface="Times New Roman"/>
                <a:ea typeface="Times New Roman"/>
              </a:rPr>
              <a:t>iterler</a:t>
            </a:r>
          </a:p>
        </p:txBody>
      </p:sp>
      <p:sp>
        <p:nvSpPr>
          <p:cNvPr id="1450" name="TextBox 1450"/>
          <p:cNvSpPr txBox="1"/>
          <p:nvPr/>
        </p:nvSpPr>
        <p:spPr>
          <a:xfrm>
            <a:off x="2377694" y="3619689"/>
            <a:ext cx="1101588" cy="548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99583"/>
              </a:lnSpc>
            </a:pPr>
            <a:r>
              <a:rPr lang="en-US" altLang="zh-CN" sz="1800" b="1" spc="225" dirty="0">
                <a:solidFill>
                  <a:srgbClr val="FEFEFE"/>
                </a:solidFill>
                <a:latin typeface="Times New Roman"/>
                <a:ea typeface="Times New Roman"/>
              </a:rPr>
              <a:t>Lc</a:t>
            </a:r>
            <a:r>
              <a:rPr lang="en-US" altLang="zh-CN" sz="1800" b="1" spc="100" dirty="0">
                <a:solidFill>
                  <a:srgbClr val="FEFEFE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b="1" spc="154" dirty="0">
                <a:solidFill>
                  <a:srgbClr val="FEFEFE"/>
                </a:solidFill>
                <a:latin typeface="Times New Roman"/>
                <a:ea typeface="Times New Roman"/>
              </a:rPr>
              <a:t>la</a:t>
            </a:r>
            <a:r>
              <a:rPr lang="en-US" altLang="zh-CN" sz="1800" b="1" spc="150" dirty="0">
                <a:solidFill>
                  <a:srgbClr val="FEFEFE"/>
                </a:solidFill>
                <a:latin typeface="Times New Roman"/>
                <a:ea typeface="Times New Roman"/>
              </a:rPr>
              <a:t>ctis</a:t>
            </a:r>
            <a:r>
              <a:rPr lang="en-US" altLang="zh-CN" sz="1800" b="1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189" dirty="0">
                <a:solidFill>
                  <a:srgbClr val="FEFEFE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1800" b="1" spc="114" dirty="0">
                <a:solidFill>
                  <a:srgbClr val="FEFEFE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b="1" spc="164" dirty="0">
                <a:solidFill>
                  <a:srgbClr val="FEFEFE"/>
                </a:solidFill>
                <a:latin typeface="Times New Roman"/>
                <a:ea typeface="Times New Roman"/>
              </a:rPr>
              <a:t>la</a:t>
            </a:r>
            <a:r>
              <a:rPr lang="en-US" altLang="zh-CN" sz="1800" b="1" spc="160" dirty="0">
                <a:solidFill>
                  <a:srgbClr val="FEFEFE"/>
                </a:solidFill>
                <a:latin typeface="Times New Roman"/>
                <a:ea typeface="Times New Roman"/>
              </a:rPr>
              <a:t>ctis</a:t>
            </a:r>
          </a:p>
        </p:txBody>
      </p:sp>
      <p:sp>
        <p:nvSpPr>
          <p:cNvPr id="1451" name="TextBox 1451"/>
          <p:cNvSpPr txBox="1"/>
          <p:nvPr/>
        </p:nvSpPr>
        <p:spPr>
          <a:xfrm>
            <a:off x="4664075" y="3619689"/>
            <a:ext cx="1471717" cy="548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99583"/>
              </a:lnSpc>
            </a:pPr>
            <a:r>
              <a:rPr lang="en-US" altLang="zh-CN" sz="1800" b="1" spc="229" dirty="0">
                <a:solidFill>
                  <a:srgbClr val="FEFEFE"/>
                </a:solidFill>
                <a:latin typeface="Times New Roman"/>
                <a:ea typeface="Times New Roman"/>
              </a:rPr>
              <a:t>Lc</a:t>
            </a:r>
            <a:r>
              <a:rPr lang="en-US" altLang="zh-CN" sz="1800" b="1" spc="104" dirty="0">
                <a:solidFill>
                  <a:srgbClr val="FEFEFE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b="1" spc="160" dirty="0">
                <a:solidFill>
                  <a:srgbClr val="FEFEFE"/>
                </a:solidFill>
                <a:latin typeface="Times New Roman"/>
                <a:ea typeface="Times New Roman"/>
              </a:rPr>
              <a:t>lac</a:t>
            </a:r>
            <a:r>
              <a:rPr lang="en-US" altLang="zh-CN" sz="1800" b="1" spc="150" dirty="0">
                <a:solidFill>
                  <a:srgbClr val="FEFEFE"/>
                </a:solidFill>
                <a:latin typeface="Times New Roman"/>
                <a:ea typeface="Times New Roman"/>
              </a:rPr>
              <a:t>tis</a:t>
            </a:r>
            <a:r>
              <a:rPr lang="en-US" altLang="zh-CN" sz="1800" b="1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145" dirty="0">
                <a:solidFill>
                  <a:srgbClr val="FEFEFE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1800" b="1" spc="85" dirty="0">
                <a:solidFill>
                  <a:srgbClr val="FEFEFE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b="1" spc="159" dirty="0">
                <a:solidFill>
                  <a:srgbClr val="FEFEFE"/>
                </a:solidFill>
                <a:latin typeface="Times New Roman"/>
                <a:ea typeface="Times New Roman"/>
              </a:rPr>
              <a:t>cre</a:t>
            </a:r>
            <a:r>
              <a:rPr lang="en-US" altLang="zh-CN" sz="1800" b="1" spc="154" dirty="0">
                <a:solidFill>
                  <a:srgbClr val="FEFEFE"/>
                </a:solidFill>
                <a:latin typeface="Times New Roman"/>
                <a:ea typeface="Times New Roman"/>
              </a:rPr>
              <a:t>moris</a:t>
            </a:r>
          </a:p>
        </p:txBody>
      </p:sp>
      <p:sp>
        <p:nvSpPr>
          <p:cNvPr id="1452" name="TextBox 1452"/>
          <p:cNvSpPr txBox="1"/>
          <p:nvPr/>
        </p:nvSpPr>
        <p:spPr>
          <a:xfrm>
            <a:off x="6950329" y="3619689"/>
            <a:ext cx="2067574" cy="8229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00000"/>
              </a:lnSpc>
            </a:pPr>
            <a:r>
              <a:rPr lang="en-US" altLang="zh-CN" sz="1800" b="1" spc="229" dirty="0">
                <a:solidFill>
                  <a:srgbClr val="FEFEFE"/>
                </a:solidFill>
                <a:latin typeface="Times New Roman"/>
                <a:ea typeface="Times New Roman"/>
              </a:rPr>
              <a:t>Lc</a:t>
            </a:r>
            <a:r>
              <a:rPr lang="en-US" altLang="zh-CN" sz="1800" b="1" spc="104" dirty="0">
                <a:solidFill>
                  <a:srgbClr val="FEFEFE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b="1" spc="160" dirty="0">
                <a:solidFill>
                  <a:srgbClr val="FEFEFE"/>
                </a:solidFill>
                <a:latin typeface="Times New Roman"/>
                <a:ea typeface="Times New Roman"/>
              </a:rPr>
              <a:t>lac</a:t>
            </a:r>
            <a:r>
              <a:rPr lang="en-US" altLang="zh-CN" sz="1800" b="1" spc="150" dirty="0">
                <a:solidFill>
                  <a:srgbClr val="FEFEFE"/>
                </a:solidFill>
                <a:latin typeface="Times New Roman"/>
                <a:ea typeface="Times New Roman"/>
              </a:rPr>
              <a:t>tis</a:t>
            </a:r>
            <a:r>
              <a:rPr lang="en-US" altLang="zh-CN" sz="1800" b="1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200" dirty="0">
                <a:solidFill>
                  <a:srgbClr val="FEFEFE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1800" b="1" spc="120" dirty="0">
                <a:solidFill>
                  <a:srgbClr val="FEFEFE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b="1" spc="175" dirty="0">
                <a:solidFill>
                  <a:srgbClr val="FEFEFE"/>
                </a:solidFill>
                <a:latin typeface="Times New Roman"/>
                <a:ea typeface="Times New Roman"/>
              </a:rPr>
              <a:t>lac</a:t>
            </a:r>
            <a:r>
              <a:rPr lang="en-US" altLang="zh-CN" sz="1800" b="1" spc="164" dirty="0">
                <a:solidFill>
                  <a:srgbClr val="FEFEFE"/>
                </a:solidFill>
                <a:latin typeface="Times New Roman"/>
                <a:ea typeface="Times New Roman"/>
              </a:rPr>
              <a:t>tis</a:t>
            </a:r>
            <a:r>
              <a:rPr lang="en-US" altLang="zh-CN" sz="1800" b="1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175" dirty="0">
                <a:solidFill>
                  <a:srgbClr val="FEFEFE"/>
                </a:solidFill>
                <a:latin typeface="Times New Roman"/>
                <a:ea typeface="Times New Roman"/>
              </a:rPr>
              <a:t>biov</a:t>
            </a:r>
            <a:r>
              <a:rPr lang="en-US" altLang="zh-CN" sz="1800" b="1" spc="110" dirty="0">
                <a:solidFill>
                  <a:srgbClr val="FEFEFE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b="1" spc="159" dirty="0">
                <a:solidFill>
                  <a:srgbClr val="FEFEFE"/>
                </a:solidFill>
                <a:latin typeface="Times New Roman"/>
                <a:ea typeface="Times New Roman"/>
              </a:rPr>
              <a:t>diacetyl</a:t>
            </a:r>
            <a:r>
              <a:rPr lang="en-US" altLang="zh-CN" sz="1800" b="1" spc="154" dirty="0">
                <a:solidFill>
                  <a:srgbClr val="FEFEFE"/>
                </a:solidFill>
                <a:latin typeface="Times New Roman"/>
                <a:ea typeface="Times New Roman"/>
              </a:rPr>
              <a:t>actis</a:t>
            </a:r>
          </a:p>
        </p:txBody>
      </p:sp>
      <p:sp>
        <p:nvSpPr>
          <p:cNvPr id="1453" name="TextBox 1453"/>
          <p:cNvSpPr txBox="1"/>
          <p:nvPr/>
        </p:nvSpPr>
        <p:spPr>
          <a:xfrm>
            <a:off x="91439" y="4592001"/>
            <a:ext cx="7290689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286254" algn="l"/>
                <a:tab pos="4572634" algn="l"/>
                <a:tab pos="6858889" algn="l"/>
              </a:tabLst>
            </a:pPr>
            <a:r>
              <a:rPr lang="en-US" altLang="zh-CN" sz="1800" spc="150" dirty="0">
                <a:solidFill>
                  <a:srgbClr val="000000"/>
                </a:solidFill>
                <a:latin typeface="Times New Roman"/>
                <a:ea typeface="Times New Roman"/>
              </a:rPr>
              <a:t>Femantasyon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tipi	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Ho	Ho	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Ho</a:t>
            </a:r>
          </a:p>
        </p:txBody>
      </p:sp>
      <p:sp>
        <p:nvSpPr>
          <p:cNvPr id="1454" name="TextBox 1454"/>
          <p:cNvSpPr txBox="1"/>
          <p:nvPr/>
        </p:nvSpPr>
        <p:spPr>
          <a:xfrm>
            <a:off x="91439" y="4991289"/>
            <a:ext cx="200220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85" dirty="0">
                <a:solidFill>
                  <a:srgbClr val="000000"/>
                </a:solidFill>
                <a:latin typeface="Times New Roman"/>
                <a:ea typeface="Times New Roman"/>
              </a:rPr>
              <a:t>9,2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pH’da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ea typeface="Times New Roman"/>
              </a:rPr>
              <a:t>gelişme</a:t>
            </a:r>
          </a:p>
        </p:txBody>
      </p:sp>
      <p:sp>
        <p:nvSpPr>
          <p:cNvPr id="1455" name="TextBox 1455"/>
          <p:cNvSpPr txBox="1"/>
          <p:nvPr/>
        </p:nvSpPr>
        <p:spPr>
          <a:xfrm>
            <a:off x="2377694" y="4991289"/>
            <a:ext cx="265521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</p:txBody>
      </p:sp>
      <p:sp>
        <p:nvSpPr>
          <p:cNvPr id="1456" name="TextBox 1456"/>
          <p:cNvSpPr txBox="1"/>
          <p:nvPr/>
        </p:nvSpPr>
        <p:spPr>
          <a:xfrm>
            <a:off x="4664075" y="4991289"/>
            <a:ext cx="20312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1457" name="TextBox 1457"/>
          <p:cNvSpPr txBox="1"/>
          <p:nvPr/>
        </p:nvSpPr>
        <p:spPr>
          <a:xfrm>
            <a:off x="6950329" y="4991289"/>
            <a:ext cx="151221" cy="5491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1458" name="TextBox 1458"/>
          <p:cNvSpPr txBox="1"/>
          <p:nvPr/>
        </p:nvSpPr>
        <p:spPr>
          <a:xfrm>
            <a:off x="91439" y="5631068"/>
            <a:ext cx="7062116" cy="2751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286254" algn="l"/>
                <a:tab pos="4572634" algn="l"/>
                <a:tab pos="6858889" algn="l"/>
              </a:tabLst>
            </a:pPr>
            <a:r>
              <a:rPr lang="en-US" altLang="zh-CN" sz="1800" spc="89" dirty="0">
                <a:solidFill>
                  <a:srgbClr val="000000"/>
                </a:solidFill>
                <a:latin typeface="Times New Roman"/>
                <a:ea typeface="Times New Roman"/>
              </a:rPr>
              <a:t>9,6ph’da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gelişme	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ea typeface="Times New Roman"/>
              </a:rPr>
              <a:t>-	-	</a:t>
            </a:r>
            <a:r>
              <a:rPr lang="en-US" altLang="zh-CN" sz="1800" spc="-4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1459" name="TextBox 1459"/>
          <p:cNvSpPr txBox="1"/>
          <p:nvPr/>
        </p:nvSpPr>
        <p:spPr>
          <a:xfrm>
            <a:off x="91439" y="6030961"/>
            <a:ext cx="2129027" cy="5486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00000"/>
              </a:lnSpc>
            </a:pP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10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ea typeface="Times New Roman"/>
              </a:rPr>
              <a:t>°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C’de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litmus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süte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4" dirty="0">
                <a:solidFill>
                  <a:srgbClr val="000000"/>
                </a:solidFill>
                <a:latin typeface="Times New Roman"/>
                <a:ea typeface="Times New Roman"/>
              </a:rPr>
              <a:t>et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ki</a:t>
            </a:r>
          </a:p>
        </p:txBody>
      </p:sp>
      <p:sp>
        <p:nvSpPr>
          <p:cNvPr id="1460" name="TextBox 1460"/>
          <p:cNvSpPr txBox="1"/>
          <p:nvPr/>
        </p:nvSpPr>
        <p:spPr>
          <a:xfrm>
            <a:off x="2377694" y="6030961"/>
            <a:ext cx="621271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0" dirty="0">
                <a:solidFill>
                  <a:srgbClr val="000000"/>
                </a:solidFill>
                <a:latin typeface="Times New Roman"/>
                <a:ea typeface="Times New Roman"/>
              </a:rPr>
              <a:t>ACR</a:t>
            </a:r>
          </a:p>
        </p:txBody>
      </p:sp>
      <p:sp>
        <p:nvSpPr>
          <p:cNvPr id="1461" name="TextBox 1461"/>
          <p:cNvSpPr txBox="1"/>
          <p:nvPr/>
        </p:nvSpPr>
        <p:spPr>
          <a:xfrm>
            <a:off x="4664075" y="6030961"/>
            <a:ext cx="621271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0" dirty="0">
                <a:solidFill>
                  <a:srgbClr val="000000"/>
                </a:solidFill>
                <a:latin typeface="Times New Roman"/>
                <a:ea typeface="Times New Roman"/>
              </a:rPr>
              <a:t>ACR</a:t>
            </a:r>
          </a:p>
        </p:txBody>
      </p:sp>
      <p:sp>
        <p:nvSpPr>
          <p:cNvPr id="1462" name="TextBox 1462"/>
          <p:cNvSpPr txBox="1"/>
          <p:nvPr/>
        </p:nvSpPr>
        <p:spPr>
          <a:xfrm>
            <a:off x="6950329" y="6030961"/>
            <a:ext cx="621272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0" dirty="0">
                <a:solidFill>
                  <a:srgbClr val="000000"/>
                </a:solidFill>
                <a:latin typeface="Times New Roman"/>
                <a:ea typeface="Times New Roman"/>
              </a:rPr>
              <a:t>ACR</a:t>
            </a:r>
          </a:p>
        </p:txBody>
      </p:sp>
      <p:sp>
        <p:nvSpPr>
          <p:cNvPr id="1463" name="TextBox 1463"/>
          <p:cNvSpPr txBox="1"/>
          <p:nvPr/>
        </p:nvSpPr>
        <p:spPr>
          <a:xfrm>
            <a:off x="91439" y="6579601"/>
            <a:ext cx="7124410" cy="26517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96666"/>
              </a:lnSpc>
              <a:tabLst>
                <a:tab pos="2286254" algn="l"/>
                <a:tab pos="4572634" algn="l"/>
                <a:tab pos="6858889" algn="l"/>
              </a:tabLst>
            </a:pPr>
            <a:r>
              <a:rPr lang="en-US" altLang="zh-CN" sz="1800" spc="185" dirty="0">
                <a:solidFill>
                  <a:srgbClr val="000000"/>
                </a:solidFill>
                <a:latin typeface="Times New Roman"/>
                <a:ea typeface="Times New Roman"/>
              </a:rPr>
              <a:t>39</a:t>
            </a:r>
            <a:r>
              <a:rPr lang="en-US" altLang="zh-CN" sz="1800" spc="145" dirty="0">
                <a:solidFill>
                  <a:srgbClr val="000000"/>
                </a:solidFill>
                <a:latin typeface="Times New Roman"/>
                <a:ea typeface="Times New Roman"/>
              </a:rPr>
              <a:t>°</a:t>
            </a:r>
            <a:r>
              <a:rPr lang="en-US" altLang="zh-CN" sz="1800" spc="179" dirty="0">
                <a:solidFill>
                  <a:srgbClr val="000000"/>
                </a:solidFill>
                <a:latin typeface="Times New Roman"/>
                <a:ea typeface="Times New Roman"/>
              </a:rPr>
              <a:t>C’de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1800" spc="164" dirty="0">
                <a:solidFill>
                  <a:srgbClr val="000000"/>
                </a:solidFill>
                <a:latin typeface="Times New Roman"/>
                <a:ea typeface="Times New Roman"/>
              </a:rPr>
              <a:t>elime	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ea typeface="Times New Roman"/>
              </a:rPr>
              <a:t>+	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ea typeface="Times New Roman"/>
              </a:rPr>
              <a:t>-	</a:t>
            </a:r>
            <a:r>
              <a:rPr lang="en-US" altLang="zh-CN" sz="1800" spc="3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" name="Freeform 1464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5" name="Freeform 1465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6" name="Freeform 1466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7" name="Freeform 1467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8" name="Freeform 1468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9" name="Freeform 1469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0" name="Freeform 1470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1" name="Freeform 1471"/>
          <p:cNvSpPr/>
          <p:nvPr/>
        </p:nvSpPr>
        <p:spPr>
          <a:xfrm>
            <a:off x="0" y="12"/>
            <a:ext cx="2286000" cy="555485"/>
          </a:xfrm>
          <a:custGeom>
            <a:avLst/>
            <a:gdLst>
              <a:gd name="connsiteX0" fmla="*/ 0 w 2286000"/>
              <a:gd name="connsiteY0" fmla="*/ 555485 h 555485"/>
              <a:gd name="connsiteX1" fmla="*/ 2286000 w 2286000"/>
              <a:gd name="connsiteY1" fmla="*/ 555485 h 555485"/>
              <a:gd name="connsiteX2" fmla="*/ 2286000 w 2286000"/>
              <a:gd name="connsiteY2" fmla="*/ 0 h 555485"/>
              <a:gd name="connsiteX3" fmla="*/ 0 w 2286000"/>
              <a:gd name="connsiteY3" fmla="*/ 0 h 555485"/>
              <a:gd name="connsiteX4" fmla="*/ 0 w 2286000"/>
              <a:gd name="connsiteY4" fmla="*/ 555485 h 555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555485">
                <a:moveTo>
                  <a:pt x="0" y="555485"/>
                </a:moveTo>
                <a:lnTo>
                  <a:pt x="2286000" y="555485"/>
                </a:lnTo>
                <a:lnTo>
                  <a:pt x="2286000" y="0"/>
                </a:lnTo>
                <a:lnTo>
                  <a:pt x="0" y="0"/>
                </a:lnTo>
                <a:lnTo>
                  <a:pt x="0" y="555485"/>
                </a:lnTo>
                <a:close/>
              </a:path>
            </a:pathLst>
          </a:custGeom>
          <a:solidFill>
            <a:srgbClr val="B22B15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2" name="Freeform 1472"/>
          <p:cNvSpPr/>
          <p:nvPr/>
        </p:nvSpPr>
        <p:spPr>
          <a:xfrm>
            <a:off x="2286000" y="12"/>
            <a:ext cx="2286000" cy="555485"/>
          </a:xfrm>
          <a:custGeom>
            <a:avLst/>
            <a:gdLst>
              <a:gd name="connsiteX0" fmla="*/ 0 w 2286000"/>
              <a:gd name="connsiteY0" fmla="*/ 555485 h 555485"/>
              <a:gd name="connsiteX1" fmla="*/ 2286000 w 2286000"/>
              <a:gd name="connsiteY1" fmla="*/ 555485 h 555485"/>
              <a:gd name="connsiteX2" fmla="*/ 2286000 w 2286000"/>
              <a:gd name="connsiteY2" fmla="*/ 0 h 555485"/>
              <a:gd name="connsiteX3" fmla="*/ 0 w 2286000"/>
              <a:gd name="connsiteY3" fmla="*/ 0 h 555485"/>
              <a:gd name="connsiteX4" fmla="*/ 0 w 2286000"/>
              <a:gd name="connsiteY4" fmla="*/ 555485 h 555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555485">
                <a:moveTo>
                  <a:pt x="0" y="555485"/>
                </a:moveTo>
                <a:lnTo>
                  <a:pt x="2286000" y="555485"/>
                </a:lnTo>
                <a:lnTo>
                  <a:pt x="2286000" y="0"/>
                </a:lnTo>
                <a:lnTo>
                  <a:pt x="0" y="0"/>
                </a:lnTo>
                <a:lnTo>
                  <a:pt x="0" y="555485"/>
                </a:lnTo>
                <a:close/>
              </a:path>
            </a:pathLst>
          </a:custGeom>
          <a:solidFill>
            <a:srgbClr val="B22B15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3" name="Freeform 1473"/>
          <p:cNvSpPr/>
          <p:nvPr/>
        </p:nvSpPr>
        <p:spPr>
          <a:xfrm>
            <a:off x="4572000" y="12"/>
            <a:ext cx="2286000" cy="555485"/>
          </a:xfrm>
          <a:custGeom>
            <a:avLst/>
            <a:gdLst>
              <a:gd name="connsiteX0" fmla="*/ 0 w 2286000"/>
              <a:gd name="connsiteY0" fmla="*/ 555485 h 555485"/>
              <a:gd name="connsiteX1" fmla="*/ 2286000 w 2286000"/>
              <a:gd name="connsiteY1" fmla="*/ 555485 h 555485"/>
              <a:gd name="connsiteX2" fmla="*/ 2286000 w 2286000"/>
              <a:gd name="connsiteY2" fmla="*/ 0 h 555485"/>
              <a:gd name="connsiteX3" fmla="*/ 0 w 2286000"/>
              <a:gd name="connsiteY3" fmla="*/ 0 h 555485"/>
              <a:gd name="connsiteX4" fmla="*/ 0 w 2286000"/>
              <a:gd name="connsiteY4" fmla="*/ 555485 h 555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555485">
                <a:moveTo>
                  <a:pt x="0" y="555485"/>
                </a:moveTo>
                <a:lnTo>
                  <a:pt x="2286000" y="555485"/>
                </a:lnTo>
                <a:lnTo>
                  <a:pt x="2286000" y="0"/>
                </a:lnTo>
                <a:lnTo>
                  <a:pt x="0" y="0"/>
                </a:lnTo>
                <a:lnTo>
                  <a:pt x="0" y="555485"/>
                </a:lnTo>
                <a:close/>
              </a:path>
            </a:pathLst>
          </a:custGeom>
          <a:solidFill>
            <a:srgbClr val="B22B15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4" name="Freeform 1474"/>
          <p:cNvSpPr/>
          <p:nvPr/>
        </p:nvSpPr>
        <p:spPr>
          <a:xfrm>
            <a:off x="6858000" y="12"/>
            <a:ext cx="2286000" cy="555485"/>
          </a:xfrm>
          <a:custGeom>
            <a:avLst/>
            <a:gdLst>
              <a:gd name="connsiteX0" fmla="*/ 0 w 2286000"/>
              <a:gd name="connsiteY0" fmla="*/ 555485 h 555485"/>
              <a:gd name="connsiteX1" fmla="*/ 2286000 w 2286000"/>
              <a:gd name="connsiteY1" fmla="*/ 555485 h 555485"/>
              <a:gd name="connsiteX2" fmla="*/ 2286000 w 2286000"/>
              <a:gd name="connsiteY2" fmla="*/ 0 h 555485"/>
              <a:gd name="connsiteX3" fmla="*/ 0 w 2286000"/>
              <a:gd name="connsiteY3" fmla="*/ 0 h 555485"/>
              <a:gd name="connsiteX4" fmla="*/ 0 w 2286000"/>
              <a:gd name="connsiteY4" fmla="*/ 555485 h 555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555485">
                <a:moveTo>
                  <a:pt x="0" y="555485"/>
                </a:moveTo>
                <a:lnTo>
                  <a:pt x="2286000" y="555485"/>
                </a:lnTo>
                <a:lnTo>
                  <a:pt x="2286000" y="0"/>
                </a:lnTo>
                <a:lnTo>
                  <a:pt x="0" y="0"/>
                </a:lnTo>
                <a:lnTo>
                  <a:pt x="0" y="555485"/>
                </a:lnTo>
                <a:close/>
              </a:path>
            </a:pathLst>
          </a:custGeom>
          <a:solidFill>
            <a:srgbClr val="B22B15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5" name="Freeform 1475"/>
          <p:cNvSpPr/>
          <p:nvPr/>
        </p:nvSpPr>
        <p:spPr>
          <a:xfrm>
            <a:off x="0" y="555511"/>
            <a:ext cx="2286000" cy="555485"/>
          </a:xfrm>
          <a:custGeom>
            <a:avLst/>
            <a:gdLst>
              <a:gd name="connsiteX0" fmla="*/ 0 w 2286000"/>
              <a:gd name="connsiteY0" fmla="*/ 555485 h 555485"/>
              <a:gd name="connsiteX1" fmla="*/ 2286000 w 2286000"/>
              <a:gd name="connsiteY1" fmla="*/ 555485 h 555485"/>
              <a:gd name="connsiteX2" fmla="*/ 2286000 w 2286000"/>
              <a:gd name="connsiteY2" fmla="*/ 0 h 555485"/>
              <a:gd name="connsiteX3" fmla="*/ 0 w 2286000"/>
              <a:gd name="connsiteY3" fmla="*/ 0 h 555485"/>
              <a:gd name="connsiteX4" fmla="*/ 0 w 2286000"/>
              <a:gd name="connsiteY4" fmla="*/ 555485 h 555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555485">
                <a:moveTo>
                  <a:pt x="0" y="555485"/>
                </a:moveTo>
                <a:lnTo>
                  <a:pt x="2286000" y="555485"/>
                </a:lnTo>
                <a:lnTo>
                  <a:pt x="2286000" y="0"/>
                </a:lnTo>
                <a:lnTo>
                  <a:pt x="0" y="0"/>
                </a:lnTo>
                <a:lnTo>
                  <a:pt x="0" y="555485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6" name="Freeform 1476"/>
          <p:cNvSpPr/>
          <p:nvPr/>
        </p:nvSpPr>
        <p:spPr>
          <a:xfrm>
            <a:off x="2266950" y="527050"/>
            <a:ext cx="2305050" cy="577850"/>
          </a:xfrm>
          <a:custGeom>
            <a:avLst/>
            <a:gdLst>
              <a:gd name="connsiteX0" fmla="*/ 19050 w 2305050"/>
              <a:gd name="connsiteY0" fmla="*/ 583946 h 577850"/>
              <a:gd name="connsiteX1" fmla="*/ 2305050 w 2305050"/>
              <a:gd name="connsiteY1" fmla="*/ 583946 h 577850"/>
              <a:gd name="connsiteX2" fmla="*/ 2305050 w 2305050"/>
              <a:gd name="connsiteY2" fmla="*/ 28461 h 577850"/>
              <a:gd name="connsiteX3" fmla="*/ 19050 w 2305050"/>
              <a:gd name="connsiteY3" fmla="*/ 28461 h 577850"/>
              <a:gd name="connsiteX4" fmla="*/ 19050 w 2305050"/>
              <a:gd name="connsiteY4" fmla="*/ 583946 h 577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577850">
                <a:moveTo>
                  <a:pt x="19050" y="583946"/>
                </a:moveTo>
                <a:lnTo>
                  <a:pt x="2305050" y="583946"/>
                </a:lnTo>
                <a:lnTo>
                  <a:pt x="2305050" y="28461"/>
                </a:lnTo>
                <a:lnTo>
                  <a:pt x="19050" y="28461"/>
                </a:lnTo>
                <a:lnTo>
                  <a:pt x="19050" y="583946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7" name="Freeform 1477"/>
          <p:cNvSpPr/>
          <p:nvPr/>
        </p:nvSpPr>
        <p:spPr>
          <a:xfrm>
            <a:off x="4552950" y="527050"/>
            <a:ext cx="2305050" cy="577850"/>
          </a:xfrm>
          <a:custGeom>
            <a:avLst/>
            <a:gdLst>
              <a:gd name="connsiteX0" fmla="*/ 19050 w 2305050"/>
              <a:gd name="connsiteY0" fmla="*/ 583946 h 577850"/>
              <a:gd name="connsiteX1" fmla="*/ 2305050 w 2305050"/>
              <a:gd name="connsiteY1" fmla="*/ 583946 h 577850"/>
              <a:gd name="connsiteX2" fmla="*/ 2305050 w 2305050"/>
              <a:gd name="connsiteY2" fmla="*/ 28461 h 577850"/>
              <a:gd name="connsiteX3" fmla="*/ 19050 w 2305050"/>
              <a:gd name="connsiteY3" fmla="*/ 28461 h 577850"/>
              <a:gd name="connsiteX4" fmla="*/ 19050 w 2305050"/>
              <a:gd name="connsiteY4" fmla="*/ 583946 h 577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577850">
                <a:moveTo>
                  <a:pt x="19050" y="583946"/>
                </a:moveTo>
                <a:lnTo>
                  <a:pt x="2305050" y="583946"/>
                </a:lnTo>
                <a:lnTo>
                  <a:pt x="2305050" y="28461"/>
                </a:lnTo>
                <a:lnTo>
                  <a:pt x="19050" y="28461"/>
                </a:lnTo>
                <a:lnTo>
                  <a:pt x="19050" y="583946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8" name="Freeform 1478"/>
          <p:cNvSpPr/>
          <p:nvPr/>
        </p:nvSpPr>
        <p:spPr>
          <a:xfrm>
            <a:off x="6838950" y="527050"/>
            <a:ext cx="2305050" cy="577850"/>
          </a:xfrm>
          <a:custGeom>
            <a:avLst/>
            <a:gdLst>
              <a:gd name="connsiteX0" fmla="*/ 19050 w 2305050"/>
              <a:gd name="connsiteY0" fmla="*/ 583946 h 577850"/>
              <a:gd name="connsiteX1" fmla="*/ 2305050 w 2305050"/>
              <a:gd name="connsiteY1" fmla="*/ 583946 h 577850"/>
              <a:gd name="connsiteX2" fmla="*/ 2305050 w 2305050"/>
              <a:gd name="connsiteY2" fmla="*/ 28461 h 577850"/>
              <a:gd name="connsiteX3" fmla="*/ 19050 w 2305050"/>
              <a:gd name="connsiteY3" fmla="*/ 28461 h 577850"/>
              <a:gd name="connsiteX4" fmla="*/ 19050 w 2305050"/>
              <a:gd name="connsiteY4" fmla="*/ 583946 h 577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577850">
                <a:moveTo>
                  <a:pt x="19050" y="583946"/>
                </a:moveTo>
                <a:lnTo>
                  <a:pt x="2305050" y="583946"/>
                </a:lnTo>
                <a:lnTo>
                  <a:pt x="2305050" y="28461"/>
                </a:lnTo>
                <a:lnTo>
                  <a:pt x="19050" y="28461"/>
                </a:lnTo>
                <a:lnTo>
                  <a:pt x="19050" y="583946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9" name="Freeform 1479"/>
          <p:cNvSpPr/>
          <p:nvPr/>
        </p:nvSpPr>
        <p:spPr>
          <a:xfrm>
            <a:off x="0" y="1110996"/>
            <a:ext cx="2286000" cy="640079"/>
          </a:xfrm>
          <a:custGeom>
            <a:avLst/>
            <a:gdLst>
              <a:gd name="connsiteX0" fmla="*/ 0 w 2286000"/>
              <a:gd name="connsiteY0" fmla="*/ 640079 h 640079"/>
              <a:gd name="connsiteX1" fmla="*/ 2286000 w 2286000"/>
              <a:gd name="connsiteY1" fmla="*/ 640079 h 640079"/>
              <a:gd name="connsiteX2" fmla="*/ 2286000 w 2286000"/>
              <a:gd name="connsiteY2" fmla="*/ 0 h 640079"/>
              <a:gd name="connsiteX3" fmla="*/ 0 w 2286000"/>
              <a:gd name="connsiteY3" fmla="*/ 0 h 640079"/>
              <a:gd name="connsiteX4" fmla="*/ 0 w 2286000"/>
              <a:gd name="connsiteY4" fmla="*/ 640079 h 640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640079">
                <a:moveTo>
                  <a:pt x="0" y="640079"/>
                </a:moveTo>
                <a:lnTo>
                  <a:pt x="2286000" y="640079"/>
                </a:lnTo>
                <a:lnTo>
                  <a:pt x="2286000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0" name="Freeform 1480"/>
          <p:cNvSpPr/>
          <p:nvPr/>
        </p:nvSpPr>
        <p:spPr>
          <a:xfrm>
            <a:off x="2266950" y="1085850"/>
            <a:ext cx="2305050" cy="654050"/>
          </a:xfrm>
          <a:custGeom>
            <a:avLst/>
            <a:gdLst>
              <a:gd name="connsiteX0" fmla="*/ 19050 w 2305050"/>
              <a:gd name="connsiteY0" fmla="*/ 665226 h 654050"/>
              <a:gd name="connsiteX1" fmla="*/ 2305050 w 2305050"/>
              <a:gd name="connsiteY1" fmla="*/ 665226 h 654050"/>
              <a:gd name="connsiteX2" fmla="*/ 2305050 w 2305050"/>
              <a:gd name="connsiteY2" fmla="*/ 25146 h 654050"/>
              <a:gd name="connsiteX3" fmla="*/ 19050 w 2305050"/>
              <a:gd name="connsiteY3" fmla="*/ 25146 h 654050"/>
              <a:gd name="connsiteX4" fmla="*/ 19050 w 2305050"/>
              <a:gd name="connsiteY4" fmla="*/ 665226 h 65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654050">
                <a:moveTo>
                  <a:pt x="19050" y="665226"/>
                </a:moveTo>
                <a:lnTo>
                  <a:pt x="2305050" y="665226"/>
                </a:lnTo>
                <a:lnTo>
                  <a:pt x="2305050" y="25146"/>
                </a:lnTo>
                <a:lnTo>
                  <a:pt x="19050" y="25146"/>
                </a:lnTo>
                <a:lnTo>
                  <a:pt x="19050" y="665226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1" name="Freeform 1481"/>
          <p:cNvSpPr/>
          <p:nvPr/>
        </p:nvSpPr>
        <p:spPr>
          <a:xfrm>
            <a:off x="4552950" y="1085850"/>
            <a:ext cx="2305050" cy="654050"/>
          </a:xfrm>
          <a:custGeom>
            <a:avLst/>
            <a:gdLst>
              <a:gd name="connsiteX0" fmla="*/ 19050 w 2305050"/>
              <a:gd name="connsiteY0" fmla="*/ 665226 h 654050"/>
              <a:gd name="connsiteX1" fmla="*/ 2305050 w 2305050"/>
              <a:gd name="connsiteY1" fmla="*/ 665226 h 654050"/>
              <a:gd name="connsiteX2" fmla="*/ 2305050 w 2305050"/>
              <a:gd name="connsiteY2" fmla="*/ 25146 h 654050"/>
              <a:gd name="connsiteX3" fmla="*/ 19050 w 2305050"/>
              <a:gd name="connsiteY3" fmla="*/ 25146 h 654050"/>
              <a:gd name="connsiteX4" fmla="*/ 19050 w 2305050"/>
              <a:gd name="connsiteY4" fmla="*/ 665226 h 65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654050">
                <a:moveTo>
                  <a:pt x="19050" y="665226"/>
                </a:moveTo>
                <a:lnTo>
                  <a:pt x="2305050" y="665226"/>
                </a:lnTo>
                <a:lnTo>
                  <a:pt x="2305050" y="25146"/>
                </a:lnTo>
                <a:lnTo>
                  <a:pt x="19050" y="25146"/>
                </a:lnTo>
                <a:lnTo>
                  <a:pt x="19050" y="665226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2" name="Freeform 1482"/>
          <p:cNvSpPr/>
          <p:nvPr/>
        </p:nvSpPr>
        <p:spPr>
          <a:xfrm>
            <a:off x="6838950" y="1085850"/>
            <a:ext cx="2305050" cy="654050"/>
          </a:xfrm>
          <a:custGeom>
            <a:avLst/>
            <a:gdLst>
              <a:gd name="connsiteX0" fmla="*/ 19050 w 2305050"/>
              <a:gd name="connsiteY0" fmla="*/ 665226 h 654050"/>
              <a:gd name="connsiteX1" fmla="*/ 2305050 w 2305050"/>
              <a:gd name="connsiteY1" fmla="*/ 665226 h 654050"/>
              <a:gd name="connsiteX2" fmla="*/ 2305050 w 2305050"/>
              <a:gd name="connsiteY2" fmla="*/ 25146 h 654050"/>
              <a:gd name="connsiteX3" fmla="*/ 19050 w 2305050"/>
              <a:gd name="connsiteY3" fmla="*/ 25146 h 654050"/>
              <a:gd name="connsiteX4" fmla="*/ 19050 w 2305050"/>
              <a:gd name="connsiteY4" fmla="*/ 665226 h 65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654050">
                <a:moveTo>
                  <a:pt x="19050" y="665226"/>
                </a:moveTo>
                <a:lnTo>
                  <a:pt x="2305050" y="665226"/>
                </a:lnTo>
                <a:lnTo>
                  <a:pt x="2305050" y="25146"/>
                </a:lnTo>
                <a:lnTo>
                  <a:pt x="19050" y="25146"/>
                </a:lnTo>
                <a:lnTo>
                  <a:pt x="19050" y="665226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3" name="Freeform 1483"/>
          <p:cNvSpPr/>
          <p:nvPr/>
        </p:nvSpPr>
        <p:spPr>
          <a:xfrm>
            <a:off x="0" y="1751076"/>
            <a:ext cx="2286000" cy="640079"/>
          </a:xfrm>
          <a:custGeom>
            <a:avLst/>
            <a:gdLst>
              <a:gd name="connsiteX0" fmla="*/ 0 w 2286000"/>
              <a:gd name="connsiteY0" fmla="*/ 640079 h 640079"/>
              <a:gd name="connsiteX1" fmla="*/ 2286000 w 2286000"/>
              <a:gd name="connsiteY1" fmla="*/ 640079 h 640079"/>
              <a:gd name="connsiteX2" fmla="*/ 2286000 w 2286000"/>
              <a:gd name="connsiteY2" fmla="*/ 0 h 640079"/>
              <a:gd name="connsiteX3" fmla="*/ 0 w 2286000"/>
              <a:gd name="connsiteY3" fmla="*/ 0 h 640079"/>
              <a:gd name="connsiteX4" fmla="*/ 0 w 2286000"/>
              <a:gd name="connsiteY4" fmla="*/ 640079 h 640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640079">
                <a:moveTo>
                  <a:pt x="0" y="640079"/>
                </a:moveTo>
                <a:lnTo>
                  <a:pt x="2286000" y="640079"/>
                </a:lnTo>
                <a:lnTo>
                  <a:pt x="2286000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4" name="Freeform 1484"/>
          <p:cNvSpPr/>
          <p:nvPr/>
        </p:nvSpPr>
        <p:spPr>
          <a:xfrm>
            <a:off x="2266950" y="1720850"/>
            <a:ext cx="2305050" cy="666750"/>
          </a:xfrm>
          <a:custGeom>
            <a:avLst/>
            <a:gdLst>
              <a:gd name="connsiteX0" fmla="*/ 19050 w 2305050"/>
              <a:gd name="connsiteY0" fmla="*/ 670306 h 666750"/>
              <a:gd name="connsiteX1" fmla="*/ 2305050 w 2305050"/>
              <a:gd name="connsiteY1" fmla="*/ 670306 h 666750"/>
              <a:gd name="connsiteX2" fmla="*/ 2305050 w 2305050"/>
              <a:gd name="connsiteY2" fmla="*/ 30226 h 666750"/>
              <a:gd name="connsiteX3" fmla="*/ 19050 w 2305050"/>
              <a:gd name="connsiteY3" fmla="*/ 30226 h 666750"/>
              <a:gd name="connsiteX4" fmla="*/ 19050 w 2305050"/>
              <a:gd name="connsiteY4" fmla="*/ 670306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666750">
                <a:moveTo>
                  <a:pt x="19050" y="670306"/>
                </a:moveTo>
                <a:lnTo>
                  <a:pt x="2305050" y="670306"/>
                </a:lnTo>
                <a:lnTo>
                  <a:pt x="2305050" y="30226"/>
                </a:lnTo>
                <a:lnTo>
                  <a:pt x="19050" y="30226"/>
                </a:lnTo>
                <a:lnTo>
                  <a:pt x="19050" y="670306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5" name="Freeform 1485"/>
          <p:cNvSpPr/>
          <p:nvPr/>
        </p:nvSpPr>
        <p:spPr>
          <a:xfrm>
            <a:off x="4552950" y="1720850"/>
            <a:ext cx="2305050" cy="666750"/>
          </a:xfrm>
          <a:custGeom>
            <a:avLst/>
            <a:gdLst>
              <a:gd name="connsiteX0" fmla="*/ 19050 w 2305050"/>
              <a:gd name="connsiteY0" fmla="*/ 670306 h 666750"/>
              <a:gd name="connsiteX1" fmla="*/ 2305050 w 2305050"/>
              <a:gd name="connsiteY1" fmla="*/ 670306 h 666750"/>
              <a:gd name="connsiteX2" fmla="*/ 2305050 w 2305050"/>
              <a:gd name="connsiteY2" fmla="*/ 30226 h 666750"/>
              <a:gd name="connsiteX3" fmla="*/ 19050 w 2305050"/>
              <a:gd name="connsiteY3" fmla="*/ 30226 h 666750"/>
              <a:gd name="connsiteX4" fmla="*/ 19050 w 2305050"/>
              <a:gd name="connsiteY4" fmla="*/ 670306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666750">
                <a:moveTo>
                  <a:pt x="19050" y="670306"/>
                </a:moveTo>
                <a:lnTo>
                  <a:pt x="2305050" y="670306"/>
                </a:lnTo>
                <a:lnTo>
                  <a:pt x="2305050" y="30226"/>
                </a:lnTo>
                <a:lnTo>
                  <a:pt x="19050" y="30226"/>
                </a:lnTo>
                <a:lnTo>
                  <a:pt x="19050" y="670306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6" name="Freeform 1486"/>
          <p:cNvSpPr/>
          <p:nvPr/>
        </p:nvSpPr>
        <p:spPr>
          <a:xfrm>
            <a:off x="6838950" y="1720850"/>
            <a:ext cx="2305050" cy="666750"/>
          </a:xfrm>
          <a:custGeom>
            <a:avLst/>
            <a:gdLst>
              <a:gd name="connsiteX0" fmla="*/ 19050 w 2305050"/>
              <a:gd name="connsiteY0" fmla="*/ 670306 h 666750"/>
              <a:gd name="connsiteX1" fmla="*/ 2305050 w 2305050"/>
              <a:gd name="connsiteY1" fmla="*/ 670306 h 666750"/>
              <a:gd name="connsiteX2" fmla="*/ 2305050 w 2305050"/>
              <a:gd name="connsiteY2" fmla="*/ 30226 h 666750"/>
              <a:gd name="connsiteX3" fmla="*/ 19050 w 2305050"/>
              <a:gd name="connsiteY3" fmla="*/ 30226 h 666750"/>
              <a:gd name="connsiteX4" fmla="*/ 19050 w 2305050"/>
              <a:gd name="connsiteY4" fmla="*/ 670306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666750">
                <a:moveTo>
                  <a:pt x="19050" y="670306"/>
                </a:moveTo>
                <a:lnTo>
                  <a:pt x="2305050" y="670306"/>
                </a:lnTo>
                <a:lnTo>
                  <a:pt x="2305050" y="30226"/>
                </a:lnTo>
                <a:lnTo>
                  <a:pt x="19050" y="30226"/>
                </a:lnTo>
                <a:lnTo>
                  <a:pt x="19050" y="670306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7" name="Freeform 1487"/>
          <p:cNvSpPr/>
          <p:nvPr/>
        </p:nvSpPr>
        <p:spPr>
          <a:xfrm>
            <a:off x="0" y="2391156"/>
            <a:ext cx="2286000" cy="640079"/>
          </a:xfrm>
          <a:custGeom>
            <a:avLst/>
            <a:gdLst>
              <a:gd name="connsiteX0" fmla="*/ 0 w 2286000"/>
              <a:gd name="connsiteY0" fmla="*/ 640079 h 640079"/>
              <a:gd name="connsiteX1" fmla="*/ 2286000 w 2286000"/>
              <a:gd name="connsiteY1" fmla="*/ 640079 h 640079"/>
              <a:gd name="connsiteX2" fmla="*/ 2286000 w 2286000"/>
              <a:gd name="connsiteY2" fmla="*/ 0 h 640079"/>
              <a:gd name="connsiteX3" fmla="*/ 0 w 2286000"/>
              <a:gd name="connsiteY3" fmla="*/ 0 h 640079"/>
              <a:gd name="connsiteX4" fmla="*/ 0 w 2286000"/>
              <a:gd name="connsiteY4" fmla="*/ 640079 h 640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640079">
                <a:moveTo>
                  <a:pt x="0" y="640079"/>
                </a:moveTo>
                <a:lnTo>
                  <a:pt x="2286000" y="640079"/>
                </a:lnTo>
                <a:lnTo>
                  <a:pt x="2286000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8" name="Freeform 1488"/>
          <p:cNvSpPr/>
          <p:nvPr/>
        </p:nvSpPr>
        <p:spPr>
          <a:xfrm>
            <a:off x="2266950" y="2368550"/>
            <a:ext cx="2305050" cy="654050"/>
          </a:xfrm>
          <a:custGeom>
            <a:avLst/>
            <a:gdLst>
              <a:gd name="connsiteX0" fmla="*/ 19050 w 2305050"/>
              <a:gd name="connsiteY0" fmla="*/ 662686 h 654050"/>
              <a:gd name="connsiteX1" fmla="*/ 2305050 w 2305050"/>
              <a:gd name="connsiteY1" fmla="*/ 662686 h 654050"/>
              <a:gd name="connsiteX2" fmla="*/ 2305050 w 2305050"/>
              <a:gd name="connsiteY2" fmla="*/ 22606 h 654050"/>
              <a:gd name="connsiteX3" fmla="*/ 19050 w 2305050"/>
              <a:gd name="connsiteY3" fmla="*/ 22606 h 654050"/>
              <a:gd name="connsiteX4" fmla="*/ 19050 w 2305050"/>
              <a:gd name="connsiteY4" fmla="*/ 662686 h 65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654050">
                <a:moveTo>
                  <a:pt x="19050" y="662686"/>
                </a:moveTo>
                <a:lnTo>
                  <a:pt x="2305050" y="662686"/>
                </a:lnTo>
                <a:lnTo>
                  <a:pt x="2305050" y="22606"/>
                </a:lnTo>
                <a:lnTo>
                  <a:pt x="19050" y="22606"/>
                </a:lnTo>
                <a:lnTo>
                  <a:pt x="19050" y="662686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9" name="Freeform 1489"/>
          <p:cNvSpPr/>
          <p:nvPr/>
        </p:nvSpPr>
        <p:spPr>
          <a:xfrm>
            <a:off x="4552950" y="2368550"/>
            <a:ext cx="2305050" cy="654050"/>
          </a:xfrm>
          <a:custGeom>
            <a:avLst/>
            <a:gdLst>
              <a:gd name="connsiteX0" fmla="*/ 19050 w 2305050"/>
              <a:gd name="connsiteY0" fmla="*/ 662686 h 654050"/>
              <a:gd name="connsiteX1" fmla="*/ 2305050 w 2305050"/>
              <a:gd name="connsiteY1" fmla="*/ 662686 h 654050"/>
              <a:gd name="connsiteX2" fmla="*/ 2305050 w 2305050"/>
              <a:gd name="connsiteY2" fmla="*/ 22606 h 654050"/>
              <a:gd name="connsiteX3" fmla="*/ 19050 w 2305050"/>
              <a:gd name="connsiteY3" fmla="*/ 22606 h 654050"/>
              <a:gd name="connsiteX4" fmla="*/ 19050 w 2305050"/>
              <a:gd name="connsiteY4" fmla="*/ 662686 h 65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654050">
                <a:moveTo>
                  <a:pt x="19050" y="662686"/>
                </a:moveTo>
                <a:lnTo>
                  <a:pt x="2305050" y="662686"/>
                </a:lnTo>
                <a:lnTo>
                  <a:pt x="2305050" y="22606"/>
                </a:lnTo>
                <a:lnTo>
                  <a:pt x="19050" y="22606"/>
                </a:lnTo>
                <a:lnTo>
                  <a:pt x="19050" y="662686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0" name="Freeform 1490"/>
          <p:cNvSpPr/>
          <p:nvPr/>
        </p:nvSpPr>
        <p:spPr>
          <a:xfrm>
            <a:off x="6838950" y="2368550"/>
            <a:ext cx="2305050" cy="654050"/>
          </a:xfrm>
          <a:custGeom>
            <a:avLst/>
            <a:gdLst>
              <a:gd name="connsiteX0" fmla="*/ 19050 w 2305050"/>
              <a:gd name="connsiteY0" fmla="*/ 662686 h 654050"/>
              <a:gd name="connsiteX1" fmla="*/ 2305050 w 2305050"/>
              <a:gd name="connsiteY1" fmla="*/ 662686 h 654050"/>
              <a:gd name="connsiteX2" fmla="*/ 2305050 w 2305050"/>
              <a:gd name="connsiteY2" fmla="*/ 22606 h 654050"/>
              <a:gd name="connsiteX3" fmla="*/ 19050 w 2305050"/>
              <a:gd name="connsiteY3" fmla="*/ 22606 h 654050"/>
              <a:gd name="connsiteX4" fmla="*/ 19050 w 2305050"/>
              <a:gd name="connsiteY4" fmla="*/ 662686 h 65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654050">
                <a:moveTo>
                  <a:pt x="19050" y="662686"/>
                </a:moveTo>
                <a:lnTo>
                  <a:pt x="2305050" y="662686"/>
                </a:lnTo>
                <a:lnTo>
                  <a:pt x="2305050" y="22606"/>
                </a:lnTo>
                <a:lnTo>
                  <a:pt x="19050" y="22606"/>
                </a:lnTo>
                <a:lnTo>
                  <a:pt x="19050" y="662686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1" name="Freeform 1491"/>
          <p:cNvSpPr/>
          <p:nvPr/>
        </p:nvSpPr>
        <p:spPr>
          <a:xfrm>
            <a:off x="0" y="3031249"/>
            <a:ext cx="2286000" cy="555485"/>
          </a:xfrm>
          <a:custGeom>
            <a:avLst/>
            <a:gdLst>
              <a:gd name="connsiteX0" fmla="*/ 0 w 2286000"/>
              <a:gd name="connsiteY0" fmla="*/ 555485 h 555485"/>
              <a:gd name="connsiteX1" fmla="*/ 2286000 w 2286000"/>
              <a:gd name="connsiteY1" fmla="*/ 555485 h 555485"/>
              <a:gd name="connsiteX2" fmla="*/ 2286000 w 2286000"/>
              <a:gd name="connsiteY2" fmla="*/ 0 h 555485"/>
              <a:gd name="connsiteX3" fmla="*/ 0 w 2286000"/>
              <a:gd name="connsiteY3" fmla="*/ 0 h 555485"/>
              <a:gd name="connsiteX4" fmla="*/ 0 w 2286000"/>
              <a:gd name="connsiteY4" fmla="*/ 555485 h 555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555485">
                <a:moveTo>
                  <a:pt x="0" y="555485"/>
                </a:moveTo>
                <a:lnTo>
                  <a:pt x="2286000" y="555485"/>
                </a:lnTo>
                <a:lnTo>
                  <a:pt x="2286000" y="0"/>
                </a:lnTo>
                <a:lnTo>
                  <a:pt x="0" y="0"/>
                </a:lnTo>
                <a:lnTo>
                  <a:pt x="0" y="555485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2" name="Freeform 1492"/>
          <p:cNvSpPr/>
          <p:nvPr/>
        </p:nvSpPr>
        <p:spPr>
          <a:xfrm>
            <a:off x="2266950" y="3003550"/>
            <a:ext cx="2305050" cy="577850"/>
          </a:xfrm>
          <a:custGeom>
            <a:avLst/>
            <a:gdLst>
              <a:gd name="connsiteX0" fmla="*/ 19050 w 2305050"/>
              <a:gd name="connsiteY0" fmla="*/ 583184 h 577850"/>
              <a:gd name="connsiteX1" fmla="*/ 2305050 w 2305050"/>
              <a:gd name="connsiteY1" fmla="*/ 583184 h 577850"/>
              <a:gd name="connsiteX2" fmla="*/ 2305050 w 2305050"/>
              <a:gd name="connsiteY2" fmla="*/ 27699 h 577850"/>
              <a:gd name="connsiteX3" fmla="*/ 19050 w 2305050"/>
              <a:gd name="connsiteY3" fmla="*/ 27699 h 577850"/>
              <a:gd name="connsiteX4" fmla="*/ 19050 w 2305050"/>
              <a:gd name="connsiteY4" fmla="*/ 583184 h 577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577850">
                <a:moveTo>
                  <a:pt x="19050" y="583184"/>
                </a:moveTo>
                <a:lnTo>
                  <a:pt x="2305050" y="583184"/>
                </a:lnTo>
                <a:lnTo>
                  <a:pt x="2305050" y="27699"/>
                </a:lnTo>
                <a:lnTo>
                  <a:pt x="19050" y="27699"/>
                </a:lnTo>
                <a:lnTo>
                  <a:pt x="19050" y="583184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3" name="Freeform 1493"/>
          <p:cNvSpPr/>
          <p:nvPr/>
        </p:nvSpPr>
        <p:spPr>
          <a:xfrm>
            <a:off x="4552950" y="3003550"/>
            <a:ext cx="2305050" cy="577850"/>
          </a:xfrm>
          <a:custGeom>
            <a:avLst/>
            <a:gdLst>
              <a:gd name="connsiteX0" fmla="*/ 19050 w 2305050"/>
              <a:gd name="connsiteY0" fmla="*/ 583184 h 577850"/>
              <a:gd name="connsiteX1" fmla="*/ 2305050 w 2305050"/>
              <a:gd name="connsiteY1" fmla="*/ 583184 h 577850"/>
              <a:gd name="connsiteX2" fmla="*/ 2305050 w 2305050"/>
              <a:gd name="connsiteY2" fmla="*/ 27699 h 577850"/>
              <a:gd name="connsiteX3" fmla="*/ 19050 w 2305050"/>
              <a:gd name="connsiteY3" fmla="*/ 27699 h 577850"/>
              <a:gd name="connsiteX4" fmla="*/ 19050 w 2305050"/>
              <a:gd name="connsiteY4" fmla="*/ 583184 h 577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577850">
                <a:moveTo>
                  <a:pt x="19050" y="583184"/>
                </a:moveTo>
                <a:lnTo>
                  <a:pt x="2305050" y="583184"/>
                </a:lnTo>
                <a:lnTo>
                  <a:pt x="2305050" y="27699"/>
                </a:lnTo>
                <a:lnTo>
                  <a:pt x="19050" y="27699"/>
                </a:lnTo>
                <a:lnTo>
                  <a:pt x="19050" y="583184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4" name="Freeform 1494"/>
          <p:cNvSpPr/>
          <p:nvPr/>
        </p:nvSpPr>
        <p:spPr>
          <a:xfrm>
            <a:off x="6838950" y="3003550"/>
            <a:ext cx="2305050" cy="577850"/>
          </a:xfrm>
          <a:custGeom>
            <a:avLst/>
            <a:gdLst>
              <a:gd name="connsiteX0" fmla="*/ 19050 w 2305050"/>
              <a:gd name="connsiteY0" fmla="*/ 583184 h 577850"/>
              <a:gd name="connsiteX1" fmla="*/ 2305050 w 2305050"/>
              <a:gd name="connsiteY1" fmla="*/ 583184 h 577850"/>
              <a:gd name="connsiteX2" fmla="*/ 2305050 w 2305050"/>
              <a:gd name="connsiteY2" fmla="*/ 27699 h 577850"/>
              <a:gd name="connsiteX3" fmla="*/ 19050 w 2305050"/>
              <a:gd name="connsiteY3" fmla="*/ 27699 h 577850"/>
              <a:gd name="connsiteX4" fmla="*/ 19050 w 2305050"/>
              <a:gd name="connsiteY4" fmla="*/ 583184 h 577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577850">
                <a:moveTo>
                  <a:pt x="19050" y="583184"/>
                </a:moveTo>
                <a:lnTo>
                  <a:pt x="2305050" y="583184"/>
                </a:lnTo>
                <a:lnTo>
                  <a:pt x="2305050" y="27699"/>
                </a:lnTo>
                <a:lnTo>
                  <a:pt x="19050" y="27699"/>
                </a:lnTo>
                <a:lnTo>
                  <a:pt x="19050" y="583184"/>
                </a:lnTo>
                <a:close/>
              </a:path>
            </a:pathLst>
          </a:custGeom>
          <a:solidFill>
            <a:srgbClr val="E3CCC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5" name="Freeform 1495"/>
          <p:cNvSpPr/>
          <p:nvPr/>
        </p:nvSpPr>
        <p:spPr>
          <a:xfrm>
            <a:off x="0" y="3586734"/>
            <a:ext cx="2286000" cy="640079"/>
          </a:xfrm>
          <a:custGeom>
            <a:avLst/>
            <a:gdLst>
              <a:gd name="connsiteX0" fmla="*/ 0 w 2286000"/>
              <a:gd name="connsiteY0" fmla="*/ 640079 h 640079"/>
              <a:gd name="connsiteX1" fmla="*/ 2286000 w 2286000"/>
              <a:gd name="connsiteY1" fmla="*/ 640079 h 640079"/>
              <a:gd name="connsiteX2" fmla="*/ 2286000 w 2286000"/>
              <a:gd name="connsiteY2" fmla="*/ 0 h 640079"/>
              <a:gd name="connsiteX3" fmla="*/ 0 w 2286000"/>
              <a:gd name="connsiteY3" fmla="*/ 0 h 640079"/>
              <a:gd name="connsiteX4" fmla="*/ 0 w 2286000"/>
              <a:gd name="connsiteY4" fmla="*/ 640079 h 640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640079">
                <a:moveTo>
                  <a:pt x="0" y="640079"/>
                </a:moveTo>
                <a:lnTo>
                  <a:pt x="2286000" y="640079"/>
                </a:lnTo>
                <a:lnTo>
                  <a:pt x="2286000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6" name="Freeform 1496"/>
          <p:cNvSpPr/>
          <p:nvPr/>
        </p:nvSpPr>
        <p:spPr>
          <a:xfrm>
            <a:off x="2266950" y="3562350"/>
            <a:ext cx="2305050" cy="654050"/>
          </a:xfrm>
          <a:custGeom>
            <a:avLst/>
            <a:gdLst>
              <a:gd name="connsiteX0" fmla="*/ 19050 w 2305050"/>
              <a:gd name="connsiteY0" fmla="*/ 664464 h 654050"/>
              <a:gd name="connsiteX1" fmla="*/ 2305050 w 2305050"/>
              <a:gd name="connsiteY1" fmla="*/ 664464 h 654050"/>
              <a:gd name="connsiteX2" fmla="*/ 2305050 w 2305050"/>
              <a:gd name="connsiteY2" fmla="*/ 24384 h 654050"/>
              <a:gd name="connsiteX3" fmla="*/ 19050 w 2305050"/>
              <a:gd name="connsiteY3" fmla="*/ 24384 h 654050"/>
              <a:gd name="connsiteX4" fmla="*/ 19050 w 2305050"/>
              <a:gd name="connsiteY4" fmla="*/ 664464 h 65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654050">
                <a:moveTo>
                  <a:pt x="19050" y="664464"/>
                </a:moveTo>
                <a:lnTo>
                  <a:pt x="2305050" y="664464"/>
                </a:lnTo>
                <a:lnTo>
                  <a:pt x="2305050" y="24384"/>
                </a:lnTo>
                <a:lnTo>
                  <a:pt x="19050" y="24384"/>
                </a:lnTo>
                <a:lnTo>
                  <a:pt x="19050" y="664464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7" name="Freeform 1497"/>
          <p:cNvSpPr/>
          <p:nvPr/>
        </p:nvSpPr>
        <p:spPr>
          <a:xfrm>
            <a:off x="4552950" y="3562350"/>
            <a:ext cx="2305050" cy="654050"/>
          </a:xfrm>
          <a:custGeom>
            <a:avLst/>
            <a:gdLst>
              <a:gd name="connsiteX0" fmla="*/ 19050 w 2305050"/>
              <a:gd name="connsiteY0" fmla="*/ 664464 h 654050"/>
              <a:gd name="connsiteX1" fmla="*/ 2305050 w 2305050"/>
              <a:gd name="connsiteY1" fmla="*/ 664464 h 654050"/>
              <a:gd name="connsiteX2" fmla="*/ 2305050 w 2305050"/>
              <a:gd name="connsiteY2" fmla="*/ 24384 h 654050"/>
              <a:gd name="connsiteX3" fmla="*/ 19050 w 2305050"/>
              <a:gd name="connsiteY3" fmla="*/ 24384 h 654050"/>
              <a:gd name="connsiteX4" fmla="*/ 19050 w 2305050"/>
              <a:gd name="connsiteY4" fmla="*/ 664464 h 65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654050">
                <a:moveTo>
                  <a:pt x="19050" y="664464"/>
                </a:moveTo>
                <a:lnTo>
                  <a:pt x="2305050" y="664464"/>
                </a:lnTo>
                <a:lnTo>
                  <a:pt x="2305050" y="24384"/>
                </a:lnTo>
                <a:lnTo>
                  <a:pt x="19050" y="24384"/>
                </a:lnTo>
                <a:lnTo>
                  <a:pt x="19050" y="664464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8" name="Freeform 1498"/>
          <p:cNvSpPr/>
          <p:nvPr/>
        </p:nvSpPr>
        <p:spPr>
          <a:xfrm>
            <a:off x="6838950" y="3562350"/>
            <a:ext cx="2305050" cy="654050"/>
          </a:xfrm>
          <a:custGeom>
            <a:avLst/>
            <a:gdLst>
              <a:gd name="connsiteX0" fmla="*/ 19050 w 2305050"/>
              <a:gd name="connsiteY0" fmla="*/ 664464 h 654050"/>
              <a:gd name="connsiteX1" fmla="*/ 2305050 w 2305050"/>
              <a:gd name="connsiteY1" fmla="*/ 664464 h 654050"/>
              <a:gd name="connsiteX2" fmla="*/ 2305050 w 2305050"/>
              <a:gd name="connsiteY2" fmla="*/ 24384 h 654050"/>
              <a:gd name="connsiteX3" fmla="*/ 19050 w 2305050"/>
              <a:gd name="connsiteY3" fmla="*/ 24384 h 654050"/>
              <a:gd name="connsiteX4" fmla="*/ 19050 w 2305050"/>
              <a:gd name="connsiteY4" fmla="*/ 664464 h 65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5050" h="654050">
                <a:moveTo>
                  <a:pt x="19050" y="664464"/>
                </a:moveTo>
                <a:lnTo>
                  <a:pt x="2305050" y="664464"/>
                </a:lnTo>
                <a:lnTo>
                  <a:pt x="2305050" y="24384"/>
                </a:lnTo>
                <a:lnTo>
                  <a:pt x="19050" y="24384"/>
                </a:lnTo>
                <a:lnTo>
                  <a:pt x="19050" y="664464"/>
                </a:lnTo>
                <a:close/>
              </a:path>
            </a:pathLst>
          </a:custGeom>
          <a:solidFill>
            <a:srgbClr val="F0E7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9" name="Freeform 1499"/>
          <p:cNvSpPr/>
          <p:nvPr/>
        </p:nvSpPr>
        <p:spPr>
          <a:xfrm>
            <a:off x="2286000" y="0"/>
            <a:ext cx="0" cy="4233164"/>
          </a:xfrm>
          <a:custGeom>
            <a:avLst/>
            <a:gdLst>
              <a:gd name="connsiteX0" fmla="*/ 0 w 0"/>
              <a:gd name="connsiteY0" fmla="*/ 0 h 4233164"/>
              <a:gd name="connsiteX1" fmla="*/ 0 w 0"/>
              <a:gd name="connsiteY1" fmla="*/ 4233164 h 423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4233164">
                <a:moveTo>
                  <a:pt x="0" y="0"/>
                </a:moveTo>
                <a:lnTo>
                  <a:pt x="0" y="4233164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0" name="Freeform 1500"/>
          <p:cNvSpPr/>
          <p:nvPr/>
        </p:nvSpPr>
        <p:spPr>
          <a:xfrm>
            <a:off x="4572000" y="0"/>
            <a:ext cx="0" cy="4233164"/>
          </a:xfrm>
          <a:custGeom>
            <a:avLst/>
            <a:gdLst>
              <a:gd name="connsiteX0" fmla="*/ 0 w 0"/>
              <a:gd name="connsiteY0" fmla="*/ 0 h 4233164"/>
              <a:gd name="connsiteX1" fmla="*/ 0 w 0"/>
              <a:gd name="connsiteY1" fmla="*/ 4233164 h 423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4233164">
                <a:moveTo>
                  <a:pt x="0" y="0"/>
                </a:moveTo>
                <a:lnTo>
                  <a:pt x="0" y="4233164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1" name="Freeform 1501"/>
          <p:cNvSpPr/>
          <p:nvPr/>
        </p:nvSpPr>
        <p:spPr>
          <a:xfrm>
            <a:off x="6858000" y="0"/>
            <a:ext cx="0" cy="4233164"/>
          </a:xfrm>
          <a:custGeom>
            <a:avLst/>
            <a:gdLst>
              <a:gd name="connsiteX0" fmla="*/ 0 w 0"/>
              <a:gd name="connsiteY0" fmla="*/ 0 h 4233164"/>
              <a:gd name="connsiteX1" fmla="*/ 0 w 0"/>
              <a:gd name="connsiteY1" fmla="*/ 4233164 h 423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4233164">
                <a:moveTo>
                  <a:pt x="0" y="0"/>
                </a:moveTo>
                <a:lnTo>
                  <a:pt x="0" y="4233164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2" name="Freeform 1502"/>
          <p:cNvSpPr/>
          <p:nvPr/>
        </p:nvSpPr>
        <p:spPr>
          <a:xfrm>
            <a:off x="0" y="555498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381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3" name="Freeform 1503"/>
          <p:cNvSpPr/>
          <p:nvPr/>
        </p:nvSpPr>
        <p:spPr>
          <a:xfrm>
            <a:off x="0" y="1110996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4" name="Freeform 1504"/>
          <p:cNvSpPr/>
          <p:nvPr/>
        </p:nvSpPr>
        <p:spPr>
          <a:xfrm>
            <a:off x="0" y="1751076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5" name="Freeform 1505"/>
          <p:cNvSpPr/>
          <p:nvPr/>
        </p:nvSpPr>
        <p:spPr>
          <a:xfrm>
            <a:off x="0" y="2391156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6" name="Freeform 1506"/>
          <p:cNvSpPr/>
          <p:nvPr/>
        </p:nvSpPr>
        <p:spPr>
          <a:xfrm>
            <a:off x="0" y="3031236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7" name="Freeform 1507"/>
          <p:cNvSpPr/>
          <p:nvPr/>
        </p:nvSpPr>
        <p:spPr>
          <a:xfrm>
            <a:off x="0" y="3586734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8" name="Freeform 1508"/>
          <p:cNvSpPr/>
          <p:nvPr/>
        </p:nvSpPr>
        <p:spPr>
          <a:xfrm>
            <a:off x="0" y="0"/>
            <a:ext cx="0" cy="4233164"/>
          </a:xfrm>
          <a:custGeom>
            <a:avLst/>
            <a:gdLst>
              <a:gd name="connsiteX0" fmla="*/ 0 w 0"/>
              <a:gd name="connsiteY0" fmla="*/ 0 h 4233164"/>
              <a:gd name="connsiteX1" fmla="*/ 0 w 0"/>
              <a:gd name="connsiteY1" fmla="*/ 4233164 h 423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4233164">
                <a:moveTo>
                  <a:pt x="0" y="0"/>
                </a:moveTo>
                <a:lnTo>
                  <a:pt x="0" y="4233164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9" name="Freeform 1509"/>
          <p:cNvSpPr/>
          <p:nvPr/>
        </p:nvSpPr>
        <p:spPr>
          <a:xfrm>
            <a:off x="9144000" y="0"/>
            <a:ext cx="0" cy="4233164"/>
          </a:xfrm>
          <a:custGeom>
            <a:avLst/>
            <a:gdLst>
              <a:gd name="connsiteX0" fmla="*/ 0 w 0"/>
              <a:gd name="connsiteY0" fmla="*/ 0 h 4233164"/>
              <a:gd name="connsiteX1" fmla="*/ 0 w 0"/>
              <a:gd name="connsiteY1" fmla="*/ 4233164 h 423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4233164">
                <a:moveTo>
                  <a:pt x="0" y="0"/>
                </a:moveTo>
                <a:lnTo>
                  <a:pt x="0" y="4233164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0" name="Freeform 1510"/>
          <p:cNvSpPr/>
          <p:nvPr/>
        </p:nvSpPr>
        <p:spPr>
          <a:xfrm>
            <a:off x="0" y="0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1" name="Freeform 1511"/>
          <p:cNvSpPr/>
          <p:nvPr/>
        </p:nvSpPr>
        <p:spPr>
          <a:xfrm>
            <a:off x="0" y="4226814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2" name="TextBox 1512"/>
          <p:cNvSpPr txBox="1"/>
          <p:nvPr/>
        </p:nvSpPr>
        <p:spPr>
          <a:xfrm>
            <a:off x="91439" y="44384"/>
            <a:ext cx="7062014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286254" algn="l"/>
                <a:tab pos="4572634" algn="l"/>
                <a:tab pos="6858889" algn="l"/>
              </a:tabLst>
            </a:pPr>
            <a:r>
              <a:rPr lang="en-US" altLang="zh-CN" sz="1800" b="1" spc="150" dirty="0">
                <a:solidFill>
                  <a:srgbClr val="FEFEFE"/>
                </a:solidFill>
                <a:latin typeface="Times New Roman"/>
                <a:ea typeface="Times New Roman"/>
              </a:rPr>
              <a:t>45</a:t>
            </a:r>
            <a:r>
              <a:rPr lang="en-US" altLang="zh-CN" sz="1800" b="1" spc="129" dirty="0">
                <a:solidFill>
                  <a:srgbClr val="FEFEFE"/>
                </a:solidFill>
                <a:latin typeface="Times New Roman"/>
                <a:ea typeface="Times New Roman"/>
              </a:rPr>
              <a:t>°</a:t>
            </a:r>
            <a:r>
              <a:rPr lang="en-US" altLang="zh-CN" sz="1800" b="1" spc="160" dirty="0">
                <a:solidFill>
                  <a:srgbClr val="FEFEFE"/>
                </a:solidFill>
                <a:latin typeface="Times New Roman"/>
                <a:ea typeface="Times New Roman"/>
              </a:rPr>
              <a:t>C’de</a:t>
            </a:r>
            <a:r>
              <a:rPr lang="en-US" altLang="zh-CN" sz="1800" b="1" spc="75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139" dirty="0">
                <a:solidFill>
                  <a:srgbClr val="FEFEFE"/>
                </a:solidFill>
                <a:latin typeface="Times New Roman"/>
                <a:ea typeface="Times New Roman"/>
              </a:rPr>
              <a:t>gelişme	</a:t>
            </a:r>
            <a:r>
              <a:rPr lang="en-US" altLang="zh-CN" sz="1800" b="1" dirty="0">
                <a:solidFill>
                  <a:srgbClr val="FEFEFE"/>
                </a:solidFill>
                <a:latin typeface="Times New Roman"/>
                <a:ea typeface="Times New Roman"/>
              </a:rPr>
              <a:t>-	-	</a:t>
            </a:r>
            <a:r>
              <a:rPr lang="en-US" altLang="zh-CN" sz="1800" b="1" spc="-40" dirty="0">
                <a:solidFill>
                  <a:srgbClr val="FEFEFE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1513" name="TextBox 1513"/>
          <p:cNvSpPr txBox="1"/>
          <p:nvPr/>
        </p:nvSpPr>
        <p:spPr>
          <a:xfrm>
            <a:off x="91439" y="601533"/>
            <a:ext cx="7124410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286254" algn="l"/>
                <a:tab pos="4572634" algn="l"/>
                <a:tab pos="6858889" algn="l"/>
              </a:tabLst>
            </a:pPr>
            <a:r>
              <a:rPr lang="en-US" altLang="zh-CN" sz="1800" spc="160" dirty="0">
                <a:solidFill>
                  <a:srgbClr val="000000"/>
                </a:solidFill>
                <a:latin typeface="Times New Roman"/>
                <a:ea typeface="Times New Roman"/>
              </a:rPr>
              <a:t>%2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tuzda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gelişme	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ea typeface="Times New Roman"/>
              </a:rPr>
              <a:t>+	+	</a:t>
            </a:r>
            <a:r>
              <a:rPr lang="en-US" altLang="zh-CN" sz="1800" spc="3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</p:txBody>
      </p:sp>
      <p:sp>
        <p:nvSpPr>
          <p:cNvPr id="1514" name="TextBox 1514"/>
          <p:cNvSpPr txBox="1"/>
          <p:nvPr/>
        </p:nvSpPr>
        <p:spPr>
          <a:xfrm>
            <a:off x="91439" y="1157158"/>
            <a:ext cx="197172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160" dirty="0">
                <a:solidFill>
                  <a:srgbClr val="000000"/>
                </a:solidFill>
                <a:latin typeface="Times New Roman"/>
                <a:ea typeface="Times New Roman"/>
              </a:rPr>
              <a:t>%4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tuzda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gelişme</a:t>
            </a:r>
          </a:p>
        </p:txBody>
      </p:sp>
      <p:sp>
        <p:nvSpPr>
          <p:cNvPr id="1515" name="TextBox 1515"/>
          <p:cNvSpPr txBox="1"/>
          <p:nvPr/>
        </p:nvSpPr>
        <p:spPr>
          <a:xfrm>
            <a:off x="2377694" y="1157158"/>
            <a:ext cx="265521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</p:txBody>
      </p:sp>
      <p:sp>
        <p:nvSpPr>
          <p:cNvPr id="1516" name="TextBox 1516"/>
          <p:cNvSpPr txBox="1"/>
          <p:nvPr/>
        </p:nvSpPr>
        <p:spPr>
          <a:xfrm>
            <a:off x="4664075" y="1157158"/>
            <a:ext cx="20312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1517" name="TextBox 1517"/>
          <p:cNvSpPr txBox="1"/>
          <p:nvPr/>
        </p:nvSpPr>
        <p:spPr>
          <a:xfrm>
            <a:off x="6950329" y="1157158"/>
            <a:ext cx="151221" cy="5491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1518" name="TextBox 1518"/>
          <p:cNvSpPr txBox="1"/>
          <p:nvPr/>
        </p:nvSpPr>
        <p:spPr>
          <a:xfrm>
            <a:off x="91439" y="1797239"/>
            <a:ext cx="2055961" cy="54840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99583"/>
              </a:lnSpc>
            </a:pPr>
            <a:r>
              <a:rPr lang="en-US" altLang="zh-CN" sz="1800" spc="179" dirty="0">
                <a:solidFill>
                  <a:srgbClr val="000000"/>
                </a:solidFill>
                <a:latin typeface="Times New Roman"/>
                <a:ea typeface="Times New Roman"/>
              </a:rPr>
              <a:t>%40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safra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tuzunda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geli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şme</a:t>
            </a:r>
          </a:p>
        </p:txBody>
      </p:sp>
      <p:sp>
        <p:nvSpPr>
          <p:cNvPr id="1519" name="TextBox 1519"/>
          <p:cNvSpPr txBox="1"/>
          <p:nvPr/>
        </p:nvSpPr>
        <p:spPr>
          <a:xfrm>
            <a:off x="2377694" y="1797239"/>
            <a:ext cx="265521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</p:txBody>
      </p:sp>
      <p:sp>
        <p:nvSpPr>
          <p:cNvPr id="1520" name="TextBox 1520"/>
          <p:cNvSpPr txBox="1"/>
          <p:nvPr/>
        </p:nvSpPr>
        <p:spPr>
          <a:xfrm>
            <a:off x="4664075" y="1797239"/>
            <a:ext cx="304663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-5" dirty="0">
                <a:solidFill>
                  <a:srgbClr val="000000"/>
                </a:solidFill>
                <a:latin typeface="Times New Roman"/>
                <a:ea typeface="Times New Roman"/>
              </a:rPr>
              <a:t>-?</a:t>
            </a:r>
          </a:p>
        </p:txBody>
      </p:sp>
      <p:sp>
        <p:nvSpPr>
          <p:cNvPr id="1521" name="TextBox 1521"/>
          <p:cNvSpPr txBox="1"/>
          <p:nvPr/>
        </p:nvSpPr>
        <p:spPr>
          <a:xfrm>
            <a:off x="6950329" y="1797239"/>
            <a:ext cx="265521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</p:txBody>
      </p:sp>
      <p:sp>
        <p:nvSpPr>
          <p:cNvPr id="1522" name="TextBox 1522"/>
          <p:cNvSpPr txBox="1"/>
          <p:nvPr/>
        </p:nvSpPr>
        <p:spPr>
          <a:xfrm>
            <a:off x="91439" y="2437700"/>
            <a:ext cx="1471310" cy="5486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00000"/>
              </a:lnSpc>
            </a:pPr>
            <a:r>
              <a:rPr lang="en-US" altLang="zh-CN" sz="1800" spc="179" dirty="0">
                <a:solidFill>
                  <a:srgbClr val="000000"/>
                </a:solidFill>
                <a:latin typeface="Times New Roman"/>
                <a:ea typeface="Times New Roman"/>
              </a:rPr>
              <a:t>Sitrattan</a:t>
            </a:r>
            <a:r>
              <a:rPr lang="en-US" altLang="zh-CN" sz="1800" spc="-18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229" dirty="0">
                <a:solidFill>
                  <a:srgbClr val="000000"/>
                </a:solidFill>
                <a:latin typeface="Times New Roman"/>
                <a:ea typeface="Times New Roman"/>
              </a:rPr>
              <a:t>gaz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60" dirty="0">
                <a:solidFill>
                  <a:srgbClr val="000000"/>
                </a:solidFill>
                <a:latin typeface="Times New Roman"/>
                <a:ea typeface="Times New Roman"/>
              </a:rPr>
              <a:t>oluş</a:t>
            </a:r>
            <a:r>
              <a:rPr lang="en-US" altLang="zh-CN" sz="1800" spc="150" dirty="0">
                <a:solidFill>
                  <a:srgbClr val="000000"/>
                </a:solidFill>
                <a:latin typeface="Times New Roman"/>
                <a:ea typeface="Times New Roman"/>
              </a:rPr>
              <a:t>turma</a:t>
            </a:r>
          </a:p>
        </p:txBody>
      </p:sp>
      <p:sp>
        <p:nvSpPr>
          <p:cNvPr id="1523" name="TextBox 1523"/>
          <p:cNvSpPr txBox="1"/>
          <p:nvPr/>
        </p:nvSpPr>
        <p:spPr>
          <a:xfrm>
            <a:off x="2377694" y="2437700"/>
            <a:ext cx="20312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1524" name="TextBox 1524"/>
          <p:cNvSpPr txBox="1"/>
          <p:nvPr/>
        </p:nvSpPr>
        <p:spPr>
          <a:xfrm>
            <a:off x="4664075" y="2437700"/>
            <a:ext cx="20312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1525" name="TextBox 1525"/>
          <p:cNvSpPr txBox="1"/>
          <p:nvPr/>
        </p:nvSpPr>
        <p:spPr>
          <a:xfrm>
            <a:off x="6950329" y="2437700"/>
            <a:ext cx="265521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</p:txBody>
      </p:sp>
      <p:sp>
        <p:nvSpPr>
          <p:cNvPr id="1526" name="TextBox 1526"/>
          <p:cNvSpPr txBox="1"/>
          <p:nvPr/>
        </p:nvSpPr>
        <p:spPr>
          <a:xfrm>
            <a:off x="91439" y="3077779"/>
            <a:ext cx="7124410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286254" algn="l"/>
                <a:tab pos="4572634" algn="l"/>
                <a:tab pos="6858889" algn="l"/>
              </a:tabLst>
            </a:pP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Arginin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hidrolizi	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ea typeface="Times New Roman"/>
              </a:rPr>
              <a:t>-	-	</a:t>
            </a:r>
            <a:r>
              <a:rPr lang="en-US" altLang="zh-CN" sz="1800" spc="3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</p:txBody>
      </p:sp>
      <p:sp>
        <p:nvSpPr>
          <p:cNvPr id="1527" name="TextBox 1527"/>
          <p:cNvSpPr txBox="1"/>
          <p:nvPr/>
        </p:nvSpPr>
        <p:spPr>
          <a:xfrm>
            <a:off x="91439" y="3633404"/>
            <a:ext cx="2120618" cy="5486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00000"/>
              </a:lnSpc>
            </a:pP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Asetoin</a:t>
            </a:r>
            <a:r>
              <a:rPr lang="en-US" altLang="zh-CN" sz="1800" spc="-15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üretimi(VP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re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aksiyonu)</a:t>
            </a:r>
          </a:p>
        </p:txBody>
      </p:sp>
      <p:sp>
        <p:nvSpPr>
          <p:cNvPr id="1528" name="TextBox 1528"/>
          <p:cNvSpPr txBox="1"/>
          <p:nvPr/>
        </p:nvSpPr>
        <p:spPr>
          <a:xfrm>
            <a:off x="2377694" y="3633404"/>
            <a:ext cx="20312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1529" name="TextBox 1529"/>
          <p:cNvSpPr txBox="1"/>
          <p:nvPr/>
        </p:nvSpPr>
        <p:spPr>
          <a:xfrm>
            <a:off x="4664075" y="3633404"/>
            <a:ext cx="20312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1530" name="TextBox 1530"/>
          <p:cNvSpPr txBox="1"/>
          <p:nvPr/>
        </p:nvSpPr>
        <p:spPr>
          <a:xfrm>
            <a:off x="6950329" y="3633404"/>
            <a:ext cx="265521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</p:txBody>
      </p:sp>
      <p:sp>
        <p:nvSpPr>
          <p:cNvPr id="1531" name="TextBox 1531"/>
          <p:cNvSpPr txBox="1"/>
          <p:nvPr/>
        </p:nvSpPr>
        <p:spPr>
          <a:xfrm>
            <a:off x="126492" y="4341796"/>
            <a:ext cx="8755677" cy="20586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74624" indent="-274624" hangingPunct="0">
              <a:lnSpc>
                <a:spcPct val="95416"/>
              </a:lnSpc>
            </a:pPr>
            <a:r>
              <a:rPr lang="en-US" altLang="zh-CN" sz="1400" spc="164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18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Fruktoz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difosfat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aldolaz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laktat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dehidrogenaz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(LDH)enzimini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sentezlerler.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95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enzimler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sayesinde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laktozu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homofermantatif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yolla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parç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alarlar.</a:t>
            </a:r>
          </a:p>
          <a:p>
            <a:pPr marL="274624" indent="-274624" hangingPunct="0">
              <a:lnSpc>
                <a:spcPct val="95416"/>
              </a:lnSpc>
              <a:spcBef>
                <a:spcPts val="139"/>
              </a:spcBef>
            </a:pPr>
            <a:r>
              <a:rPr lang="en-US" altLang="zh-CN" sz="1400" spc="179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204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glukoz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bilinen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yolla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parçalanırken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galaktoz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–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P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tagatoz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difosfat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yoluna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özgü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enzimlerle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önce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tagatoz-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6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fosfata,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sonra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tagatoz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1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6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difosfata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çevrilir.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Bundan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sonra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aldolaz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devreye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girer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fruktoz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difosfat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yolunu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iz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ler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2" name="Freeform 1532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3" name="Freeform 1533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4" name="Freeform 1534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5" name="Freeform 1535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6" name="Freeform 1536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7" name="Freeform 1537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8" name="Freeform 1538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9" name="TextBox 1539"/>
          <p:cNvSpPr txBox="1"/>
          <p:nvPr/>
        </p:nvSpPr>
        <p:spPr>
          <a:xfrm>
            <a:off x="91439" y="234186"/>
            <a:ext cx="8866789" cy="629491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74319" indent="-274319" hangingPunct="0">
              <a:lnSpc>
                <a:spcPct val="99583"/>
              </a:lnSpc>
            </a:pPr>
            <a:r>
              <a:rPr lang="en-US" altLang="zh-CN" sz="1650" spc="22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Hidrolizasyon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sonucu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açığa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çıkan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galaktoz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kademeli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enzimatik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5" dirty="0">
                <a:solidFill>
                  <a:srgbClr val="000000"/>
                </a:solidFill>
                <a:latin typeface="Times New Roman"/>
                <a:ea typeface="Times New Roman"/>
              </a:rPr>
              <a:t>etkinlik</a:t>
            </a:r>
            <a:r>
              <a:rPr lang="en-US" altLang="zh-CN" sz="22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60" dirty="0">
                <a:solidFill>
                  <a:srgbClr val="000000"/>
                </a:solidFill>
                <a:latin typeface="Times New Roman"/>
                <a:ea typeface="Times New Roman"/>
              </a:rPr>
              <a:t>sonucu</a:t>
            </a:r>
            <a:r>
              <a:rPr lang="en-US" altLang="zh-CN" sz="22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ea typeface="Times New Roman"/>
              </a:rPr>
              <a:t>glukoz</a:t>
            </a:r>
            <a:r>
              <a:rPr lang="en-US" altLang="zh-CN" sz="2200" spc="135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200" spc="164" dirty="0">
                <a:solidFill>
                  <a:srgbClr val="000000"/>
                </a:solidFill>
                <a:latin typeface="Times New Roman"/>
                <a:ea typeface="Times New Roman"/>
              </a:rPr>
              <a:t>6</a:t>
            </a:r>
            <a:r>
              <a:rPr lang="en-US" altLang="zh-CN" sz="2200" spc="1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2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5" dirty="0">
                <a:solidFill>
                  <a:srgbClr val="000000"/>
                </a:solidFill>
                <a:latin typeface="Times New Roman"/>
                <a:ea typeface="Times New Roman"/>
              </a:rPr>
              <a:t>fosfat</a:t>
            </a:r>
            <a:r>
              <a:rPr lang="en-US" altLang="zh-CN" sz="22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45" dirty="0">
                <a:solidFill>
                  <a:srgbClr val="000000"/>
                </a:solidFill>
                <a:latin typeface="Times New Roman"/>
                <a:ea typeface="Times New Roman"/>
              </a:rPr>
              <a:t>üzerinden</a:t>
            </a:r>
            <a:r>
              <a:rPr lang="en-US" altLang="zh-CN" sz="22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39" dirty="0">
                <a:solidFill>
                  <a:srgbClr val="000000"/>
                </a:solidFill>
                <a:latin typeface="Times New Roman"/>
                <a:ea typeface="Times New Roman"/>
              </a:rPr>
              <a:t>fruktoz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04" dirty="0">
                <a:solidFill>
                  <a:srgbClr val="000000"/>
                </a:solidFill>
                <a:latin typeface="Times New Roman"/>
                <a:ea typeface="Times New Roman"/>
              </a:rPr>
              <a:t>difosfat</a:t>
            </a:r>
            <a:r>
              <a:rPr lang="en-US" altLang="zh-CN" sz="22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ea typeface="Times New Roman"/>
              </a:rPr>
              <a:t>aldolaz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0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14" dirty="0">
                <a:solidFill>
                  <a:srgbClr val="000000"/>
                </a:solidFill>
                <a:latin typeface="Times New Roman"/>
                <a:ea typeface="Times New Roman"/>
              </a:rPr>
              <a:t>katabolize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14" dirty="0">
                <a:solidFill>
                  <a:srgbClr val="000000"/>
                </a:solidFill>
                <a:latin typeface="Times New Roman"/>
                <a:ea typeface="Times New Roman"/>
              </a:rPr>
              <a:t>olur.</a:t>
            </a:r>
            <a:r>
              <a:rPr lang="en-US" altLang="zh-CN" sz="22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7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ea typeface="Times New Roman"/>
              </a:rPr>
              <a:t>yola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70" dirty="0">
                <a:solidFill>
                  <a:srgbClr val="FE0000"/>
                </a:solidFill>
                <a:latin typeface="Times New Roman"/>
                <a:ea typeface="Times New Roman"/>
              </a:rPr>
              <a:t>LEİLOR</a:t>
            </a:r>
            <a:r>
              <a:rPr lang="en-US" altLang="zh-CN" sz="2200" spc="75" dirty="0">
                <a:solidFill>
                  <a:srgbClr val="FE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0" dirty="0">
                <a:solidFill>
                  <a:srgbClr val="FE0000"/>
                </a:solidFill>
                <a:latin typeface="Times New Roman"/>
                <a:ea typeface="Times New Roman"/>
              </a:rPr>
              <a:t>YOLU</a:t>
            </a:r>
            <a:r>
              <a:rPr lang="en-US" altLang="zh-CN" sz="2200" spc="69" dirty="0">
                <a:solidFill>
                  <a:srgbClr val="FE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10" dirty="0">
                <a:solidFill>
                  <a:srgbClr val="000000"/>
                </a:solidFill>
                <a:latin typeface="Times New Roman"/>
                <a:ea typeface="Times New Roman"/>
              </a:rPr>
              <a:t>denir.</a:t>
            </a:r>
          </a:p>
          <a:p>
            <a:pPr>
              <a:lnSpc>
                <a:spcPts val="630"/>
              </a:lnSpc>
            </a:pPr>
            <a:endParaRPr lang="en-US" dirty="0"/>
          </a:p>
          <a:p>
            <a:pPr marL="274319" indent="-274319" hangingPunct="0">
              <a:lnSpc>
                <a:spcPct val="100000"/>
              </a:lnSpc>
            </a:pPr>
            <a:r>
              <a:rPr lang="en-US" altLang="zh-CN" sz="1550" spc="179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550" spc="20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ea typeface="Times New Roman"/>
              </a:rPr>
              <a:t>Lactococcus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04" dirty="0">
                <a:solidFill>
                  <a:srgbClr val="000000"/>
                </a:solidFill>
                <a:latin typeface="Times New Roman"/>
                <a:ea typeface="Times New Roman"/>
              </a:rPr>
              <a:t>türleri</a:t>
            </a:r>
            <a:r>
              <a:rPr lang="en-US" altLang="zh-CN" sz="22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ea typeface="Times New Roman"/>
              </a:rPr>
              <a:t>laktozu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85" dirty="0">
                <a:solidFill>
                  <a:srgbClr val="000000"/>
                </a:solidFill>
                <a:latin typeface="Times New Roman"/>
                <a:ea typeface="Times New Roman"/>
              </a:rPr>
              <a:t>%90</a:t>
            </a:r>
            <a:r>
              <a:rPr lang="en-US" altLang="zh-CN" sz="2200" spc="1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200" spc="145" dirty="0">
                <a:solidFill>
                  <a:srgbClr val="000000"/>
                </a:solidFill>
                <a:latin typeface="Times New Roman"/>
                <a:ea typeface="Times New Roman"/>
              </a:rPr>
              <a:t>100</a:t>
            </a:r>
            <a:r>
              <a:rPr lang="en-US" altLang="zh-CN" sz="22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ea typeface="Times New Roman"/>
              </a:rPr>
              <a:t>arasında</a:t>
            </a:r>
            <a:r>
              <a:rPr lang="en-US" altLang="zh-CN" sz="22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10" dirty="0">
                <a:solidFill>
                  <a:srgbClr val="000000"/>
                </a:solidFill>
                <a:latin typeface="Times New Roman"/>
                <a:ea typeface="Times New Roman"/>
              </a:rPr>
              <a:t>laktata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84" dirty="0">
                <a:solidFill>
                  <a:srgbClr val="000000"/>
                </a:solidFill>
                <a:latin typeface="Times New Roman"/>
                <a:ea typeface="Times New Roman"/>
              </a:rPr>
              <a:t>d</a:t>
            </a:r>
            <a:r>
              <a:rPr lang="en-US" altLang="zh-CN" sz="2200" spc="179" dirty="0">
                <a:solidFill>
                  <a:srgbClr val="000000"/>
                </a:solidFill>
                <a:latin typeface="Times New Roman"/>
                <a:ea typeface="Times New Roman"/>
              </a:rPr>
              <a:t>önüştürürler.</a:t>
            </a:r>
          </a:p>
          <a:p>
            <a:pPr>
              <a:lnSpc>
                <a:spcPts val="594"/>
              </a:lnSpc>
            </a:pPr>
            <a:endParaRPr lang="en-US" dirty="0"/>
          </a:p>
          <a:p>
            <a:pPr marL="274319" indent="-274319" hangingPunct="0">
              <a:lnSpc>
                <a:spcPct val="100000"/>
              </a:lnSpc>
            </a:pPr>
            <a:r>
              <a:rPr lang="en-US" altLang="zh-CN" sz="1550" spc="17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550" spc="20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200" spc="125" dirty="0">
                <a:solidFill>
                  <a:srgbClr val="000000"/>
                </a:solidFill>
                <a:latin typeface="Times New Roman"/>
                <a:ea typeface="Times New Roman"/>
              </a:rPr>
              <a:t>Lactococcus</a:t>
            </a:r>
            <a:r>
              <a:rPr lang="en-US" altLang="zh-CN" sz="22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10" dirty="0">
                <a:solidFill>
                  <a:srgbClr val="000000"/>
                </a:solidFill>
                <a:latin typeface="Times New Roman"/>
                <a:ea typeface="Times New Roman"/>
              </a:rPr>
              <a:t>türlerindeki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ea typeface="Times New Roman"/>
              </a:rPr>
              <a:t>metabolik</a:t>
            </a:r>
            <a:r>
              <a:rPr lang="en-US" altLang="zh-CN" sz="22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14" dirty="0">
                <a:solidFill>
                  <a:srgbClr val="000000"/>
                </a:solidFill>
                <a:latin typeface="Times New Roman"/>
                <a:ea typeface="Times New Roman"/>
              </a:rPr>
              <a:t>esneklik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14" dirty="0">
                <a:solidFill>
                  <a:srgbClr val="000000"/>
                </a:solidFill>
                <a:latin typeface="Times New Roman"/>
                <a:ea typeface="Times New Roman"/>
              </a:rPr>
              <a:t>onların</a:t>
            </a:r>
            <a:r>
              <a:rPr lang="en-US" altLang="zh-CN" sz="22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ea typeface="Times New Roman"/>
              </a:rPr>
              <a:t>değişik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70" dirty="0">
                <a:solidFill>
                  <a:srgbClr val="000000"/>
                </a:solidFill>
                <a:latin typeface="Times New Roman"/>
                <a:ea typeface="Times New Roman"/>
              </a:rPr>
              <a:t>ortamlara</a:t>
            </a:r>
            <a:r>
              <a:rPr lang="en-US" altLang="zh-CN" sz="22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79" dirty="0">
                <a:solidFill>
                  <a:srgbClr val="000000"/>
                </a:solidFill>
                <a:latin typeface="Times New Roman"/>
                <a:ea typeface="Times New Roman"/>
              </a:rPr>
              <a:t>kolay</a:t>
            </a:r>
            <a:r>
              <a:rPr lang="en-US" altLang="zh-CN" sz="22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75" dirty="0">
                <a:solidFill>
                  <a:srgbClr val="000000"/>
                </a:solidFill>
                <a:latin typeface="Times New Roman"/>
                <a:ea typeface="Times New Roman"/>
              </a:rPr>
              <a:t>adapte</a:t>
            </a:r>
            <a:r>
              <a:rPr lang="en-US" altLang="zh-CN" sz="22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64" dirty="0">
                <a:solidFill>
                  <a:srgbClr val="000000"/>
                </a:solidFill>
                <a:latin typeface="Times New Roman"/>
                <a:ea typeface="Times New Roman"/>
              </a:rPr>
              <a:t>olmalarını</a:t>
            </a:r>
            <a:r>
              <a:rPr lang="en-US" altLang="zh-CN" sz="22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45" dirty="0">
                <a:solidFill>
                  <a:srgbClr val="000000"/>
                </a:solidFill>
                <a:latin typeface="Times New Roman"/>
                <a:ea typeface="Times New Roman"/>
              </a:rPr>
              <a:t>sağlarlar.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274319" indent="-274319" hangingPunct="0">
              <a:lnSpc>
                <a:spcPct val="99583"/>
              </a:lnSpc>
            </a:pPr>
            <a:r>
              <a:rPr lang="en-US" altLang="zh-CN" sz="1550" spc="22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550" spc="25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200" spc="204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ea typeface="Times New Roman"/>
              </a:rPr>
              <a:t>genustaki</a:t>
            </a:r>
            <a:r>
              <a:rPr lang="en-US" altLang="zh-CN" sz="22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35" dirty="0">
                <a:solidFill>
                  <a:srgbClr val="000000"/>
                </a:solidFill>
                <a:latin typeface="Times New Roman"/>
                <a:ea typeface="Times New Roman"/>
              </a:rPr>
              <a:t>bakteriler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39" dirty="0">
                <a:solidFill>
                  <a:srgbClr val="000000"/>
                </a:solidFill>
                <a:latin typeface="Times New Roman"/>
                <a:ea typeface="Times New Roman"/>
              </a:rPr>
              <a:t>karbonhidratları</a:t>
            </a:r>
            <a:r>
              <a:rPr lang="en-US" altLang="zh-CN" sz="22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60" dirty="0">
                <a:solidFill>
                  <a:srgbClr val="000000"/>
                </a:solidFill>
                <a:latin typeface="Times New Roman"/>
                <a:ea typeface="Times New Roman"/>
              </a:rPr>
              <a:t>homofermantatif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45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70" dirty="0">
                <a:solidFill>
                  <a:srgbClr val="000000"/>
                </a:solidFill>
                <a:latin typeface="Times New Roman"/>
                <a:ea typeface="Times New Roman"/>
              </a:rPr>
              <a:t>parçalar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2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64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22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45" dirty="0">
                <a:solidFill>
                  <a:srgbClr val="000000"/>
                </a:solidFill>
                <a:latin typeface="Times New Roman"/>
                <a:ea typeface="Times New Roman"/>
              </a:rPr>
              <a:t>asiti</a:t>
            </a:r>
            <a:r>
              <a:rPr lang="en-US" altLang="zh-CN" sz="22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60" dirty="0">
                <a:solidFill>
                  <a:srgbClr val="000000"/>
                </a:solidFill>
                <a:latin typeface="Times New Roman"/>
                <a:ea typeface="Times New Roman"/>
              </a:rPr>
              <a:t>oluştururlar.</a:t>
            </a:r>
          </a:p>
          <a:p>
            <a:pPr>
              <a:lnSpc>
                <a:spcPts val="615"/>
              </a:lnSpc>
            </a:pPr>
            <a:endParaRPr lang="en-US" dirty="0"/>
          </a:p>
          <a:p>
            <a:pPr marL="274319" indent="-274319" hangingPunct="0">
              <a:lnSpc>
                <a:spcPct val="100000"/>
              </a:lnSpc>
            </a:pPr>
            <a:r>
              <a:rPr lang="en-US" altLang="zh-CN" sz="1550" spc="204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550" spc="234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ea typeface="Times New Roman"/>
              </a:rPr>
              <a:t>Bazı</a:t>
            </a:r>
            <a:r>
              <a:rPr lang="en-US" altLang="zh-CN" sz="22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39" dirty="0">
                <a:solidFill>
                  <a:srgbClr val="000000"/>
                </a:solidFill>
                <a:latin typeface="Times New Roman"/>
                <a:ea typeface="Times New Roman"/>
              </a:rPr>
              <a:t>gıda</a:t>
            </a:r>
            <a:r>
              <a:rPr lang="en-US" altLang="zh-CN" sz="22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39" dirty="0">
                <a:solidFill>
                  <a:srgbClr val="000000"/>
                </a:solidFill>
                <a:latin typeface="Times New Roman"/>
                <a:ea typeface="Times New Roman"/>
              </a:rPr>
              <a:t>kaynaklı</a:t>
            </a:r>
            <a:r>
              <a:rPr lang="en-US" altLang="zh-CN" sz="22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39" dirty="0">
                <a:solidFill>
                  <a:srgbClr val="000000"/>
                </a:solidFill>
                <a:latin typeface="Times New Roman"/>
                <a:ea typeface="Times New Roman"/>
              </a:rPr>
              <a:t>patojen</a:t>
            </a:r>
            <a:r>
              <a:rPr lang="en-US" altLang="zh-CN" sz="22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45" dirty="0">
                <a:solidFill>
                  <a:srgbClr val="000000"/>
                </a:solidFill>
                <a:latin typeface="Times New Roman"/>
                <a:ea typeface="Times New Roman"/>
              </a:rPr>
              <a:t>m.organizmalar</a:t>
            </a:r>
            <a:r>
              <a:rPr lang="en-US" altLang="zh-CN" sz="22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ea typeface="Times New Roman"/>
              </a:rPr>
              <a:t>saprofit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60" dirty="0">
                <a:solidFill>
                  <a:srgbClr val="000000"/>
                </a:solidFill>
                <a:latin typeface="Times New Roman"/>
                <a:ea typeface="Times New Roman"/>
              </a:rPr>
              <a:t>m.organizmalara</a:t>
            </a:r>
            <a:r>
              <a:rPr lang="en-US" altLang="zh-CN" sz="22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45" dirty="0">
                <a:solidFill>
                  <a:srgbClr val="000000"/>
                </a:solidFill>
                <a:latin typeface="Times New Roman"/>
                <a:ea typeface="Times New Roman"/>
              </a:rPr>
              <a:t>karşı</a:t>
            </a:r>
            <a:r>
              <a:rPr lang="en-US" altLang="zh-CN" sz="22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ea typeface="Times New Roman"/>
              </a:rPr>
              <a:t>antimikrobiyal</a:t>
            </a:r>
            <a:r>
              <a:rPr lang="en-US" altLang="zh-CN" sz="22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45" dirty="0">
                <a:solidFill>
                  <a:srgbClr val="000000"/>
                </a:solidFill>
                <a:latin typeface="Times New Roman"/>
                <a:ea typeface="Times New Roman"/>
              </a:rPr>
              <a:t>özellik</a:t>
            </a:r>
            <a:r>
              <a:rPr lang="en-US" altLang="zh-CN" sz="22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ea typeface="Times New Roman"/>
              </a:rPr>
              <a:t>gösterirler.</a:t>
            </a:r>
          </a:p>
          <a:p>
            <a:pPr>
              <a:lnSpc>
                <a:spcPts val="605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550" spc="164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550" spc="19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200" spc="104" dirty="0">
                <a:solidFill>
                  <a:srgbClr val="000000"/>
                </a:solidFill>
                <a:latin typeface="Times New Roman"/>
                <a:ea typeface="Times New Roman"/>
              </a:rPr>
              <a:t>Protein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04" dirty="0">
                <a:solidFill>
                  <a:srgbClr val="000000"/>
                </a:solidFill>
                <a:latin typeface="Times New Roman"/>
                <a:ea typeface="Times New Roman"/>
              </a:rPr>
              <a:t>yapıdadırlar.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274319" indent="-274319" hangingPunct="0">
              <a:lnSpc>
                <a:spcPct val="99583"/>
              </a:lnSpc>
            </a:pPr>
            <a:r>
              <a:rPr lang="en-US" altLang="zh-CN" sz="1550" spc="17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550" spc="19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ea typeface="Times New Roman"/>
              </a:rPr>
              <a:t>Nisin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2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04" dirty="0">
                <a:solidFill>
                  <a:srgbClr val="000000"/>
                </a:solidFill>
                <a:latin typeface="Times New Roman"/>
                <a:ea typeface="Times New Roman"/>
              </a:rPr>
              <a:t>özellikle</a:t>
            </a:r>
            <a:r>
              <a:rPr lang="en-US" altLang="zh-CN" sz="22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14" dirty="0">
                <a:solidFill>
                  <a:srgbClr val="000000"/>
                </a:solidFill>
                <a:latin typeface="Times New Roman"/>
                <a:ea typeface="Times New Roman"/>
              </a:rPr>
              <a:t>Bacillus</a:t>
            </a:r>
            <a:r>
              <a:rPr lang="en-US" altLang="zh-CN" sz="22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ea typeface="Times New Roman"/>
              </a:rPr>
              <a:t>Clostridium</a:t>
            </a:r>
            <a:r>
              <a:rPr lang="en-US" altLang="zh-CN" sz="22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10" dirty="0">
                <a:solidFill>
                  <a:srgbClr val="000000"/>
                </a:solidFill>
                <a:latin typeface="Times New Roman"/>
                <a:ea typeface="Times New Roman"/>
              </a:rPr>
              <a:t>sporlarının</a:t>
            </a:r>
            <a:r>
              <a:rPr lang="en-US" altLang="zh-CN" sz="22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ea typeface="Times New Roman"/>
              </a:rPr>
              <a:t>inhibisyonu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75" dirty="0">
                <a:solidFill>
                  <a:srgbClr val="000000"/>
                </a:solidFill>
                <a:latin typeface="Times New Roman"/>
                <a:ea typeface="Times New Roman"/>
              </a:rPr>
              <a:t>amacıyla</a:t>
            </a:r>
            <a:r>
              <a:rPr lang="en-US" altLang="zh-CN" sz="22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45" dirty="0">
                <a:solidFill>
                  <a:srgbClr val="000000"/>
                </a:solidFill>
                <a:latin typeface="Times New Roman"/>
                <a:ea typeface="Times New Roman"/>
              </a:rPr>
              <a:t>sert</a:t>
            </a:r>
            <a:r>
              <a:rPr lang="en-US" altLang="zh-CN" sz="22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70" dirty="0">
                <a:solidFill>
                  <a:srgbClr val="000000"/>
                </a:solidFill>
                <a:latin typeface="Times New Roman"/>
                <a:ea typeface="Times New Roman"/>
              </a:rPr>
              <a:t>peynire</a:t>
            </a:r>
            <a:r>
              <a:rPr lang="en-US" altLang="zh-CN" sz="22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60" dirty="0">
                <a:solidFill>
                  <a:srgbClr val="000000"/>
                </a:solidFill>
                <a:latin typeface="Times New Roman"/>
                <a:ea typeface="Times New Roman"/>
              </a:rPr>
              <a:t>işlenecek</a:t>
            </a:r>
            <a:r>
              <a:rPr lang="en-US" altLang="zh-CN" sz="22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54" dirty="0">
                <a:solidFill>
                  <a:srgbClr val="000000"/>
                </a:solidFill>
                <a:latin typeface="Times New Roman"/>
                <a:ea typeface="Times New Roman"/>
              </a:rPr>
              <a:t>kültürlere</a:t>
            </a:r>
            <a:r>
              <a:rPr lang="en-US" altLang="zh-CN" sz="22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54" dirty="0">
                <a:solidFill>
                  <a:srgbClr val="000000"/>
                </a:solidFill>
                <a:latin typeface="Times New Roman"/>
                <a:ea typeface="Times New Roman"/>
              </a:rPr>
              <a:t>katılmaktadır.</a:t>
            </a:r>
          </a:p>
          <a:p>
            <a:pPr>
              <a:lnSpc>
                <a:spcPts val="619"/>
              </a:lnSpc>
            </a:pPr>
            <a:endParaRPr lang="en-US" dirty="0"/>
          </a:p>
          <a:p>
            <a:pPr marL="274319" indent="-274319" hangingPunct="0">
              <a:lnSpc>
                <a:spcPct val="99583"/>
              </a:lnSpc>
            </a:pPr>
            <a:r>
              <a:rPr lang="en-US" altLang="zh-CN" sz="1550" spc="17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550" spc="18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ea typeface="Times New Roman"/>
              </a:rPr>
              <a:t>Rayman</a:t>
            </a:r>
            <a:r>
              <a:rPr lang="en-US" altLang="zh-CN" sz="22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10" dirty="0">
                <a:solidFill>
                  <a:srgbClr val="000000"/>
                </a:solidFill>
                <a:latin typeface="Times New Roman"/>
                <a:ea typeface="Times New Roman"/>
              </a:rPr>
              <a:t>ark.(1981)</a:t>
            </a:r>
            <a:r>
              <a:rPr lang="en-US" altLang="zh-CN" sz="22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0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2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14" dirty="0">
                <a:solidFill>
                  <a:srgbClr val="000000"/>
                </a:solidFill>
                <a:latin typeface="Times New Roman"/>
                <a:ea typeface="Times New Roman"/>
              </a:rPr>
              <a:t>Janes</a:t>
            </a:r>
            <a:r>
              <a:rPr lang="en-US" altLang="zh-CN" sz="22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ea typeface="Times New Roman"/>
              </a:rPr>
              <a:t>et.al</a:t>
            </a:r>
            <a:r>
              <a:rPr lang="en-US" altLang="zh-CN" sz="22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10" dirty="0">
                <a:solidFill>
                  <a:srgbClr val="000000"/>
                </a:solidFill>
                <a:latin typeface="Times New Roman"/>
                <a:ea typeface="Times New Roman"/>
              </a:rPr>
              <a:t>(1999),</a:t>
            </a:r>
            <a:r>
              <a:rPr lang="en-US" altLang="zh-CN" sz="22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ea typeface="Times New Roman"/>
              </a:rPr>
              <a:t>güvenli</a:t>
            </a:r>
            <a:r>
              <a:rPr lang="en-US" altLang="zh-CN" sz="22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2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ea typeface="Times New Roman"/>
              </a:rPr>
              <a:t>doğal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79" dirty="0">
                <a:solidFill>
                  <a:srgbClr val="000000"/>
                </a:solidFill>
                <a:latin typeface="Times New Roman"/>
                <a:ea typeface="Times New Roman"/>
              </a:rPr>
              <a:t>koruyucu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64" dirty="0">
                <a:solidFill>
                  <a:srgbClr val="000000"/>
                </a:solidFill>
                <a:latin typeface="Times New Roman"/>
                <a:ea typeface="Times New Roman"/>
              </a:rPr>
              <a:t>olaraka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60" dirty="0">
                <a:solidFill>
                  <a:srgbClr val="000000"/>
                </a:solidFill>
                <a:latin typeface="Times New Roman"/>
                <a:ea typeface="Times New Roman"/>
              </a:rPr>
              <a:t>kullanılmasında</a:t>
            </a:r>
            <a:r>
              <a:rPr lang="en-US" altLang="zh-CN" sz="22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64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64" dirty="0">
                <a:solidFill>
                  <a:srgbClr val="000000"/>
                </a:solidFill>
                <a:latin typeface="Times New Roman"/>
                <a:ea typeface="Times New Roman"/>
              </a:rPr>
              <a:t>sakınca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64" dirty="0">
                <a:solidFill>
                  <a:srgbClr val="000000"/>
                </a:solidFill>
                <a:latin typeface="Times New Roman"/>
                <a:ea typeface="Times New Roman"/>
              </a:rPr>
              <a:t>olmadığını</a:t>
            </a:r>
            <a:r>
              <a:rPr lang="en-US" altLang="zh-CN" sz="22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9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39" dirty="0">
                <a:solidFill>
                  <a:srgbClr val="000000"/>
                </a:solidFill>
                <a:latin typeface="Times New Roman"/>
                <a:ea typeface="Times New Roman"/>
              </a:rPr>
              <a:t>sporisidal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ea typeface="Times New Roman"/>
              </a:rPr>
              <a:t>etkisi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70" dirty="0">
                <a:solidFill>
                  <a:srgbClr val="000000"/>
                </a:solidFill>
                <a:latin typeface="Times New Roman"/>
                <a:ea typeface="Times New Roman"/>
              </a:rPr>
              <a:t>olduğunu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35" dirty="0">
                <a:solidFill>
                  <a:srgbClr val="000000"/>
                </a:solidFill>
                <a:latin typeface="Times New Roman"/>
                <a:ea typeface="Times New Roman"/>
              </a:rPr>
              <a:t>bildirmişlerdir.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0" name="Freeform 1540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1" name="Freeform 1541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2" name="Freeform 1542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3" name="Freeform 1543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4" name="Freeform 1544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5" name="Freeform 1545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6" name="Freeform 1546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7" name="TextBox 1547"/>
          <p:cNvSpPr txBox="1"/>
          <p:nvPr/>
        </p:nvSpPr>
        <p:spPr>
          <a:xfrm>
            <a:off x="559003" y="449500"/>
            <a:ext cx="7945763" cy="52587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74319" indent="-274319" hangingPunct="0">
              <a:lnSpc>
                <a:spcPct val="100000"/>
              </a:lnSpc>
            </a:pPr>
            <a:r>
              <a:rPr lang="en-US" altLang="zh-CN" sz="1400" spc="179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20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streptokokların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beslenme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gereksinimleri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oldukça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fazladır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20" dirty="0">
                <a:solidFill>
                  <a:srgbClr val="000000"/>
                </a:solidFill>
                <a:latin typeface="Times New Roman"/>
                <a:ea typeface="Times New Roman"/>
              </a:rPr>
              <a:t>B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kompleks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vitaminler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a.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a’ler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gelişimlerini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teşvik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ederek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çoğalmalarını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hızlandırır.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Özellikle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B12,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biotin,nikotin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amid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pantotenatlar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riboflavin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tiamin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pridoksal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folik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asit’e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gereksinimleri</a:t>
            </a:r>
            <a:r>
              <a:rPr lang="en-US" altLang="zh-CN" sz="20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fazladır.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274319" indent="-274319" hangingPunct="0">
              <a:lnSpc>
                <a:spcPct val="99583"/>
              </a:lnSpc>
            </a:pPr>
            <a:r>
              <a:rPr lang="en-US" altLang="zh-CN" sz="1400" spc="17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18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Ayrıca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45" dirty="0">
                <a:solidFill>
                  <a:srgbClr val="000000"/>
                </a:solidFill>
                <a:latin typeface="Times New Roman"/>
                <a:ea typeface="Times New Roman"/>
              </a:rPr>
              <a:t>Lc</a:t>
            </a:r>
            <a:r>
              <a:rPr lang="en-US" altLang="zh-CN" sz="2000" i="1" spc="69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94" dirty="0">
                <a:solidFill>
                  <a:srgbClr val="000000"/>
                </a:solidFill>
                <a:latin typeface="Times New Roman"/>
                <a:ea typeface="Times New Roman"/>
              </a:rPr>
              <a:t>lactis</a:t>
            </a:r>
            <a:r>
              <a:rPr lang="en-US" altLang="zh-CN" sz="2000" i="1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türleri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asetik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oleik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gerekli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organik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asitlerdendir.</a:t>
            </a:r>
          </a:p>
          <a:p>
            <a:pPr>
              <a:lnSpc>
                <a:spcPts val="619"/>
              </a:lnSpc>
            </a:pPr>
            <a:endParaRPr lang="en-US" dirty="0"/>
          </a:p>
          <a:p>
            <a:pPr marL="274319" indent="-274319" hangingPunct="0">
              <a:lnSpc>
                <a:spcPct val="100000"/>
              </a:lnSpc>
            </a:pPr>
            <a:r>
              <a:rPr lang="en-US" altLang="zh-CN" sz="1400" spc="189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21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Olgunlaşmayı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yönlendirerek,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ürünlere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has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tat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aroma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maddelerinin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ortaya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çıkmasını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sağlarlar.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274319" indent="-274319" hangingPunct="0">
              <a:lnSpc>
                <a:spcPct val="100000"/>
              </a:lnSpc>
            </a:pPr>
            <a:r>
              <a:rPr lang="en-US" altLang="zh-CN" sz="1400" spc="18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20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Şaşırtıcı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bunların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kazein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üzerindeki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aktivitelerinin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5.5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6.0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00" dirty="0">
                <a:solidFill>
                  <a:srgbClr val="000000"/>
                </a:solidFill>
                <a:latin typeface="Times New Roman"/>
                <a:ea typeface="Times New Roman"/>
              </a:rPr>
              <a:t>pH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hafif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asidik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ortamlarda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yüksek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olmalarıdır.</a:t>
            </a:r>
          </a:p>
          <a:p>
            <a:pPr>
              <a:lnSpc>
                <a:spcPts val="594"/>
              </a:lnSpc>
            </a:pPr>
            <a:endParaRPr lang="en-US" dirty="0"/>
          </a:p>
          <a:p>
            <a:pPr marL="274319" indent="-274319" hangingPunct="0">
              <a:lnSpc>
                <a:spcPct val="100000"/>
              </a:lnSpc>
            </a:pPr>
            <a:r>
              <a:rPr lang="en-US" altLang="zh-CN" sz="1400" spc="20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22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Bazıları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as1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kazeinin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yanında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spc="175" dirty="0">
                <a:solidFill>
                  <a:srgbClr val="000000"/>
                </a:solidFill>
                <a:latin typeface="Times New Roman"/>
                <a:ea typeface="Times New Roman"/>
              </a:rPr>
              <a:t>kapa</a:t>
            </a:r>
            <a:r>
              <a:rPr lang="en-US" altLang="zh-CN" sz="2000" b="1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spc="139" dirty="0">
                <a:solidFill>
                  <a:srgbClr val="000000"/>
                </a:solidFill>
                <a:latin typeface="Times New Roman"/>
                <a:ea typeface="Times New Roman"/>
              </a:rPr>
              <a:t>kazeini</a:t>
            </a:r>
            <a:r>
              <a:rPr lang="en-US" altLang="zh-CN" sz="2000" b="1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spc="175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000" b="1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hidrolize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eder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ler.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274319" indent="-274319" hangingPunct="0">
              <a:lnSpc>
                <a:spcPct val="100000"/>
              </a:lnSpc>
            </a:pPr>
            <a:r>
              <a:rPr lang="en-US" altLang="zh-CN" sz="1400" spc="179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204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Laktokokların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sütte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gelişmeleri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peptit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ilavesi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stimüle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edilebilir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ancak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özellikle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iş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20" dirty="0">
                <a:solidFill>
                  <a:srgbClr val="000000"/>
                </a:solidFill>
                <a:latin typeface="Times New Roman"/>
                <a:ea typeface="Times New Roman"/>
              </a:rPr>
              <a:t>Str</a:t>
            </a:r>
            <a:r>
              <a:rPr lang="en-US" altLang="zh-CN" sz="2000" i="1" spc="8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125" dirty="0">
                <a:solidFill>
                  <a:srgbClr val="000000"/>
                </a:solidFill>
                <a:latin typeface="Times New Roman"/>
                <a:ea typeface="Times New Roman"/>
              </a:rPr>
              <a:t>salivarus</a:t>
            </a:r>
            <a:r>
              <a:rPr lang="en-US" altLang="zh-CN" sz="2000" i="1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29" dirty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2000" i="1" spc="89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135" dirty="0">
                <a:solidFill>
                  <a:srgbClr val="000000"/>
                </a:solidFill>
                <a:latin typeface="Times New Roman"/>
                <a:ea typeface="Times New Roman"/>
              </a:rPr>
              <a:t>thermophilus</a:t>
            </a:r>
            <a:r>
              <a:rPr lang="en-US" altLang="zh-CN" sz="2000" i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geçerlidir.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8" name="Freeform 1548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9" name="Freeform 1549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0" name="Freeform 1550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1" name="Freeform 1551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2" name="Freeform 1552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3" name="Freeform 1553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4" name="Freeform 1554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5" name="Freeform 1555"/>
          <p:cNvSpPr/>
          <p:nvPr/>
        </p:nvSpPr>
        <p:spPr>
          <a:xfrm>
            <a:off x="0" y="2060879"/>
            <a:ext cx="4572000" cy="599643"/>
          </a:xfrm>
          <a:custGeom>
            <a:avLst/>
            <a:gdLst>
              <a:gd name="connsiteX0" fmla="*/ 0 w 4572000"/>
              <a:gd name="connsiteY0" fmla="*/ 599643 h 599643"/>
              <a:gd name="connsiteX1" fmla="*/ 4572000 w 4572000"/>
              <a:gd name="connsiteY1" fmla="*/ 599643 h 599643"/>
              <a:gd name="connsiteX2" fmla="*/ 4572000 w 4572000"/>
              <a:gd name="connsiteY2" fmla="*/ 0 h 599643"/>
              <a:gd name="connsiteX3" fmla="*/ 0 w 4572000"/>
              <a:gd name="connsiteY3" fmla="*/ 0 h 599643"/>
              <a:gd name="connsiteX4" fmla="*/ 0 w 4572000"/>
              <a:gd name="connsiteY4" fmla="*/ 599643 h 5996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72000" h="599643">
                <a:moveTo>
                  <a:pt x="0" y="599643"/>
                </a:moveTo>
                <a:lnTo>
                  <a:pt x="4572000" y="599643"/>
                </a:lnTo>
                <a:lnTo>
                  <a:pt x="4572000" y="0"/>
                </a:lnTo>
                <a:lnTo>
                  <a:pt x="0" y="0"/>
                </a:lnTo>
                <a:lnTo>
                  <a:pt x="0" y="599643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6" name="Freeform 1556"/>
          <p:cNvSpPr/>
          <p:nvPr/>
        </p:nvSpPr>
        <p:spPr>
          <a:xfrm>
            <a:off x="4552950" y="2038350"/>
            <a:ext cx="4591050" cy="615950"/>
          </a:xfrm>
          <a:custGeom>
            <a:avLst/>
            <a:gdLst>
              <a:gd name="connsiteX0" fmla="*/ 19050 w 4591050"/>
              <a:gd name="connsiteY0" fmla="*/ 622173 h 615950"/>
              <a:gd name="connsiteX1" fmla="*/ 4591050 w 4591050"/>
              <a:gd name="connsiteY1" fmla="*/ 622173 h 615950"/>
              <a:gd name="connsiteX2" fmla="*/ 4591050 w 4591050"/>
              <a:gd name="connsiteY2" fmla="*/ 22529 h 615950"/>
              <a:gd name="connsiteX3" fmla="*/ 19050 w 4591050"/>
              <a:gd name="connsiteY3" fmla="*/ 22529 h 615950"/>
              <a:gd name="connsiteX4" fmla="*/ 19050 w 4591050"/>
              <a:gd name="connsiteY4" fmla="*/ 622173 h 615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91050" h="615950">
                <a:moveTo>
                  <a:pt x="19050" y="622173"/>
                </a:moveTo>
                <a:lnTo>
                  <a:pt x="4591050" y="622173"/>
                </a:lnTo>
                <a:lnTo>
                  <a:pt x="4591050" y="22529"/>
                </a:lnTo>
                <a:lnTo>
                  <a:pt x="19050" y="22529"/>
                </a:lnTo>
                <a:lnTo>
                  <a:pt x="19050" y="622173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7" name="Freeform 1557"/>
          <p:cNvSpPr/>
          <p:nvPr/>
        </p:nvSpPr>
        <p:spPr>
          <a:xfrm>
            <a:off x="0" y="2660447"/>
            <a:ext cx="4572000" cy="599643"/>
          </a:xfrm>
          <a:custGeom>
            <a:avLst/>
            <a:gdLst>
              <a:gd name="connsiteX0" fmla="*/ 0 w 4572000"/>
              <a:gd name="connsiteY0" fmla="*/ 599643 h 599643"/>
              <a:gd name="connsiteX1" fmla="*/ 4572000 w 4572000"/>
              <a:gd name="connsiteY1" fmla="*/ 599643 h 599643"/>
              <a:gd name="connsiteX2" fmla="*/ 4572000 w 4572000"/>
              <a:gd name="connsiteY2" fmla="*/ 0 h 599643"/>
              <a:gd name="connsiteX3" fmla="*/ 0 w 4572000"/>
              <a:gd name="connsiteY3" fmla="*/ 0 h 599643"/>
              <a:gd name="connsiteX4" fmla="*/ 0 w 4572000"/>
              <a:gd name="connsiteY4" fmla="*/ 599643 h 5996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72000" h="599643">
                <a:moveTo>
                  <a:pt x="0" y="599643"/>
                </a:moveTo>
                <a:lnTo>
                  <a:pt x="4572000" y="599643"/>
                </a:lnTo>
                <a:lnTo>
                  <a:pt x="4572000" y="0"/>
                </a:lnTo>
                <a:lnTo>
                  <a:pt x="0" y="0"/>
                </a:lnTo>
                <a:lnTo>
                  <a:pt x="0" y="599643"/>
                </a:lnTo>
                <a:close/>
              </a:path>
            </a:pathLst>
          </a:custGeom>
          <a:solidFill>
            <a:srgbClr val="C9C9C9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8" name="Freeform 1558"/>
          <p:cNvSpPr/>
          <p:nvPr/>
        </p:nvSpPr>
        <p:spPr>
          <a:xfrm>
            <a:off x="4552950" y="2635250"/>
            <a:ext cx="4591050" cy="615950"/>
          </a:xfrm>
          <a:custGeom>
            <a:avLst/>
            <a:gdLst>
              <a:gd name="connsiteX0" fmla="*/ 19050 w 4591050"/>
              <a:gd name="connsiteY0" fmla="*/ 624840 h 615950"/>
              <a:gd name="connsiteX1" fmla="*/ 4591050 w 4591050"/>
              <a:gd name="connsiteY1" fmla="*/ 624840 h 615950"/>
              <a:gd name="connsiteX2" fmla="*/ 4591050 w 4591050"/>
              <a:gd name="connsiteY2" fmla="*/ 25197 h 615950"/>
              <a:gd name="connsiteX3" fmla="*/ 19050 w 4591050"/>
              <a:gd name="connsiteY3" fmla="*/ 25197 h 615950"/>
              <a:gd name="connsiteX4" fmla="*/ 19050 w 4591050"/>
              <a:gd name="connsiteY4" fmla="*/ 624840 h 615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91050" h="615950">
                <a:moveTo>
                  <a:pt x="19050" y="624840"/>
                </a:moveTo>
                <a:lnTo>
                  <a:pt x="4591050" y="624840"/>
                </a:lnTo>
                <a:lnTo>
                  <a:pt x="4591050" y="25197"/>
                </a:lnTo>
                <a:lnTo>
                  <a:pt x="19050" y="25197"/>
                </a:lnTo>
                <a:lnTo>
                  <a:pt x="19050" y="624840"/>
                </a:lnTo>
                <a:close/>
              </a:path>
            </a:pathLst>
          </a:custGeom>
          <a:solidFill>
            <a:srgbClr val="C9C9C9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9" name="Freeform 1559"/>
          <p:cNvSpPr/>
          <p:nvPr/>
        </p:nvSpPr>
        <p:spPr>
          <a:xfrm>
            <a:off x="0" y="3260141"/>
            <a:ext cx="4572000" cy="599642"/>
          </a:xfrm>
          <a:custGeom>
            <a:avLst/>
            <a:gdLst>
              <a:gd name="connsiteX0" fmla="*/ 0 w 4572000"/>
              <a:gd name="connsiteY0" fmla="*/ 599642 h 599642"/>
              <a:gd name="connsiteX1" fmla="*/ 4572000 w 4572000"/>
              <a:gd name="connsiteY1" fmla="*/ 599642 h 599642"/>
              <a:gd name="connsiteX2" fmla="*/ 4572000 w 4572000"/>
              <a:gd name="connsiteY2" fmla="*/ 0 h 599642"/>
              <a:gd name="connsiteX3" fmla="*/ 0 w 4572000"/>
              <a:gd name="connsiteY3" fmla="*/ 0 h 599642"/>
              <a:gd name="connsiteX4" fmla="*/ 0 w 4572000"/>
              <a:gd name="connsiteY4" fmla="*/ 599642 h 59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72000" h="599642">
                <a:moveTo>
                  <a:pt x="0" y="599642"/>
                </a:moveTo>
                <a:lnTo>
                  <a:pt x="4572000" y="599642"/>
                </a:lnTo>
                <a:lnTo>
                  <a:pt x="4572000" y="0"/>
                </a:lnTo>
                <a:lnTo>
                  <a:pt x="0" y="0"/>
                </a:lnTo>
                <a:lnTo>
                  <a:pt x="0" y="599642"/>
                </a:lnTo>
                <a:close/>
              </a:path>
            </a:pathLst>
          </a:custGeom>
          <a:solidFill>
            <a:srgbClr val="E6E6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0" name="Freeform 1560"/>
          <p:cNvSpPr/>
          <p:nvPr/>
        </p:nvSpPr>
        <p:spPr>
          <a:xfrm>
            <a:off x="4552950" y="3232150"/>
            <a:ext cx="4591050" cy="615950"/>
          </a:xfrm>
          <a:custGeom>
            <a:avLst/>
            <a:gdLst>
              <a:gd name="connsiteX0" fmla="*/ 19050 w 4591050"/>
              <a:gd name="connsiteY0" fmla="*/ 627634 h 615950"/>
              <a:gd name="connsiteX1" fmla="*/ 4591050 w 4591050"/>
              <a:gd name="connsiteY1" fmla="*/ 627634 h 615950"/>
              <a:gd name="connsiteX2" fmla="*/ 4591050 w 4591050"/>
              <a:gd name="connsiteY2" fmla="*/ 27991 h 615950"/>
              <a:gd name="connsiteX3" fmla="*/ 19050 w 4591050"/>
              <a:gd name="connsiteY3" fmla="*/ 27991 h 615950"/>
              <a:gd name="connsiteX4" fmla="*/ 19050 w 4591050"/>
              <a:gd name="connsiteY4" fmla="*/ 627634 h 615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91050" h="615950">
                <a:moveTo>
                  <a:pt x="19050" y="627634"/>
                </a:moveTo>
                <a:lnTo>
                  <a:pt x="4591050" y="627634"/>
                </a:lnTo>
                <a:lnTo>
                  <a:pt x="4591050" y="27991"/>
                </a:lnTo>
                <a:lnTo>
                  <a:pt x="19050" y="27991"/>
                </a:lnTo>
                <a:lnTo>
                  <a:pt x="19050" y="627634"/>
                </a:lnTo>
                <a:close/>
              </a:path>
            </a:pathLst>
          </a:custGeom>
          <a:solidFill>
            <a:srgbClr val="E6E6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1" name="Freeform 1561"/>
          <p:cNvSpPr/>
          <p:nvPr/>
        </p:nvSpPr>
        <p:spPr>
          <a:xfrm>
            <a:off x="0" y="3859834"/>
            <a:ext cx="4572000" cy="599643"/>
          </a:xfrm>
          <a:custGeom>
            <a:avLst/>
            <a:gdLst>
              <a:gd name="connsiteX0" fmla="*/ 0 w 4572000"/>
              <a:gd name="connsiteY0" fmla="*/ 599643 h 599643"/>
              <a:gd name="connsiteX1" fmla="*/ 4572000 w 4572000"/>
              <a:gd name="connsiteY1" fmla="*/ 599643 h 599643"/>
              <a:gd name="connsiteX2" fmla="*/ 4572000 w 4572000"/>
              <a:gd name="connsiteY2" fmla="*/ 0 h 599643"/>
              <a:gd name="connsiteX3" fmla="*/ 0 w 4572000"/>
              <a:gd name="connsiteY3" fmla="*/ 0 h 599643"/>
              <a:gd name="connsiteX4" fmla="*/ 0 w 4572000"/>
              <a:gd name="connsiteY4" fmla="*/ 599643 h 5996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72000" h="599643">
                <a:moveTo>
                  <a:pt x="0" y="599643"/>
                </a:moveTo>
                <a:lnTo>
                  <a:pt x="4572000" y="599643"/>
                </a:lnTo>
                <a:lnTo>
                  <a:pt x="4572000" y="0"/>
                </a:lnTo>
                <a:lnTo>
                  <a:pt x="0" y="0"/>
                </a:lnTo>
                <a:lnTo>
                  <a:pt x="0" y="599643"/>
                </a:lnTo>
                <a:close/>
              </a:path>
            </a:pathLst>
          </a:custGeom>
          <a:solidFill>
            <a:srgbClr val="C9C9C9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2" name="Freeform 1562"/>
          <p:cNvSpPr/>
          <p:nvPr/>
        </p:nvSpPr>
        <p:spPr>
          <a:xfrm>
            <a:off x="4552950" y="3829050"/>
            <a:ext cx="4591050" cy="628650"/>
          </a:xfrm>
          <a:custGeom>
            <a:avLst/>
            <a:gdLst>
              <a:gd name="connsiteX0" fmla="*/ 19050 w 4591050"/>
              <a:gd name="connsiteY0" fmla="*/ 630428 h 628650"/>
              <a:gd name="connsiteX1" fmla="*/ 4591050 w 4591050"/>
              <a:gd name="connsiteY1" fmla="*/ 630428 h 628650"/>
              <a:gd name="connsiteX2" fmla="*/ 4591050 w 4591050"/>
              <a:gd name="connsiteY2" fmla="*/ 30784 h 628650"/>
              <a:gd name="connsiteX3" fmla="*/ 19050 w 4591050"/>
              <a:gd name="connsiteY3" fmla="*/ 30784 h 628650"/>
              <a:gd name="connsiteX4" fmla="*/ 19050 w 4591050"/>
              <a:gd name="connsiteY4" fmla="*/ 630428 h 628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91050" h="628650">
                <a:moveTo>
                  <a:pt x="19050" y="630428"/>
                </a:moveTo>
                <a:lnTo>
                  <a:pt x="4591050" y="630428"/>
                </a:lnTo>
                <a:lnTo>
                  <a:pt x="4591050" y="30784"/>
                </a:lnTo>
                <a:lnTo>
                  <a:pt x="19050" y="30784"/>
                </a:lnTo>
                <a:lnTo>
                  <a:pt x="19050" y="630428"/>
                </a:lnTo>
                <a:close/>
              </a:path>
            </a:pathLst>
          </a:custGeom>
          <a:solidFill>
            <a:srgbClr val="C9C9C9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3" name="Freeform 1563"/>
          <p:cNvSpPr/>
          <p:nvPr/>
        </p:nvSpPr>
        <p:spPr>
          <a:xfrm>
            <a:off x="0" y="4459402"/>
            <a:ext cx="4572000" cy="599643"/>
          </a:xfrm>
          <a:custGeom>
            <a:avLst/>
            <a:gdLst>
              <a:gd name="connsiteX0" fmla="*/ 0 w 4572000"/>
              <a:gd name="connsiteY0" fmla="*/ 599643 h 599643"/>
              <a:gd name="connsiteX1" fmla="*/ 4572000 w 4572000"/>
              <a:gd name="connsiteY1" fmla="*/ 599643 h 599643"/>
              <a:gd name="connsiteX2" fmla="*/ 4572000 w 4572000"/>
              <a:gd name="connsiteY2" fmla="*/ 0 h 599643"/>
              <a:gd name="connsiteX3" fmla="*/ 0 w 4572000"/>
              <a:gd name="connsiteY3" fmla="*/ 0 h 599643"/>
              <a:gd name="connsiteX4" fmla="*/ 0 w 4572000"/>
              <a:gd name="connsiteY4" fmla="*/ 599643 h 5996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72000" h="599643">
                <a:moveTo>
                  <a:pt x="0" y="599643"/>
                </a:moveTo>
                <a:lnTo>
                  <a:pt x="4572000" y="599643"/>
                </a:lnTo>
                <a:lnTo>
                  <a:pt x="4572000" y="0"/>
                </a:lnTo>
                <a:lnTo>
                  <a:pt x="0" y="0"/>
                </a:lnTo>
                <a:lnTo>
                  <a:pt x="0" y="599643"/>
                </a:lnTo>
                <a:close/>
              </a:path>
            </a:pathLst>
          </a:custGeom>
          <a:solidFill>
            <a:srgbClr val="E6E6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4" name="Freeform 1564"/>
          <p:cNvSpPr/>
          <p:nvPr/>
        </p:nvSpPr>
        <p:spPr>
          <a:xfrm>
            <a:off x="4552950" y="4438650"/>
            <a:ext cx="4591050" cy="615950"/>
          </a:xfrm>
          <a:custGeom>
            <a:avLst/>
            <a:gdLst>
              <a:gd name="connsiteX0" fmla="*/ 19050 w 4591050"/>
              <a:gd name="connsiteY0" fmla="*/ 620395 h 615950"/>
              <a:gd name="connsiteX1" fmla="*/ 4591050 w 4591050"/>
              <a:gd name="connsiteY1" fmla="*/ 620395 h 615950"/>
              <a:gd name="connsiteX2" fmla="*/ 4591050 w 4591050"/>
              <a:gd name="connsiteY2" fmla="*/ 20752 h 615950"/>
              <a:gd name="connsiteX3" fmla="*/ 19050 w 4591050"/>
              <a:gd name="connsiteY3" fmla="*/ 20752 h 615950"/>
              <a:gd name="connsiteX4" fmla="*/ 19050 w 4591050"/>
              <a:gd name="connsiteY4" fmla="*/ 620395 h 615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91050" h="615950">
                <a:moveTo>
                  <a:pt x="19050" y="620395"/>
                </a:moveTo>
                <a:lnTo>
                  <a:pt x="4591050" y="620395"/>
                </a:lnTo>
                <a:lnTo>
                  <a:pt x="4591050" y="20752"/>
                </a:lnTo>
                <a:lnTo>
                  <a:pt x="19050" y="20752"/>
                </a:lnTo>
                <a:lnTo>
                  <a:pt x="19050" y="620395"/>
                </a:lnTo>
                <a:close/>
              </a:path>
            </a:pathLst>
          </a:custGeom>
          <a:solidFill>
            <a:srgbClr val="E6E6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5" name="Freeform 1565"/>
          <p:cNvSpPr/>
          <p:nvPr/>
        </p:nvSpPr>
        <p:spPr>
          <a:xfrm>
            <a:off x="0" y="5059070"/>
            <a:ext cx="4572000" cy="599643"/>
          </a:xfrm>
          <a:custGeom>
            <a:avLst/>
            <a:gdLst>
              <a:gd name="connsiteX0" fmla="*/ 0 w 4572000"/>
              <a:gd name="connsiteY0" fmla="*/ 599643 h 599643"/>
              <a:gd name="connsiteX1" fmla="*/ 4572000 w 4572000"/>
              <a:gd name="connsiteY1" fmla="*/ 599643 h 599643"/>
              <a:gd name="connsiteX2" fmla="*/ 4572000 w 4572000"/>
              <a:gd name="connsiteY2" fmla="*/ 0 h 599643"/>
              <a:gd name="connsiteX3" fmla="*/ 0 w 4572000"/>
              <a:gd name="connsiteY3" fmla="*/ 0 h 599643"/>
              <a:gd name="connsiteX4" fmla="*/ 0 w 4572000"/>
              <a:gd name="connsiteY4" fmla="*/ 599643 h 5996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72000" h="599643">
                <a:moveTo>
                  <a:pt x="0" y="599643"/>
                </a:moveTo>
                <a:lnTo>
                  <a:pt x="4572000" y="599643"/>
                </a:lnTo>
                <a:lnTo>
                  <a:pt x="4572000" y="0"/>
                </a:lnTo>
                <a:lnTo>
                  <a:pt x="0" y="0"/>
                </a:lnTo>
                <a:lnTo>
                  <a:pt x="0" y="599643"/>
                </a:lnTo>
                <a:close/>
              </a:path>
            </a:pathLst>
          </a:custGeom>
          <a:solidFill>
            <a:srgbClr val="C9C9C9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6" name="Freeform 1566"/>
          <p:cNvSpPr/>
          <p:nvPr/>
        </p:nvSpPr>
        <p:spPr>
          <a:xfrm>
            <a:off x="4552950" y="5035550"/>
            <a:ext cx="4591050" cy="615950"/>
          </a:xfrm>
          <a:custGeom>
            <a:avLst/>
            <a:gdLst>
              <a:gd name="connsiteX0" fmla="*/ 19050 w 4591050"/>
              <a:gd name="connsiteY0" fmla="*/ 623163 h 615950"/>
              <a:gd name="connsiteX1" fmla="*/ 4591050 w 4591050"/>
              <a:gd name="connsiteY1" fmla="*/ 623163 h 615950"/>
              <a:gd name="connsiteX2" fmla="*/ 4591050 w 4591050"/>
              <a:gd name="connsiteY2" fmla="*/ 23520 h 615950"/>
              <a:gd name="connsiteX3" fmla="*/ 19050 w 4591050"/>
              <a:gd name="connsiteY3" fmla="*/ 23520 h 615950"/>
              <a:gd name="connsiteX4" fmla="*/ 19050 w 4591050"/>
              <a:gd name="connsiteY4" fmla="*/ 623163 h 615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91050" h="615950">
                <a:moveTo>
                  <a:pt x="19050" y="623163"/>
                </a:moveTo>
                <a:lnTo>
                  <a:pt x="4591050" y="623163"/>
                </a:lnTo>
                <a:lnTo>
                  <a:pt x="4591050" y="23520"/>
                </a:lnTo>
                <a:lnTo>
                  <a:pt x="19050" y="23520"/>
                </a:lnTo>
                <a:lnTo>
                  <a:pt x="19050" y="623163"/>
                </a:lnTo>
                <a:close/>
              </a:path>
            </a:pathLst>
          </a:custGeom>
          <a:solidFill>
            <a:srgbClr val="C9C9C9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7" name="Freeform 1567"/>
          <p:cNvSpPr/>
          <p:nvPr/>
        </p:nvSpPr>
        <p:spPr>
          <a:xfrm>
            <a:off x="0" y="5658713"/>
            <a:ext cx="4572000" cy="599643"/>
          </a:xfrm>
          <a:custGeom>
            <a:avLst/>
            <a:gdLst>
              <a:gd name="connsiteX0" fmla="*/ 0 w 4572000"/>
              <a:gd name="connsiteY0" fmla="*/ 599643 h 599643"/>
              <a:gd name="connsiteX1" fmla="*/ 4572000 w 4572000"/>
              <a:gd name="connsiteY1" fmla="*/ 599643 h 599643"/>
              <a:gd name="connsiteX2" fmla="*/ 4572000 w 4572000"/>
              <a:gd name="connsiteY2" fmla="*/ 0 h 599643"/>
              <a:gd name="connsiteX3" fmla="*/ 0 w 4572000"/>
              <a:gd name="connsiteY3" fmla="*/ 0 h 599643"/>
              <a:gd name="connsiteX4" fmla="*/ 0 w 4572000"/>
              <a:gd name="connsiteY4" fmla="*/ 599643 h 5996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72000" h="599643">
                <a:moveTo>
                  <a:pt x="0" y="599643"/>
                </a:moveTo>
                <a:lnTo>
                  <a:pt x="4572000" y="599643"/>
                </a:lnTo>
                <a:lnTo>
                  <a:pt x="4572000" y="0"/>
                </a:lnTo>
                <a:lnTo>
                  <a:pt x="0" y="0"/>
                </a:lnTo>
                <a:lnTo>
                  <a:pt x="0" y="599643"/>
                </a:lnTo>
                <a:close/>
              </a:path>
            </a:pathLst>
          </a:custGeom>
          <a:solidFill>
            <a:srgbClr val="E6E6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8" name="Freeform 1568"/>
          <p:cNvSpPr/>
          <p:nvPr/>
        </p:nvSpPr>
        <p:spPr>
          <a:xfrm>
            <a:off x="4552950" y="5632450"/>
            <a:ext cx="4591050" cy="615950"/>
          </a:xfrm>
          <a:custGeom>
            <a:avLst/>
            <a:gdLst>
              <a:gd name="connsiteX0" fmla="*/ 19050 w 4591050"/>
              <a:gd name="connsiteY0" fmla="*/ 625907 h 615950"/>
              <a:gd name="connsiteX1" fmla="*/ 4591050 w 4591050"/>
              <a:gd name="connsiteY1" fmla="*/ 625907 h 615950"/>
              <a:gd name="connsiteX2" fmla="*/ 4591050 w 4591050"/>
              <a:gd name="connsiteY2" fmla="*/ 26263 h 615950"/>
              <a:gd name="connsiteX3" fmla="*/ 19050 w 4591050"/>
              <a:gd name="connsiteY3" fmla="*/ 26263 h 615950"/>
              <a:gd name="connsiteX4" fmla="*/ 19050 w 4591050"/>
              <a:gd name="connsiteY4" fmla="*/ 625907 h 615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91050" h="615950">
                <a:moveTo>
                  <a:pt x="19050" y="625907"/>
                </a:moveTo>
                <a:lnTo>
                  <a:pt x="4591050" y="625907"/>
                </a:lnTo>
                <a:lnTo>
                  <a:pt x="4591050" y="26263"/>
                </a:lnTo>
                <a:lnTo>
                  <a:pt x="19050" y="26263"/>
                </a:lnTo>
                <a:lnTo>
                  <a:pt x="19050" y="625907"/>
                </a:lnTo>
                <a:close/>
              </a:path>
            </a:pathLst>
          </a:custGeom>
          <a:solidFill>
            <a:srgbClr val="E6E6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9" name="Freeform 1569"/>
          <p:cNvSpPr/>
          <p:nvPr/>
        </p:nvSpPr>
        <p:spPr>
          <a:xfrm>
            <a:off x="0" y="6258357"/>
            <a:ext cx="4572000" cy="599642"/>
          </a:xfrm>
          <a:custGeom>
            <a:avLst/>
            <a:gdLst>
              <a:gd name="connsiteX0" fmla="*/ 0 w 4572000"/>
              <a:gd name="connsiteY0" fmla="*/ 599642 h 599642"/>
              <a:gd name="connsiteX1" fmla="*/ 4572000 w 4572000"/>
              <a:gd name="connsiteY1" fmla="*/ 599642 h 599642"/>
              <a:gd name="connsiteX2" fmla="*/ 4572000 w 4572000"/>
              <a:gd name="connsiteY2" fmla="*/ 0 h 599642"/>
              <a:gd name="connsiteX3" fmla="*/ 0 w 4572000"/>
              <a:gd name="connsiteY3" fmla="*/ 0 h 599642"/>
              <a:gd name="connsiteX4" fmla="*/ 0 w 4572000"/>
              <a:gd name="connsiteY4" fmla="*/ 599642 h 59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72000" h="599642">
                <a:moveTo>
                  <a:pt x="0" y="599642"/>
                </a:moveTo>
                <a:lnTo>
                  <a:pt x="4572000" y="599642"/>
                </a:lnTo>
                <a:lnTo>
                  <a:pt x="4572000" y="0"/>
                </a:lnTo>
                <a:lnTo>
                  <a:pt x="0" y="0"/>
                </a:lnTo>
                <a:lnTo>
                  <a:pt x="0" y="599642"/>
                </a:lnTo>
                <a:close/>
              </a:path>
            </a:pathLst>
          </a:custGeom>
          <a:solidFill>
            <a:srgbClr val="C9C9C9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0" name="Freeform 1570"/>
          <p:cNvSpPr/>
          <p:nvPr/>
        </p:nvSpPr>
        <p:spPr>
          <a:xfrm>
            <a:off x="4552950" y="6229350"/>
            <a:ext cx="4591050" cy="628650"/>
          </a:xfrm>
          <a:custGeom>
            <a:avLst/>
            <a:gdLst>
              <a:gd name="connsiteX0" fmla="*/ 19050 w 4591050"/>
              <a:gd name="connsiteY0" fmla="*/ 628650 h 628650"/>
              <a:gd name="connsiteX1" fmla="*/ 4591050 w 4591050"/>
              <a:gd name="connsiteY1" fmla="*/ 628650 h 628650"/>
              <a:gd name="connsiteX2" fmla="*/ 4591050 w 4591050"/>
              <a:gd name="connsiteY2" fmla="*/ 29007 h 628650"/>
              <a:gd name="connsiteX3" fmla="*/ 19050 w 4591050"/>
              <a:gd name="connsiteY3" fmla="*/ 29007 h 628650"/>
              <a:gd name="connsiteX4" fmla="*/ 19050 w 4591050"/>
              <a:gd name="connsiteY4" fmla="*/ 628650 h 628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91050" h="628650">
                <a:moveTo>
                  <a:pt x="19050" y="628650"/>
                </a:moveTo>
                <a:lnTo>
                  <a:pt x="4591050" y="628650"/>
                </a:lnTo>
                <a:lnTo>
                  <a:pt x="4591050" y="29007"/>
                </a:lnTo>
                <a:lnTo>
                  <a:pt x="19050" y="29007"/>
                </a:lnTo>
                <a:lnTo>
                  <a:pt x="19050" y="628650"/>
                </a:lnTo>
                <a:close/>
              </a:path>
            </a:pathLst>
          </a:custGeom>
          <a:solidFill>
            <a:srgbClr val="C9C9C9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72" name="Picture 157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1520" y="2026920"/>
            <a:ext cx="45720" cy="4831079"/>
          </a:xfrm>
          <a:prstGeom prst="rect">
            <a:avLst/>
          </a:prstGeom>
        </p:spPr>
      </p:pic>
      <p:sp>
        <p:nvSpPr>
          <p:cNvPr id="2" name="Freeform 1572"/>
          <p:cNvSpPr/>
          <p:nvPr/>
        </p:nvSpPr>
        <p:spPr>
          <a:xfrm>
            <a:off x="0" y="2660523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381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3" name="Freeform 1573"/>
          <p:cNvSpPr/>
          <p:nvPr/>
        </p:nvSpPr>
        <p:spPr>
          <a:xfrm>
            <a:off x="0" y="3260090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4" name="Freeform 1574"/>
          <p:cNvSpPr/>
          <p:nvPr/>
        </p:nvSpPr>
        <p:spPr>
          <a:xfrm>
            <a:off x="0" y="3859784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5" name="Freeform 1575"/>
          <p:cNvSpPr/>
          <p:nvPr/>
        </p:nvSpPr>
        <p:spPr>
          <a:xfrm>
            <a:off x="0" y="4459478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6" name="Freeform 1576"/>
          <p:cNvSpPr/>
          <p:nvPr/>
        </p:nvSpPr>
        <p:spPr>
          <a:xfrm>
            <a:off x="0" y="5059045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7" name="Freeform 1577"/>
          <p:cNvSpPr/>
          <p:nvPr/>
        </p:nvSpPr>
        <p:spPr>
          <a:xfrm>
            <a:off x="0" y="5658713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8" name="Freeform 1578"/>
          <p:cNvSpPr/>
          <p:nvPr/>
        </p:nvSpPr>
        <p:spPr>
          <a:xfrm>
            <a:off x="0" y="6258357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9" name="Freeform 1579"/>
          <p:cNvSpPr/>
          <p:nvPr/>
        </p:nvSpPr>
        <p:spPr>
          <a:xfrm>
            <a:off x="0" y="6858000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81" name="Picture 158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26920"/>
            <a:ext cx="15240" cy="4831079"/>
          </a:xfrm>
          <a:prstGeom prst="rect">
            <a:avLst/>
          </a:prstGeom>
        </p:spPr>
      </p:pic>
      <p:pic>
        <p:nvPicPr>
          <p:cNvPr id="1582" name="Picture 158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13520" y="2026920"/>
            <a:ext cx="30480" cy="4831079"/>
          </a:xfrm>
          <a:prstGeom prst="rect">
            <a:avLst/>
          </a:prstGeom>
        </p:spPr>
      </p:pic>
      <p:sp>
        <p:nvSpPr>
          <p:cNvPr id="3" name="Freeform 1582"/>
          <p:cNvSpPr/>
          <p:nvPr/>
        </p:nvSpPr>
        <p:spPr>
          <a:xfrm>
            <a:off x="0" y="2060829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3" name="TextBox 1583"/>
          <p:cNvSpPr txBox="1"/>
          <p:nvPr/>
        </p:nvSpPr>
        <p:spPr>
          <a:xfrm>
            <a:off x="91439" y="44752"/>
            <a:ext cx="8958904" cy="19052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74319" indent="-274319" hangingPunct="0">
              <a:lnSpc>
                <a:spcPct val="100000"/>
              </a:lnSpc>
            </a:pPr>
            <a:r>
              <a:rPr lang="en-US" altLang="zh-CN" sz="1400" spc="189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21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Sütte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streptokokların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gelişmeleri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ortamda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glutamin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,sistin,valin,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metionin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izoleusin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leusin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trosin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histidin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arginin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a.a’lere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gereksinim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vardır.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5" dirty="0">
                <a:solidFill>
                  <a:srgbClr val="000000"/>
                </a:solidFill>
                <a:latin typeface="Times New Roman"/>
                <a:ea typeface="Times New Roman"/>
              </a:rPr>
              <a:t>Bundan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dolayı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bunların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bunları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içeren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peptitleri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parçalaması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etkin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enzimlere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ihtiyacı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vardır.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274319" indent="-274319" hangingPunct="0">
              <a:lnSpc>
                <a:spcPct val="100000"/>
              </a:lnSpc>
            </a:pPr>
            <a:r>
              <a:rPr lang="en-US" altLang="zh-CN" sz="1400" spc="129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15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ea typeface="Times New Roman"/>
              </a:rPr>
              <a:t>Çizelge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ea typeface="Times New Roman"/>
              </a:rPr>
              <a:t>6.1.14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94" dirty="0">
                <a:solidFill>
                  <a:srgbClr val="000000"/>
                </a:solidFill>
                <a:latin typeface="Times New Roman"/>
                <a:ea typeface="Times New Roman"/>
              </a:rPr>
              <a:t>Lactococcus</a:t>
            </a:r>
            <a:r>
              <a:rPr lang="en-US" altLang="zh-CN" sz="2000" i="1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75" dirty="0">
                <a:solidFill>
                  <a:srgbClr val="000000"/>
                </a:solidFill>
                <a:latin typeface="Times New Roman"/>
                <a:ea typeface="Times New Roman"/>
              </a:rPr>
              <a:t>lactis’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ea typeface="Times New Roman"/>
              </a:rPr>
              <a:t>belirlenen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ea typeface="Times New Roman"/>
              </a:rPr>
              <a:t>eksipeptidaz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tipleri(Thomas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et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Pritchard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,1987)</a:t>
            </a:r>
          </a:p>
        </p:txBody>
      </p:sp>
      <p:sp>
        <p:nvSpPr>
          <p:cNvPr id="1584" name="TextBox 1584"/>
          <p:cNvSpPr txBox="1"/>
          <p:nvPr/>
        </p:nvSpPr>
        <p:spPr>
          <a:xfrm>
            <a:off x="91439" y="2105721"/>
            <a:ext cx="5991733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4572634" algn="l"/>
              </a:tabLst>
            </a:pPr>
            <a:r>
              <a:rPr lang="en-US" altLang="zh-CN" sz="1800" b="1" spc="185" dirty="0">
                <a:solidFill>
                  <a:srgbClr val="FEFEFE"/>
                </a:solidFill>
                <a:latin typeface="Times New Roman"/>
                <a:ea typeface="Times New Roman"/>
              </a:rPr>
              <a:t>Eksopeptidazlar	Etki</a:t>
            </a:r>
            <a:r>
              <a:rPr lang="en-US" altLang="zh-CN" sz="1800" b="1" spc="120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170" dirty="0">
                <a:solidFill>
                  <a:srgbClr val="FEFEFE"/>
                </a:solidFill>
                <a:latin typeface="Times New Roman"/>
                <a:ea typeface="Times New Roman"/>
              </a:rPr>
              <a:t>güçlei</a:t>
            </a:r>
          </a:p>
        </p:txBody>
      </p:sp>
      <p:sp>
        <p:nvSpPr>
          <p:cNvPr id="1585" name="TextBox 1585"/>
          <p:cNvSpPr txBox="1"/>
          <p:nvPr/>
        </p:nvSpPr>
        <p:spPr>
          <a:xfrm>
            <a:off x="91439" y="2707066"/>
            <a:ext cx="6392683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4572634" algn="l"/>
              </a:tabLst>
            </a:pP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Aminopeptidaz	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Geniş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45" dirty="0">
                <a:solidFill>
                  <a:srgbClr val="000000"/>
                </a:solidFill>
                <a:latin typeface="Times New Roman"/>
                <a:ea typeface="Times New Roman"/>
              </a:rPr>
              <a:t>spektrum</a:t>
            </a:r>
          </a:p>
        </p:txBody>
      </p:sp>
      <p:sp>
        <p:nvSpPr>
          <p:cNvPr id="1586" name="TextBox 1586"/>
          <p:cNvSpPr txBox="1"/>
          <p:nvPr/>
        </p:nvSpPr>
        <p:spPr>
          <a:xfrm>
            <a:off x="91439" y="3306633"/>
            <a:ext cx="6392683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4572634" algn="l"/>
              </a:tabLst>
            </a:pP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Dipeptidaz	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Geniş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45" dirty="0">
                <a:solidFill>
                  <a:srgbClr val="000000"/>
                </a:solidFill>
                <a:latin typeface="Times New Roman"/>
                <a:ea typeface="Times New Roman"/>
              </a:rPr>
              <a:t>spektrum</a:t>
            </a:r>
          </a:p>
        </p:txBody>
      </p:sp>
      <p:sp>
        <p:nvSpPr>
          <p:cNvPr id="1587" name="TextBox 1587"/>
          <p:cNvSpPr txBox="1"/>
          <p:nvPr/>
        </p:nvSpPr>
        <p:spPr>
          <a:xfrm>
            <a:off x="91439" y="3906454"/>
            <a:ext cx="6392683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4572634" algn="l"/>
              </a:tabLst>
            </a:pP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Tripeptidaz	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Geniş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45" dirty="0">
                <a:solidFill>
                  <a:srgbClr val="000000"/>
                </a:solidFill>
                <a:latin typeface="Times New Roman"/>
                <a:ea typeface="Times New Roman"/>
              </a:rPr>
              <a:t>spektrum</a:t>
            </a:r>
          </a:p>
        </p:txBody>
      </p:sp>
      <p:sp>
        <p:nvSpPr>
          <p:cNvPr id="1588" name="TextBox 1588"/>
          <p:cNvSpPr txBox="1"/>
          <p:nvPr/>
        </p:nvSpPr>
        <p:spPr>
          <a:xfrm>
            <a:off x="91439" y="4506403"/>
            <a:ext cx="5658410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4572634" algn="l"/>
              </a:tabLst>
            </a:pP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AminopeptidazP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(EC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ea typeface="Times New Roman"/>
              </a:rPr>
              <a:t>3.4.11.9)	</a:t>
            </a:r>
            <a:r>
              <a:rPr lang="en-US" altLang="zh-CN" sz="1800" spc="44" dirty="0">
                <a:solidFill>
                  <a:srgbClr val="000000"/>
                </a:solidFill>
                <a:latin typeface="Times New Roman"/>
                <a:ea typeface="Times New Roman"/>
              </a:rPr>
              <a:t>X*</a:t>
            </a:r>
            <a:r>
              <a:rPr lang="en-US" altLang="zh-CN" sz="1800" spc="34" dirty="0">
                <a:solidFill>
                  <a:srgbClr val="000000"/>
                </a:solidFill>
                <a:latin typeface="Times New Roman"/>
                <a:ea typeface="Times New Roman"/>
              </a:rPr>
              <a:t>Pro</a:t>
            </a:r>
            <a:r>
              <a:rPr lang="en-US" altLang="zh-CN" sz="1800" spc="3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55" dirty="0">
                <a:solidFill>
                  <a:srgbClr val="000000"/>
                </a:solidFill>
                <a:latin typeface="Times New Roman"/>
                <a:ea typeface="Times New Roman"/>
              </a:rPr>
              <a:t>Y</a:t>
            </a:r>
            <a:r>
              <a:rPr lang="en-US" altLang="zh-CN" sz="1800" spc="3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1589" name="TextBox 1589"/>
          <p:cNvSpPr txBox="1"/>
          <p:nvPr/>
        </p:nvSpPr>
        <p:spPr>
          <a:xfrm>
            <a:off x="91439" y="5105542"/>
            <a:ext cx="5581913" cy="2751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4572634" algn="l"/>
              </a:tabLst>
            </a:pPr>
            <a:r>
              <a:rPr lang="en-US" altLang="zh-CN" sz="1800" spc="89" dirty="0">
                <a:solidFill>
                  <a:srgbClr val="000000"/>
                </a:solidFill>
                <a:latin typeface="Times New Roman"/>
                <a:ea typeface="Times New Roman"/>
              </a:rPr>
              <a:t>Prolin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iminopeptidaz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(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ec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ea typeface="Times New Roman"/>
              </a:rPr>
              <a:t>.3.4.11.5)	</a:t>
            </a:r>
            <a:r>
              <a:rPr lang="en-US" altLang="zh-CN" sz="1800" spc="34" dirty="0">
                <a:solidFill>
                  <a:srgbClr val="000000"/>
                </a:solidFill>
                <a:latin typeface="Times New Roman"/>
                <a:ea typeface="Times New Roman"/>
              </a:rPr>
              <a:t>Pro</a:t>
            </a:r>
            <a:r>
              <a:rPr lang="en-US" altLang="zh-CN" sz="1800" spc="55" dirty="0">
                <a:solidFill>
                  <a:srgbClr val="000000"/>
                </a:solidFill>
                <a:latin typeface="Times New Roman"/>
                <a:ea typeface="Times New Roman"/>
              </a:rPr>
              <a:t>*X</a:t>
            </a:r>
            <a:r>
              <a:rPr lang="en-US" altLang="zh-CN" sz="1800" spc="3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ea typeface="Times New Roman"/>
              </a:rPr>
              <a:t>Y</a:t>
            </a:r>
          </a:p>
        </p:txBody>
      </p:sp>
      <p:sp>
        <p:nvSpPr>
          <p:cNvPr id="1590" name="TextBox 1590"/>
          <p:cNvSpPr txBox="1"/>
          <p:nvPr/>
        </p:nvSpPr>
        <p:spPr>
          <a:xfrm>
            <a:off x="91439" y="5705740"/>
            <a:ext cx="5420666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4572634" algn="l"/>
              </a:tabLst>
            </a:pP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İminopeptidaz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ea typeface="Times New Roman"/>
              </a:rPr>
              <a:t>(ec4.13.8)	</a:t>
            </a:r>
            <a:r>
              <a:rPr lang="en-US" altLang="zh-CN" sz="1800" spc="50" dirty="0">
                <a:solidFill>
                  <a:srgbClr val="000000"/>
                </a:solidFill>
                <a:latin typeface="Times New Roman"/>
                <a:ea typeface="Times New Roman"/>
              </a:rPr>
              <a:t>Pro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ea typeface="Times New Roman"/>
              </a:rPr>
              <a:t>*X</a:t>
            </a:r>
            <a:r>
              <a:rPr lang="en-US" altLang="zh-CN" sz="1800" spc="44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1591" name="TextBox 1591"/>
          <p:cNvSpPr txBox="1"/>
          <p:nvPr/>
        </p:nvSpPr>
        <p:spPr>
          <a:xfrm>
            <a:off x="91439" y="6305586"/>
            <a:ext cx="5343753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4572634" algn="l"/>
              </a:tabLst>
            </a:pP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İminopeptidaz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(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ec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ea typeface="Times New Roman"/>
              </a:rPr>
              <a:t>.3.4.13.9)	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ea typeface="Times New Roman"/>
              </a:rPr>
              <a:t>X*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ea typeface="Times New Roman"/>
              </a:rPr>
              <a:t>Pro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2" name="Freeform 1592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3" name="Freeform 1593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4" name="Freeform 1594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5" name="Freeform 1595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6" name="Freeform 1596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7" name="Freeform 1597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8" name="Freeform 1598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9" name="TextBox 1599"/>
          <p:cNvSpPr txBox="1"/>
          <p:nvPr/>
        </p:nvSpPr>
        <p:spPr>
          <a:xfrm>
            <a:off x="548640" y="377959"/>
            <a:ext cx="7332183" cy="59291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74320" indent="-274320" hangingPunct="0">
              <a:lnSpc>
                <a:spcPct val="99583"/>
              </a:lnSpc>
            </a:pPr>
            <a:r>
              <a:rPr lang="en-US" altLang="zh-CN" sz="1550" spc="19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550" spc="22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200" spc="139" dirty="0">
                <a:solidFill>
                  <a:srgbClr val="000000"/>
                </a:solidFill>
                <a:latin typeface="Times New Roman"/>
                <a:ea typeface="Times New Roman"/>
              </a:rPr>
              <a:t>Homofermantatif</a:t>
            </a:r>
            <a:r>
              <a:rPr lang="en-US" altLang="zh-CN" sz="22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45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2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ea typeface="Times New Roman"/>
              </a:rPr>
              <a:t>lactococcus</a:t>
            </a:r>
            <a:r>
              <a:rPr lang="en-US" altLang="zh-CN" sz="22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14" dirty="0">
                <a:solidFill>
                  <a:srgbClr val="000000"/>
                </a:solidFill>
                <a:latin typeface="Times New Roman"/>
                <a:ea typeface="Times New Roman"/>
              </a:rPr>
              <a:t>türlerinin</a:t>
            </a:r>
            <a:r>
              <a:rPr lang="en-US" altLang="zh-CN" sz="22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04" dirty="0">
                <a:solidFill>
                  <a:srgbClr val="000000"/>
                </a:solidFill>
                <a:latin typeface="Times New Roman"/>
                <a:ea typeface="Times New Roman"/>
              </a:rPr>
              <a:t>sitratları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ea typeface="Times New Roman"/>
              </a:rPr>
              <a:t>kullanma</a:t>
            </a:r>
            <a:r>
              <a:rPr lang="en-US" altLang="zh-CN" sz="22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35" dirty="0" err="1">
                <a:solidFill>
                  <a:srgbClr val="000000"/>
                </a:solidFill>
                <a:latin typeface="Times New Roman"/>
                <a:ea typeface="Times New Roman"/>
              </a:rPr>
              <a:t>yetenekleri</a:t>
            </a:r>
            <a:r>
              <a:rPr lang="en-US" altLang="zh-CN" sz="22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i="1" spc="18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Lc</a:t>
            </a:r>
            <a:r>
              <a:rPr lang="tr-TR" altLang="zh-CN" sz="2200" i="1" spc="8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.l</a:t>
            </a:r>
            <a:r>
              <a:rPr lang="en-US" altLang="zh-CN" sz="2200" i="1" spc="13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actic</a:t>
            </a:r>
            <a:r>
              <a:rPr lang="en-US" altLang="zh-CN" sz="2200" i="1" spc="8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i="1" spc="145" dirty="0" smtClean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2200" i="1" spc="94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tr-TR" altLang="zh-CN" sz="2200" i="1" spc="85" dirty="0" smtClean="0">
                <a:solidFill>
                  <a:srgbClr val="000000"/>
                </a:solidFill>
                <a:latin typeface="Times New Roman"/>
                <a:cs typeface="Times New Roman"/>
              </a:rPr>
              <a:t>l</a:t>
            </a:r>
            <a:r>
              <a:rPr lang="en-US" altLang="zh-CN" sz="2200" i="1" spc="13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actis</a:t>
            </a:r>
            <a:r>
              <a:rPr lang="en-US" altLang="zh-CN" sz="2200" i="1" spc="8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i="1" spc="139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biovar</a:t>
            </a:r>
            <a:r>
              <a:rPr lang="en-US" altLang="zh-CN" sz="2200" i="1" spc="89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tr-TR" altLang="zh-CN" sz="2200" i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d</a:t>
            </a:r>
            <a:r>
              <a:rPr lang="en-US" altLang="zh-CN" sz="2200" i="1" spc="14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iacetila</a:t>
            </a:r>
            <a:r>
              <a:rPr lang="tr-TR" altLang="zh-CN" sz="2200" i="1" spc="14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ctis</a:t>
            </a:r>
            <a:r>
              <a:rPr lang="en-US" altLang="zh-CN" sz="2200" spc="89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50" dirty="0" err="1">
                <a:solidFill>
                  <a:srgbClr val="000000"/>
                </a:solidFill>
                <a:latin typeface="Times New Roman"/>
                <a:ea typeface="Times New Roman"/>
              </a:rPr>
              <a:t>dışında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5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yoktur</a:t>
            </a:r>
            <a:r>
              <a:rPr lang="en-US" altLang="zh-CN" sz="2200" spc="154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tr-TR" altLang="zh-CN" sz="2200" spc="154" dirty="0" smtClean="0">
                <a:solidFill>
                  <a:srgbClr val="000000"/>
                </a:solidFill>
                <a:latin typeface="Times New Roman"/>
                <a:ea typeface="Times New Roman"/>
              </a:rPr>
              <a:t>B</a:t>
            </a:r>
            <a:r>
              <a:rPr lang="en-US" altLang="zh-CN" sz="2200" spc="154" dirty="0" smtClean="0">
                <a:solidFill>
                  <a:srgbClr val="000000"/>
                </a:solidFill>
                <a:latin typeface="Times New Roman"/>
                <a:ea typeface="Times New Roman"/>
              </a:rPr>
              <a:t>u</a:t>
            </a:r>
            <a:r>
              <a:rPr lang="en-US" altLang="zh-CN" sz="2200" spc="9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60" dirty="0">
                <a:solidFill>
                  <a:srgbClr val="000000"/>
                </a:solidFill>
                <a:latin typeface="Times New Roman"/>
                <a:ea typeface="Times New Roman"/>
              </a:rPr>
              <a:t>nedenle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70" dirty="0">
                <a:solidFill>
                  <a:srgbClr val="000000"/>
                </a:solidFill>
                <a:latin typeface="Times New Roman"/>
                <a:ea typeface="Times New Roman"/>
              </a:rPr>
              <a:t>ancak</a:t>
            </a:r>
          </a:p>
          <a:p>
            <a:pPr marL="0" indent="274320">
              <a:lnSpc>
                <a:spcPct val="100000"/>
              </a:lnSpc>
            </a:pPr>
            <a:r>
              <a:rPr lang="en-US" altLang="zh-CN" sz="2200" spc="175" dirty="0">
                <a:solidFill>
                  <a:srgbClr val="000000"/>
                </a:solidFill>
                <a:latin typeface="Times New Roman"/>
                <a:ea typeface="Times New Roman"/>
              </a:rPr>
              <a:t>piruvattan</a:t>
            </a:r>
            <a:r>
              <a:rPr lang="en-US" altLang="zh-CN" sz="2200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60" dirty="0">
                <a:solidFill>
                  <a:srgbClr val="000000"/>
                </a:solidFill>
                <a:latin typeface="Times New Roman"/>
                <a:ea typeface="Times New Roman"/>
              </a:rPr>
              <a:t>diasetil</a:t>
            </a:r>
            <a:r>
              <a:rPr lang="en-US" altLang="zh-CN" sz="2200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54" dirty="0">
                <a:solidFill>
                  <a:srgbClr val="000000"/>
                </a:solidFill>
                <a:latin typeface="Times New Roman"/>
                <a:ea typeface="Times New Roman"/>
              </a:rPr>
              <a:t>üretebilirler.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274320" indent="-274320" hangingPunct="0">
              <a:lnSpc>
                <a:spcPct val="100000"/>
              </a:lnSpc>
            </a:pPr>
            <a:r>
              <a:rPr lang="en-US" altLang="zh-CN" sz="1550" spc="17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550" spc="20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200" spc="110" dirty="0">
                <a:solidFill>
                  <a:srgbClr val="000000"/>
                </a:solidFill>
                <a:latin typeface="Times New Roman"/>
                <a:ea typeface="Times New Roman"/>
              </a:rPr>
              <a:t>Diasetil</a:t>
            </a:r>
            <a:r>
              <a:rPr lang="en-US" altLang="zh-CN" sz="22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ea typeface="Times New Roman"/>
              </a:rPr>
              <a:t>önemli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14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2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39" dirty="0">
                <a:solidFill>
                  <a:srgbClr val="000000"/>
                </a:solidFill>
                <a:latin typeface="Times New Roman"/>
                <a:ea typeface="Times New Roman"/>
              </a:rPr>
              <a:t>aroma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35" dirty="0">
                <a:solidFill>
                  <a:srgbClr val="000000"/>
                </a:solidFill>
                <a:latin typeface="Times New Roman"/>
                <a:ea typeface="Times New Roman"/>
              </a:rPr>
              <a:t>maddesi</a:t>
            </a:r>
            <a:r>
              <a:rPr lang="en-US" altLang="zh-CN" sz="22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5" dirty="0">
                <a:solidFill>
                  <a:srgbClr val="000000"/>
                </a:solidFill>
                <a:latin typeface="Times New Roman"/>
                <a:ea typeface="Times New Roman"/>
              </a:rPr>
              <a:t>iken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45" dirty="0">
                <a:solidFill>
                  <a:srgbClr val="000000"/>
                </a:solidFill>
                <a:latin typeface="Times New Roman"/>
                <a:ea typeface="Times New Roman"/>
              </a:rPr>
              <a:t>onun</a:t>
            </a:r>
            <a:r>
              <a:rPr lang="en-US" altLang="zh-CN" sz="22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5" dirty="0">
                <a:solidFill>
                  <a:srgbClr val="000000"/>
                </a:solidFill>
                <a:latin typeface="Times New Roman"/>
                <a:ea typeface="Times New Roman"/>
              </a:rPr>
              <a:t>yanı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/>
              <a:t/>
            </a:r>
            <a:br>
              <a:rPr dirty="0"/>
            </a:b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ea typeface="Times New Roman"/>
              </a:rPr>
              <a:t>sıra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85" dirty="0">
                <a:solidFill>
                  <a:srgbClr val="000000"/>
                </a:solidFill>
                <a:latin typeface="Times New Roman"/>
                <a:ea typeface="Times New Roman"/>
              </a:rPr>
              <a:t>meydana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60" dirty="0">
                <a:solidFill>
                  <a:srgbClr val="000000"/>
                </a:solidFill>
                <a:latin typeface="Times New Roman"/>
                <a:ea typeface="Times New Roman"/>
              </a:rPr>
              <a:t>gelen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45" dirty="0">
                <a:solidFill>
                  <a:srgbClr val="000000"/>
                </a:solidFill>
                <a:latin typeface="Times New Roman"/>
                <a:ea typeface="Times New Roman"/>
              </a:rPr>
              <a:t>asetoin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7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ea typeface="Times New Roman"/>
              </a:rPr>
              <a:t>bütandiol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79" dirty="0">
                <a:solidFill>
                  <a:srgbClr val="000000"/>
                </a:solidFill>
                <a:latin typeface="Times New Roman"/>
                <a:ea typeface="Times New Roman"/>
              </a:rPr>
              <a:t>aromaya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ea typeface="Times New Roman"/>
              </a:rPr>
              <a:t>katkıları</a:t>
            </a:r>
            <a:r>
              <a:rPr lang="en-US" altLang="zh-CN" sz="22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60" dirty="0">
                <a:solidFill>
                  <a:srgbClr val="000000"/>
                </a:solidFill>
                <a:latin typeface="Times New Roman"/>
                <a:ea typeface="Times New Roman"/>
              </a:rPr>
              <a:t>olmadığı</a:t>
            </a:r>
            <a:r>
              <a:rPr lang="en-US" altLang="zh-CN" sz="22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39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22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ea typeface="Times New Roman"/>
              </a:rPr>
              <a:t>diasetilin</a:t>
            </a:r>
            <a:r>
              <a:rPr lang="en-US" altLang="zh-CN" sz="22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64" dirty="0">
                <a:solidFill>
                  <a:srgbClr val="000000"/>
                </a:solidFill>
                <a:latin typeface="Times New Roman"/>
                <a:ea typeface="Times New Roman"/>
              </a:rPr>
              <a:t>maddelere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/>
              <a:t/>
            </a:r>
            <a:br>
              <a:rPr dirty="0"/>
            </a:br>
            <a:r>
              <a:rPr lang="en-US" altLang="zh-CN" sz="2200" spc="164" dirty="0">
                <a:solidFill>
                  <a:srgbClr val="000000"/>
                </a:solidFill>
                <a:latin typeface="Times New Roman"/>
                <a:ea typeface="Times New Roman"/>
              </a:rPr>
              <a:t>dönüşmesi</a:t>
            </a:r>
            <a:r>
              <a:rPr lang="en-US" altLang="zh-CN" sz="22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70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45" dirty="0">
                <a:solidFill>
                  <a:srgbClr val="000000"/>
                </a:solidFill>
                <a:latin typeface="Times New Roman"/>
                <a:ea typeface="Times New Roman"/>
              </a:rPr>
              <a:t>istenmez.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39" dirty="0">
                <a:solidFill>
                  <a:srgbClr val="000000"/>
                </a:solidFill>
                <a:latin typeface="Times New Roman"/>
                <a:ea typeface="Times New Roman"/>
              </a:rPr>
              <a:t>Diasetil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70" dirty="0">
                <a:solidFill>
                  <a:srgbClr val="000000"/>
                </a:solidFill>
                <a:latin typeface="Times New Roman"/>
                <a:ea typeface="Times New Roman"/>
              </a:rPr>
              <a:t>oluşumunda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54" dirty="0">
                <a:solidFill>
                  <a:srgbClr val="000000"/>
                </a:solidFill>
                <a:latin typeface="Times New Roman"/>
                <a:ea typeface="Times New Roman"/>
              </a:rPr>
              <a:t>asetolaktat</a:t>
            </a:r>
            <a:r>
              <a:rPr lang="en-US" altLang="zh-CN" sz="22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70" dirty="0">
                <a:solidFill>
                  <a:srgbClr val="000000"/>
                </a:solidFill>
                <a:latin typeface="Times New Roman"/>
                <a:ea typeface="Times New Roman"/>
              </a:rPr>
              <a:t>(</a:t>
            </a:r>
            <a:r>
              <a:rPr lang="en-US" altLang="zh-CN" sz="22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45" dirty="0">
                <a:solidFill>
                  <a:srgbClr val="000000"/>
                </a:solidFill>
                <a:latin typeface="Times New Roman"/>
                <a:ea typeface="Times New Roman"/>
              </a:rPr>
              <a:t>asetillaktat</a:t>
            </a:r>
            <a:r>
              <a:rPr lang="en-US" altLang="zh-CN" sz="2200" spc="160" dirty="0">
                <a:solidFill>
                  <a:srgbClr val="000000"/>
                </a:solidFill>
                <a:latin typeface="Times New Roman"/>
                <a:ea typeface="Times New Roman"/>
              </a:rPr>
              <a:t>)</a:t>
            </a:r>
            <a:r>
              <a:rPr lang="en-US" altLang="zh-CN" sz="22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54" dirty="0">
                <a:solidFill>
                  <a:srgbClr val="000000"/>
                </a:solidFill>
                <a:latin typeface="Times New Roman"/>
                <a:ea typeface="Times New Roman"/>
              </a:rPr>
              <a:t>ın</a:t>
            </a:r>
            <a:r>
              <a:rPr lang="en-US" altLang="zh-CN" sz="22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4" dirty="0">
                <a:solidFill>
                  <a:srgbClr val="000000"/>
                </a:solidFill>
                <a:latin typeface="Times New Roman"/>
                <a:ea typeface="Times New Roman"/>
              </a:rPr>
              <a:t>önemi</a:t>
            </a:r>
            <a:r>
              <a:rPr lang="en-US" altLang="zh-CN" sz="22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70" dirty="0">
                <a:solidFill>
                  <a:srgbClr val="000000"/>
                </a:solidFill>
                <a:latin typeface="Times New Roman"/>
                <a:ea typeface="Times New Roman"/>
              </a:rPr>
              <a:t>büyüktür.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274320" indent="-274320" hangingPunct="0">
              <a:lnSpc>
                <a:spcPct val="100000"/>
              </a:lnSpc>
            </a:pPr>
            <a:r>
              <a:rPr lang="en-US" altLang="zh-CN" sz="1550" spc="179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550" spc="20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200" spc="110" dirty="0">
                <a:solidFill>
                  <a:srgbClr val="000000"/>
                </a:solidFill>
                <a:latin typeface="Times New Roman"/>
                <a:ea typeface="Times New Roman"/>
              </a:rPr>
              <a:t>Diasetil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45" dirty="0">
                <a:solidFill>
                  <a:srgbClr val="000000"/>
                </a:solidFill>
                <a:latin typeface="Times New Roman"/>
                <a:ea typeface="Times New Roman"/>
              </a:rPr>
              <a:t>aroma</a:t>
            </a:r>
            <a:r>
              <a:rPr lang="en-US" altLang="zh-CN" sz="22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45" dirty="0">
                <a:solidFill>
                  <a:srgbClr val="000000"/>
                </a:solidFill>
                <a:latin typeface="Times New Roman"/>
                <a:ea typeface="Times New Roman"/>
              </a:rPr>
              <a:t>maddes</a:t>
            </a:r>
            <a:r>
              <a:rPr lang="en-US" altLang="zh-CN" sz="2200" spc="1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5" dirty="0">
                <a:solidFill>
                  <a:srgbClr val="000000"/>
                </a:solidFill>
                <a:latin typeface="Times New Roman"/>
                <a:ea typeface="Times New Roman"/>
              </a:rPr>
              <a:t>genel</a:t>
            </a:r>
            <a:r>
              <a:rPr lang="en-US" altLang="zh-CN" sz="22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45" dirty="0">
                <a:solidFill>
                  <a:srgbClr val="000000"/>
                </a:solidFill>
                <a:latin typeface="Times New Roman"/>
                <a:ea typeface="Times New Roman"/>
              </a:rPr>
              <a:t>5</a:t>
            </a:r>
            <a:r>
              <a:rPr lang="en-US" altLang="zh-CN" sz="22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75" dirty="0">
                <a:solidFill>
                  <a:srgbClr val="000000"/>
                </a:solidFill>
                <a:latin typeface="Times New Roman"/>
                <a:ea typeface="Times New Roman"/>
              </a:rPr>
              <a:t>pH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10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39" dirty="0">
                <a:solidFill>
                  <a:srgbClr val="000000"/>
                </a:solidFill>
                <a:latin typeface="Times New Roman"/>
                <a:ea typeface="Times New Roman"/>
              </a:rPr>
              <a:t>düşük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4" dirty="0">
                <a:solidFill>
                  <a:srgbClr val="000000"/>
                </a:solidFill>
                <a:latin typeface="Times New Roman"/>
                <a:ea typeface="Times New Roman"/>
              </a:rPr>
              <a:t>pHda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54" dirty="0">
                <a:solidFill>
                  <a:srgbClr val="000000"/>
                </a:solidFill>
                <a:latin typeface="Times New Roman"/>
                <a:ea typeface="Times New Roman"/>
              </a:rPr>
              <a:t>sentezlenir.Bu</a:t>
            </a:r>
            <a:r>
              <a:rPr lang="en-US" altLang="zh-CN" sz="22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95" dirty="0">
                <a:solidFill>
                  <a:srgbClr val="000000"/>
                </a:solidFill>
                <a:latin typeface="Times New Roman"/>
                <a:ea typeface="Times New Roman"/>
              </a:rPr>
              <a:t>bakımdan</a:t>
            </a:r>
            <a:r>
              <a:rPr lang="en-US" altLang="zh-CN" sz="22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54" dirty="0">
                <a:solidFill>
                  <a:srgbClr val="000000"/>
                </a:solidFill>
                <a:latin typeface="Times New Roman"/>
                <a:ea typeface="Times New Roman"/>
              </a:rPr>
              <a:t>kültür</a:t>
            </a:r>
            <a:r>
              <a:rPr lang="en-US" altLang="zh-CN" sz="22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54" dirty="0">
                <a:solidFill>
                  <a:srgbClr val="000000"/>
                </a:solidFill>
                <a:latin typeface="Times New Roman"/>
                <a:ea typeface="Times New Roman"/>
              </a:rPr>
              <a:t>içeriğinde</a:t>
            </a:r>
            <a:r>
              <a:rPr lang="en-US" altLang="zh-CN" sz="22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45" dirty="0">
                <a:solidFill>
                  <a:srgbClr val="000000"/>
                </a:solidFill>
                <a:latin typeface="Times New Roman"/>
                <a:ea typeface="Times New Roman"/>
              </a:rPr>
              <a:t>üreten</a:t>
            </a:r>
            <a:r>
              <a:rPr lang="en-US" altLang="zh-CN" sz="22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ea typeface="Times New Roman"/>
              </a:rPr>
              <a:t>lactococcus</a:t>
            </a:r>
            <a:r>
              <a:rPr lang="en-US" altLang="zh-CN" sz="22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35" dirty="0">
                <a:solidFill>
                  <a:srgbClr val="000000"/>
                </a:solidFill>
                <a:latin typeface="Times New Roman"/>
                <a:ea typeface="Times New Roman"/>
              </a:rPr>
              <a:t>türlerinin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60" dirty="0">
                <a:solidFill>
                  <a:srgbClr val="000000"/>
                </a:solidFill>
                <a:latin typeface="Times New Roman"/>
                <a:ea typeface="Times New Roman"/>
              </a:rPr>
              <a:t>yer</a:t>
            </a:r>
            <a:r>
              <a:rPr lang="en-US" altLang="zh-CN" sz="22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ea typeface="Times New Roman"/>
              </a:rPr>
              <a:t>almasıyla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ea typeface="Times New Roman"/>
              </a:rPr>
              <a:t>hızlı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64" dirty="0">
                <a:solidFill>
                  <a:srgbClr val="000000"/>
                </a:solidFill>
                <a:latin typeface="Times New Roman"/>
                <a:ea typeface="Times New Roman"/>
              </a:rPr>
              <a:t>asitleşme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54" dirty="0">
                <a:solidFill>
                  <a:srgbClr val="000000"/>
                </a:solidFill>
                <a:latin typeface="Times New Roman"/>
                <a:ea typeface="Times New Roman"/>
              </a:rPr>
              <a:t>sağlanır.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274320" indent="-274320" hangingPunct="0">
              <a:lnSpc>
                <a:spcPct val="99583"/>
              </a:lnSpc>
            </a:pPr>
            <a:r>
              <a:rPr lang="en-US" altLang="zh-CN" sz="1550" spc="16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550" spc="17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200" i="1" spc="114" dirty="0">
                <a:solidFill>
                  <a:srgbClr val="000000"/>
                </a:solidFill>
                <a:latin typeface="Times New Roman"/>
                <a:ea typeface="Times New Roman"/>
              </a:rPr>
              <a:t>Leuconostoc</a:t>
            </a:r>
            <a:r>
              <a:rPr lang="en-US" altLang="zh-CN" sz="2200" i="1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i="1" spc="114" dirty="0" err="1">
                <a:solidFill>
                  <a:srgbClr val="000000"/>
                </a:solidFill>
                <a:latin typeface="Times New Roman"/>
                <a:ea typeface="Times New Roman"/>
              </a:rPr>
              <a:t>mesenteroides</a:t>
            </a:r>
            <a:r>
              <a:rPr lang="en-US" altLang="zh-CN" sz="2200" i="1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i="1" spc="114" dirty="0" smtClean="0">
                <a:solidFill>
                  <a:srgbClr val="000000"/>
                </a:solidFill>
                <a:latin typeface="Times New Roman"/>
                <a:ea typeface="Times New Roman"/>
              </a:rPr>
              <a:t>spp</a:t>
            </a:r>
            <a:r>
              <a:rPr lang="en-US" altLang="zh-CN" sz="2200" i="1" spc="75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tr-TR" altLang="zh-CN" sz="2200" i="1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c</a:t>
            </a:r>
            <a:r>
              <a:rPr lang="en-US" altLang="zh-CN" sz="2200" i="1" spc="11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remoris</a:t>
            </a:r>
            <a:r>
              <a:rPr lang="en-US" altLang="zh-CN" sz="2200" i="1" spc="69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10" dirty="0">
                <a:solidFill>
                  <a:srgbClr val="000000"/>
                </a:solidFill>
                <a:latin typeface="Times New Roman"/>
                <a:ea typeface="Times New Roman"/>
              </a:rPr>
              <a:t>lakzotu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ea typeface="Times New Roman"/>
              </a:rPr>
              <a:t>heterofermantatif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ea typeface="Times New Roman"/>
              </a:rPr>
              <a:t>yolla</a:t>
            </a:r>
            <a:r>
              <a:rPr lang="en-US" altLang="zh-CN" sz="22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54" dirty="0">
                <a:solidFill>
                  <a:srgbClr val="000000"/>
                </a:solidFill>
                <a:latin typeface="Times New Roman"/>
                <a:ea typeface="Times New Roman"/>
              </a:rPr>
              <a:t>laktozu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64" dirty="0">
                <a:solidFill>
                  <a:srgbClr val="000000"/>
                </a:solidFill>
                <a:latin typeface="Times New Roman"/>
                <a:ea typeface="Times New Roman"/>
              </a:rPr>
              <a:t>fermente</a:t>
            </a:r>
            <a:r>
              <a:rPr lang="en-US" altLang="zh-CN" sz="22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70" dirty="0">
                <a:solidFill>
                  <a:srgbClr val="000000"/>
                </a:solidFill>
                <a:latin typeface="Times New Roman"/>
                <a:ea typeface="Times New Roman"/>
              </a:rPr>
              <a:t>ederken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22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14" dirty="0">
                <a:solidFill>
                  <a:srgbClr val="000000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22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2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ea typeface="Times New Roman"/>
              </a:rPr>
              <a:t>birlikte</a:t>
            </a:r>
            <a:r>
              <a:rPr lang="en-US" altLang="zh-CN" sz="22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14" dirty="0">
                <a:solidFill>
                  <a:srgbClr val="000000"/>
                </a:solidFill>
                <a:latin typeface="Times New Roman"/>
                <a:ea typeface="Times New Roman"/>
              </a:rPr>
              <a:t>etil</a:t>
            </a:r>
            <a:r>
              <a:rPr lang="en-US" altLang="zh-CN" sz="22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35" dirty="0">
                <a:solidFill>
                  <a:srgbClr val="000000"/>
                </a:solidFill>
                <a:latin typeface="Times New Roman"/>
                <a:ea typeface="Times New Roman"/>
              </a:rPr>
              <a:t>alkol</a:t>
            </a:r>
            <a:r>
              <a:rPr lang="en-US" altLang="zh-CN" sz="22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7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15" dirty="0">
                <a:solidFill>
                  <a:srgbClr val="000000"/>
                </a:solidFill>
                <a:latin typeface="Times New Roman"/>
                <a:ea typeface="Times New Roman"/>
              </a:rPr>
              <a:t>CO2</a:t>
            </a:r>
            <a:r>
              <a:rPr lang="en-US" altLang="zh-CN" sz="22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60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2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75" dirty="0">
                <a:solidFill>
                  <a:srgbClr val="000000"/>
                </a:solidFill>
                <a:latin typeface="Times New Roman"/>
                <a:ea typeface="Times New Roman"/>
              </a:rPr>
              <a:t>meydana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44" dirty="0">
                <a:solidFill>
                  <a:srgbClr val="000000"/>
                </a:solidFill>
                <a:latin typeface="Times New Roman"/>
                <a:ea typeface="Times New Roman"/>
              </a:rPr>
              <a:t>getiri</a:t>
            </a:r>
            <a:r>
              <a:rPr lang="en-US" altLang="zh-CN" sz="2200" spc="139" dirty="0">
                <a:solidFill>
                  <a:srgbClr val="000000"/>
                </a:solidFill>
                <a:latin typeface="Times New Roman"/>
                <a:ea typeface="Times New Roman"/>
              </a:rPr>
              <a:t>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0" name="Freeform 1600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1" name="Freeform 1601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2" name="Freeform 1602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3" name="Freeform 1603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4" name="Freeform 1604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5" name="Freeform 1605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6" name="Freeform 1606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7" name="TextBox 1607"/>
          <p:cNvSpPr txBox="1"/>
          <p:nvPr/>
        </p:nvSpPr>
        <p:spPr>
          <a:xfrm>
            <a:off x="548640" y="257245"/>
            <a:ext cx="7286318" cy="59621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74320" indent="-274320" hangingPunct="0">
              <a:lnSpc>
                <a:spcPct val="95416"/>
              </a:lnSpc>
            </a:pPr>
            <a:r>
              <a:rPr lang="en-US" altLang="zh-CN" sz="1550" spc="20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550" spc="22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200" spc="135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22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5" dirty="0">
                <a:solidFill>
                  <a:srgbClr val="000000"/>
                </a:solidFill>
                <a:latin typeface="Times New Roman"/>
                <a:ea typeface="Times New Roman"/>
              </a:rPr>
              <a:t>streptokoklar,</a:t>
            </a:r>
            <a:r>
              <a:rPr lang="en-US" altLang="zh-CN" sz="22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ea typeface="Times New Roman"/>
              </a:rPr>
              <a:t>fazjların</a:t>
            </a:r>
            <a:r>
              <a:rPr lang="en-US" altLang="zh-CN" sz="22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ea typeface="Times New Roman"/>
              </a:rPr>
              <a:t>saldırısına</a:t>
            </a:r>
            <a:r>
              <a:rPr lang="en-US" altLang="zh-CN" sz="22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45" dirty="0">
                <a:solidFill>
                  <a:srgbClr val="000000"/>
                </a:solidFill>
                <a:latin typeface="Times New Roman"/>
                <a:ea typeface="Times New Roman"/>
              </a:rPr>
              <a:t>oldukça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64" dirty="0">
                <a:solidFill>
                  <a:srgbClr val="000000"/>
                </a:solidFill>
                <a:latin typeface="Times New Roman"/>
                <a:ea typeface="Times New Roman"/>
              </a:rPr>
              <a:t>açık</a:t>
            </a:r>
            <a:r>
              <a:rPr lang="en-US" altLang="zh-CN" sz="22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75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2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45" dirty="0">
                <a:solidFill>
                  <a:srgbClr val="000000"/>
                </a:solidFill>
                <a:latin typeface="Times New Roman"/>
                <a:ea typeface="Times New Roman"/>
              </a:rPr>
              <a:t>türlerdir.</a:t>
            </a:r>
            <a:r>
              <a:rPr lang="en-US" altLang="zh-CN" sz="22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54" dirty="0">
                <a:solidFill>
                  <a:srgbClr val="000000"/>
                </a:solidFill>
                <a:latin typeface="Times New Roman"/>
                <a:ea typeface="Times New Roman"/>
              </a:rPr>
              <a:t>Fajlar</a:t>
            </a:r>
            <a:r>
              <a:rPr lang="en-US" altLang="zh-CN" sz="22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75" dirty="0">
                <a:solidFill>
                  <a:srgbClr val="000000"/>
                </a:solidFill>
                <a:latin typeface="Times New Roman"/>
                <a:ea typeface="Times New Roman"/>
              </a:rPr>
              <a:t>peynir</a:t>
            </a:r>
            <a:r>
              <a:rPr lang="en-US" altLang="zh-CN" sz="22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64" dirty="0">
                <a:solidFill>
                  <a:srgbClr val="000000"/>
                </a:solidFill>
                <a:latin typeface="Times New Roman"/>
                <a:ea typeface="Times New Roman"/>
              </a:rPr>
              <a:t>üretimi</a:t>
            </a:r>
            <a:r>
              <a:rPr lang="en-US" altLang="zh-CN" sz="22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45" dirty="0">
                <a:solidFill>
                  <a:srgbClr val="000000"/>
                </a:solidFill>
                <a:latin typeface="Times New Roman"/>
                <a:ea typeface="Times New Roman"/>
              </a:rPr>
              <a:t>sırası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ea typeface="Times New Roman"/>
              </a:rPr>
              <a:t>etkilerini</a:t>
            </a:r>
            <a:r>
              <a:rPr lang="en-US" altLang="zh-CN" sz="22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79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22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ea typeface="Times New Roman"/>
              </a:rPr>
              <a:t>belirgin</a:t>
            </a:r>
            <a:r>
              <a:rPr lang="en-US" altLang="zh-CN" sz="22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45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2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5" dirty="0">
                <a:solidFill>
                  <a:srgbClr val="000000"/>
                </a:solidFill>
                <a:latin typeface="Times New Roman"/>
                <a:ea typeface="Times New Roman"/>
              </a:rPr>
              <a:t>gösterirler.</a:t>
            </a:r>
            <a:r>
              <a:rPr lang="en-US" altLang="zh-CN" sz="22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70" dirty="0">
                <a:solidFill>
                  <a:srgbClr val="000000"/>
                </a:solidFill>
                <a:latin typeface="Times New Roman"/>
                <a:ea typeface="Times New Roman"/>
              </a:rPr>
              <a:t>Oldukça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ea typeface="Times New Roman"/>
              </a:rPr>
              <a:t>fazla</a:t>
            </a:r>
            <a:r>
              <a:rPr lang="en-US" altLang="zh-CN" sz="22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64" dirty="0">
                <a:solidFill>
                  <a:srgbClr val="000000"/>
                </a:solidFill>
                <a:latin typeface="Times New Roman"/>
                <a:ea typeface="Times New Roman"/>
              </a:rPr>
              <a:t>sayıda</a:t>
            </a:r>
            <a:r>
              <a:rPr lang="en-US" altLang="zh-CN" sz="22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45" dirty="0">
                <a:solidFill>
                  <a:srgbClr val="000000"/>
                </a:solidFill>
                <a:latin typeface="Times New Roman"/>
                <a:ea typeface="Times New Roman"/>
              </a:rPr>
              <a:t>faja</a:t>
            </a:r>
            <a:r>
              <a:rPr lang="en-US" altLang="zh-CN" sz="22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39" dirty="0">
                <a:solidFill>
                  <a:srgbClr val="000000"/>
                </a:solidFill>
                <a:latin typeface="Times New Roman"/>
                <a:ea typeface="Times New Roman"/>
              </a:rPr>
              <a:t>sahiptirler.</a:t>
            </a:r>
            <a:r>
              <a:rPr lang="en-US" altLang="zh-CN" sz="22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60" dirty="0">
                <a:solidFill>
                  <a:srgbClr val="000000"/>
                </a:solidFill>
                <a:latin typeface="Times New Roman"/>
                <a:ea typeface="Times New Roman"/>
              </a:rPr>
              <a:t>Virulent</a:t>
            </a:r>
            <a:r>
              <a:rPr lang="en-US" altLang="zh-CN" sz="22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39" dirty="0">
                <a:solidFill>
                  <a:srgbClr val="000000"/>
                </a:solidFill>
                <a:latin typeface="Times New Roman"/>
                <a:ea typeface="Times New Roman"/>
              </a:rPr>
              <a:t>fajların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60" dirty="0">
                <a:solidFill>
                  <a:srgbClr val="000000"/>
                </a:solidFill>
                <a:latin typeface="Times New Roman"/>
                <a:ea typeface="Times New Roman"/>
              </a:rPr>
              <a:t>etkilendiğinden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4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22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75" dirty="0">
                <a:solidFill>
                  <a:srgbClr val="000000"/>
                </a:solidFill>
                <a:latin typeface="Times New Roman"/>
                <a:ea typeface="Times New Roman"/>
              </a:rPr>
              <a:t>temperent</a:t>
            </a:r>
            <a:r>
              <a:rPr lang="en-US" altLang="zh-CN" sz="22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39" dirty="0">
                <a:solidFill>
                  <a:srgbClr val="000000"/>
                </a:solidFill>
                <a:latin typeface="Times New Roman"/>
                <a:ea typeface="Times New Roman"/>
              </a:rPr>
              <a:t>fajların</a:t>
            </a:r>
            <a:r>
              <a:rPr lang="en-US" altLang="zh-CN" sz="22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45" dirty="0">
                <a:solidFill>
                  <a:srgbClr val="000000"/>
                </a:solidFill>
                <a:latin typeface="Times New Roman"/>
                <a:ea typeface="Times New Roman"/>
              </a:rPr>
              <a:t>zararları</a:t>
            </a:r>
            <a:r>
              <a:rPr lang="en-US" altLang="zh-CN" sz="22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89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ea typeface="Times New Roman"/>
              </a:rPr>
              <a:t>etkili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64" dirty="0">
                <a:solidFill>
                  <a:srgbClr val="000000"/>
                </a:solidFill>
                <a:latin typeface="Times New Roman"/>
                <a:ea typeface="Times New Roman"/>
              </a:rPr>
              <a:t>olmaktadır.</a:t>
            </a:r>
          </a:p>
          <a:p>
            <a:pPr>
              <a:lnSpc>
                <a:spcPts val="1525"/>
              </a:lnSpc>
            </a:pPr>
            <a:endParaRPr lang="en-US" dirty="0"/>
          </a:p>
          <a:p>
            <a:pPr marL="0" hangingPunct="0">
              <a:lnSpc>
                <a:spcPct val="93750"/>
              </a:lnSpc>
            </a:pPr>
            <a:r>
              <a:rPr lang="en-US" altLang="zh-CN" sz="2800" spc="170" dirty="0">
                <a:solidFill>
                  <a:srgbClr val="555E6B"/>
                </a:solidFill>
                <a:latin typeface="Times New Roman"/>
                <a:ea typeface="Times New Roman"/>
              </a:rPr>
              <a:t>T</a:t>
            </a:r>
            <a:r>
              <a:rPr lang="en-US" altLang="zh-CN" sz="2250" spc="139" dirty="0">
                <a:solidFill>
                  <a:srgbClr val="555E6B"/>
                </a:solidFill>
                <a:latin typeface="Times New Roman"/>
                <a:ea typeface="Times New Roman"/>
              </a:rPr>
              <a:t>ERMOFİL</a:t>
            </a:r>
            <a:r>
              <a:rPr lang="en-US" altLang="zh-CN" sz="2250" spc="55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800" spc="185" dirty="0">
                <a:solidFill>
                  <a:srgbClr val="555E6B"/>
                </a:solidFill>
                <a:latin typeface="Times New Roman"/>
                <a:ea typeface="Times New Roman"/>
              </a:rPr>
              <a:t>L</a:t>
            </a:r>
            <a:r>
              <a:rPr lang="en-US" altLang="zh-CN" sz="2250" spc="139" dirty="0">
                <a:solidFill>
                  <a:srgbClr val="555E6B"/>
                </a:solidFill>
                <a:latin typeface="Times New Roman"/>
                <a:ea typeface="Times New Roman"/>
              </a:rPr>
              <a:t>AKTİK</a:t>
            </a:r>
            <a:r>
              <a:rPr lang="en-US" altLang="zh-CN" sz="2250" spc="60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800" spc="160" dirty="0">
                <a:solidFill>
                  <a:srgbClr val="555E6B"/>
                </a:solidFill>
                <a:latin typeface="Times New Roman"/>
                <a:ea typeface="Times New Roman"/>
              </a:rPr>
              <a:t>S</a:t>
            </a:r>
            <a:r>
              <a:rPr lang="en-US" altLang="zh-CN" sz="2250" spc="145" dirty="0">
                <a:solidFill>
                  <a:srgbClr val="555E6B"/>
                </a:solidFill>
                <a:latin typeface="Times New Roman"/>
                <a:ea typeface="Times New Roman"/>
              </a:rPr>
              <a:t>TREPTOKOKLAR</a:t>
            </a:r>
            <a:r>
              <a:rPr lang="en-US" altLang="zh-CN" sz="2250" spc="55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800" spc="129" dirty="0">
                <a:solidFill>
                  <a:srgbClr val="555E6B"/>
                </a:solidFill>
                <a:latin typeface="Times New Roman"/>
                <a:ea typeface="Times New Roman"/>
              </a:rPr>
              <a:t>:</a:t>
            </a:r>
            <a:r>
              <a:rPr lang="en-US" altLang="zh-CN" sz="2800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800" spc="185" dirty="0">
                <a:solidFill>
                  <a:srgbClr val="555E6B"/>
                </a:solidFill>
                <a:latin typeface="Times New Roman"/>
                <a:ea typeface="Times New Roman"/>
              </a:rPr>
              <a:t>V</a:t>
            </a:r>
            <a:r>
              <a:rPr lang="en-US" altLang="zh-CN" sz="2250" spc="120" dirty="0">
                <a:solidFill>
                  <a:srgbClr val="555E6B"/>
                </a:solidFill>
                <a:latin typeface="Times New Roman"/>
                <a:ea typeface="Times New Roman"/>
              </a:rPr>
              <a:t>İRİDANS</a:t>
            </a:r>
            <a:r>
              <a:rPr lang="en-US" altLang="zh-CN" sz="2250" spc="195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800" spc="200" dirty="0">
                <a:solidFill>
                  <a:srgbClr val="555E6B"/>
                </a:solidFill>
                <a:latin typeface="Times New Roman"/>
                <a:ea typeface="Times New Roman"/>
              </a:rPr>
              <a:t>G</a:t>
            </a:r>
            <a:r>
              <a:rPr lang="en-US" altLang="zh-CN" sz="2250" spc="135" dirty="0">
                <a:solidFill>
                  <a:srgbClr val="555E6B"/>
                </a:solidFill>
                <a:latin typeface="Times New Roman"/>
                <a:ea typeface="Times New Roman"/>
              </a:rPr>
              <a:t>RUP</a:t>
            </a:r>
          </a:p>
          <a:p>
            <a:pPr marL="274320" indent="-274320" hangingPunct="0">
              <a:lnSpc>
                <a:spcPct val="85416"/>
              </a:lnSpc>
            </a:pPr>
            <a:r>
              <a:rPr lang="en-US" altLang="zh-CN" sz="1550" spc="139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550" spc="164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200" spc="89" dirty="0">
                <a:solidFill>
                  <a:srgbClr val="000000"/>
                </a:solidFill>
                <a:latin typeface="Times New Roman"/>
                <a:ea typeface="Times New Roman"/>
              </a:rPr>
              <a:t>Temsilcisi,</a:t>
            </a:r>
            <a:r>
              <a:rPr lang="en-US" altLang="zh-CN" sz="22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i="1" spc="1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Streptococcus</a:t>
            </a:r>
            <a:r>
              <a:rPr lang="en-US" altLang="zh-CN" sz="2200" i="1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i="1" spc="8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salivaris</a:t>
            </a:r>
            <a:r>
              <a:rPr lang="en-US" altLang="zh-CN" sz="2200" i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i="1" spc="15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ssp.thermophilus</a:t>
            </a:r>
            <a:r>
              <a:rPr lang="en-US" altLang="zh-CN" sz="2200" spc="15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’tur</a:t>
            </a:r>
            <a:r>
              <a:rPr lang="en-US" altLang="zh-CN" sz="2200" spc="1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2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70" dirty="0">
                <a:solidFill>
                  <a:srgbClr val="000000"/>
                </a:solidFill>
                <a:latin typeface="Times New Roman"/>
                <a:ea typeface="Times New Roman"/>
              </a:rPr>
              <a:t>Diğer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39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60" dirty="0">
                <a:solidFill>
                  <a:srgbClr val="000000"/>
                </a:solidFill>
                <a:latin typeface="Times New Roman"/>
                <a:ea typeface="Times New Roman"/>
              </a:rPr>
              <a:t>streptokoklardan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45" dirty="0">
                <a:solidFill>
                  <a:srgbClr val="000000"/>
                </a:solidFill>
                <a:latin typeface="Times New Roman"/>
                <a:ea typeface="Times New Roman"/>
              </a:rPr>
              <a:t>ayrılan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ea typeface="Times New Roman"/>
              </a:rPr>
              <a:t>tarafı,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75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75" dirty="0">
                <a:solidFill>
                  <a:srgbClr val="000000"/>
                </a:solidFill>
                <a:latin typeface="Times New Roman"/>
                <a:ea typeface="Times New Roman"/>
              </a:rPr>
              <a:t>yüksek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45" dirty="0">
                <a:solidFill>
                  <a:srgbClr val="000000"/>
                </a:solidFill>
                <a:latin typeface="Times New Roman"/>
                <a:ea typeface="Times New Roman"/>
              </a:rPr>
              <a:t>sıcaklıklarda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75" dirty="0">
                <a:solidFill>
                  <a:srgbClr val="000000"/>
                </a:solidFill>
                <a:latin typeface="Times New Roman"/>
                <a:ea typeface="Times New Roman"/>
              </a:rPr>
              <a:t>gelişme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7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ea typeface="Times New Roman"/>
              </a:rPr>
              <a:t>çoğalma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ea typeface="Times New Roman"/>
              </a:rPr>
              <a:t>göstermesidir.</a:t>
            </a:r>
          </a:p>
          <a:p>
            <a:pPr marL="274320" indent="-274320" hangingPunct="0">
              <a:lnSpc>
                <a:spcPct val="92083"/>
              </a:lnSpc>
            </a:pPr>
            <a:r>
              <a:rPr lang="en-US" altLang="zh-CN" sz="1550" spc="15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550" spc="17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200" spc="114" dirty="0">
                <a:solidFill>
                  <a:srgbClr val="000000"/>
                </a:solidFill>
                <a:latin typeface="Times New Roman"/>
                <a:ea typeface="Times New Roman"/>
              </a:rPr>
              <a:t>G(+)</a:t>
            </a:r>
            <a:r>
              <a:rPr lang="en-US" altLang="zh-CN" sz="22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2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ea typeface="Times New Roman"/>
              </a:rPr>
              <a:t>genellikle</a:t>
            </a:r>
            <a:r>
              <a:rPr lang="en-US" altLang="zh-CN" sz="22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10" dirty="0">
                <a:solidFill>
                  <a:srgbClr val="000000"/>
                </a:solidFill>
                <a:latin typeface="Times New Roman"/>
                <a:ea typeface="Times New Roman"/>
              </a:rPr>
              <a:t>diplokok</a:t>
            </a:r>
            <a:r>
              <a:rPr lang="en-US" altLang="zh-CN" sz="2200" spc="6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2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80" dirty="0">
                <a:solidFill>
                  <a:srgbClr val="000000"/>
                </a:solidFill>
                <a:latin typeface="Times New Roman"/>
                <a:ea typeface="Times New Roman"/>
              </a:rPr>
              <a:t>asitliği</a:t>
            </a:r>
            <a:r>
              <a:rPr lang="en-US" altLang="zh-CN" sz="22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04" dirty="0">
                <a:solidFill>
                  <a:srgbClr val="000000"/>
                </a:solidFill>
                <a:latin typeface="Times New Roman"/>
                <a:ea typeface="Times New Roman"/>
              </a:rPr>
              <a:t>artmış</a:t>
            </a:r>
            <a:r>
              <a:rPr lang="en-US" altLang="zh-CN" sz="22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04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60" dirty="0">
                <a:solidFill>
                  <a:srgbClr val="000000"/>
                </a:solidFill>
                <a:latin typeface="Times New Roman"/>
                <a:ea typeface="Times New Roman"/>
              </a:rPr>
              <a:t>kültürlerde</a:t>
            </a:r>
            <a:r>
              <a:rPr lang="en-US" altLang="zh-CN" sz="22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0" dirty="0">
                <a:solidFill>
                  <a:srgbClr val="000000"/>
                </a:solidFill>
                <a:latin typeface="Times New Roman"/>
                <a:ea typeface="Times New Roman"/>
              </a:rPr>
              <a:t>uzun</a:t>
            </a:r>
            <a:r>
              <a:rPr lang="en-US" altLang="zh-CN" sz="22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ea typeface="Times New Roman"/>
              </a:rPr>
              <a:t>zincirler</a:t>
            </a:r>
            <a:r>
              <a:rPr lang="en-US" altLang="zh-CN" sz="22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70" dirty="0">
                <a:solidFill>
                  <a:srgbClr val="000000"/>
                </a:solidFill>
                <a:latin typeface="Times New Roman"/>
                <a:ea typeface="Times New Roman"/>
              </a:rPr>
              <a:t>halinde</a:t>
            </a:r>
            <a:r>
              <a:rPr lang="en-US" altLang="zh-CN" sz="22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70" dirty="0">
                <a:solidFill>
                  <a:srgbClr val="000000"/>
                </a:solidFill>
                <a:latin typeface="Times New Roman"/>
                <a:ea typeface="Times New Roman"/>
              </a:rPr>
              <a:t>bulunur.</a:t>
            </a:r>
          </a:p>
          <a:p>
            <a:pPr marL="274320" indent="-274320" hangingPunct="0">
              <a:lnSpc>
                <a:spcPct val="95416"/>
              </a:lnSpc>
            </a:pPr>
            <a:r>
              <a:rPr lang="en-US" altLang="zh-CN" sz="1550" spc="17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550" spc="19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200" spc="135" dirty="0">
                <a:solidFill>
                  <a:srgbClr val="000000"/>
                </a:solidFill>
                <a:latin typeface="Times New Roman"/>
                <a:ea typeface="Times New Roman"/>
              </a:rPr>
              <a:t>45</a:t>
            </a:r>
            <a:r>
              <a:rPr lang="en-US" altLang="zh-CN" sz="22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85" dirty="0">
                <a:solidFill>
                  <a:srgbClr val="000000"/>
                </a:solidFill>
                <a:latin typeface="Times New Roman"/>
                <a:ea typeface="Times New Roman"/>
              </a:rPr>
              <a:t>C</a:t>
            </a:r>
            <a:r>
              <a:rPr lang="en-US" altLang="zh-CN" sz="22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10" dirty="0">
                <a:solidFill>
                  <a:srgbClr val="000000"/>
                </a:solidFill>
                <a:latin typeface="Times New Roman"/>
                <a:ea typeface="Times New Roman"/>
              </a:rPr>
              <a:t>gelişmesi</a:t>
            </a:r>
            <a:r>
              <a:rPr lang="en-US" altLang="zh-CN" sz="22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04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2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14" dirty="0">
                <a:solidFill>
                  <a:srgbClr val="000000"/>
                </a:solidFill>
                <a:latin typeface="Times New Roman"/>
                <a:ea typeface="Times New Roman"/>
              </a:rPr>
              <a:t>mezofil</a:t>
            </a:r>
            <a:r>
              <a:rPr lang="en-US" altLang="zh-CN" sz="22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04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14" dirty="0" err="1">
                <a:solidFill>
                  <a:srgbClr val="000000"/>
                </a:solidFill>
                <a:latin typeface="Times New Roman"/>
                <a:ea typeface="Times New Roman"/>
              </a:rPr>
              <a:t>streptokoklardan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ayrılırlar</a:t>
            </a:r>
            <a:r>
              <a:rPr lang="tr-TR" altLang="zh-CN" sz="2200" spc="12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200" spc="89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89" dirty="0">
                <a:solidFill>
                  <a:srgbClr val="000000"/>
                </a:solidFill>
                <a:latin typeface="Times New Roman"/>
                <a:ea typeface="Times New Roman"/>
              </a:rPr>
              <a:t>50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34" dirty="0">
                <a:solidFill>
                  <a:srgbClr val="000000"/>
                </a:solidFill>
                <a:latin typeface="Times New Roman"/>
                <a:ea typeface="Times New Roman"/>
              </a:rPr>
              <a:t>C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60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45" dirty="0">
                <a:solidFill>
                  <a:srgbClr val="000000"/>
                </a:solidFill>
                <a:latin typeface="Times New Roman"/>
                <a:ea typeface="Times New Roman"/>
              </a:rPr>
              <a:t>gelişmesi</a:t>
            </a:r>
            <a:r>
              <a:rPr lang="en-US" altLang="zh-CN" sz="22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14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45" dirty="0">
                <a:solidFill>
                  <a:srgbClr val="000000"/>
                </a:solidFill>
                <a:latin typeface="Times New Roman"/>
                <a:ea typeface="Times New Roman"/>
              </a:rPr>
              <a:t>bazı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45" dirty="0">
                <a:solidFill>
                  <a:srgbClr val="000000"/>
                </a:solidFill>
                <a:latin typeface="Times New Roman"/>
                <a:ea typeface="Times New Roman"/>
              </a:rPr>
              <a:t>enterekoklardan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10" dirty="0">
                <a:solidFill>
                  <a:srgbClr val="000000"/>
                </a:solidFill>
                <a:latin typeface="Times New Roman"/>
                <a:ea typeface="Times New Roman"/>
              </a:rPr>
              <a:t>ayrılırlar.Opt</a:t>
            </a:r>
            <a:r>
              <a:rPr lang="en-US" altLang="zh-CN" sz="2200" spc="10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64" dirty="0">
                <a:solidFill>
                  <a:srgbClr val="000000"/>
                </a:solidFill>
                <a:latin typeface="Times New Roman"/>
                <a:ea typeface="Times New Roman"/>
              </a:rPr>
              <a:t>37C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45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5" dirty="0">
                <a:solidFill>
                  <a:srgbClr val="000000"/>
                </a:solidFill>
                <a:latin typeface="Times New Roman"/>
                <a:ea typeface="Times New Roman"/>
              </a:rPr>
              <a:t>gelişmesi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00" dirty="0" err="1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tr-TR" altLang="zh-CN" sz="2200" spc="145" dirty="0" smtClean="0">
                <a:solidFill>
                  <a:srgbClr val="000000"/>
                </a:solidFill>
                <a:latin typeface="Times New Roman"/>
              </a:rPr>
              <a:t>m</a:t>
            </a:r>
            <a:r>
              <a:rPr lang="en-US" altLang="zh-CN" sz="2200" spc="145" dirty="0" smtClean="0">
                <a:solidFill>
                  <a:srgbClr val="000000"/>
                </a:solidFill>
                <a:latin typeface="Times New Roman"/>
                <a:ea typeface="Times New Roman"/>
              </a:rPr>
              <a:t>in</a:t>
            </a:r>
            <a:r>
              <a:rPr lang="en-US" altLang="zh-CN" sz="2200" spc="14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ea typeface="Times New Roman"/>
              </a:rPr>
              <a:t>19</a:t>
            </a:r>
            <a:r>
              <a:rPr lang="en-US" altLang="zh-CN" sz="2200" spc="10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ea typeface="Times New Roman"/>
              </a:rPr>
              <a:t>21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0" dirty="0">
                <a:solidFill>
                  <a:srgbClr val="000000"/>
                </a:solidFill>
                <a:latin typeface="Times New Roman"/>
                <a:ea typeface="Times New Roman"/>
              </a:rPr>
              <a:t>C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39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0" dirty="0">
                <a:solidFill>
                  <a:srgbClr val="000000"/>
                </a:solidFill>
                <a:latin typeface="Times New Roman"/>
                <a:ea typeface="Times New Roman"/>
              </a:rPr>
              <a:t>maksimum</a:t>
            </a:r>
            <a:r>
              <a:rPr lang="en-US" altLang="zh-CN" sz="22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35" dirty="0">
                <a:solidFill>
                  <a:srgbClr val="000000"/>
                </a:solidFill>
                <a:latin typeface="Times New Roman"/>
                <a:ea typeface="Times New Roman"/>
              </a:rPr>
              <a:t>ise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79" dirty="0">
                <a:solidFill>
                  <a:srgbClr val="000000"/>
                </a:solidFill>
                <a:latin typeface="Times New Roman"/>
                <a:ea typeface="Times New Roman"/>
              </a:rPr>
              <a:t>53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45" dirty="0">
                <a:solidFill>
                  <a:srgbClr val="000000"/>
                </a:solidFill>
                <a:latin typeface="Times New Roman"/>
                <a:ea typeface="Times New Roman"/>
              </a:rPr>
              <a:t>C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70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60" dirty="0">
                <a:solidFill>
                  <a:srgbClr val="000000"/>
                </a:solidFill>
                <a:latin typeface="Times New Roman"/>
                <a:ea typeface="Times New Roman"/>
              </a:rPr>
              <a:t>gelişme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ea typeface="Times New Roman"/>
              </a:rPr>
              <a:t>gösterirler.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8" name="Freeform 1608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9" name="Freeform 1609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0" name="Freeform 1610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1" name="Freeform 1611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2" name="Freeform 1612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3" name="Freeform 1613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4" name="Freeform 1614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5" name="TextBox 1615"/>
          <p:cNvSpPr txBox="1"/>
          <p:nvPr/>
        </p:nvSpPr>
        <p:spPr>
          <a:xfrm>
            <a:off x="548640" y="234186"/>
            <a:ext cx="7226500" cy="344540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74320" indent="-274320" hangingPunct="0">
              <a:lnSpc>
                <a:spcPct val="100000"/>
              </a:lnSpc>
            </a:pPr>
            <a:r>
              <a:rPr lang="en-US" altLang="zh-CN" sz="1650" spc="279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2400" spc="185" dirty="0">
                <a:solidFill>
                  <a:srgbClr val="000000"/>
                </a:solidFill>
                <a:latin typeface="Times New Roman"/>
                <a:ea typeface="Times New Roman"/>
              </a:rPr>
              <a:t>Sentetik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5" dirty="0">
                <a:solidFill>
                  <a:srgbClr val="000000"/>
                </a:solidFill>
                <a:latin typeface="Times New Roman"/>
                <a:ea typeface="Times New Roman"/>
              </a:rPr>
              <a:t>besiyerlerinde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seri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transferlerde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ea typeface="Times New Roman"/>
              </a:rPr>
              <a:t>özellikle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0" dirty="0">
                <a:solidFill>
                  <a:srgbClr val="000000"/>
                </a:solidFill>
                <a:latin typeface="Times New Roman"/>
                <a:ea typeface="Times New Roman"/>
              </a:rPr>
              <a:t>B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kompleks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ea typeface="Times New Roman"/>
              </a:rPr>
              <a:t>vitaminlere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ea typeface="Times New Roman"/>
              </a:rPr>
              <a:t>gereksinimi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5" dirty="0">
                <a:solidFill>
                  <a:srgbClr val="000000"/>
                </a:solidFill>
                <a:latin typeface="Times New Roman"/>
                <a:ea typeface="Times New Roman"/>
              </a:rPr>
              <a:t>yükse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ktir.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274320" indent="-274320" hangingPunct="0">
              <a:lnSpc>
                <a:spcPct val="100000"/>
              </a:lnSpc>
            </a:pPr>
            <a:r>
              <a:rPr lang="en-US" altLang="zh-CN" sz="1650" spc="16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650" spc="17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ea typeface="Times New Roman"/>
              </a:rPr>
              <a:t>B1,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ea typeface="Times New Roman"/>
              </a:rPr>
              <a:t>B2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ea typeface="Times New Roman"/>
              </a:rPr>
              <a:t>B12,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ea typeface="Times New Roman"/>
              </a:rPr>
              <a:t>nikotinamid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ea typeface="Times New Roman"/>
              </a:rPr>
              <a:t>pridoksal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ea typeface="Times New Roman"/>
              </a:rPr>
              <a:t>folik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40" dirty="0">
                <a:solidFill>
                  <a:srgbClr val="000000"/>
                </a:solidFill>
                <a:latin typeface="Times New Roman"/>
                <a:ea typeface="Times New Roman"/>
              </a:rPr>
              <a:t>B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kompleks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ea typeface="Times New Roman"/>
              </a:rPr>
              <a:t>vitaminlerde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ea typeface="Times New Roman"/>
              </a:rPr>
              <a:t>gelişmesi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bakımından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ea typeface="Times New Roman"/>
              </a:rPr>
              <a:t>önemlidir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ea typeface="Times New Roman"/>
              </a:rPr>
              <a:t>gereklidir.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5" dirty="0">
                <a:solidFill>
                  <a:srgbClr val="000000"/>
                </a:solidFill>
                <a:latin typeface="Times New Roman"/>
                <a:ea typeface="Times New Roman"/>
              </a:rPr>
              <a:t>Amino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ea typeface="Times New Roman"/>
              </a:rPr>
              <a:t>isteği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fazladır.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650" spc="25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2400" spc="175" dirty="0" err="1">
                <a:solidFill>
                  <a:srgbClr val="000000"/>
                </a:solidFill>
                <a:latin typeface="Times New Roman"/>
                <a:ea typeface="Times New Roman"/>
              </a:rPr>
              <a:t>Obligat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homofermantati</a:t>
            </a:r>
            <a:r>
              <a:rPr lang="tr-TR" altLang="zh-CN" sz="2400" spc="185" dirty="0" smtClean="0">
                <a:solidFill>
                  <a:srgbClr val="000000"/>
                </a:solidFill>
                <a:latin typeface="Times New Roman"/>
                <a:ea typeface="Times New Roman"/>
              </a:rPr>
              <a:t>f</a:t>
            </a:r>
            <a:r>
              <a:rPr lang="en-US" altLang="zh-CN" sz="2400" spc="10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özelliğe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ea typeface="Times New Roman"/>
              </a:rPr>
              <a:t>sahiptir.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Sütte</a:t>
            </a:r>
          </a:p>
          <a:p>
            <a:pPr marL="0" indent="274320">
              <a:lnSpc>
                <a:spcPct val="100000"/>
              </a:lnSpc>
            </a:pPr>
            <a:r>
              <a:rPr lang="en-US" altLang="zh-CN" sz="2400" spc="200" dirty="0">
                <a:solidFill>
                  <a:srgbClr val="000000"/>
                </a:solidFill>
                <a:latin typeface="Times New Roman"/>
                <a:ea typeface="Times New Roman"/>
              </a:rPr>
              <a:t>%0.7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0.8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oranında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L(+)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ea typeface="Times New Roman"/>
              </a:rPr>
              <a:t>oluştururlar.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6" name="Freeform 1616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7" name="Freeform 1617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8" name="Freeform 1618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9" name="Freeform 1619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0" name="Freeform 1620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1" name="Freeform 1621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2" name="Freeform 1622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3" name="TextBox 1623"/>
          <p:cNvSpPr txBox="1"/>
          <p:nvPr/>
        </p:nvSpPr>
        <p:spPr>
          <a:xfrm>
            <a:off x="548640" y="348376"/>
            <a:ext cx="7273907" cy="559156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900" spc="179" dirty="0">
                <a:solidFill>
                  <a:srgbClr val="555E6B"/>
                </a:solidFill>
                <a:latin typeface="Times New Roman"/>
                <a:ea typeface="Times New Roman"/>
              </a:rPr>
              <a:t>F</a:t>
            </a:r>
            <a:r>
              <a:rPr lang="en-US" altLang="zh-CN" sz="2300" spc="189" dirty="0">
                <a:solidFill>
                  <a:srgbClr val="555E6B"/>
                </a:solidFill>
                <a:latin typeface="Times New Roman"/>
                <a:ea typeface="Times New Roman"/>
              </a:rPr>
              <a:t>ARROW</a:t>
            </a:r>
            <a:r>
              <a:rPr lang="en-US" altLang="zh-CN" sz="2300" spc="69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300" spc="175" dirty="0">
                <a:solidFill>
                  <a:srgbClr val="555E6B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300" spc="69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900" spc="225" dirty="0">
                <a:solidFill>
                  <a:srgbClr val="555E6B"/>
                </a:solidFill>
                <a:latin typeface="Times New Roman"/>
                <a:ea typeface="Times New Roman"/>
              </a:rPr>
              <a:t>C</a:t>
            </a:r>
            <a:r>
              <a:rPr lang="en-US" altLang="zh-CN" sz="2300" spc="150" dirty="0">
                <a:solidFill>
                  <a:srgbClr val="555E6B"/>
                </a:solidFill>
                <a:latin typeface="Times New Roman"/>
                <a:ea typeface="Times New Roman"/>
              </a:rPr>
              <a:t>OLLİNS</a:t>
            </a:r>
            <a:r>
              <a:rPr lang="en-US" altLang="zh-CN" sz="2300" spc="69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900" spc="145" dirty="0">
                <a:solidFill>
                  <a:srgbClr val="555E6B"/>
                </a:solidFill>
                <a:latin typeface="Times New Roman"/>
                <a:ea typeface="Times New Roman"/>
              </a:rPr>
              <a:t>(1984)</a:t>
            </a:r>
          </a:p>
          <a:p>
            <a:pPr marL="0">
              <a:lnSpc>
                <a:spcPct val="100000"/>
              </a:lnSpc>
              <a:spcBef>
                <a:spcPts val="275"/>
              </a:spcBef>
            </a:pPr>
            <a:r>
              <a:rPr lang="en-US" altLang="zh-CN" sz="1350" spc="179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350" spc="20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900" i="1" spc="110" dirty="0" smtClean="0">
                <a:solidFill>
                  <a:srgbClr val="000000"/>
                </a:solidFill>
                <a:latin typeface="Times New Roman"/>
                <a:ea typeface="Times New Roman"/>
              </a:rPr>
              <a:t>Str</a:t>
            </a:r>
            <a:r>
              <a:rPr lang="en-US" altLang="zh-CN" sz="1900" i="1" spc="69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tr-TR" altLang="zh-CN" sz="1900" i="1" spc="75" dirty="0" smtClean="0">
                <a:solidFill>
                  <a:srgbClr val="000000"/>
                </a:solidFill>
                <a:latin typeface="Times New Roman"/>
                <a:cs typeface="Times New Roman"/>
              </a:rPr>
              <a:t>s</a:t>
            </a:r>
            <a:r>
              <a:rPr lang="en-US" altLang="zh-CN" sz="1900" i="1" spc="11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alivarius</a:t>
            </a:r>
            <a:r>
              <a:rPr lang="en-US" altLang="zh-CN" sz="1900" i="1" spc="69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i="1" spc="154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900" i="1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i="1" spc="110" dirty="0" smtClean="0">
                <a:solidFill>
                  <a:srgbClr val="000000"/>
                </a:solidFill>
                <a:latin typeface="Times New Roman"/>
                <a:ea typeface="Times New Roman"/>
              </a:rPr>
              <a:t>Str</a:t>
            </a:r>
            <a:r>
              <a:rPr lang="en-US" altLang="zh-CN" sz="1900" i="1" spc="75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tr-TR" altLang="zh-CN" sz="1900" i="1" spc="69" dirty="0" smtClean="0">
                <a:solidFill>
                  <a:srgbClr val="000000"/>
                </a:solidFill>
                <a:latin typeface="Times New Roman"/>
                <a:cs typeface="Times New Roman"/>
              </a:rPr>
              <a:t>t</a:t>
            </a:r>
            <a:r>
              <a:rPr lang="en-US" altLang="zh-CN" sz="1900" i="1" spc="129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hermophilus</a:t>
            </a:r>
            <a:r>
              <a:rPr lang="en-US" altLang="zh-CN" sz="1900" spc="129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’un</a:t>
            </a:r>
            <a:r>
              <a:rPr lang="en-US" altLang="zh-CN" sz="1900" spc="69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suşu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arasında</a:t>
            </a:r>
          </a:p>
          <a:p>
            <a:pPr marL="0" indent="274320">
              <a:lnSpc>
                <a:spcPct val="84583"/>
              </a:lnSpc>
            </a:pPr>
            <a:r>
              <a:rPr lang="en-US" altLang="zh-CN" sz="1900" spc="145" dirty="0">
                <a:solidFill>
                  <a:srgbClr val="000000"/>
                </a:solidFill>
                <a:latin typeface="Times New Roman"/>
                <a:ea typeface="Times New Roman"/>
              </a:rPr>
              <a:t>%64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91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oldukça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0" dirty="0">
                <a:solidFill>
                  <a:srgbClr val="000000"/>
                </a:solidFill>
                <a:latin typeface="Times New Roman"/>
                <a:ea typeface="Times New Roman"/>
              </a:rPr>
              <a:t>kuvvetli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60" dirty="0">
                <a:solidFill>
                  <a:srgbClr val="000000"/>
                </a:solidFill>
                <a:latin typeface="Times New Roman"/>
                <a:ea typeface="Times New Roman"/>
              </a:rPr>
              <a:t>DNA/DNA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4" dirty="0">
                <a:solidFill>
                  <a:srgbClr val="000000"/>
                </a:solidFill>
                <a:latin typeface="Times New Roman"/>
                <a:ea typeface="Times New Roman"/>
              </a:rPr>
              <a:t>hibridazasyonunun</a:t>
            </a:r>
          </a:p>
          <a:p>
            <a:pPr marL="0" indent="274320">
              <a:lnSpc>
                <a:spcPct val="85000"/>
              </a:lnSpc>
            </a:pP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olduğunu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göstermişlerdir.Her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4" dirty="0">
                <a:solidFill>
                  <a:srgbClr val="000000"/>
                </a:solidFill>
                <a:latin typeface="Times New Roman"/>
                <a:ea typeface="Times New Roman"/>
              </a:rPr>
              <a:t>iki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bakterinin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200" dirty="0">
                <a:solidFill>
                  <a:srgbClr val="000000"/>
                </a:solidFill>
                <a:latin typeface="Times New Roman"/>
                <a:ea typeface="Times New Roman"/>
              </a:rPr>
              <a:t>G+C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245" dirty="0">
                <a:solidFill>
                  <a:srgbClr val="000000"/>
                </a:solidFill>
                <a:latin typeface="Times New Roman"/>
                <a:ea typeface="Times New Roman"/>
              </a:rPr>
              <a:t>%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sinin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0" dirty="0">
                <a:solidFill>
                  <a:srgbClr val="000000"/>
                </a:solidFill>
                <a:latin typeface="Times New Roman"/>
                <a:ea typeface="Times New Roman"/>
              </a:rPr>
              <a:t>37</a:t>
            </a:r>
            <a:r>
              <a:rPr lang="en-US" altLang="zh-CN" sz="1900" spc="104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  <a:p>
            <a:pPr marL="0" indent="274320">
              <a:lnSpc>
                <a:spcPct val="91666"/>
              </a:lnSpc>
            </a:pPr>
            <a:r>
              <a:rPr lang="en-US" altLang="zh-CN" sz="1900" spc="164" dirty="0">
                <a:solidFill>
                  <a:srgbClr val="000000"/>
                </a:solidFill>
                <a:latin typeface="Times New Roman"/>
                <a:ea typeface="Times New Roman"/>
              </a:rPr>
              <a:t>40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arasında</a:t>
            </a:r>
            <a:r>
              <a:rPr lang="en-US" altLang="zh-CN" sz="19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değiştiği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tespit</a:t>
            </a:r>
            <a:r>
              <a:rPr lang="en-US" altLang="zh-CN" sz="19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edilmiştir.</a:t>
            </a:r>
          </a:p>
          <a:p>
            <a:pPr marL="274320" indent="-274320" hangingPunct="0">
              <a:lnSpc>
                <a:spcPct val="86250"/>
              </a:lnSpc>
            </a:pPr>
            <a:r>
              <a:rPr lang="en-US" altLang="zh-CN" sz="1350" spc="164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350" spc="18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Streptococcus</a:t>
            </a:r>
            <a:r>
              <a:rPr lang="en-US" altLang="zh-CN" sz="19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0" dirty="0">
                <a:solidFill>
                  <a:srgbClr val="000000"/>
                </a:solidFill>
                <a:latin typeface="Times New Roman"/>
                <a:ea typeface="Times New Roman"/>
              </a:rPr>
              <a:t>salivarius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Thermophilus</a:t>
            </a:r>
            <a:r>
              <a:rPr lang="en-US" altLang="zh-CN" sz="19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diğer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0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bakterilere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antibiyotiklere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oldukça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duyarlıdır.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Özellikle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penisilinin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ortamda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0.1</a:t>
            </a:r>
            <a:r>
              <a:rPr lang="en-US" altLang="zh-CN" sz="1900" spc="94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0.5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IU/ml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düzeyinde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bulunması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bakterinin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inhibe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45" dirty="0">
                <a:solidFill>
                  <a:srgbClr val="000000"/>
                </a:solidFill>
                <a:latin typeface="Times New Roman"/>
                <a:ea typeface="Times New Roman"/>
              </a:rPr>
              <a:t>olmasına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45" dirty="0">
                <a:solidFill>
                  <a:srgbClr val="000000"/>
                </a:solidFill>
                <a:latin typeface="Times New Roman"/>
                <a:ea typeface="Times New Roman"/>
              </a:rPr>
              <a:t>sebep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olur.</a:t>
            </a:r>
          </a:p>
          <a:p>
            <a:pPr marL="274320" indent="-274320" hangingPunct="0">
              <a:lnSpc>
                <a:spcPct val="89166"/>
              </a:lnSpc>
            </a:pPr>
            <a:r>
              <a:rPr lang="en-US" altLang="zh-CN" sz="1350" spc="18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350" spc="21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Bakterilerin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antibiyotiklere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duyarlılığı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sütlerde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antibiyotik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64" dirty="0">
                <a:solidFill>
                  <a:srgbClr val="000000"/>
                </a:solidFill>
                <a:latin typeface="Times New Roman"/>
                <a:ea typeface="Times New Roman"/>
              </a:rPr>
              <a:t>aranmasında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test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64" dirty="0">
                <a:solidFill>
                  <a:srgbClr val="000000"/>
                </a:solidFill>
                <a:latin typeface="Times New Roman"/>
                <a:ea typeface="Times New Roman"/>
              </a:rPr>
              <a:t>mikroorganizmasında</a:t>
            </a:r>
            <a:r>
              <a:rPr lang="en-US" altLang="zh-CN" sz="19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test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0" dirty="0">
                <a:solidFill>
                  <a:srgbClr val="000000"/>
                </a:solidFill>
                <a:latin typeface="Times New Roman"/>
                <a:ea typeface="Times New Roman"/>
              </a:rPr>
              <a:t>mikroorganizması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kullanılmasını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79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sağlamaktadır.</a:t>
            </a:r>
          </a:p>
          <a:p>
            <a:pPr marL="274320" indent="-274320" hangingPunct="0">
              <a:lnSpc>
                <a:spcPct val="84166"/>
              </a:lnSpc>
            </a:pPr>
            <a:r>
              <a:rPr lang="en-US" altLang="zh-CN" sz="1350" spc="17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350" spc="20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900" i="1" spc="120" dirty="0">
                <a:solidFill>
                  <a:srgbClr val="000000"/>
                </a:solidFill>
                <a:latin typeface="Times New Roman"/>
                <a:ea typeface="Times New Roman"/>
              </a:rPr>
              <a:t>Streptocuccus</a:t>
            </a:r>
            <a:r>
              <a:rPr lang="en-US" altLang="zh-CN" sz="1900" i="1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i="1" spc="104" dirty="0" err="1">
                <a:solidFill>
                  <a:srgbClr val="000000"/>
                </a:solidFill>
                <a:latin typeface="Times New Roman"/>
                <a:ea typeface="Times New Roman"/>
              </a:rPr>
              <a:t>salivarius</a:t>
            </a:r>
            <a:r>
              <a:rPr lang="en-US" altLang="zh-CN" sz="1900" i="1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i="1" spc="129" dirty="0" smtClean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1900" i="1" spc="75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tr-TR" altLang="zh-CN" sz="1900" i="1" spc="69" dirty="0" smtClean="0">
                <a:solidFill>
                  <a:srgbClr val="000000"/>
                </a:solidFill>
                <a:latin typeface="Times New Roman"/>
                <a:cs typeface="Times New Roman"/>
              </a:rPr>
              <a:t>t</a:t>
            </a:r>
            <a:r>
              <a:rPr lang="en-US" altLang="zh-CN" sz="1900" i="1" spc="129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hermophilus</a:t>
            </a:r>
            <a:r>
              <a:rPr lang="en-US" altLang="zh-CN" sz="1900" i="1" spc="7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45" dirty="0">
                <a:solidFill>
                  <a:srgbClr val="000000"/>
                </a:solidFill>
                <a:latin typeface="Times New Roman"/>
                <a:ea typeface="Times New Roman"/>
              </a:rPr>
              <a:t>un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bazzı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4" dirty="0">
                <a:solidFill>
                  <a:srgbClr val="000000"/>
                </a:solidFill>
                <a:latin typeface="Times New Roman"/>
                <a:ea typeface="Times New Roman"/>
              </a:rPr>
              <a:t>suşları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eksopolisakkaritlerden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oluşturur.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Ekzopolisakkaritler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4" dirty="0">
                <a:solidFill>
                  <a:srgbClr val="000000"/>
                </a:solidFill>
                <a:latin typeface="Times New Roman"/>
                <a:ea typeface="Times New Roman"/>
              </a:rPr>
              <a:t>suda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çözünürler.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75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nedenle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meyveli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aromalı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yoğurtlarda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vizkoz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yapı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6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ayranın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60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fazla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akıcılık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0" dirty="0">
                <a:solidFill>
                  <a:srgbClr val="000000"/>
                </a:solidFill>
                <a:latin typeface="Times New Roman"/>
                <a:ea typeface="Times New Roman"/>
              </a:rPr>
              <a:t>kazzanması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4" dirty="0">
                <a:solidFill>
                  <a:srgbClr val="000000"/>
                </a:solidFill>
                <a:latin typeface="Times New Roman"/>
                <a:ea typeface="Times New Roman"/>
              </a:rPr>
              <a:t>amacına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yönelik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bakterilerin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belli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4" dirty="0">
                <a:solidFill>
                  <a:srgbClr val="000000"/>
                </a:solidFill>
                <a:latin typeface="Times New Roman"/>
                <a:ea typeface="Times New Roman"/>
              </a:rPr>
              <a:t>mir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45" dirty="0">
                <a:solidFill>
                  <a:srgbClr val="000000"/>
                </a:solidFill>
                <a:latin typeface="Times New Roman"/>
                <a:ea typeface="Times New Roman"/>
              </a:rPr>
              <a:t>miktarda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ekzopolisakkarit</a:t>
            </a:r>
            <a:r>
              <a:rPr lang="en-US" altLang="zh-CN" sz="19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oluşturan</a:t>
            </a:r>
            <a:r>
              <a:rPr lang="en-US" altLang="zh-CN" sz="19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suşları</a:t>
            </a:r>
            <a:r>
              <a:rPr lang="en-US" altLang="zh-CN" sz="19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tercih</a:t>
            </a:r>
            <a:r>
              <a:rPr lang="en-US" altLang="zh-CN" sz="19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edilmektedir.</a:t>
            </a:r>
          </a:p>
          <a:p>
            <a:pPr marL="274320" indent="-274320" hangingPunct="0">
              <a:lnSpc>
                <a:spcPct val="95416"/>
              </a:lnSpc>
            </a:pPr>
            <a:r>
              <a:rPr lang="en-US" altLang="zh-CN" sz="1350" spc="179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350" spc="20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Termofil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karakterli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bakteri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türü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i="1" spc="114" dirty="0">
                <a:solidFill>
                  <a:srgbClr val="000000"/>
                </a:solidFill>
                <a:latin typeface="Times New Roman"/>
                <a:ea typeface="Times New Roman"/>
              </a:rPr>
              <a:t>Lactobacillus</a:t>
            </a:r>
            <a:r>
              <a:rPr lang="en-US" altLang="zh-CN" sz="1900" i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i="1" spc="114" dirty="0" err="1">
                <a:solidFill>
                  <a:srgbClr val="000000"/>
                </a:solidFill>
                <a:latin typeface="Times New Roman"/>
                <a:ea typeface="Times New Roman"/>
              </a:rPr>
              <a:t>delbruecklii</a:t>
            </a:r>
            <a:r>
              <a:rPr lang="en-US" altLang="zh-CN" sz="1900" i="1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i="1" spc="129" dirty="0" smtClean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1900" i="1" spc="8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tr-TR" altLang="zh-CN" sz="1900" i="1" spc="75" dirty="0" smtClean="0">
                <a:solidFill>
                  <a:srgbClr val="000000"/>
                </a:solidFill>
                <a:latin typeface="Times New Roman"/>
                <a:cs typeface="Times New Roman"/>
              </a:rPr>
              <a:t>b</a:t>
            </a:r>
            <a:r>
              <a:rPr lang="en-US" altLang="zh-CN" sz="1900" i="1" spc="12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ulgaricus</a:t>
            </a:r>
            <a:r>
              <a:rPr lang="en-US" altLang="zh-CN" sz="1900" i="1" spc="7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4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4" dirty="0">
                <a:solidFill>
                  <a:srgbClr val="000000"/>
                </a:solidFill>
                <a:latin typeface="Times New Roman"/>
                <a:ea typeface="Times New Roman"/>
              </a:rPr>
              <a:t>birlikte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yoğurdun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yapımında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45" dirty="0">
                <a:solidFill>
                  <a:srgbClr val="000000"/>
                </a:solidFill>
                <a:latin typeface="Times New Roman"/>
                <a:ea typeface="Times New Roman"/>
              </a:rPr>
              <a:t>kültür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6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kullanılır.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4" name="Freeform 1624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5" name="Freeform 1625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6" name="Freeform 1626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7" name="Freeform 1627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8" name="Freeform 1628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9" name="Freeform 1629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0" name="Freeform 1630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1" name="TextBox 1631"/>
          <p:cNvSpPr txBox="1"/>
          <p:nvPr/>
        </p:nvSpPr>
        <p:spPr>
          <a:xfrm>
            <a:off x="548640" y="150176"/>
            <a:ext cx="7350612" cy="643667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74320" indent="-274320" hangingPunct="0">
              <a:lnSpc>
                <a:spcPct val="88749"/>
              </a:lnSpc>
            </a:pPr>
            <a:r>
              <a:rPr lang="en-US" altLang="zh-CN" sz="1350" spc="18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350" spc="22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Sütte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simbiyotik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60" dirty="0">
                <a:solidFill>
                  <a:srgbClr val="000000"/>
                </a:solidFill>
                <a:latin typeface="Times New Roman"/>
                <a:ea typeface="Times New Roman"/>
              </a:rPr>
              <a:t>yaşam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sürdürürler,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yoğurda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aşılandığında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önce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S.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Thermophilus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ortamın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asitliğinin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45" dirty="0">
                <a:solidFill>
                  <a:srgbClr val="000000"/>
                </a:solidFill>
                <a:latin typeface="Times New Roman"/>
                <a:ea typeface="Times New Roman"/>
              </a:rPr>
              <a:t>düşük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olması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nedeniyle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45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klay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gelişmeye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başlar.laktozzu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fermente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64" dirty="0">
                <a:solidFill>
                  <a:srgbClr val="000000"/>
                </a:solidFill>
                <a:latin typeface="Times New Roman"/>
                <a:ea typeface="Times New Roman"/>
              </a:rPr>
              <a:t>ederek</a:t>
            </a:r>
            <a:r>
              <a:rPr lang="en-US" altLang="zh-CN" sz="19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19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19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4" dirty="0">
                <a:solidFill>
                  <a:srgbClr val="000000"/>
                </a:solidFill>
                <a:latin typeface="Times New Roman"/>
                <a:ea typeface="Times New Roman"/>
              </a:rPr>
              <a:t>oluştururken</a:t>
            </a:r>
            <a:r>
              <a:rPr lang="en-US" altLang="zh-CN" sz="19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19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0" dirty="0">
                <a:solidFill>
                  <a:srgbClr val="000000"/>
                </a:solidFill>
                <a:latin typeface="Times New Roman"/>
                <a:ea typeface="Times New Roman"/>
              </a:rPr>
              <a:t>taraftanda</a:t>
            </a:r>
            <a:r>
              <a:rPr lang="en-US" altLang="zh-CN" sz="19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proteinleri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salgıladığı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proteolitik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enzimleri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sayesinde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hidrolize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45" dirty="0">
                <a:solidFill>
                  <a:srgbClr val="000000"/>
                </a:solidFill>
                <a:latin typeface="Times New Roman"/>
                <a:ea typeface="Times New Roman"/>
              </a:rPr>
              <a:t>ederek</a:t>
            </a:r>
          </a:p>
          <a:p>
            <a:pPr marL="274320" hangingPunct="0">
              <a:lnSpc>
                <a:spcPct val="82916"/>
              </a:lnSpc>
            </a:pP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Str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Salivarius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ssp.thermophilus’un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gereksinim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4" dirty="0">
                <a:solidFill>
                  <a:srgbClr val="000000"/>
                </a:solidFill>
                <a:latin typeface="Times New Roman"/>
                <a:ea typeface="Times New Roman"/>
              </a:rPr>
              <a:t>duyduğu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Valin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4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diğer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60" dirty="0">
                <a:solidFill>
                  <a:srgbClr val="000000"/>
                </a:solidFill>
                <a:latin typeface="Times New Roman"/>
                <a:ea typeface="Times New Roman"/>
              </a:rPr>
              <a:t>amino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asitlerin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açığa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çıkmasını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sağlar.sütün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4.7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95" dirty="0">
                <a:solidFill>
                  <a:srgbClr val="000000"/>
                </a:solidFill>
                <a:latin typeface="Times New Roman"/>
                <a:ea typeface="Times New Roman"/>
              </a:rPr>
              <a:t>pH</a:t>
            </a:r>
          </a:p>
          <a:p>
            <a:pPr marL="274320" hangingPunct="0">
              <a:lnSpc>
                <a:spcPct val="85416"/>
              </a:lnSpc>
            </a:pP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ye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gelmesiyle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kazein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pıhtılaşması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gerçekleşir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yoğurdun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60" dirty="0">
                <a:solidFill>
                  <a:srgbClr val="000000"/>
                </a:solidFill>
                <a:latin typeface="Times New Roman"/>
                <a:ea typeface="Times New Roman"/>
              </a:rPr>
              <a:t>oluiumunu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sağlar.</a:t>
            </a:r>
          </a:p>
          <a:p>
            <a:pPr marL="274320" indent="-274320" hangingPunct="0">
              <a:lnSpc>
                <a:spcPct val="85000"/>
              </a:lnSpc>
            </a:pPr>
            <a:r>
              <a:rPr lang="en-US" altLang="zh-CN" sz="1350" spc="154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350" spc="17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ea typeface="Times New Roman"/>
              </a:rPr>
              <a:t>Kaliteli</a:t>
            </a:r>
            <a:r>
              <a:rPr lang="en-US" altLang="zh-CN" sz="19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yopurt</a:t>
            </a:r>
            <a:r>
              <a:rPr lang="en-US" altLang="zh-CN" sz="19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yapımında</a:t>
            </a:r>
            <a:r>
              <a:rPr lang="en-US" altLang="zh-CN" sz="19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temel</a:t>
            </a:r>
            <a:r>
              <a:rPr lang="en-US" altLang="zh-CN" sz="19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4" dirty="0">
                <a:solidFill>
                  <a:srgbClr val="000000"/>
                </a:solidFill>
                <a:latin typeface="Times New Roman"/>
                <a:ea typeface="Times New Roman"/>
              </a:rPr>
              <a:t>koşul</a:t>
            </a:r>
            <a:r>
              <a:rPr lang="en-US" altLang="zh-CN" sz="19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ea typeface="Times New Roman"/>
              </a:rPr>
              <a:t>özellikleri</a:t>
            </a:r>
            <a:r>
              <a:rPr lang="en-US" altLang="zh-CN" sz="19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94" dirty="0">
                <a:solidFill>
                  <a:srgbClr val="000000"/>
                </a:solidFill>
                <a:latin typeface="Times New Roman"/>
                <a:ea typeface="Times New Roman"/>
              </a:rPr>
              <a:t>iyi</a:t>
            </a:r>
            <a:r>
              <a:rPr lang="en-US" altLang="zh-CN" sz="19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94" dirty="0">
                <a:solidFill>
                  <a:srgbClr val="000000"/>
                </a:solidFill>
                <a:latin typeface="Times New Roman"/>
                <a:ea typeface="Times New Roman"/>
              </a:rPr>
              <a:t>seçilmiş,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birbiriyle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70" dirty="0">
                <a:solidFill>
                  <a:srgbClr val="000000"/>
                </a:solidFill>
                <a:latin typeface="Times New Roman"/>
                <a:ea typeface="Times New Roman"/>
              </a:rPr>
              <a:t>uyumlu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75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iki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bakteriyi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45" dirty="0">
                <a:solidFill>
                  <a:srgbClr val="000000"/>
                </a:solidFill>
                <a:latin typeface="Times New Roman"/>
                <a:ea typeface="Times New Roman"/>
              </a:rPr>
              <a:t>yaklaşık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eşit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miktarlarda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45" dirty="0">
                <a:solidFill>
                  <a:srgbClr val="000000"/>
                </a:solidFill>
                <a:latin typeface="Times New Roman"/>
                <a:ea typeface="Times New Roman"/>
              </a:rPr>
              <a:t>bulunduran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yoğurt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kültürüyle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70" dirty="0">
                <a:solidFill>
                  <a:srgbClr val="000000"/>
                </a:solidFill>
                <a:latin typeface="Times New Roman"/>
                <a:ea typeface="Times New Roman"/>
              </a:rPr>
              <a:t>%2.5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3.0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oranında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süte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aşılanması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0" dirty="0">
                <a:solidFill>
                  <a:srgbClr val="000000"/>
                </a:solidFill>
                <a:latin typeface="Times New Roman"/>
                <a:ea typeface="Times New Roman"/>
              </a:rPr>
              <a:t>42</a:t>
            </a:r>
            <a:r>
              <a:rPr lang="en-US" altLang="zh-CN" sz="1900" spc="10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900" spc="150" dirty="0">
                <a:solidFill>
                  <a:srgbClr val="000000"/>
                </a:solidFill>
                <a:latin typeface="Times New Roman"/>
                <a:ea typeface="Times New Roman"/>
              </a:rPr>
              <a:t>45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200" dirty="0">
                <a:solidFill>
                  <a:srgbClr val="000000"/>
                </a:solidFill>
                <a:latin typeface="Times New Roman"/>
                <a:ea typeface="Times New Roman"/>
              </a:rPr>
              <a:t>C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4" dirty="0">
                <a:solidFill>
                  <a:srgbClr val="000000"/>
                </a:solidFill>
                <a:latin typeface="Times New Roman"/>
                <a:ea typeface="Times New Roman"/>
              </a:rPr>
              <a:t>lik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inkibasyon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sıcaklığında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4" dirty="0">
                <a:solidFill>
                  <a:srgbClr val="000000"/>
                </a:solidFill>
                <a:latin typeface="Times New Roman"/>
                <a:ea typeface="Times New Roman"/>
              </a:rPr>
              <a:t>3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saat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içinde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pıhtılaşmanın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60" dirty="0">
                <a:solidFill>
                  <a:srgbClr val="000000"/>
                </a:solidFill>
                <a:latin typeface="Times New Roman"/>
                <a:ea typeface="Times New Roman"/>
              </a:rPr>
              <a:t>meydana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gelmesidir.</a:t>
            </a:r>
          </a:p>
          <a:p>
            <a:pPr marL="274320" indent="-274320" hangingPunct="0">
              <a:lnSpc>
                <a:spcPct val="86666"/>
              </a:lnSpc>
            </a:pPr>
            <a:r>
              <a:rPr lang="en-US" altLang="zh-CN" sz="1350" spc="179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350" spc="204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Yapılan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çalışmalarda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4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0" dirty="0">
                <a:solidFill>
                  <a:srgbClr val="000000"/>
                </a:solidFill>
                <a:latin typeface="Times New Roman"/>
                <a:ea typeface="Times New Roman"/>
              </a:rPr>
              <a:t>iki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bakteri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4" dirty="0">
                <a:solidFill>
                  <a:srgbClr val="000000"/>
                </a:solidFill>
                <a:latin typeface="Times New Roman"/>
                <a:ea typeface="Times New Roman"/>
              </a:rPr>
              <a:t>birlikte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olduklarında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4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koşullar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sağlandığında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oluşturdukları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4" dirty="0">
                <a:solidFill>
                  <a:srgbClr val="000000"/>
                </a:solidFill>
                <a:latin typeface="Times New Roman"/>
                <a:ea typeface="Times New Roman"/>
              </a:rPr>
              <a:t>maddeler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6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açığa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çıkardıkları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metabolitler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sayesinde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birbirlerinin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gelişmesini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teşv</a:t>
            </a:r>
            <a:r>
              <a:rPr lang="en-US" altLang="zh-CN" sz="19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ettikleri</a:t>
            </a:r>
            <a:r>
              <a:rPr lang="en-US" altLang="zh-CN" sz="19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0" dirty="0">
                <a:solidFill>
                  <a:srgbClr val="000000"/>
                </a:solidFill>
                <a:latin typeface="Times New Roman"/>
                <a:ea typeface="Times New Roman"/>
              </a:rPr>
              <a:t>ortaya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4" dirty="0">
                <a:solidFill>
                  <a:srgbClr val="000000"/>
                </a:solidFill>
                <a:latin typeface="Times New Roman"/>
                <a:ea typeface="Times New Roman"/>
              </a:rPr>
              <a:t>konulmuştur.</a:t>
            </a:r>
          </a:p>
          <a:p>
            <a:pPr marL="274320" indent="-274320" hangingPunct="0">
              <a:lnSpc>
                <a:spcPct val="95416"/>
              </a:lnSpc>
            </a:pPr>
            <a:r>
              <a:rPr lang="en-US" altLang="zh-CN" sz="1350" spc="17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350" spc="19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Streptococcus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salivarius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Thermophilusa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ait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treonin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aldolazz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45" dirty="0">
                <a:solidFill>
                  <a:srgbClr val="000000"/>
                </a:solidFill>
                <a:latin typeface="Times New Roman"/>
                <a:ea typeface="Times New Roman"/>
              </a:rPr>
              <a:t>30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95" dirty="0">
                <a:solidFill>
                  <a:srgbClr val="000000"/>
                </a:solidFill>
                <a:latin typeface="Times New Roman"/>
                <a:ea typeface="Times New Roman"/>
              </a:rPr>
              <a:t>C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nin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üzerinde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4" dirty="0">
                <a:solidFill>
                  <a:srgbClr val="000000"/>
                </a:solidFill>
                <a:latin typeface="Times New Roman"/>
                <a:ea typeface="Times New Roman"/>
              </a:rPr>
              <a:t>aktivite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göstermez.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Lactobacillus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delbrueckii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Bulgaricusun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enzimi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ise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40</a:t>
            </a:r>
            <a:r>
              <a:rPr lang="en-US" altLang="zh-CN" sz="1900" spc="94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45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85" dirty="0">
                <a:solidFill>
                  <a:srgbClr val="000000"/>
                </a:solidFill>
                <a:latin typeface="Times New Roman"/>
                <a:ea typeface="Times New Roman"/>
              </a:rPr>
              <a:t>C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0" dirty="0">
                <a:solidFill>
                  <a:srgbClr val="000000"/>
                </a:solidFill>
                <a:latin typeface="Times New Roman"/>
                <a:ea typeface="Times New Roman"/>
              </a:rPr>
              <a:t>aktif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4" dirty="0">
                <a:solidFill>
                  <a:srgbClr val="000000"/>
                </a:solidFill>
                <a:latin typeface="Times New Roman"/>
                <a:ea typeface="Times New Roman"/>
              </a:rPr>
              <a:t>olduğundan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üreilen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asetaldehit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200" dirty="0">
                <a:solidFill>
                  <a:srgbClr val="000000"/>
                </a:solidFill>
                <a:latin typeface="Times New Roman"/>
                <a:ea typeface="Times New Roman"/>
              </a:rPr>
              <a:t>Lb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Delbrueckii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60" dirty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0" dirty="0">
                <a:solidFill>
                  <a:srgbClr val="000000"/>
                </a:solidFill>
                <a:latin typeface="Times New Roman"/>
                <a:ea typeface="Times New Roman"/>
              </a:rPr>
              <a:t>Bulgaricus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4" dirty="0">
                <a:solidFill>
                  <a:srgbClr val="000000"/>
                </a:solidFill>
                <a:latin typeface="Times New Roman"/>
                <a:ea typeface="Times New Roman"/>
              </a:rPr>
              <a:t>a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4" dirty="0">
                <a:solidFill>
                  <a:srgbClr val="000000"/>
                </a:solidFill>
                <a:latin typeface="Times New Roman"/>
                <a:ea typeface="Times New Roman"/>
              </a:rPr>
              <a:t>aittir.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79" dirty="0">
                <a:solidFill>
                  <a:srgbClr val="000000"/>
                </a:solidFill>
                <a:latin typeface="Times New Roman"/>
                <a:ea typeface="Times New Roman"/>
              </a:rPr>
              <a:t>Ancak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yeterli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4" dirty="0">
                <a:solidFill>
                  <a:srgbClr val="000000"/>
                </a:solidFill>
                <a:latin typeface="Times New Roman"/>
                <a:ea typeface="Times New Roman"/>
              </a:rPr>
              <a:t>miktarda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asetaldeit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St.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Thermophilus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la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4" dirty="0">
                <a:solidFill>
                  <a:srgbClr val="000000"/>
                </a:solidFill>
                <a:latin typeface="Times New Roman"/>
                <a:ea typeface="Times New Roman"/>
              </a:rPr>
              <a:t>birlikte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olduğunda,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simbiyoz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faaliyet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4" dirty="0">
                <a:solidFill>
                  <a:srgbClr val="000000"/>
                </a:solidFill>
                <a:latin typeface="Times New Roman"/>
                <a:ea typeface="Times New Roman"/>
              </a:rPr>
              <a:t>sonucunda</a:t>
            </a:r>
            <a:r>
              <a:rPr lang="en-US" altLang="zh-CN" sz="19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oluşmaktadır.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Freeform 51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Freeform 52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Freeform 53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4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reeform 55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Freeform 56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7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8"/>
          <p:cNvSpPr txBox="1"/>
          <p:nvPr/>
        </p:nvSpPr>
        <p:spPr>
          <a:xfrm>
            <a:off x="415137" y="333309"/>
            <a:ext cx="7925693" cy="589117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71932">
              <a:lnSpc>
                <a:spcPct val="100000"/>
              </a:lnSpc>
            </a:pPr>
            <a:r>
              <a:rPr lang="en-US" altLang="zh-CN" sz="3000" spc="204" dirty="0">
                <a:solidFill>
                  <a:srgbClr val="555E6B"/>
                </a:solidFill>
                <a:latin typeface="Times New Roman"/>
                <a:ea typeface="Times New Roman"/>
              </a:rPr>
              <a:t>L</a:t>
            </a:r>
            <a:r>
              <a:rPr lang="en-US" altLang="zh-CN" sz="2400" spc="164" dirty="0">
                <a:solidFill>
                  <a:srgbClr val="555E6B"/>
                </a:solidFill>
                <a:latin typeface="Times New Roman"/>
                <a:ea typeface="Times New Roman"/>
              </a:rPr>
              <a:t>AKTİK</a:t>
            </a:r>
            <a:r>
              <a:rPr lang="en-US" altLang="zh-CN" sz="2400" spc="75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555E6B"/>
                </a:solidFill>
                <a:latin typeface="Times New Roman"/>
                <a:ea typeface="Times New Roman"/>
              </a:rPr>
              <a:t>ASİT</a:t>
            </a:r>
            <a:r>
              <a:rPr lang="en-US" altLang="zh-CN" sz="2400" spc="75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555E6B"/>
                </a:solidFill>
                <a:latin typeface="Times New Roman"/>
                <a:ea typeface="Times New Roman"/>
              </a:rPr>
              <a:t>BAKTERİLER</a:t>
            </a:r>
            <a:r>
              <a:rPr lang="en-US" altLang="zh-CN" sz="2400" spc="75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95" dirty="0">
                <a:solidFill>
                  <a:srgbClr val="555E6B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75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555E6B"/>
                </a:solidFill>
                <a:latin typeface="Times New Roman"/>
                <a:ea typeface="Times New Roman"/>
              </a:rPr>
              <a:t>ÖZELLİKLERİ</a:t>
            </a:r>
          </a:p>
          <a:p>
            <a:pPr>
              <a:lnSpc>
                <a:spcPts val="1850"/>
              </a:lnSpc>
            </a:pPr>
            <a:endParaRPr lang="en-US" dirty="0"/>
          </a:p>
          <a:p>
            <a:pPr marL="274319" indent="-274319" hangingPunct="0">
              <a:lnSpc>
                <a:spcPct val="100000"/>
              </a:lnSpc>
            </a:pPr>
            <a:r>
              <a:rPr lang="en-US" altLang="zh-CN" sz="1100" spc="94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100" spc="114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LAB</a:t>
            </a:r>
            <a:r>
              <a:rPr lang="en-US" altLang="zh-CN" sz="16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ea typeface="Times New Roman"/>
              </a:rPr>
              <a:t>denildiği</a:t>
            </a:r>
            <a:r>
              <a:rPr lang="en-US" altLang="zh-CN" sz="16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89" dirty="0">
                <a:solidFill>
                  <a:srgbClr val="000000"/>
                </a:solidFill>
                <a:latin typeface="Times New Roman"/>
                <a:ea typeface="Times New Roman"/>
              </a:rPr>
              <a:t>zaman</a:t>
            </a:r>
            <a:r>
              <a:rPr lang="en-US" altLang="zh-CN" sz="16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0" dirty="0">
                <a:solidFill>
                  <a:srgbClr val="FE0000"/>
                </a:solidFill>
                <a:latin typeface="Times New Roman"/>
                <a:ea typeface="Times New Roman"/>
              </a:rPr>
              <a:t>LACTOBACİLLUS</a:t>
            </a:r>
            <a:r>
              <a:rPr lang="en-US" altLang="zh-CN" sz="1600" spc="50" dirty="0">
                <a:solidFill>
                  <a:srgbClr val="FE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0" dirty="0">
                <a:solidFill>
                  <a:srgbClr val="FE0000"/>
                </a:solidFill>
                <a:latin typeface="Times New Roman"/>
                <a:ea typeface="Times New Roman"/>
              </a:rPr>
              <a:t>FAMİLYASI</a:t>
            </a:r>
            <a:r>
              <a:rPr lang="en-US" altLang="zh-CN" sz="1600" spc="44" dirty="0">
                <a:solidFill>
                  <a:srgbClr val="FE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6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0" dirty="0">
                <a:solidFill>
                  <a:srgbClr val="FE0000"/>
                </a:solidFill>
                <a:latin typeface="Times New Roman"/>
                <a:ea typeface="Times New Roman"/>
              </a:rPr>
              <a:t>STREPTOCOCCUS</a:t>
            </a:r>
            <a:r>
              <a:rPr lang="en-US" altLang="zh-CN" sz="1600" dirty="0">
                <a:solidFill>
                  <a:srgbClr val="FE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9" dirty="0">
                <a:solidFill>
                  <a:srgbClr val="FE0000"/>
                </a:solidFill>
                <a:latin typeface="Times New Roman"/>
                <a:ea typeface="Times New Roman"/>
              </a:rPr>
              <a:t>FAMİLYASI’nda</a:t>
            </a:r>
            <a:r>
              <a:rPr lang="en-US" altLang="zh-CN" sz="1600" spc="60" dirty="0">
                <a:solidFill>
                  <a:srgbClr val="FE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0" dirty="0">
                <a:solidFill>
                  <a:srgbClr val="000000"/>
                </a:solidFill>
                <a:latin typeface="Times New Roman"/>
                <a:ea typeface="Times New Roman"/>
              </a:rPr>
              <a:t>bulunan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genuslar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yer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almaktadır.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Bunlar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85" dirty="0">
                <a:solidFill>
                  <a:srgbClr val="000000"/>
                </a:solidFill>
                <a:latin typeface="Times New Roman"/>
                <a:ea typeface="Times New Roman"/>
              </a:rPr>
              <a:t>ilk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defa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0" dirty="0">
                <a:solidFill>
                  <a:srgbClr val="000000"/>
                </a:solidFill>
                <a:latin typeface="Times New Roman"/>
                <a:ea typeface="Times New Roman"/>
              </a:rPr>
              <a:t>1919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94" dirty="0">
                <a:solidFill>
                  <a:srgbClr val="000000"/>
                </a:solidFill>
                <a:latin typeface="Times New Roman"/>
                <a:ea typeface="Times New Roman"/>
              </a:rPr>
              <a:t>yılında</a:t>
            </a:r>
            <a:r>
              <a:rPr lang="en-US" altLang="zh-CN" sz="16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5" dirty="0">
                <a:solidFill>
                  <a:srgbClr val="000000"/>
                </a:solidFill>
                <a:latin typeface="Times New Roman"/>
                <a:ea typeface="Times New Roman"/>
              </a:rPr>
              <a:t>Orlo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600" spc="120" dirty="0">
                <a:solidFill>
                  <a:srgbClr val="000000"/>
                </a:solidFill>
                <a:latin typeface="Times New Roman"/>
                <a:ea typeface="Times New Roman"/>
              </a:rPr>
              <a:t>Jensen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tarafından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tanımlanmıştır.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89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bakteriler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39" dirty="0">
                <a:solidFill>
                  <a:srgbClr val="000000"/>
                </a:solidFill>
                <a:latin typeface="Times New Roman"/>
                <a:ea typeface="Times New Roman"/>
              </a:rPr>
              <a:t>çubuk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9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45" dirty="0">
                <a:solidFill>
                  <a:srgbClr val="000000"/>
                </a:solidFill>
                <a:latin typeface="Times New Roman"/>
                <a:ea typeface="Times New Roman"/>
              </a:rPr>
              <a:t>kok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şeklinde</a:t>
            </a:r>
            <a:r>
              <a:rPr lang="en-US" altLang="zh-CN" sz="16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olup,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G(+)’tirler.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Nitrat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redüktazları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genellikle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94" dirty="0">
                <a:solidFill>
                  <a:srgbClr val="000000"/>
                </a:solidFill>
                <a:latin typeface="Times New Roman"/>
                <a:ea typeface="Times New Roman"/>
              </a:rPr>
              <a:t>negatiftir,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hareketsiz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3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spor</a:t>
            </a:r>
            <a:r>
              <a:rPr lang="en-US" altLang="zh-CN" sz="16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0" dirty="0">
                <a:solidFill>
                  <a:srgbClr val="000000"/>
                </a:solidFill>
                <a:latin typeface="Times New Roman"/>
                <a:ea typeface="Times New Roman"/>
              </a:rPr>
              <a:t>oluşturmazlar.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39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16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bakteriler</a:t>
            </a:r>
            <a:r>
              <a:rPr lang="en-US" altLang="zh-CN" sz="16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0" dirty="0">
                <a:solidFill>
                  <a:srgbClr val="000000"/>
                </a:solidFill>
                <a:latin typeface="Times New Roman"/>
                <a:ea typeface="Times New Roman"/>
              </a:rPr>
              <a:t>genellikle</a:t>
            </a:r>
            <a:r>
              <a:rPr lang="en-US" altLang="zh-CN" sz="16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0" dirty="0">
                <a:solidFill>
                  <a:srgbClr val="000000"/>
                </a:solidFill>
                <a:latin typeface="Times New Roman"/>
                <a:ea typeface="Times New Roman"/>
              </a:rPr>
              <a:t>aerotolerant</a:t>
            </a:r>
            <a:r>
              <a:rPr lang="en-US" altLang="zh-CN" sz="16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9" dirty="0">
                <a:solidFill>
                  <a:srgbClr val="000000"/>
                </a:solidFill>
                <a:latin typeface="Times New Roman"/>
                <a:ea typeface="Times New Roman"/>
              </a:rPr>
              <a:t>olmalarına</a:t>
            </a:r>
            <a:r>
              <a:rPr lang="en-US" altLang="zh-CN" sz="16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54" dirty="0">
                <a:solidFill>
                  <a:srgbClr val="000000"/>
                </a:solidFill>
                <a:latin typeface="Times New Roman"/>
                <a:ea typeface="Times New Roman"/>
              </a:rPr>
              <a:t>rağmen</a:t>
            </a:r>
            <a:r>
              <a:rPr lang="en-US" altLang="zh-CN" sz="16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5" dirty="0">
                <a:solidFill>
                  <a:srgbClr val="000000"/>
                </a:solidFill>
                <a:latin typeface="Times New Roman"/>
                <a:ea typeface="Times New Roman"/>
              </a:rPr>
              <a:t>insan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3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39" dirty="0">
                <a:solidFill>
                  <a:srgbClr val="000000"/>
                </a:solidFill>
                <a:latin typeface="Times New Roman"/>
                <a:ea typeface="Times New Roman"/>
              </a:rPr>
              <a:t>hayvan</a:t>
            </a:r>
            <a:r>
              <a:rPr lang="en-US" altLang="zh-CN" sz="16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5" dirty="0">
                <a:solidFill>
                  <a:srgbClr val="000000"/>
                </a:solidFill>
                <a:latin typeface="Times New Roman"/>
                <a:ea typeface="Times New Roman"/>
              </a:rPr>
              <a:t>sindirim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5" dirty="0">
                <a:solidFill>
                  <a:srgbClr val="000000"/>
                </a:solidFill>
                <a:latin typeface="Times New Roman"/>
                <a:ea typeface="Times New Roman"/>
              </a:rPr>
              <a:t>sisteminde</a:t>
            </a:r>
            <a:r>
              <a:rPr lang="en-US" altLang="zh-CN" sz="16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39" dirty="0">
                <a:solidFill>
                  <a:srgbClr val="000000"/>
                </a:solidFill>
                <a:latin typeface="Times New Roman"/>
                <a:ea typeface="Times New Roman"/>
              </a:rPr>
              <a:t>yaşayan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0" dirty="0">
                <a:solidFill>
                  <a:srgbClr val="000000"/>
                </a:solidFill>
                <a:latin typeface="Times New Roman"/>
                <a:ea typeface="Times New Roman"/>
              </a:rPr>
              <a:t>anaeroblar’dır</a:t>
            </a:r>
            <a:r>
              <a:rPr lang="en-US" altLang="zh-CN" sz="1600" spc="8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9" dirty="0">
                <a:solidFill>
                  <a:srgbClr val="000000"/>
                </a:solidFill>
                <a:latin typeface="Times New Roman"/>
                <a:ea typeface="Times New Roman"/>
              </a:rPr>
              <a:t>Oksijen</a:t>
            </a:r>
          </a:p>
          <a:p>
            <a:pPr marL="274319" hangingPunct="0">
              <a:lnSpc>
                <a:spcPct val="100000"/>
              </a:lnSpc>
            </a:pPr>
            <a:r>
              <a:rPr lang="en-US" altLang="zh-CN" sz="1600" spc="94" dirty="0">
                <a:solidFill>
                  <a:srgbClr val="000000"/>
                </a:solidFill>
                <a:latin typeface="Times New Roman"/>
                <a:ea typeface="Times New Roman"/>
              </a:rPr>
              <a:t>varlığında</a:t>
            </a:r>
            <a:r>
              <a:rPr lang="en-US" altLang="zh-CN" sz="16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85" dirty="0">
                <a:solidFill>
                  <a:srgbClr val="000000"/>
                </a:solidFill>
                <a:latin typeface="Times New Roman"/>
                <a:ea typeface="Times New Roman"/>
              </a:rPr>
              <a:t>ise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89" dirty="0">
                <a:solidFill>
                  <a:srgbClr val="000000"/>
                </a:solidFill>
                <a:latin typeface="Times New Roman"/>
                <a:ea typeface="Times New Roman"/>
              </a:rPr>
              <a:t>oksidatif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94" dirty="0">
                <a:solidFill>
                  <a:srgbClr val="000000"/>
                </a:solidFill>
                <a:latin typeface="Times New Roman"/>
                <a:ea typeface="Times New Roman"/>
              </a:rPr>
              <a:t>fosforilasyonu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94" dirty="0">
                <a:solidFill>
                  <a:srgbClr val="000000"/>
                </a:solidFill>
                <a:latin typeface="Times New Roman"/>
                <a:ea typeface="Times New Roman"/>
              </a:rPr>
              <a:t>gerçekleştiremezler.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7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85" dirty="0">
                <a:solidFill>
                  <a:srgbClr val="000000"/>
                </a:solidFill>
                <a:latin typeface="Times New Roman"/>
                <a:ea typeface="Times New Roman"/>
              </a:rPr>
              <a:t>ise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35" dirty="0">
                <a:solidFill>
                  <a:srgbClr val="000000"/>
                </a:solidFill>
                <a:latin typeface="Times New Roman"/>
                <a:ea typeface="Times New Roman"/>
              </a:rPr>
              <a:t>hem</a:t>
            </a:r>
            <a:r>
              <a:rPr lang="en-US" altLang="zh-CN" sz="16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94" dirty="0">
                <a:solidFill>
                  <a:srgbClr val="000000"/>
                </a:solidFill>
                <a:latin typeface="Times New Roman"/>
                <a:ea typeface="Times New Roman"/>
              </a:rPr>
              <a:t>çekirdekli</a:t>
            </a:r>
            <a:r>
              <a:rPr lang="en-US" altLang="zh-CN" sz="16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enzimleri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sitokromları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0" dirty="0">
                <a:solidFill>
                  <a:srgbClr val="000000"/>
                </a:solidFill>
                <a:latin typeface="Times New Roman"/>
                <a:ea typeface="Times New Roman"/>
              </a:rPr>
              <a:t>sentezleme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kapasitesinde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olmadıklarını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doğrular.</a:t>
            </a:r>
            <a:r>
              <a:rPr lang="en-US" altLang="zh-CN" sz="16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Flavoproteinler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oksidaz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peroksidaz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sayesinde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89" dirty="0">
                <a:solidFill>
                  <a:srgbClr val="000000"/>
                </a:solidFill>
                <a:latin typeface="Times New Roman"/>
                <a:ea typeface="Times New Roman"/>
              </a:rPr>
              <a:t>fosforilant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5" dirty="0">
                <a:solidFill>
                  <a:srgbClr val="000000"/>
                </a:solidFill>
                <a:latin typeface="Times New Roman"/>
                <a:ea typeface="Times New Roman"/>
              </a:rPr>
              <a:t>olmayan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80" dirty="0">
                <a:solidFill>
                  <a:srgbClr val="000000"/>
                </a:solidFill>
                <a:latin typeface="Times New Roman"/>
                <a:ea typeface="Times New Roman"/>
              </a:rPr>
              <a:t>sınırlı</a:t>
            </a:r>
            <a:r>
              <a:rPr lang="en-US" altLang="zh-CN" sz="16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5" dirty="0">
                <a:solidFill>
                  <a:srgbClr val="000000"/>
                </a:solidFill>
                <a:latin typeface="Times New Roman"/>
                <a:ea typeface="Times New Roman"/>
              </a:rPr>
              <a:t>oksidasyonlardan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gerçekleştiriler</a:t>
            </a:r>
            <a:r>
              <a:rPr lang="en-US" altLang="zh-CN" sz="1600" spc="8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Katalazların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39" dirty="0">
                <a:solidFill>
                  <a:srgbClr val="000000"/>
                </a:solidFill>
                <a:latin typeface="Times New Roman"/>
                <a:ea typeface="Times New Roman"/>
              </a:rPr>
              <a:t>yokluğu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karakteristiktir.</a:t>
            </a:r>
          </a:p>
          <a:p>
            <a:pPr marL="274319" hangingPunct="0">
              <a:lnSpc>
                <a:spcPct val="100000"/>
              </a:lnSpc>
            </a:pPr>
            <a:r>
              <a:rPr lang="en-US" altLang="zh-CN" sz="1600" spc="120" dirty="0">
                <a:solidFill>
                  <a:srgbClr val="000000"/>
                </a:solidFill>
                <a:latin typeface="Times New Roman"/>
                <a:ea typeface="Times New Roman"/>
              </a:rPr>
              <a:t>Bakteri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45" dirty="0">
                <a:solidFill>
                  <a:srgbClr val="000000"/>
                </a:solidFill>
                <a:latin typeface="Times New Roman"/>
                <a:ea typeface="Times New Roman"/>
              </a:rPr>
              <a:t>manganez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varlığında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9" dirty="0">
                <a:solidFill>
                  <a:srgbClr val="000000"/>
                </a:solidFill>
                <a:latin typeface="Times New Roman"/>
                <a:ea typeface="Times New Roman"/>
              </a:rPr>
              <a:t>aerob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9" dirty="0">
                <a:solidFill>
                  <a:srgbClr val="000000"/>
                </a:solidFill>
                <a:latin typeface="Times New Roman"/>
                <a:ea typeface="Times New Roman"/>
              </a:rPr>
              <a:t>ortamda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0" dirty="0">
                <a:solidFill>
                  <a:srgbClr val="000000"/>
                </a:solidFill>
                <a:latin typeface="Times New Roman"/>
                <a:ea typeface="Times New Roman"/>
              </a:rPr>
              <a:t>kültürde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fazla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9" dirty="0">
                <a:solidFill>
                  <a:srgbClr val="000000"/>
                </a:solidFill>
                <a:latin typeface="Times New Roman"/>
                <a:ea typeface="Times New Roman"/>
              </a:rPr>
              <a:t>duraklama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fazı</a:t>
            </a:r>
            <a:r>
              <a:rPr lang="en-US" altLang="zh-CN" sz="16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0" dirty="0">
                <a:solidFill>
                  <a:srgbClr val="000000"/>
                </a:solidFill>
                <a:latin typeface="Times New Roman"/>
                <a:ea typeface="Times New Roman"/>
              </a:rPr>
              <a:t>gözlendiğinden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35" dirty="0">
                <a:solidFill>
                  <a:srgbClr val="000000"/>
                </a:solidFill>
                <a:latin typeface="Times New Roman"/>
                <a:ea typeface="Times New Roman"/>
              </a:rPr>
              <a:t>düşük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katalaz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aktivitesine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sahiptir.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45" dirty="0">
                <a:solidFill>
                  <a:srgbClr val="000000"/>
                </a:solidFill>
                <a:latin typeface="Times New Roman"/>
                <a:ea typeface="Times New Roman"/>
              </a:rPr>
              <a:t>Manganez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ise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bakterileri</a:t>
            </a:r>
            <a:r>
              <a:rPr lang="en-US" altLang="zh-CN" sz="16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oksijenin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toksik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etkisine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karşı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5" dirty="0">
                <a:solidFill>
                  <a:srgbClr val="000000"/>
                </a:solidFill>
                <a:latin typeface="Times New Roman"/>
                <a:ea typeface="Times New Roman"/>
              </a:rPr>
              <a:t>koruyucu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rol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94" dirty="0">
                <a:solidFill>
                  <a:srgbClr val="000000"/>
                </a:solidFill>
                <a:latin typeface="Times New Roman"/>
                <a:ea typeface="Times New Roman"/>
              </a:rPr>
              <a:t>üstlenir.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274319" indent="-274319" hangingPunct="0">
              <a:lnSpc>
                <a:spcPct val="100000"/>
              </a:lnSpc>
            </a:pPr>
            <a:r>
              <a:rPr lang="en-US" altLang="zh-CN" sz="1100" spc="14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100" spc="164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Oksijene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9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az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94" dirty="0">
                <a:solidFill>
                  <a:srgbClr val="000000"/>
                </a:solidFill>
                <a:latin typeface="Times New Roman"/>
                <a:ea typeface="Times New Roman"/>
              </a:rPr>
              <a:t>duyarlı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Streptokoklar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ise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önemli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derecede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0" dirty="0">
                <a:solidFill>
                  <a:srgbClr val="FE0000"/>
                </a:solidFill>
                <a:latin typeface="Times New Roman"/>
                <a:ea typeface="Times New Roman"/>
              </a:rPr>
              <a:t>süperoksit</a:t>
            </a:r>
            <a:r>
              <a:rPr lang="en-US" altLang="zh-CN" sz="1600" dirty="0">
                <a:solidFill>
                  <a:srgbClr val="FE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0" dirty="0">
                <a:solidFill>
                  <a:srgbClr val="FE0000"/>
                </a:solidFill>
                <a:latin typeface="Times New Roman"/>
                <a:ea typeface="Times New Roman"/>
              </a:rPr>
              <a:t>dismutaz</a:t>
            </a:r>
            <a:r>
              <a:rPr lang="en-US" altLang="zh-CN" sz="1600" spc="64" dirty="0">
                <a:solidFill>
                  <a:srgbClr val="FE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aktivitesine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sahiptir.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5" dirty="0">
                <a:solidFill>
                  <a:srgbClr val="000000"/>
                </a:solidFill>
                <a:latin typeface="Times New Roman"/>
                <a:ea typeface="Times New Roman"/>
              </a:rPr>
              <a:t>Bunlar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genellikle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35" dirty="0">
                <a:solidFill>
                  <a:srgbClr val="000000"/>
                </a:solidFill>
                <a:latin typeface="Times New Roman"/>
                <a:ea typeface="Times New Roman"/>
              </a:rPr>
              <a:t>kompleks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besin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9" dirty="0">
                <a:solidFill>
                  <a:srgbClr val="000000"/>
                </a:solidFill>
                <a:latin typeface="Times New Roman"/>
                <a:ea typeface="Times New Roman"/>
              </a:rPr>
              <a:t>maddesine</a:t>
            </a:r>
            <a:r>
              <a:rPr lang="en-US" altLang="zh-CN" sz="16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ihtiyaç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duymaları(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0" dirty="0">
                <a:solidFill>
                  <a:srgbClr val="000000"/>
                </a:solidFill>
                <a:latin typeface="Times New Roman"/>
                <a:ea typeface="Times New Roman"/>
              </a:rPr>
              <a:t>Vitamin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85" dirty="0">
                <a:solidFill>
                  <a:srgbClr val="000000"/>
                </a:solidFill>
                <a:latin typeface="Times New Roman"/>
                <a:ea typeface="Times New Roman"/>
              </a:rPr>
              <a:t>B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0" dirty="0">
                <a:solidFill>
                  <a:srgbClr val="000000"/>
                </a:solidFill>
                <a:latin typeface="Times New Roman"/>
                <a:ea typeface="Times New Roman"/>
              </a:rPr>
              <a:t>kompleks,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9" dirty="0">
                <a:solidFill>
                  <a:srgbClr val="000000"/>
                </a:solidFill>
                <a:latin typeface="Times New Roman"/>
                <a:ea typeface="Times New Roman"/>
              </a:rPr>
              <a:t>amino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85" dirty="0">
                <a:solidFill>
                  <a:srgbClr val="000000"/>
                </a:solidFill>
                <a:latin typeface="Times New Roman"/>
                <a:ea typeface="Times New Roman"/>
              </a:rPr>
              <a:t>asitler,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peptidler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purin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6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pirimidin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bazları)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sütte</a:t>
            </a:r>
            <a:r>
              <a:rPr lang="en-US" altLang="zh-CN" sz="16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39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besinler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sayesinde</a:t>
            </a:r>
            <a:r>
              <a:rPr lang="en-US" altLang="zh-CN" sz="16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iyi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gelişmelerinin</a:t>
            </a:r>
            <a:r>
              <a:rPr lang="en-US" altLang="zh-CN" sz="16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0" dirty="0">
                <a:solidFill>
                  <a:srgbClr val="000000"/>
                </a:solidFill>
                <a:latin typeface="Times New Roman"/>
                <a:ea typeface="Times New Roman"/>
              </a:rPr>
              <a:t>nedenlerinden</a:t>
            </a:r>
            <a:r>
              <a:rPr lang="en-US" altLang="zh-CN" sz="16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85" dirty="0">
                <a:solidFill>
                  <a:srgbClr val="000000"/>
                </a:solidFill>
                <a:latin typeface="Times New Roman"/>
                <a:ea typeface="Times New Roman"/>
              </a:rPr>
              <a:t>birisidir.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39" dirty="0">
                <a:solidFill>
                  <a:srgbClr val="000000"/>
                </a:solidFill>
                <a:latin typeface="Times New Roman"/>
                <a:ea typeface="Times New Roman"/>
              </a:rPr>
              <a:t>Bundan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dolayı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kültür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ortamlarında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zengin,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0" dirty="0">
                <a:solidFill>
                  <a:srgbClr val="000000"/>
                </a:solidFill>
                <a:latin typeface="Times New Roman"/>
                <a:ea typeface="Times New Roman"/>
              </a:rPr>
              <a:t>kompleks,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94" dirty="0">
                <a:solidFill>
                  <a:srgbClr val="000000"/>
                </a:solidFill>
                <a:latin typeface="Times New Roman"/>
                <a:ea typeface="Times New Roman"/>
              </a:rPr>
              <a:t>selektif</a:t>
            </a:r>
            <a:r>
              <a:rPr lang="en-US" altLang="zh-CN" sz="16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3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89" dirty="0">
                <a:solidFill>
                  <a:srgbClr val="000000"/>
                </a:solidFill>
                <a:latin typeface="Times New Roman"/>
                <a:ea typeface="Times New Roman"/>
              </a:rPr>
              <a:t>iyi</a:t>
            </a:r>
            <a:r>
              <a:rPr lang="en-US" altLang="zh-CN" sz="16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ortamlar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elde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4" dirty="0">
                <a:solidFill>
                  <a:srgbClr val="000000"/>
                </a:solidFill>
                <a:latin typeface="Times New Roman"/>
                <a:ea typeface="Times New Roman"/>
              </a:rPr>
              <a:t>edilmesini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85" dirty="0">
                <a:solidFill>
                  <a:srgbClr val="000000"/>
                </a:solidFill>
                <a:latin typeface="Times New Roman"/>
                <a:ea typeface="Times New Roman"/>
              </a:rPr>
              <a:t>zorlaştırır.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0" dirty="0">
                <a:solidFill>
                  <a:srgbClr val="000000"/>
                </a:solidFill>
                <a:latin typeface="Times New Roman"/>
                <a:ea typeface="Times New Roman"/>
              </a:rPr>
              <a:t>Sadece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0" dirty="0">
                <a:solidFill>
                  <a:srgbClr val="000000"/>
                </a:solidFill>
                <a:latin typeface="Times New Roman"/>
                <a:ea typeface="Times New Roman"/>
              </a:rPr>
              <a:t>pH’nın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düşmesi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bile</a:t>
            </a:r>
            <a:r>
              <a:rPr lang="en-US" altLang="zh-CN" sz="16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89" dirty="0">
                <a:solidFill>
                  <a:srgbClr val="000000"/>
                </a:solidFill>
                <a:latin typeface="Times New Roman"/>
                <a:ea typeface="Times New Roman"/>
              </a:rPr>
              <a:t>selektif</a:t>
            </a:r>
            <a:r>
              <a:rPr lang="en-US" altLang="zh-CN" sz="16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16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faktör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2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16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00" dirty="0">
                <a:solidFill>
                  <a:srgbClr val="000000"/>
                </a:solidFill>
                <a:latin typeface="Times New Roman"/>
                <a:ea typeface="Times New Roman"/>
              </a:rPr>
              <a:t>kullanılabilir.</a:t>
            </a:r>
            <a:r>
              <a:rPr lang="en-US" altLang="zh-CN" sz="16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39" dirty="0">
                <a:solidFill>
                  <a:srgbClr val="000000"/>
                </a:solidFill>
                <a:latin typeface="Times New Roman"/>
                <a:ea typeface="Times New Roman"/>
              </a:rPr>
              <a:t>Üretimde</a:t>
            </a:r>
            <a:r>
              <a:rPr lang="en-US" altLang="zh-CN" sz="16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kullanılmalarına</a:t>
            </a:r>
            <a:r>
              <a:rPr lang="en-US" altLang="zh-CN" sz="16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50" dirty="0">
                <a:solidFill>
                  <a:srgbClr val="000000"/>
                </a:solidFill>
                <a:latin typeface="Times New Roman"/>
                <a:ea typeface="Times New Roman"/>
              </a:rPr>
              <a:t>rağmen</a:t>
            </a:r>
            <a:r>
              <a:rPr lang="en-US" altLang="zh-CN" sz="16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patojenleri</a:t>
            </a:r>
            <a:r>
              <a:rPr lang="en-US" altLang="zh-CN" sz="16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spc="114" dirty="0">
                <a:solidFill>
                  <a:srgbClr val="000000"/>
                </a:solidFill>
                <a:latin typeface="Times New Roman"/>
                <a:ea typeface="Times New Roman"/>
              </a:rPr>
              <a:t>vard</a:t>
            </a:r>
            <a:r>
              <a:rPr lang="en-US" altLang="zh-CN" sz="1600" spc="110" dirty="0">
                <a:solidFill>
                  <a:srgbClr val="000000"/>
                </a:solidFill>
                <a:latin typeface="Times New Roman"/>
                <a:ea typeface="Times New Roman"/>
              </a:rPr>
              <a:t>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2" name="Freeform 1632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3" name="Freeform 1633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4" name="Freeform 1634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5" name="Freeform 1635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6" name="Freeform 1636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7" name="Freeform 1637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8" name="Freeform 1638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9" name="TextBox 1639"/>
          <p:cNvSpPr txBox="1"/>
          <p:nvPr/>
        </p:nvSpPr>
        <p:spPr>
          <a:xfrm>
            <a:off x="548640" y="98454"/>
            <a:ext cx="7256174" cy="636827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44754">
              <a:lnSpc>
                <a:spcPct val="100000"/>
              </a:lnSpc>
            </a:pPr>
            <a:r>
              <a:rPr lang="en-US" altLang="zh-CN" sz="2700" spc="164" dirty="0">
                <a:solidFill>
                  <a:srgbClr val="555E6B"/>
                </a:solidFill>
                <a:latin typeface="Times New Roman"/>
                <a:ea typeface="Times New Roman"/>
              </a:rPr>
              <a:t>L</a:t>
            </a:r>
            <a:r>
              <a:rPr lang="en-US" altLang="zh-CN" sz="2150" spc="135" dirty="0">
                <a:solidFill>
                  <a:srgbClr val="555E6B"/>
                </a:solidFill>
                <a:latin typeface="Times New Roman"/>
                <a:ea typeface="Times New Roman"/>
              </a:rPr>
              <a:t>AKTİK</a:t>
            </a:r>
            <a:r>
              <a:rPr lang="en-US" altLang="zh-CN" sz="2150" spc="55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150" spc="139" dirty="0">
                <a:solidFill>
                  <a:srgbClr val="555E6B"/>
                </a:solidFill>
                <a:latin typeface="Times New Roman"/>
                <a:ea typeface="Times New Roman"/>
              </a:rPr>
              <a:t>STREPTOKOKLARIN</a:t>
            </a:r>
            <a:r>
              <a:rPr lang="en-US" altLang="zh-CN" sz="2150" spc="55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150" spc="139" dirty="0">
                <a:solidFill>
                  <a:srgbClr val="555E6B"/>
                </a:solidFill>
                <a:latin typeface="Times New Roman"/>
                <a:ea typeface="Times New Roman"/>
              </a:rPr>
              <a:t>İZLOLASYONU</a:t>
            </a:r>
            <a:r>
              <a:rPr lang="en-US" altLang="zh-CN" sz="2150" spc="55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150" spc="160" dirty="0">
                <a:solidFill>
                  <a:srgbClr val="555E6B"/>
                </a:solidFill>
                <a:latin typeface="Times New Roman"/>
                <a:ea typeface="Times New Roman"/>
              </a:rPr>
              <a:t>VE</a:t>
            </a:r>
          </a:p>
          <a:p>
            <a:pPr>
              <a:lnSpc>
                <a:spcPts val="530"/>
              </a:lnSpc>
            </a:pPr>
            <a:endParaRPr lang="en-US" dirty="0"/>
          </a:p>
          <a:p>
            <a:pPr marL="0" indent="2254885">
              <a:lnSpc>
                <a:spcPct val="100416"/>
              </a:lnSpc>
            </a:pPr>
            <a:r>
              <a:rPr lang="en-US" altLang="zh-CN" sz="2150" spc="154" dirty="0">
                <a:solidFill>
                  <a:srgbClr val="555E6B"/>
                </a:solidFill>
                <a:latin typeface="Times New Roman"/>
                <a:ea typeface="Times New Roman"/>
              </a:rPr>
              <a:t>İDEN</a:t>
            </a:r>
            <a:r>
              <a:rPr lang="en-US" altLang="zh-CN" sz="2150" spc="150" dirty="0">
                <a:solidFill>
                  <a:srgbClr val="555E6B"/>
                </a:solidFill>
                <a:latin typeface="Times New Roman"/>
                <a:ea typeface="Times New Roman"/>
              </a:rPr>
              <a:t>TİFİKASYONU</a:t>
            </a:r>
          </a:p>
          <a:p>
            <a:pPr>
              <a:lnSpc>
                <a:spcPts val="565"/>
              </a:lnSpc>
            </a:pPr>
            <a:endParaRPr lang="en-US" dirty="0"/>
          </a:p>
          <a:p>
            <a:pPr marL="0" indent="132587" hangingPunct="0">
              <a:lnSpc>
                <a:spcPct val="91666"/>
              </a:lnSpc>
            </a:pPr>
            <a:r>
              <a:rPr lang="en-US" altLang="zh-CN" sz="1900" spc="195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60" dirty="0">
                <a:solidFill>
                  <a:srgbClr val="000000"/>
                </a:solidFill>
                <a:latin typeface="Times New Roman"/>
                <a:ea typeface="Times New Roman"/>
              </a:rPr>
              <a:t>genusu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oluşturan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bakteri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türleri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45" dirty="0">
                <a:solidFill>
                  <a:srgbClr val="000000"/>
                </a:solidFill>
                <a:latin typeface="Times New Roman"/>
                <a:ea typeface="Times New Roman"/>
              </a:rPr>
              <a:t>arasında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6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0" dirty="0">
                <a:solidFill>
                  <a:srgbClr val="000000"/>
                </a:solidFill>
                <a:latin typeface="Times New Roman"/>
                <a:ea typeface="Times New Roman"/>
              </a:rPr>
              <a:t>izolasyonunda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birçok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besiyeri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kullanılmaktadır.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45" dirty="0">
                <a:solidFill>
                  <a:srgbClr val="000000"/>
                </a:solidFill>
                <a:latin typeface="Times New Roman"/>
                <a:ea typeface="Times New Roman"/>
              </a:rPr>
              <a:t>Bunların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45" dirty="0">
                <a:solidFill>
                  <a:srgbClr val="000000"/>
                </a:solidFill>
                <a:latin typeface="Times New Roman"/>
                <a:ea typeface="Times New Roman"/>
              </a:rPr>
              <a:t>müşterek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özellikleri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besin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maddeleri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45" dirty="0">
                <a:solidFill>
                  <a:srgbClr val="000000"/>
                </a:solidFill>
                <a:latin typeface="Times New Roman"/>
                <a:ea typeface="Times New Roman"/>
              </a:rPr>
              <a:t>bakımından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zengin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oluşları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6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0" dirty="0">
                <a:solidFill>
                  <a:srgbClr val="000000"/>
                </a:solidFill>
                <a:latin typeface="Times New Roman"/>
                <a:ea typeface="Times New Roman"/>
              </a:rPr>
              <a:t>tampon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ol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malarıdır.</a:t>
            </a:r>
          </a:p>
          <a:p>
            <a:pPr marL="0">
              <a:lnSpc>
                <a:spcPct val="100000"/>
              </a:lnSpc>
            </a:pP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Sıklıkla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kullanılanı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89" dirty="0">
                <a:solidFill>
                  <a:srgbClr val="000000"/>
                </a:solidFill>
                <a:latin typeface="Times New Roman"/>
                <a:ea typeface="Times New Roman"/>
              </a:rPr>
              <a:t>M17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besiyeridir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marL="0" hangingPunct="0">
              <a:lnSpc>
                <a:spcPct val="95833"/>
              </a:lnSpc>
            </a:pP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Reddy</a:t>
            </a:r>
            <a:r>
              <a:rPr lang="en-US" altLang="zh-CN" sz="19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4" dirty="0">
                <a:solidFill>
                  <a:srgbClr val="000000"/>
                </a:solidFill>
                <a:latin typeface="Times New Roman"/>
                <a:ea typeface="Times New Roman"/>
              </a:rPr>
              <a:t>besiyeri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mezofil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4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19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4" dirty="0">
                <a:solidFill>
                  <a:srgbClr val="000000"/>
                </a:solidFill>
                <a:latin typeface="Times New Roman"/>
                <a:ea typeface="Times New Roman"/>
              </a:rPr>
              <a:t>streptokokların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izolasyon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70" dirty="0">
                <a:solidFill>
                  <a:srgbClr val="000000"/>
                </a:solidFill>
                <a:latin typeface="Times New Roman"/>
                <a:ea typeface="Times New Roman"/>
              </a:rPr>
              <a:t>ayrımında</a:t>
            </a:r>
            <a:r>
              <a:rPr lang="en-US" altLang="zh-CN" sz="19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0" dirty="0">
                <a:solidFill>
                  <a:srgbClr val="000000"/>
                </a:solidFill>
                <a:latin typeface="Times New Roman"/>
                <a:ea typeface="Times New Roman"/>
              </a:rPr>
              <a:t>yararlanılmaktadır.</a:t>
            </a:r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435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900" spc="114" dirty="0">
                <a:solidFill>
                  <a:srgbClr val="767A83"/>
                </a:solidFill>
                <a:latin typeface="Times New Roman"/>
                <a:ea typeface="Times New Roman"/>
              </a:rPr>
              <a:t>Enterococcus</a:t>
            </a:r>
            <a:r>
              <a:rPr lang="en-US" altLang="zh-CN" sz="1900" spc="64" dirty="0">
                <a:solidFill>
                  <a:srgbClr val="767A83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767A83"/>
                </a:solidFill>
                <a:latin typeface="Times New Roman"/>
                <a:ea typeface="Times New Roman"/>
              </a:rPr>
              <a:t>Genusu</a:t>
            </a:r>
            <a:r>
              <a:rPr lang="en-US" altLang="zh-CN" sz="1900" spc="69" dirty="0">
                <a:solidFill>
                  <a:srgbClr val="767A83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767A83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900" spc="69" dirty="0">
                <a:solidFill>
                  <a:srgbClr val="767A83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0" dirty="0">
                <a:solidFill>
                  <a:srgbClr val="767A83"/>
                </a:solidFill>
                <a:latin typeface="Times New Roman"/>
                <a:ea typeface="Times New Roman"/>
              </a:rPr>
              <a:t>Özellikleri</a:t>
            </a:r>
          </a:p>
          <a:p>
            <a:pPr marL="274320" indent="-274320" hangingPunct="0">
              <a:lnSpc>
                <a:spcPct val="95833"/>
              </a:lnSpc>
            </a:pPr>
            <a:r>
              <a:rPr lang="en-US" altLang="zh-CN" sz="1350" spc="17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350" spc="18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900" spc="154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grup</a:t>
            </a:r>
            <a:r>
              <a:rPr lang="en-US" altLang="zh-CN" sz="19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streptokoklar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204" dirty="0">
                <a:solidFill>
                  <a:srgbClr val="000000"/>
                </a:solidFill>
                <a:latin typeface="Times New Roman"/>
                <a:ea typeface="Times New Roman"/>
              </a:rPr>
              <a:t>G</a:t>
            </a:r>
            <a:r>
              <a:rPr lang="en-US" altLang="zh-CN" sz="19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(+)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4" dirty="0">
                <a:solidFill>
                  <a:srgbClr val="000000"/>
                </a:solidFill>
                <a:latin typeface="Times New Roman"/>
                <a:ea typeface="Times New Roman"/>
              </a:rPr>
              <a:t>hareketsiz,</a:t>
            </a:r>
            <a:r>
              <a:rPr lang="en-US" altLang="zh-CN" sz="19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katalaz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44" dirty="0">
                <a:solidFill>
                  <a:srgbClr val="000000"/>
                </a:solidFill>
                <a:latin typeface="Times New Roman"/>
                <a:ea typeface="Times New Roman"/>
              </a:rPr>
              <a:t>sporsuzdu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rlar.</a:t>
            </a:r>
          </a:p>
          <a:p>
            <a:pPr marL="274320" indent="-274320" hangingPunct="0">
              <a:lnSpc>
                <a:spcPct val="93333"/>
              </a:lnSpc>
            </a:pPr>
            <a:r>
              <a:rPr lang="en-US" altLang="zh-CN" sz="1350" spc="17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350" spc="20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Heterojen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gruptur.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7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nedenle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4" dirty="0">
                <a:solidFill>
                  <a:srgbClr val="000000"/>
                </a:solidFill>
                <a:latin typeface="Times New Roman"/>
                <a:ea typeface="Times New Roman"/>
              </a:rPr>
              <a:t>sınıflandırılması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oldukça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z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ordur.</a:t>
            </a:r>
          </a:p>
          <a:p>
            <a:pPr marL="274320" indent="-274320" hangingPunct="0">
              <a:lnSpc>
                <a:spcPct val="88749"/>
              </a:lnSpc>
            </a:pPr>
            <a:r>
              <a:rPr lang="en-US" altLang="zh-CN" sz="1350" spc="164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350" spc="18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Enterococcus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genusu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Lancefield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tarafından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215" dirty="0">
                <a:solidFill>
                  <a:srgbClr val="000000"/>
                </a:solidFill>
                <a:latin typeface="Times New Roman"/>
                <a:ea typeface="Times New Roman"/>
              </a:rPr>
              <a:t>D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0" dirty="0">
                <a:solidFill>
                  <a:srgbClr val="000000"/>
                </a:solidFill>
                <a:latin typeface="Times New Roman"/>
                <a:ea typeface="Times New Roman"/>
              </a:rPr>
              <a:t>serolojik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60" dirty="0">
                <a:solidFill>
                  <a:srgbClr val="000000"/>
                </a:solidFill>
                <a:latin typeface="Times New Roman"/>
                <a:ea typeface="Times New Roman"/>
              </a:rPr>
              <a:t>gruba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yerleştirilmiştir.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60" dirty="0">
                <a:solidFill>
                  <a:srgbClr val="000000"/>
                </a:solidFill>
                <a:latin typeface="Times New Roman"/>
                <a:ea typeface="Times New Roman"/>
              </a:rPr>
              <a:t>Süt</a:t>
            </a:r>
            <a:r>
              <a:rPr lang="en-US" altLang="zh-CN" sz="19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teknolojisinde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 err="1">
                <a:solidFill>
                  <a:srgbClr val="000000"/>
                </a:solidFill>
                <a:latin typeface="Times New Roman"/>
                <a:ea typeface="Times New Roman"/>
              </a:rPr>
              <a:t>yararlanılan</a:t>
            </a:r>
            <a:r>
              <a:rPr lang="en-US" altLang="zh-CN" sz="19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türler</a:t>
            </a:r>
            <a:r>
              <a:rPr lang="en-US" altLang="zh-CN" sz="19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i="1" spc="13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Ent</a:t>
            </a:r>
            <a:r>
              <a:rPr lang="en-US" altLang="zh-CN" sz="1900" i="1" spc="85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tr-TR" altLang="zh-CN" sz="1900" i="1" spc="75" dirty="0" smtClean="0">
                <a:solidFill>
                  <a:srgbClr val="000000"/>
                </a:solidFill>
                <a:latin typeface="Times New Roman"/>
                <a:cs typeface="Times New Roman"/>
              </a:rPr>
              <a:t>f</a:t>
            </a:r>
            <a:r>
              <a:rPr lang="en-US" altLang="zh-CN" sz="1900" i="1" spc="12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aecalis</a:t>
            </a:r>
            <a:r>
              <a:rPr lang="en-US" altLang="zh-CN" sz="1900" i="1" spc="7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0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i="1" spc="13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Ent</a:t>
            </a:r>
            <a:r>
              <a:rPr lang="en-US" altLang="zh-CN" sz="1900" i="1" spc="85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tr-TR" altLang="zh-CN" sz="1900" i="1" spc="75" dirty="0" smtClean="0">
                <a:solidFill>
                  <a:srgbClr val="000000"/>
                </a:solidFill>
                <a:latin typeface="Times New Roman"/>
                <a:cs typeface="Times New Roman"/>
              </a:rPr>
              <a:t>f</a:t>
            </a:r>
            <a:r>
              <a:rPr lang="en-US" altLang="zh-CN" sz="1900" i="1" spc="13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aecium’dur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marL="274320" indent="-274320" hangingPunct="0">
              <a:lnSpc>
                <a:spcPct val="95416"/>
              </a:lnSpc>
            </a:pPr>
            <a:r>
              <a:rPr lang="en-US" altLang="zh-CN" sz="1350" spc="16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350" spc="17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900" spc="185" dirty="0">
                <a:solidFill>
                  <a:srgbClr val="000000"/>
                </a:solidFill>
                <a:latin typeface="Times New Roman"/>
                <a:ea typeface="Times New Roman"/>
              </a:rPr>
              <a:t>D</a:t>
            </a:r>
            <a:r>
              <a:rPr lang="en-US" altLang="zh-CN" sz="19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grup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4" dirty="0">
                <a:solidFill>
                  <a:srgbClr val="000000"/>
                </a:solidFill>
                <a:latin typeface="Times New Roman"/>
                <a:ea typeface="Times New Roman"/>
              </a:rPr>
              <a:t>streptokoklar</a:t>
            </a:r>
            <a:r>
              <a:rPr lang="en-US" altLang="zh-CN" sz="19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19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4" dirty="0">
                <a:solidFill>
                  <a:srgbClr val="000000"/>
                </a:solidFill>
                <a:latin typeface="Times New Roman"/>
                <a:ea typeface="Times New Roman"/>
              </a:rPr>
              <a:t>koliformlar</a:t>
            </a:r>
            <a:r>
              <a:rPr lang="en-US" altLang="zh-CN" sz="19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0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19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4" dirty="0">
                <a:solidFill>
                  <a:srgbClr val="000000"/>
                </a:solidFill>
                <a:latin typeface="Times New Roman"/>
                <a:ea typeface="Times New Roman"/>
              </a:rPr>
              <a:t>hijyen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4" dirty="0">
                <a:solidFill>
                  <a:srgbClr val="000000"/>
                </a:solidFill>
                <a:latin typeface="Times New Roman"/>
                <a:ea typeface="Times New Roman"/>
              </a:rPr>
              <a:t>göstergesi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değerlendirilmektedir.süt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ürünlerinde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fekal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kökenli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0" dirty="0">
                <a:solidFill>
                  <a:srgbClr val="000000"/>
                </a:solidFill>
                <a:latin typeface="Times New Roman"/>
                <a:ea typeface="Times New Roman"/>
              </a:rPr>
              <a:t>streptokokların</a:t>
            </a:r>
            <a:r>
              <a:rPr lang="en-US" altLang="zh-CN" sz="19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75" dirty="0">
                <a:solidFill>
                  <a:srgbClr val="000000"/>
                </a:solidFill>
                <a:latin typeface="Times New Roman"/>
                <a:ea typeface="Times New Roman"/>
              </a:rPr>
              <a:t>bulunması</a:t>
            </a:r>
            <a:r>
              <a:rPr lang="en-US" altLang="zh-CN" sz="19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yeterli</a:t>
            </a:r>
            <a:r>
              <a:rPr lang="en-US" altLang="zh-CN" sz="19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60" dirty="0">
                <a:solidFill>
                  <a:srgbClr val="000000"/>
                </a:solidFill>
                <a:latin typeface="Times New Roman"/>
                <a:ea typeface="Times New Roman"/>
              </a:rPr>
              <a:t>hijyen</a:t>
            </a:r>
            <a:r>
              <a:rPr lang="en-US" altLang="zh-CN" sz="19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45" dirty="0">
                <a:solidFill>
                  <a:srgbClr val="000000"/>
                </a:solidFill>
                <a:latin typeface="Times New Roman"/>
                <a:ea typeface="Times New Roman"/>
              </a:rPr>
              <a:t>kurallarına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uyulmadığının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bitr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göstergesi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45" dirty="0">
                <a:solidFill>
                  <a:srgbClr val="000000"/>
                </a:solidFill>
                <a:latin typeface="Times New Roman"/>
                <a:ea typeface="Times New Roman"/>
              </a:rPr>
              <a:t>kabul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edilmektedir.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0" name="Freeform 1640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1" name="Freeform 1641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2" name="Freeform 1642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3" name="Freeform 1643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4" name="Freeform 1644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5" name="Freeform 1645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6" name="Freeform 1646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7" name="TextBox 1647"/>
          <p:cNvSpPr txBox="1"/>
          <p:nvPr/>
        </p:nvSpPr>
        <p:spPr>
          <a:xfrm>
            <a:off x="548640" y="197610"/>
            <a:ext cx="5931287" cy="36641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457504" algn="l"/>
              </a:tabLst>
            </a:pPr>
            <a:r>
              <a:rPr lang="en-US" altLang="zh-CN" sz="1650" spc="104" dirty="0">
                <a:solidFill>
                  <a:srgbClr val="FC8436"/>
                </a:solidFill>
                <a:latin typeface="Times New Roman"/>
                <a:ea typeface="Times New Roman"/>
              </a:rPr>
              <a:t>a)	</a:t>
            </a:r>
            <a:r>
              <a:rPr lang="en-US" altLang="zh-CN" sz="2400" spc="114" dirty="0">
                <a:solidFill>
                  <a:srgbClr val="555E6B"/>
                </a:solidFill>
                <a:latin typeface="Times New Roman"/>
                <a:ea typeface="Times New Roman"/>
              </a:rPr>
              <a:t>Fizyolojik</a:t>
            </a:r>
            <a:r>
              <a:rPr lang="en-US" altLang="zh-CN" sz="2400" spc="80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555E6B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85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29" dirty="0">
                <a:solidFill>
                  <a:srgbClr val="555E6B"/>
                </a:solidFill>
                <a:latin typeface="Times New Roman"/>
                <a:ea typeface="Times New Roman"/>
              </a:rPr>
              <a:t>Biyokimyasal</a:t>
            </a:r>
            <a:r>
              <a:rPr lang="en-US" altLang="zh-CN" sz="2400" spc="80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14" dirty="0">
                <a:solidFill>
                  <a:srgbClr val="555E6B"/>
                </a:solidFill>
                <a:latin typeface="Times New Roman"/>
                <a:ea typeface="Times New Roman"/>
              </a:rPr>
              <a:t>Özellikleri</a:t>
            </a:r>
          </a:p>
        </p:txBody>
      </p:sp>
      <p:sp>
        <p:nvSpPr>
          <p:cNvPr id="1648" name="TextBox 1648"/>
          <p:cNvSpPr txBox="1"/>
          <p:nvPr/>
        </p:nvSpPr>
        <p:spPr>
          <a:xfrm>
            <a:off x="548640" y="990343"/>
            <a:ext cx="6895370" cy="57646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342900" indent="-342900">
              <a:lnSpc>
                <a:spcPct val="100000"/>
              </a:lnSpc>
            </a:pPr>
            <a:r>
              <a:rPr lang="en-US" altLang="zh-CN" sz="1650" spc="27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Heterofermantatiftirler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endParaRPr lang="tr-TR" altLang="zh-CN" sz="2400" spc="114" dirty="0" smtClean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342900" indent="-342900">
              <a:lnSpc>
                <a:spcPct val="100000"/>
              </a:lnSpc>
            </a:pPr>
            <a:r>
              <a:rPr lang="en-US" altLang="zh-CN" sz="1600" spc="275" dirty="0" smtClean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tr-TR" altLang="zh-CN" sz="2400" spc="114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altLang="zh-CN" sz="2400" spc="209" dirty="0" smtClean="0">
                <a:solidFill>
                  <a:srgbClr val="000000"/>
                </a:solidFill>
                <a:latin typeface="Times New Roman"/>
                <a:ea typeface="Times New Roman"/>
              </a:rPr>
              <a:t>L</a:t>
            </a:r>
            <a:r>
              <a:rPr lang="en-US" altLang="zh-CN" sz="2400" spc="209" dirty="0">
                <a:solidFill>
                  <a:srgbClr val="000000"/>
                </a:solidFill>
                <a:latin typeface="Times New Roman"/>
                <a:ea typeface="Times New Roman"/>
              </a:rPr>
              <a:t>(+)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 err="1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asi</a:t>
            </a:r>
            <a:r>
              <a:rPr lang="tr-TR" altLang="zh-CN" sz="2400" spc="160" dirty="0" smtClean="0">
                <a:solidFill>
                  <a:srgbClr val="000000"/>
                </a:solidFill>
                <a:latin typeface="Times New Roman"/>
                <a:ea typeface="Times New Roman"/>
              </a:rPr>
              <a:t>t </a:t>
            </a:r>
            <a:r>
              <a:rPr lang="en-US" altLang="zh-CN" sz="2400" spc="209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oluş</a:t>
            </a:r>
            <a:r>
              <a:rPr lang="en-US" altLang="zh-CN" sz="2400" spc="20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tururlar</a:t>
            </a:r>
            <a:endParaRPr lang="en-US" altLang="zh-CN" sz="2400" spc="204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>
              <a:lnSpc>
                <a:spcPct val="100000"/>
              </a:lnSpc>
              <a:spcBef>
                <a:spcPts val="164"/>
              </a:spcBef>
            </a:pPr>
            <a:r>
              <a:rPr lang="en-US" altLang="zh-CN" sz="1650" spc="104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650" spc="12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Katalaz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ea typeface="Times New Roman"/>
              </a:rPr>
              <a:t>(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),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ea typeface="Times New Roman"/>
              </a:rPr>
              <a:t>Oksidaz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(+).</a:t>
            </a:r>
          </a:p>
          <a:p>
            <a:pPr marL="274320" indent="-274320" hangingPunct="0">
              <a:lnSpc>
                <a:spcPct val="95416"/>
              </a:lnSpc>
              <a:spcBef>
                <a:spcPts val="120"/>
              </a:spcBef>
            </a:pPr>
            <a:r>
              <a:rPr lang="en-US" altLang="zh-CN" spc="275" dirty="0" smtClean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2400" spc="11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Enterococcus</a:t>
            </a:r>
            <a:r>
              <a:rPr lang="en-US" altLang="zh-CN" sz="2400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ea typeface="Times New Roman"/>
              </a:rPr>
              <a:t>genusu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ea typeface="Times New Roman"/>
              </a:rPr>
              <a:t>bakterileri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ea typeface="Times New Roman"/>
              </a:rPr>
              <a:t>10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ea typeface="Times New Roman"/>
              </a:rPr>
              <a:t>45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ea typeface="Times New Roman"/>
              </a:rPr>
              <a:t>C’ler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arasında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ea typeface="Times New Roman"/>
              </a:rPr>
              <a:t>faaliyet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ea typeface="Times New Roman"/>
              </a:rPr>
              <a:t>gösterirler.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9" dirty="0">
                <a:solidFill>
                  <a:srgbClr val="000000"/>
                </a:solidFill>
                <a:latin typeface="Times New Roman"/>
                <a:ea typeface="Times New Roman"/>
              </a:rPr>
              <a:t>4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9.6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29" dirty="0">
                <a:solidFill>
                  <a:srgbClr val="000000"/>
                </a:solidFill>
                <a:latin typeface="Times New Roman"/>
                <a:ea typeface="Times New Roman"/>
              </a:rPr>
              <a:t>pH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95" dirty="0">
                <a:solidFill>
                  <a:srgbClr val="000000"/>
                </a:solidFill>
                <a:latin typeface="Times New Roman"/>
                <a:ea typeface="Times New Roman"/>
              </a:rPr>
              <a:t>5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6.5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ea typeface="Times New Roman"/>
              </a:rPr>
              <a:t>tuz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konsantrasyonunda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95" dirty="0">
                <a:solidFill>
                  <a:srgbClr val="000000"/>
                </a:solidFill>
                <a:latin typeface="Times New Roman"/>
                <a:ea typeface="Times New Roman"/>
              </a:rPr>
              <a:t>%6.5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0" dirty="0">
                <a:solidFill>
                  <a:srgbClr val="000000"/>
                </a:solidFill>
                <a:latin typeface="Times New Roman"/>
                <a:ea typeface="Times New Roman"/>
              </a:rPr>
              <a:t>C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5" dirty="0" err="1">
                <a:solidFill>
                  <a:srgbClr val="000000"/>
                </a:solidFill>
                <a:latin typeface="Times New Roman"/>
                <a:ea typeface="Times New Roman"/>
              </a:rPr>
              <a:t>yaşayabilirler</a:t>
            </a:r>
            <a:r>
              <a:rPr lang="en-US" altLang="zh-CN" sz="2400" spc="135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tr-TR" altLang="zh-CN" sz="2400" spc="135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274320" indent="-274320" hangingPunct="0">
              <a:lnSpc>
                <a:spcPct val="95416"/>
              </a:lnSpc>
              <a:spcBef>
                <a:spcPts val="120"/>
              </a:spcBef>
            </a:pPr>
            <a:r>
              <a:rPr lang="en-US" altLang="zh-CN" spc="275" dirty="0" smtClean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2400" spc="135" dirty="0" smtClean="0">
                <a:solidFill>
                  <a:srgbClr val="000000"/>
                </a:solidFill>
                <a:latin typeface="Times New Roman"/>
                <a:ea typeface="Times New Roman"/>
              </a:rPr>
              <a:t>52</a:t>
            </a:r>
            <a:r>
              <a:rPr lang="en-US" altLang="zh-CN" sz="2400" spc="11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9" dirty="0">
                <a:solidFill>
                  <a:srgbClr val="000000"/>
                </a:solidFill>
                <a:latin typeface="Times New Roman"/>
                <a:ea typeface="Times New Roman"/>
              </a:rPr>
              <a:t>Cde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ea typeface="Times New Roman"/>
              </a:rPr>
              <a:t>gelişmezler.</a:t>
            </a:r>
          </a:p>
          <a:p>
            <a:pPr marL="274320" indent="-274320" hangingPunct="0">
              <a:lnSpc>
                <a:spcPct val="95416"/>
              </a:lnSpc>
            </a:pPr>
            <a:r>
              <a:rPr lang="en-US" altLang="zh-CN" sz="1700" spc="21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ea typeface="Times New Roman"/>
              </a:rPr>
              <a:t>suş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ea typeface="Times New Roman"/>
              </a:rPr>
              <a:t>laktoz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ea typeface="Times New Roman"/>
              </a:rPr>
              <a:t>galaktoz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maltoz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melibiyoz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ea typeface="Times New Roman"/>
              </a:rPr>
              <a:t>sellobiyoz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ea typeface="Times New Roman"/>
              </a:rPr>
              <a:t>şekerleden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ea typeface="Times New Roman"/>
              </a:rPr>
              <a:t>oluştururlar.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9" dirty="0">
                <a:solidFill>
                  <a:srgbClr val="000000"/>
                </a:solidFill>
                <a:latin typeface="Times New Roman"/>
                <a:ea typeface="Times New Roman"/>
              </a:rPr>
              <a:t>Ancak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süte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zayıf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derece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a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sitlendirirler.</a:t>
            </a:r>
          </a:p>
          <a:p>
            <a:pPr marL="274320" indent="-274320" hangingPunct="0">
              <a:lnSpc>
                <a:spcPct val="95416"/>
              </a:lnSpc>
            </a:pPr>
            <a:r>
              <a:rPr lang="en-US" altLang="zh-CN" sz="1650" spc="27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2400" spc="200" dirty="0">
                <a:solidFill>
                  <a:srgbClr val="000000"/>
                </a:solidFill>
                <a:latin typeface="Times New Roman"/>
                <a:ea typeface="Times New Roman"/>
              </a:rPr>
              <a:t>Süt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teknolojisinde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yararlanılan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türlerin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orijini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sindirim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sistemi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fekal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materyaller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olup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antibiyotiklere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karşı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duyarlıdırlar.</a:t>
            </a:r>
          </a:p>
          <a:p>
            <a:pPr marL="0">
              <a:lnSpc>
                <a:spcPct val="100000"/>
              </a:lnSpc>
              <a:spcBef>
                <a:spcPts val="240"/>
              </a:spcBef>
            </a:pPr>
            <a:r>
              <a:rPr lang="en-US" altLang="zh-CN" sz="1650" spc="279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Proteolitik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etkinliğe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sahiptirler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9" name="Freeform 1649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0" name="Freeform 1650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1" name="Freeform 1651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2" name="Freeform 1652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3" name="Freeform 1653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4" name="Freeform 1654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5" name="Freeform 1655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6" name="TextBox 1656"/>
          <p:cNvSpPr txBox="1"/>
          <p:nvPr/>
        </p:nvSpPr>
        <p:spPr>
          <a:xfrm>
            <a:off x="559003" y="317220"/>
            <a:ext cx="7691119" cy="564745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74319" indent="-274319" hangingPunct="0">
              <a:lnSpc>
                <a:spcPct val="95416"/>
              </a:lnSpc>
            </a:pPr>
            <a:r>
              <a:rPr lang="en-US" altLang="zh-CN" sz="1650" spc="279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2400" spc="209" dirty="0">
                <a:solidFill>
                  <a:srgbClr val="000000"/>
                </a:solidFill>
                <a:latin typeface="Times New Roman"/>
                <a:ea typeface="Times New Roman"/>
              </a:rPr>
              <a:t>Homofermantatif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95" dirty="0">
                <a:solidFill>
                  <a:srgbClr val="000000"/>
                </a:solidFill>
                <a:latin typeface="Times New Roman"/>
                <a:ea typeface="Times New Roman"/>
              </a:rPr>
              <a:t>olmalarına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29" dirty="0">
                <a:solidFill>
                  <a:srgbClr val="000000"/>
                </a:solidFill>
                <a:latin typeface="Times New Roman"/>
                <a:ea typeface="Times New Roman"/>
              </a:rPr>
              <a:t>rağmen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sitrat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metabolizmasına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sahip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enterokoklar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asetaldehit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etanol,diasetil,aseton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9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asetoin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9" dirty="0">
                <a:solidFill>
                  <a:srgbClr val="000000"/>
                </a:solidFill>
                <a:latin typeface="Times New Roman"/>
                <a:ea typeface="Times New Roman"/>
              </a:rPr>
              <a:t>üreti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rler.</a:t>
            </a:r>
          </a:p>
          <a:p>
            <a:pPr marL="0">
              <a:lnSpc>
                <a:spcPct val="100000"/>
              </a:lnSpc>
            </a:pPr>
            <a:r>
              <a:rPr lang="en-US" altLang="zh-CN" sz="1650" spc="259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2400" spc="204" dirty="0">
                <a:solidFill>
                  <a:srgbClr val="000000"/>
                </a:solidFill>
                <a:latin typeface="Times New Roman"/>
                <a:ea typeface="Times New Roman"/>
              </a:rPr>
              <a:t>Gelişme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koşullarına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0" dirty="0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95" dirty="0">
                <a:solidFill>
                  <a:srgbClr val="000000"/>
                </a:solidFill>
                <a:latin typeface="Times New Roman"/>
                <a:ea typeface="Times New Roman"/>
              </a:rPr>
              <a:t>yanında</a:t>
            </a:r>
          </a:p>
          <a:p>
            <a:pPr marL="0" indent="274319">
              <a:lnSpc>
                <a:spcPct val="100000"/>
              </a:lnSpc>
            </a:pP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asetat,format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2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5" dirty="0">
                <a:solidFill>
                  <a:srgbClr val="000000"/>
                </a:solidFill>
                <a:latin typeface="Times New Roman"/>
                <a:ea typeface="Times New Roman"/>
              </a:rPr>
              <a:t>etanol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oluştururlar.</a:t>
            </a:r>
          </a:p>
          <a:p>
            <a:pPr marL="274319" indent="-274319" hangingPunct="0">
              <a:lnSpc>
                <a:spcPct val="95416"/>
              </a:lnSpc>
            </a:pPr>
            <a:r>
              <a:rPr lang="en-US" altLang="zh-CN" sz="1650" spc="25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Yapılan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çalışmalar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9" dirty="0">
                <a:solidFill>
                  <a:srgbClr val="000000"/>
                </a:solidFill>
                <a:latin typeface="Times New Roman"/>
                <a:ea typeface="Times New Roman"/>
              </a:rPr>
              <a:t>sonucu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enterokokların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ea typeface="Times New Roman"/>
              </a:rPr>
              <a:t>tirozin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dekarboksilaz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serin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dehidrataz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arginin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dihidrolaz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enzimleri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ea typeface="Times New Roman"/>
              </a:rPr>
              <a:t>salgıladıkları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ortaya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çıkmıştır.</a:t>
            </a:r>
          </a:p>
          <a:p>
            <a:pPr marL="274319" indent="-274319" hangingPunct="0">
              <a:lnSpc>
                <a:spcPct val="95833"/>
              </a:lnSpc>
            </a:pPr>
            <a:r>
              <a:rPr lang="en-US" altLang="zh-CN" sz="1650" spc="164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650" spc="20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ea typeface="Times New Roman"/>
              </a:rPr>
              <a:t>Olumlu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ea typeface="Times New Roman"/>
              </a:rPr>
              <a:t>özelliklerinden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ea typeface="Times New Roman"/>
              </a:rPr>
              <a:t>dolayı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ea typeface="Times New Roman"/>
              </a:rPr>
              <a:t>peynir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ea typeface="Times New Roman"/>
              </a:rPr>
              <a:t>teknolojisinde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ea typeface="Times New Roman"/>
              </a:rPr>
              <a:t>peynirin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olgunlaşmasını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ea typeface="Times New Roman"/>
              </a:rPr>
              <a:t>hızlandırıcı,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koruyucu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probiyotik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ea typeface="Times New Roman"/>
              </a:rPr>
              <a:t>etkilerinin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diyetetik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9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ea typeface="Times New Roman"/>
              </a:rPr>
              <a:t>terapötik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amaçlı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9" dirty="0">
                <a:solidFill>
                  <a:srgbClr val="000000"/>
                </a:solidFill>
                <a:latin typeface="Times New Roman"/>
                <a:ea typeface="Times New Roman"/>
              </a:rPr>
              <a:t>olduğu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anlaşılmıştır.</a:t>
            </a:r>
          </a:p>
          <a:p>
            <a:pPr marL="274319" indent="-274319" hangingPunct="0">
              <a:lnSpc>
                <a:spcPct val="95416"/>
              </a:lnSpc>
            </a:pPr>
            <a:r>
              <a:rPr lang="en-US" altLang="zh-CN" sz="1650" spc="29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2400" spc="279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0" dirty="0">
                <a:solidFill>
                  <a:srgbClr val="000000"/>
                </a:solidFill>
                <a:latin typeface="Times New Roman"/>
                <a:ea typeface="Times New Roman"/>
              </a:rPr>
              <a:t>türün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29" dirty="0">
                <a:solidFill>
                  <a:srgbClr val="000000"/>
                </a:solidFill>
                <a:latin typeface="Times New Roman"/>
                <a:ea typeface="Times New Roman"/>
              </a:rPr>
              <a:t>uzun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9" dirty="0">
                <a:solidFill>
                  <a:srgbClr val="000000"/>
                </a:solidFill>
                <a:latin typeface="Times New Roman"/>
                <a:ea typeface="Times New Roman"/>
              </a:rPr>
              <a:t>sürede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asitlik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4" dirty="0">
                <a:solidFill>
                  <a:srgbClr val="000000"/>
                </a:solidFill>
                <a:latin typeface="Times New Roman"/>
                <a:ea typeface="Times New Roman"/>
              </a:rPr>
              <a:t>oluşturduğu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ea typeface="Times New Roman"/>
              </a:rPr>
              <a:t>bilinmektedir.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37C’de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16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24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ea typeface="Times New Roman"/>
              </a:rPr>
              <a:t>saatlik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inkübasyon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sonunda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sütün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pH’sı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4.8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5.0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e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düştüğü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ea typeface="Times New Roman"/>
              </a:rPr>
              <a:t>bildirilmiştir.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7" name="Freeform 1657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8" name="Freeform 1658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9" name="Freeform 1659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0" name="Freeform 1660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1" name="Freeform 1661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2" name="Freeform 1662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3" name="Freeform 1663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4" name="TextBox 1664"/>
          <p:cNvSpPr txBox="1"/>
          <p:nvPr/>
        </p:nvSpPr>
        <p:spPr>
          <a:xfrm>
            <a:off x="487070" y="310150"/>
            <a:ext cx="7657417" cy="60447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74319" indent="-274319" hangingPunct="0">
              <a:lnSpc>
                <a:spcPct val="95416"/>
              </a:lnSpc>
            </a:pPr>
            <a:r>
              <a:rPr lang="en-US" altLang="zh-CN" sz="1200" spc="17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00" spc="20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700" spc="135" dirty="0">
                <a:solidFill>
                  <a:srgbClr val="000000"/>
                </a:solidFill>
                <a:latin typeface="Times New Roman"/>
                <a:ea typeface="Times New Roman"/>
              </a:rPr>
              <a:t>Tür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0" dirty="0">
                <a:solidFill>
                  <a:srgbClr val="000000"/>
                </a:solidFill>
                <a:latin typeface="Times New Roman"/>
                <a:ea typeface="Times New Roman"/>
              </a:rPr>
              <a:t>suşlara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4" dirty="0">
                <a:solidFill>
                  <a:srgbClr val="000000"/>
                </a:solidFill>
                <a:latin typeface="Times New Roman"/>
                <a:ea typeface="Times New Roman"/>
              </a:rPr>
              <a:t>bağlı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4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94" dirty="0">
                <a:solidFill>
                  <a:srgbClr val="000000"/>
                </a:solidFill>
                <a:latin typeface="Times New Roman"/>
                <a:ea typeface="Times New Roman"/>
              </a:rPr>
              <a:t>sitratları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0" dirty="0">
                <a:solidFill>
                  <a:srgbClr val="000000"/>
                </a:solidFill>
                <a:latin typeface="Times New Roman"/>
                <a:ea typeface="Times New Roman"/>
              </a:rPr>
              <a:t>metabolize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9" dirty="0">
                <a:solidFill>
                  <a:srgbClr val="000000"/>
                </a:solidFill>
                <a:latin typeface="Times New Roman"/>
                <a:ea typeface="Times New Roman"/>
              </a:rPr>
              <a:t>ederek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39" dirty="0">
                <a:solidFill>
                  <a:srgbClr val="000000"/>
                </a:solidFill>
                <a:latin typeface="Times New Roman"/>
                <a:ea typeface="Times New Roman"/>
              </a:rPr>
              <a:t>aroma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00" dirty="0">
                <a:solidFill>
                  <a:srgbClr val="000000"/>
                </a:solidFill>
                <a:latin typeface="Times New Roman"/>
                <a:ea typeface="Times New Roman"/>
              </a:rPr>
              <a:t>bileşikleri</a:t>
            </a:r>
            <a:r>
              <a:rPr lang="en-US" altLang="zh-CN" sz="17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44" dirty="0">
                <a:solidFill>
                  <a:srgbClr val="000000"/>
                </a:solidFill>
                <a:latin typeface="Times New Roman"/>
                <a:ea typeface="Times New Roman"/>
              </a:rPr>
              <a:t>o</a:t>
            </a:r>
            <a:r>
              <a:rPr lang="en-US" altLang="zh-CN" sz="1700" spc="139" dirty="0">
                <a:solidFill>
                  <a:srgbClr val="000000"/>
                </a:solidFill>
                <a:latin typeface="Times New Roman"/>
                <a:ea typeface="Times New Roman"/>
              </a:rPr>
              <a:t>luştururlar.</a:t>
            </a:r>
          </a:p>
          <a:p>
            <a:pPr marL="274319" indent="-274319" hangingPunct="0">
              <a:lnSpc>
                <a:spcPct val="95416"/>
              </a:lnSpc>
            </a:pPr>
            <a:r>
              <a:rPr lang="en-US" altLang="zh-CN" sz="1200" spc="17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00" spc="19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700" i="1" spc="104" dirty="0">
                <a:solidFill>
                  <a:srgbClr val="000000"/>
                </a:solidFill>
                <a:latin typeface="Times New Roman"/>
                <a:ea typeface="Times New Roman"/>
              </a:rPr>
              <a:t>Ent.fecalis</a:t>
            </a:r>
            <a:r>
              <a:rPr lang="en-US" altLang="zh-CN" sz="1700" i="1" spc="85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700" i="1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i="1" spc="120" dirty="0">
                <a:solidFill>
                  <a:srgbClr val="000000"/>
                </a:solidFill>
                <a:latin typeface="Times New Roman"/>
                <a:ea typeface="Times New Roman"/>
              </a:rPr>
              <a:t>Ent.faecium</a:t>
            </a:r>
            <a:r>
              <a:rPr lang="en-US" altLang="zh-CN" sz="1700" i="1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04" dirty="0">
                <a:solidFill>
                  <a:srgbClr val="000000"/>
                </a:solidFill>
                <a:latin typeface="Times New Roman"/>
                <a:ea typeface="Times New Roman"/>
              </a:rPr>
              <a:t>sütte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04" dirty="0">
                <a:solidFill>
                  <a:srgbClr val="000000"/>
                </a:solidFill>
                <a:latin typeface="Times New Roman"/>
                <a:ea typeface="Times New Roman"/>
              </a:rPr>
              <a:t>geliştiklerinde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04" dirty="0">
                <a:solidFill>
                  <a:srgbClr val="000000"/>
                </a:solidFill>
                <a:latin typeface="Times New Roman"/>
                <a:ea typeface="Times New Roman"/>
              </a:rPr>
              <a:t>asetaldehit</a:t>
            </a:r>
            <a:r>
              <a:rPr lang="en-US" altLang="zh-CN" sz="1700" spc="94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04" dirty="0">
                <a:solidFill>
                  <a:srgbClr val="000000"/>
                </a:solidFill>
                <a:latin typeface="Times New Roman"/>
                <a:ea typeface="Times New Roman"/>
              </a:rPr>
              <a:t>etanol,</a:t>
            </a:r>
            <a:r>
              <a:rPr lang="en-US" altLang="zh-CN" sz="17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04" dirty="0">
                <a:solidFill>
                  <a:srgbClr val="000000"/>
                </a:solidFill>
                <a:latin typeface="Times New Roman"/>
                <a:ea typeface="Times New Roman"/>
              </a:rPr>
              <a:t>diasetil,casetoin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4" dirty="0">
                <a:solidFill>
                  <a:srgbClr val="000000"/>
                </a:solidFill>
                <a:latin typeface="Times New Roman"/>
                <a:ea typeface="Times New Roman"/>
              </a:rPr>
              <a:t>oluştururlar.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50" dirty="0">
                <a:solidFill>
                  <a:srgbClr val="000000"/>
                </a:solidFill>
                <a:latin typeface="Times New Roman"/>
                <a:ea typeface="Times New Roman"/>
              </a:rPr>
              <a:t>Bundan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0" dirty="0">
                <a:solidFill>
                  <a:srgbClr val="000000"/>
                </a:solidFill>
                <a:latin typeface="Times New Roman"/>
                <a:ea typeface="Times New Roman"/>
              </a:rPr>
              <a:t>dolayı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5" dirty="0">
                <a:solidFill>
                  <a:srgbClr val="000000"/>
                </a:solidFill>
                <a:latin typeface="Times New Roman"/>
                <a:ea typeface="Times New Roman"/>
              </a:rPr>
              <a:t>peynirde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04" dirty="0">
                <a:solidFill>
                  <a:srgbClr val="000000"/>
                </a:solidFill>
                <a:latin typeface="Times New Roman"/>
                <a:ea typeface="Times New Roman"/>
              </a:rPr>
              <a:t>tat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3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45" dirty="0">
                <a:solidFill>
                  <a:srgbClr val="000000"/>
                </a:solidFill>
                <a:latin typeface="Times New Roman"/>
                <a:ea typeface="Times New Roman"/>
              </a:rPr>
              <a:t>aroma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0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17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39" dirty="0">
                <a:solidFill>
                  <a:srgbClr val="000000"/>
                </a:solidFill>
                <a:latin typeface="Times New Roman"/>
                <a:ea typeface="Times New Roman"/>
              </a:rPr>
              <a:t>kullan</a:t>
            </a:r>
            <a:r>
              <a:rPr lang="en-US" altLang="zh-CN" sz="1700" spc="129" dirty="0">
                <a:solidFill>
                  <a:srgbClr val="000000"/>
                </a:solidFill>
                <a:latin typeface="Times New Roman"/>
                <a:ea typeface="Times New Roman"/>
              </a:rPr>
              <a:t>ırlar.</a:t>
            </a:r>
          </a:p>
          <a:p>
            <a:pPr>
              <a:lnSpc>
                <a:spcPts val="1979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700" spc="114" dirty="0">
                <a:solidFill>
                  <a:srgbClr val="555E6B"/>
                </a:solidFill>
                <a:latin typeface="Times New Roman"/>
                <a:ea typeface="Times New Roman"/>
              </a:rPr>
              <a:t>b)İndikatör</a:t>
            </a:r>
            <a:r>
              <a:rPr lang="en-US" altLang="zh-CN" sz="1700" spc="85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35" dirty="0">
                <a:solidFill>
                  <a:srgbClr val="555E6B"/>
                </a:solidFill>
                <a:latin typeface="Times New Roman"/>
                <a:ea typeface="Times New Roman"/>
              </a:rPr>
              <a:t>Mikroorganizma</a:t>
            </a:r>
            <a:r>
              <a:rPr lang="en-US" altLang="zh-CN" sz="1700" spc="85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4" dirty="0">
                <a:solidFill>
                  <a:srgbClr val="555E6B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1700" spc="85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0" dirty="0">
                <a:solidFill>
                  <a:srgbClr val="555E6B"/>
                </a:solidFill>
                <a:latin typeface="Times New Roman"/>
                <a:ea typeface="Times New Roman"/>
              </a:rPr>
              <a:t>Enterokoklar</a:t>
            </a:r>
          </a:p>
          <a:p>
            <a:pPr marL="274319" indent="-274319" hangingPunct="0">
              <a:lnSpc>
                <a:spcPct val="95416"/>
              </a:lnSpc>
            </a:pPr>
            <a:r>
              <a:rPr lang="en-US" altLang="zh-CN" sz="1200" spc="164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00" spc="18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700" spc="114" dirty="0">
                <a:solidFill>
                  <a:srgbClr val="000000"/>
                </a:solidFill>
                <a:latin typeface="Times New Roman"/>
                <a:ea typeface="Times New Roman"/>
              </a:rPr>
              <a:t>Türkiye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35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5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5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4" dirty="0">
                <a:solidFill>
                  <a:srgbClr val="000000"/>
                </a:solidFill>
                <a:latin typeface="Times New Roman"/>
                <a:ea typeface="Times New Roman"/>
              </a:rPr>
              <a:t>koliform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00" dirty="0">
                <a:solidFill>
                  <a:srgbClr val="000000"/>
                </a:solidFill>
                <a:latin typeface="Times New Roman"/>
                <a:ea typeface="Times New Roman"/>
              </a:rPr>
              <a:t>bakteriler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04" dirty="0">
                <a:solidFill>
                  <a:srgbClr val="000000"/>
                </a:solidFill>
                <a:latin typeface="Times New Roman"/>
                <a:ea typeface="Times New Roman"/>
              </a:rPr>
              <a:t>indikatör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0" dirty="0">
                <a:solidFill>
                  <a:srgbClr val="000000"/>
                </a:solidFill>
                <a:latin typeface="Times New Roman"/>
                <a:ea typeface="Times New Roman"/>
              </a:rPr>
              <a:t>dikkate</a:t>
            </a:r>
            <a:r>
              <a:rPr lang="en-US" altLang="zh-CN" sz="17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44" dirty="0">
                <a:solidFill>
                  <a:srgbClr val="000000"/>
                </a:solidFill>
                <a:latin typeface="Times New Roman"/>
                <a:ea typeface="Times New Roman"/>
              </a:rPr>
              <a:t>alınmaktad</a:t>
            </a:r>
            <a:r>
              <a:rPr lang="en-US" altLang="zh-CN" sz="1700" spc="139" dirty="0">
                <a:solidFill>
                  <a:srgbClr val="000000"/>
                </a:solidFill>
                <a:latin typeface="Times New Roman"/>
                <a:ea typeface="Times New Roman"/>
              </a:rPr>
              <a:t>ır.</a:t>
            </a:r>
          </a:p>
          <a:p>
            <a:pPr marL="274319" indent="-274319" hangingPunct="0">
              <a:lnSpc>
                <a:spcPct val="88333"/>
              </a:lnSpc>
            </a:pPr>
            <a:r>
              <a:rPr lang="en-US" altLang="zh-CN" sz="1200" spc="15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00" spc="17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700" spc="104" dirty="0">
                <a:solidFill>
                  <a:srgbClr val="000000"/>
                </a:solidFill>
                <a:latin typeface="Times New Roman"/>
                <a:ea typeface="Times New Roman"/>
              </a:rPr>
              <a:t>Süt</a:t>
            </a:r>
            <a:r>
              <a:rPr lang="en-US" altLang="zh-CN" sz="17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04" dirty="0">
                <a:solidFill>
                  <a:srgbClr val="000000"/>
                </a:solidFill>
                <a:latin typeface="Times New Roman"/>
                <a:ea typeface="Times New Roman"/>
              </a:rPr>
              <a:t>işleme</a:t>
            </a:r>
            <a:r>
              <a:rPr lang="en-US" altLang="zh-CN" sz="17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94" dirty="0">
                <a:solidFill>
                  <a:srgbClr val="000000"/>
                </a:solidFill>
                <a:latin typeface="Times New Roman"/>
                <a:ea typeface="Times New Roman"/>
              </a:rPr>
              <a:t>hatlarında</a:t>
            </a:r>
            <a:r>
              <a:rPr lang="en-US" altLang="zh-CN" sz="17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5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17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i="1" spc="94" dirty="0">
                <a:solidFill>
                  <a:srgbClr val="000000"/>
                </a:solidFill>
                <a:latin typeface="Times New Roman"/>
                <a:ea typeface="Times New Roman"/>
              </a:rPr>
              <a:t>Ent.faecalis</a:t>
            </a:r>
            <a:r>
              <a:rPr lang="en-US" altLang="zh-CN" sz="1700" i="1" spc="69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700" i="1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i="1" spc="11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Ent</a:t>
            </a:r>
            <a:r>
              <a:rPr lang="en-US" altLang="zh-CN" sz="1700" i="1" spc="64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tr-TR" altLang="zh-CN" sz="1700" i="1" spc="60" dirty="0" smtClean="0">
                <a:solidFill>
                  <a:srgbClr val="000000"/>
                </a:solidFill>
                <a:latin typeface="Times New Roman"/>
                <a:cs typeface="Times New Roman"/>
              </a:rPr>
              <a:t>f</a:t>
            </a:r>
            <a:r>
              <a:rPr lang="en-US" altLang="zh-CN" sz="1700" i="1" spc="12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aecium</a:t>
            </a:r>
            <a:r>
              <a:rPr lang="en-US" altLang="zh-CN" sz="1700" i="1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0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7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600" i="1" spc="1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S.</a:t>
            </a:r>
            <a:r>
              <a:rPr lang="tr-TR" altLang="zh-CN" sz="1600" i="1" spc="60" dirty="0" smtClean="0">
                <a:solidFill>
                  <a:srgbClr val="000000"/>
                </a:solidFill>
                <a:latin typeface="Times New Roman"/>
                <a:cs typeface="Times New Roman"/>
              </a:rPr>
              <a:t>b</a:t>
            </a:r>
            <a:r>
              <a:rPr lang="en-US" altLang="zh-CN" sz="1600" i="1" spc="10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ovis</a:t>
            </a:r>
            <a:r>
              <a:rPr lang="en-US" altLang="zh-CN" sz="1700" spc="10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’e</a:t>
            </a:r>
            <a:r>
              <a:rPr lang="en-US" altLang="zh-CN" sz="17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5" dirty="0">
                <a:solidFill>
                  <a:srgbClr val="000000"/>
                </a:solidFill>
                <a:latin typeface="Times New Roman"/>
                <a:ea typeface="Times New Roman"/>
              </a:rPr>
              <a:t>rastlanmaktadır.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35" dirty="0">
                <a:solidFill>
                  <a:srgbClr val="000000"/>
                </a:solidFill>
                <a:latin typeface="Times New Roman"/>
                <a:ea typeface="Times New Roman"/>
              </a:rPr>
              <a:t>Gıdalarda</a:t>
            </a:r>
            <a:r>
              <a:rPr lang="en-US" altLang="zh-CN" sz="17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54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17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39" dirty="0">
                <a:solidFill>
                  <a:srgbClr val="000000"/>
                </a:solidFill>
                <a:latin typeface="Times New Roman"/>
                <a:ea typeface="Times New Roman"/>
              </a:rPr>
              <a:t>grup</a:t>
            </a:r>
            <a:r>
              <a:rPr lang="en-US" altLang="zh-CN" sz="17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5" dirty="0">
                <a:solidFill>
                  <a:srgbClr val="000000"/>
                </a:solidFill>
                <a:latin typeface="Times New Roman"/>
                <a:ea typeface="Times New Roman"/>
              </a:rPr>
              <a:t>streptokokların</a:t>
            </a:r>
            <a:r>
              <a:rPr lang="en-US" altLang="zh-CN" sz="17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5" dirty="0">
                <a:solidFill>
                  <a:srgbClr val="000000"/>
                </a:solidFill>
                <a:latin typeface="Times New Roman"/>
                <a:ea typeface="Times New Roman"/>
              </a:rPr>
              <a:t>belirlenmesi</a:t>
            </a:r>
            <a:r>
              <a:rPr lang="en-US" altLang="zh-CN" sz="17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35" dirty="0">
                <a:solidFill>
                  <a:srgbClr val="000000"/>
                </a:solidFill>
                <a:latin typeface="Times New Roman"/>
                <a:ea typeface="Times New Roman"/>
              </a:rPr>
              <a:t>hijyen</a:t>
            </a:r>
            <a:r>
              <a:rPr lang="en-US" altLang="zh-CN" sz="17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0" dirty="0">
                <a:solidFill>
                  <a:srgbClr val="000000"/>
                </a:solidFill>
                <a:latin typeface="Times New Roman"/>
                <a:ea typeface="Times New Roman"/>
              </a:rPr>
              <a:t>kurallarının</a:t>
            </a:r>
            <a:r>
              <a:rPr lang="en-US" altLang="zh-CN" sz="17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0" dirty="0">
                <a:solidFill>
                  <a:srgbClr val="000000"/>
                </a:solidFill>
                <a:latin typeface="Times New Roman"/>
                <a:ea typeface="Times New Roman"/>
              </a:rPr>
              <a:t>yetersiz</a:t>
            </a:r>
            <a:r>
              <a:rPr lang="en-US" altLang="zh-CN" sz="17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0" dirty="0">
                <a:solidFill>
                  <a:srgbClr val="000000"/>
                </a:solidFill>
                <a:latin typeface="Times New Roman"/>
                <a:ea typeface="Times New Roman"/>
              </a:rPr>
              <a:t>uygulandığını</a:t>
            </a:r>
            <a:r>
              <a:rPr lang="en-US" altLang="zh-CN" sz="17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6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7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5" dirty="0">
                <a:solidFill>
                  <a:srgbClr val="000000"/>
                </a:solidFill>
                <a:latin typeface="Times New Roman"/>
                <a:ea typeface="Times New Roman"/>
              </a:rPr>
              <a:t>yabancı</a:t>
            </a:r>
            <a:r>
              <a:rPr lang="en-US" altLang="zh-CN" sz="17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5" dirty="0">
                <a:solidFill>
                  <a:srgbClr val="000000"/>
                </a:solidFill>
                <a:latin typeface="Times New Roman"/>
                <a:ea typeface="Times New Roman"/>
              </a:rPr>
              <a:t>mikroorganizmların</a:t>
            </a:r>
            <a:r>
              <a:rPr lang="en-US" altLang="zh-CN" sz="17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0" dirty="0">
                <a:solidFill>
                  <a:srgbClr val="000000"/>
                </a:solidFill>
                <a:latin typeface="Times New Roman"/>
                <a:ea typeface="Times New Roman"/>
              </a:rPr>
              <a:t>gelişmesine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50" dirty="0">
                <a:solidFill>
                  <a:srgbClr val="000000"/>
                </a:solidFill>
                <a:latin typeface="Times New Roman"/>
                <a:ea typeface="Times New Roman"/>
              </a:rPr>
              <a:t>imkan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9" dirty="0">
                <a:solidFill>
                  <a:srgbClr val="000000"/>
                </a:solidFill>
                <a:latin typeface="Times New Roman"/>
                <a:ea typeface="Times New Roman"/>
              </a:rPr>
              <a:t>veren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35" dirty="0">
                <a:solidFill>
                  <a:srgbClr val="000000"/>
                </a:solidFill>
                <a:latin typeface="Times New Roman"/>
                <a:ea typeface="Times New Roman"/>
              </a:rPr>
              <a:t>saklama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0" dirty="0">
                <a:solidFill>
                  <a:srgbClr val="000000"/>
                </a:solidFill>
                <a:latin typeface="Times New Roman"/>
                <a:ea typeface="Times New Roman"/>
              </a:rPr>
              <a:t>koşullarını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5" dirty="0">
                <a:solidFill>
                  <a:srgbClr val="000000"/>
                </a:solidFill>
                <a:latin typeface="Times New Roman"/>
                <a:ea typeface="Times New Roman"/>
              </a:rPr>
              <a:t>ortaya</a:t>
            </a:r>
            <a:r>
              <a:rPr lang="en-US" altLang="zh-CN" sz="17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0" dirty="0">
                <a:solidFill>
                  <a:srgbClr val="000000"/>
                </a:solidFill>
                <a:latin typeface="Times New Roman"/>
                <a:ea typeface="Times New Roman"/>
              </a:rPr>
              <a:t>koyar.</a:t>
            </a:r>
          </a:p>
          <a:p>
            <a:pPr marL="274319" indent="-274319" hangingPunct="0">
              <a:lnSpc>
                <a:spcPct val="89999"/>
              </a:lnSpc>
            </a:pPr>
            <a:r>
              <a:rPr lang="en-US" altLang="zh-CN" sz="1200" spc="19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00" spc="22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700" spc="135" dirty="0">
                <a:solidFill>
                  <a:srgbClr val="000000"/>
                </a:solidFill>
                <a:latin typeface="Times New Roman"/>
                <a:ea typeface="Times New Roman"/>
              </a:rPr>
              <a:t>Kültür</a:t>
            </a:r>
            <a:r>
              <a:rPr lang="en-US" altLang="zh-CN" sz="17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35" dirty="0">
                <a:solidFill>
                  <a:srgbClr val="000000"/>
                </a:solidFill>
                <a:latin typeface="Times New Roman"/>
                <a:ea typeface="Times New Roman"/>
              </a:rPr>
              <a:t>hazırlama</a:t>
            </a:r>
            <a:r>
              <a:rPr lang="en-US" altLang="zh-CN" sz="17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35" dirty="0">
                <a:solidFill>
                  <a:srgbClr val="000000"/>
                </a:solidFill>
                <a:latin typeface="Times New Roman"/>
                <a:ea typeface="Times New Roman"/>
              </a:rPr>
              <a:t>tankında</a:t>
            </a:r>
            <a:r>
              <a:rPr lang="en-US" altLang="zh-CN" sz="17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0" dirty="0">
                <a:solidFill>
                  <a:srgbClr val="000000"/>
                </a:solidFill>
                <a:latin typeface="Times New Roman"/>
                <a:ea typeface="Times New Roman"/>
              </a:rPr>
              <a:t>üretilen</a:t>
            </a:r>
            <a:r>
              <a:rPr lang="en-US" altLang="zh-CN" sz="17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5" dirty="0">
                <a:solidFill>
                  <a:srgbClr val="000000"/>
                </a:solidFill>
                <a:latin typeface="Times New Roman"/>
                <a:ea typeface="Times New Roman"/>
              </a:rPr>
              <a:t>kültürde</a:t>
            </a:r>
            <a:r>
              <a:rPr lang="en-US" altLang="zh-CN" sz="17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0" dirty="0">
                <a:solidFill>
                  <a:srgbClr val="000000"/>
                </a:solidFill>
                <a:latin typeface="Times New Roman"/>
                <a:ea typeface="Times New Roman"/>
              </a:rPr>
              <a:t>saflık</a:t>
            </a:r>
            <a:r>
              <a:rPr lang="en-US" altLang="zh-CN" sz="17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5" dirty="0">
                <a:solidFill>
                  <a:srgbClr val="000000"/>
                </a:solidFill>
                <a:latin typeface="Times New Roman"/>
                <a:ea typeface="Times New Roman"/>
              </a:rPr>
              <a:t>kontrol</a:t>
            </a:r>
            <a:r>
              <a:rPr lang="en-US" altLang="zh-CN" sz="17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5" dirty="0">
                <a:solidFill>
                  <a:srgbClr val="000000"/>
                </a:solidFill>
                <a:latin typeface="Times New Roman"/>
                <a:ea typeface="Times New Roman"/>
              </a:rPr>
              <a:t>sırasında</a:t>
            </a:r>
            <a:r>
              <a:rPr lang="en-US" altLang="zh-CN" sz="17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0" dirty="0">
                <a:solidFill>
                  <a:srgbClr val="000000"/>
                </a:solidFill>
                <a:latin typeface="Times New Roman"/>
                <a:ea typeface="Times New Roman"/>
              </a:rPr>
              <a:t>koliform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5" dirty="0">
                <a:solidFill>
                  <a:srgbClr val="000000"/>
                </a:solidFill>
                <a:latin typeface="Times New Roman"/>
                <a:ea typeface="Times New Roman"/>
              </a:rPr>
              <a:t>grubu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04" dirty="0">
                <a:solidFill>
                  <a:srgbClr val="000000"/>
                </a:solidFill>
                <a:latin typeface="Times New Roman"/>
                <a:ea typeface="Times New Roman"/>
              </a:rPr>
              <a:t>bakteriler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0" dirty="0">
                <a:solidFill>
                  <a:srgbClr val="000000"/>
                </a:solidFill>
                <a:latin typeface="Times New Roman"/>
                <a:ea typeface="Times New Roman"/>
              </a:rPr>
              <a:t>yerine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04" dirty="0">
                <a:solidFill>
                  <a:srgbClr val="000000"/>
                </a:solidFill>
                <a:latin typeface="Times New Roman"/>
                <a:ea typeface="Times New Roman"/>
              </a:rPr>
              <a:t>sıcaklığa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4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00" dirty="0">
                <a:solidFill>
                  <a:srgbClr val="000000"/>
                </a:solidFill>
                <a:latin typeface="Times New Roman"/>
                <a:ea typeface="Times New Roman"/>
              </a:rPr>
              <a:t>asitliğe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9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0" dirty="0">
                <a:solidFill>
                  <a:srgbClr val="000000"/>
                </a:solidFill>
                <a:latin typeface="Times New Roman"/>
                <a:ea typeface="Times New Roman"/>
              </a:rPr>
              <a:t>dayanıklı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5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17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39" dirty="0">
                <a:solidFill>
                  <a:srgbClr val="000000"/>
                </a:solidFill>
                <a:latin typeface="Times New Roman"/>
                <a:ea typeface="Times New Roman"/>
              </a:rPr>
              <a:t>enterokoklar</a:t>
            </a:r>
            <a:r>
              <a:rPr lang="en-US" altLang="zh-CN" sz="17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9" dirty="0">
                <a:solidFill>
                  <a:srgbClr val="000000"/>
                </a:solidFill>
                <a:latin typeface="Times New Roman"/>
                <a:ea typeface="Times New Roman"/>
              </a:rPr>
              <a:t>aranır.</a:t>
            </a:r>
          </a:p>
          <a:p>
            <a:pPr marL="274319" indent="-274319" hangingPunct="0">
              <a:lnSpc>
                <a:spcPct val="94583"/>
              </a:lnSpc>
            </a:pPr>
            <a:r>
              <a:rPr lang="en-US" altLang="zh-CN" sz="1200" spc="16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00" spc="17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700" spc="114" dirty="0">
                <a:solidFill>
                  <a:srgbClr val="000000"/>
                </a:solidFill>
                <a:latin typeface="Times New Roman"/>
                <a:ea typeface="Times New Roman"/>
              </a:rPr>
              <a:t>İnkübasyon</a:t>
            </a:r>
            <a:r>
              <a:rPr lang="en-US" altLang="zh-CN" sz="17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0" dirty="0">
                <a:solidFill>
                  <a:srgbClr val="000000"/>
                </a:solidFill>
                <a:latin typeface="Times New Roman"/>
                <a:ea typeface="Times New Roman"/>
              </a:rPr>
              <a:t>tankında</a:t>
            </a:r>
            <a:r>
              <a:rPr lang="en-US" altLang="zh-CN" sz="17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00" dirty="0">
                <a:solidFill>
                  <a:srgbClr val="000000"/>
                </a:solidFill>
                <a:latin typeface="Times New Roman"/>
                <a:ea typeface="Times New Roman"/>
              </a:rPr>
              <a:t>olası</a:t>
            </a:r>
            <a:r>
              <a:rPr lang="en-US" altLang="zh-CN" sz="17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04" dirty="0">
                <a:solidFill>
                  <a:srgbClr val="000000"/>
                </a:solidFill>
                <a:latin typeface="Times New Roman"/>
                <a:ea typeface="Times New Roman"/>
              </a:rPr>
              <a:t>çevrel</a:t>
            </a:r>
            <a:r>
              <a:rPr lang="en-US" altLang="zh-CN" sz="17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0" dirty="0">
                <a:solidFill>
                  <a:srgbClr val="000000"/>
                </a:solidFill>
                <a:latin typeface="Times New Roman"/>
                <a:ea typeface="Times New Roman"/>
              </a:rPr>
              <a:t>bulaşma</a:t>
            </a:r>
            <a:r>
              <a:rPr lang="en-US" altLang="zh-CN" sz="17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7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94" dirty="0">
                <a:solidFill>
                  <a:srgbClr val="000000"/>
                </a:solidFill>
                <a:latin typeface="Times New Roman"/>
                <a:ea typeface="Times New Roman"/>
              </a:rPr>
              <a:t>yetersiz</a:t>
            </a:r>
            <a:r>
              <a:rPr lang="en-US" altLang="zh-CN" sz="17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04" dirty="0">
                <a:solidFill>
                  <a:srgbClr val="000000"/>
                </a:solidFill>
                <a:latin typeface="Times New Roman"/>
                <a:ea typeface="Times New Roman"/>
              </a:rPr>
              <a:t>temizlik</a:t>
            </a:r>
            <a:r>
              <a:rPr lang="en-US" altLang="zh-CN" sz="17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3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7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04" dirty="0">
                <a:solidFill>
                  <a:srgbClr val="000000"/>
                </a:solidFill>
                <a:latin typeface="Times New Roman"/>
                <a:ea typeface="Times New Roman"/>
              </a:rPr>
              <a:t>hijyen</a:t>
            </a:r>
            <a:r>
              <a:rPr lang="en-US" altLang="zh-CN" sz="17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9" dirty="0">
                <a:solidFill>
                  <a:srgbClr val="000000"/>
                </a:solidFill>
                <a:latin typeface="Times New Roman"/>
                <a:ea typeface="Times New Roman"/>
              </a:rPr>
              <a:t>uygulamalarının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35" dirty="0">
                <a:solidFill>
                  <a:srgbClr val="000000"/>
                </a:solidFill>
                <a:latin typeface="Times New Roman"/>
                <a:ea typeface="Times New Roman"/>
              </a:rPr>
              <a:t>kontrolü</a:t>
            </a:r>
            <a:r>
              <a:rPr lang="en-US" altLang="zh-CN" sz="17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39" dirty="0">
                <a:solidFill>
                  <a:srgbClr val="000000"/>
                </a:solidFill>
                <a:latin typeface="Times New Roman"/>
                <a:ea typeface="Times New Roman"/>
              </a:rPr>
              <a:t>amacıyla</a:t>
            </a:r>
            <a:r>
              <a:rPr lang="en-US" altLang="zh-CN" sz="17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9" dirty="0">
                <a:solidFill>
                  <a:srgbClr val="000000"/>
                </a:solidFill>
                <a:latin typeface="Times New Roman"/>
                <a:ea typeface="Times New Roman"/>
              </a:rPr>
              <a:t>enterokoklar</a:t>
            </a:r>
            <a:r>
              <a:rPr lang="en-US" altLang="zh-CN" sz="17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4" dirty="0">
                <a:solidFill>
                  <a:srgbClr val="000000"/>
                </a:solidFill>
                <a:latin typeface="Times New Roman"/>
                <a:ea typeface="Times New Roman"/>
              </a:rPr>
              <a:t>aranır.</a:t>
            </a:r>
          </a:p>
          <a:p>
            <a:pPr marL="274319" indent="-274319" hangingPunct="0">
              <a:lnSpc>
                <a:spcPct val="89583"/>
              </a:lnSpc>
            </a:pPr>
            <a:r>
              <a:rPr lang="en-US" altLang="zh-CN" sz="1200" spc="17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00" spc="18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700" spc="150" dirty="0">
                <a:solidFill>
                  <a:srgbClr val="000000"/>
                </a:solidFill>
                <a:latin typeface="Times New Roman"/>
                <a:ea typeface="Times New Roman"/>
              </a:rPr>
              <a:t>Dolum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5" dirty="0">
                <a:solidFill>
                  <a:srgbClr val="000000"/>
                </a:solidFill>
                <a:latin typeface="Times New Roman"/>
                <a:ea typeface="Times New Roman"/>
              </a:rPr>
              <a:t>ambalajlama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0" dirty="0">
                <a:solidFill>
                  <a:srgbClr val="000000"/>
                </a:solidFill>
                <a:latin typeface="Times New Roman"/>
                <a:ea typeface="Times New Roman"/>
              </a:rPr>
              <a:t>makinalarında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4" dirty="0">
                <a:solidFill>
                  <a:srgbClr val="000000"/>
                </a:solidFill>
                <a:latin typeface="Times New Roman"/>
                <a:ea typeface="Times New Roman"/>
              </a:rPr>
              <a:t>düzeneklerinde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9" dirty="0">
                <a:solidFill>
                  <a:srgbClr val="000000"/>
                </a:solidFill>
                <a:latin typeface="Times New Roman"/>
                <a:ea typeface="Times New Roman"/>
              </a:rPr>
              <a:t>uygulanan</a:t>
            </a:r>
            <a:r>
              <a:rPr lang="en-US" altLang="zh-CN" sz="17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04" dirty="0">
                <a:solidFill>
                  <a:srgbClr val="000000"/>
                </a:solidFill>
                <a:latin typeface="Times New Roman"/>
                <a:ea typeface="Times New Roman"/>
              </a:rPr>
              <a:t>yetersiz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4" dirty="0">
                <a:solidFill>
                  <a:srgbClr val="000000"/>
                </a:solidFill>
                <a:latin typeface="Times New Roman"/>
                <a:ea typeface="Times New Roman"/>
              </a:rPr>
              <a:t>temizlik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3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4" dirty="0">
                <a:solidFill>
                  <a:srgbClr val="000000"/>
                </a:solidFill>
                <a:latin typeface="Times New Roman"/>
                <a:ea typeface="Times New Roman"/>
              </a:rPr>
              <a:t>hijyen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39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04" dirty="0">
                <a:solidFill>
                  <a:srgbClr val="000000"/>
                </a:solidFill>
                <a:latin typeface="Times New Roman"/>
                <a:ea typeface="Times New Roman"/>
              </a:rPr>
              <a:t>tür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04" dirty="0">
                <a:solidFill>
                  <a:srgbClr val="000000"/>
                </a:solidFill>
                <a:latin typeface="Times New Roman"/>
                <a:ea typeface="Times New Roman"/>
              </a:rPr>
              <a:t>bakterilerin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4" dirty="0">
                <a:solidFill>
                  <a:srgbClr val="000000"/>
                </a:solidFill>
                <a:latin typeface="Times New Roman"/>
                <a:ea typeface="Times New Roman"/>
              </a:rPr>
              <a:t>belirlenmesiyle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4" dirty="0">
                <a:solidFill>
                  <a:srgbClr val="000000"/>
                </a:solidFill>
                <a:latin typeface="Times New Roman"/>
                <a:ea typeface="Times New Roman"/>
              </a:rPr>
              <a:t>kontrol</a:t>
            </a:r>
            <a:r>
              <a:rPr lang="en-US" altLang="zh-CN" sz="17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04" dirty="0">
                <a:solidFill>
                  <a:srgbClr val="000000"/>
                </a:solidFill>
                <a:latin typeface="Times New Roman"/>
                <a:ea typeface="Times New Roman"/>
              </a:rPr>
              <a:t>edilenil</a:t>
            </a:r>
            <a:r>
              <a:rPr lang="en-US" altLang="zh-CN" sz="1700" spc="100" dirty="0">
                <a:solidFill>
                  <a:srgbClr val="000000"/>
                </a:solidFill>
                <a:latin typeface="Times New Roman"/>
                <a:ea typeface="Times New Roman"/>
              </a:rPr>
              <a:t>ir</a:t>
            </a:r>
          </a:p>
          <a:p>
            <a:pPr marL="274319" indent="-274319" hangingPunct="0">
              <a:lnSpc>
                <a:spcPct val="95416"/>
              </a:lnSpc>
            </a:pPr>
            <a:r>
              <a:rPr lang="en-US" altLang="zh-CN" sz="1200" spc="17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00" spc="19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700" spc="139" dirty="0">
                <a:solidFill>
                  <a:srgbClr val="000000"/>
                </a:solidFill>
                <a:latin typeface="Times New Roman"/>
                <a:ea typeface="Times New Roman"/>
              </a:rPr>
              <a:t>Son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9" dirty="0">
                <a:solidFill>
                  <a:srgbClr val="000000"/>
                </a:solidFill>
                <a:latin typeface="Times New Roman"/>
                <a:ea typeface="Times New Roman"/>
              </a:rPr>
              <a:t>ürünün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4" dirty="0">
                <a:solidFill>
                  <a:srgbClr val="000000"/>
                </a:solidFill>
                <a:latin typeface="Times New Roman"/>
                <a:ea typeface="Times New Roman"/>
              </a:rPr>
              <a:t>kontrolü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5" dirty="0">
                <a:solidFill>
                  <a:srgbClr val="000000"/>
                </a:solidFill>
                <a:latin typeface="Times New Roman"/>
                <a:ea typeface="Times New Roman"/>
              </a:rPr>
              <a:t>aynı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39" dirty="0">
                <a:solidFill>
                  <a:srgbClr val="000000"/>
                </a:solidFill>
                <a:latin typeface="Times New Roman"/>
                <a:ea typeface="Times New Roman"/>
              </a:rPr>
              <a:t>zamanda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54" dirty="0">
                <a:solidFill>
                  <a:srgbClr val="000000"/>
                </a:solidFill>
                <a:latin typeface="Times New Roman"/>
                <a:ea typeface="Times New Roman"/>
              </a:rPr>
              <a:t>o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9" dirty="0">
                <a:solidFill>
                  <a:srgbClr val="000000"/>
                </a:solidFill>
                <a:latin typeface="Times New Roman"/>
                <a:ea typeface="Times New Roman"/>
              </a:rPr>
              <a:t>ürünün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04" dirty="0">
                <a:solidFill>
                  <a:srgbClr val="000000"/>
                </a:solidFill>
                <a:latin typeface="Times New Roman"/>
                <a:ea typeface="Times New Roman"/>
              </a:rPr>
              <a:t>nasıl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9" dirty="0">
                <a:solidFill>
                  <a:srgbClr val="000000"/>
                </a:solidFill>
                <a:latin typeface="Times New Roman"/>
                <a:ea typeface="Times New Roman"/>
              </a:rPr>
              <a:t>ne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04" dirty="0">
                <a:solidFill>
                  <a:srgbClr val="000000"/>
                </a:solidFill>
                <a:latin typeface="Times New Roman"/>
                <a:ea typeface="Times New Roman"/>
              </a:rPr>
              <a:t>şekilde,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5" dirty="0">
                <a:solidFill>
                  <a:srgbClr val="000000"/>
                </a:solidFill>
                <a:latin typeface="Times New Roman"/>
                <a:ea typeface="Times New Roman"/>
              </a:rPr>
              <a:t>hangi</a:t>
            </a:r>
            <a:r>
              <a:rPr lang="en-US" altLang="zh-CN" sz="17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4" dirty="0">
                <a:solidFill>
                  <a:srgbClr val="000000"/>
                </a:solidFill>
                <a:latin typeface="Times New Roman"/>
                <a:ea typeface="Times New Roman"/>
              </a:rPr>
              <a:t>koşulda</a:t>
            </a:r>
            <a:r>
              <a:rPr lang="en-US" altLang="zh-CN" sz="17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04" dirty="0">
                <a:solidFill>
                  <a:srgbClr val="000000"/>
                </a:solidFill>
                <a:latin typeface="Times New Roman"/>
                <a:ea typeface="Times New Roman"/>
              </a:rPr>
              <a:t>yapıldıpı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5" dirty="0">
                <a:solidFill>
                  <a:srgbClr val="000000"/>
                </a:solidFill>
                <a:latin typeface="Times New Roman"/>
                <a:ea typeface="Times New Roman"/>
              </a:rPr>
              <a:t>hakkında</a:t>
            </a:r>
            <a:r>
              <a:rPr lang="en-US" altLang="zh-CN" sz="17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89" dirty="0">
                <a:solidFill>
                  <a:srgbClr val="000000"/>
                </a:solidFill>
                <a:latin typeface="Times New Roman"/>
                <a:ea typeface="Times New Roman"/>
              </a:rPr>
              <a:t>fikir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0" dirty="0">
                <a:solidFill>
                  <a:srgbClr val="000000"/>
                </a:solidFill>
                <a:latin typeface="Times New Roman"/>
                <a:ea typeface="Times New Roman"/>
              </a:rPr>
              <a:t>vermesi</a:t>
            </a:r>
            <a:r>
              <a:rPr lang="en-US" altLang="zh-CN" sz="17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5" dirty="0">
                <a:solidFill>
                  <a:srgbClr val="000000"/>
                </a:solidFill>
                <a:latin typeface="Times New Roman"/>
                <a:ea typeface="Times New Roman"/>
              </a:rPr>
              <a:t>bakımından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35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17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0" dirty="0">
                <a:solidFill>
                  <a:srgbClr val="000000"/>
                </a:solidFill>
                <a:latin typeface="Times New Roman"/>
                <a:ea typeface="Times New Roman"/>
              </a:rPr>
              <a:t>önemlidir.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6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17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60" dirty="0">
                <a:solidFill>
                  <a:srgbClr val="000000"/>
                </a:solidFill>
                <a:latin typeface="Times New Roman"/>
                <a:ea typeface="Times New Roman"/>
              </a:rPr>
              <a:t>aşamada</a:t>
            </a:r>
            <a:r>
              <a:rPr lang="en-US" altLang="zh-CN" sz="17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54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17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35" dirty="0">
                <a:solidFill>
                  <a:srgbClr val="000000"/>
                </a:solidFill>
                <a:latin typeface="Times New Roman"/>
                <a:ea typeface="Times New Roman"/>
              </a:rPr>
              <a:t>enterokoklar</a:t>
            </a:r>
            <a:r>
              <a:rPr lang="en-US" altLang="zh-CN" sz="17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5" dirty="0">
                <a:solidFill>
                  <a:srgbClr val="000000"/>
                </a:solidFill>
                <a:latin typeface="Times New Roman"/>
                <a:ea typeface="Times New Roman"/>
              </a:rPr>
              <a:t>aranır.</a:t>
            </a:r>
            <a:r>
              <a:rPr lang="en-US" altLang="zh-CN" sz="17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20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17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5" dirty="0">
                <a:solidFill>
                  <a:srgbClr val="000000"/>
                </a:solidFill>
                <a:latin typeface="Times New Roman"/>
                <a:ea typeface="Times New Roman"/>
              </a:rPr>
              <a:t>suretle</a:t>
            </a:r>
            <a:r>
              <a:rPr lang="en-US" altLang="zh-CN" sz="17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54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17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9" dirty="0">
                <a:solidFill>
                  <a:srgbClr val="000000"/>
                </a:solidFill>
                <a:latin typeface="Times New Roman"/>
                <a:ea typeface="Times New Roman"/>
              </a:rPr>
              <a:t>etkin</a:t>
            </a:r>
            <a:r>
              <a:rPr lang="en-US" altLang="zh-CN" sz="17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5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7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54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17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9" dirty="0">
                <a:solidFill>
                  <a:srgbClr val="000000"/>
                </a:solidFill>
                <a:latin typeface="Times New Roman"/>
                <a:ea typeface="Times New Roman"/>
              </a:rPr>
              <a:t>garanti</a:t>
            </a:r>
            <a:r>
              <a:rPr lang="en-US" altLang="zh-CN" sz="17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9" dirty="0">
                <a:solidFill>
                  <a:srgbClr val="000000"/>
                </a:solidFill>
                <a:latin typeface="Times New Roman"/>
                <a:ea typeface="Times New Roman"/>
              </a:rPr>
              <a:t>sonuç</a:t>
            </a:r>
            <a:r>
              <a:rPr lang="en-US" altLang="zh-CN" sz="17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00" dirty="0">
                <a:solidFill>
                  <a:srgbClr val="000000"/>
                </a:solidFill>
                <a:latin typeface="Times New Roman"/>
                <a:ea typeface="Times New Roman"/>
              </a:rPr>
              <a:t>alınabilir.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5" name="Freeform 1665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6" name="Freeform 1666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7" name="Freeform 1667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8" name="Freeform 1668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9" name="Freeform 1669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0" name="Freeform 1670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1" name="Freeform 1671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2" name="TextBox 1672"/>
          <p:cNvSpPr txBox="1"/>
          <p:nvPr/>
        </p:nvSpPr>
        <p:spPr>
          <a:xfrm>
            <a:off x="548640" y="166685"/>
            <a:ext cx="7879273" cy="612233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74320" indent="-274320" hangingPunct="0">
              <a:lnSpc>
                <a:spcPct val="95416"/>
              </a:lnSpc>
            </a:pPr>
            <a:r>
              <a:rPr lang="en-US" altLang="zh-CN" sz="1350" spc="19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350" spc="21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Klasik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enterokoklar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 err="1">
                <a:solidFill>
                  <a:srgbClr val="000000"/>
                </a:solidFill>
                <a:latin typeface="Times New Roman"/>
                <a:ea typeface="Times New Roman"/>
              </a:rPr>
              <a:t>tanımlanan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i="1" spc="15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Ent</a:t>
            </a:r>
            <a:r>
              <a:rPr lang="en-US" altLang="zh-CN" sz="1900" i="1" spc="85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tr-TR" altLang="zh-CN" sz="1900" i="1" spc="80" dirty="0" smtClean="0">
                <a:solidFill>
                  <a:srgbClr val="000000"/>
                </a:solidFill>
                <a:latin typeface="Times New Roman"/>
                <a:cs typeface="Times New Roman"/>
              </a:rPr>
              <a:t>f</a:t>
            </a:r>
            <a:r>
              <a:rPr lang="en-US" altLang="zh-CN" sz="1900" i="1" spc="12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aecalis</a:t>
            </a:r>
            <a:r>
              <a:rPr lang="en-US" altLang="zh-CN" sz="1900" i="1" spc="7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0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i="1" spc="139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Ent</a:t>
            </a:r>
            <a:r>
              <a:rPr lang="en-US" altLang="zh-CN" sz="1900" i="1" spc="85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tr-TR" altLang="zh-CN" sz="1900" i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f</a:t>
            </a:r>
            <a:r>
              <a:rPr lang="en-US" altLang="zh-CN" sz="1900" i="1" spc="16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aec</a:t>
            </a:r>
            <a:r>
              <a:rPr lang="tr-TR" altLang="zh-CN" sz="1900" i="1" spc="164" dirty="0" smtClean="0">
                <a:solidFill>
                  <a:srgbClr val="000000"/>
                </a:solidFill>
                <a:latin typeface="Times New Roman"/>
                <a:ea typeface="Times New Roman"/>
              </a:rPr>
              <a:t>i</a:t>
            </a:r>
            <a:r>
              <a:rPr lang="en-US" altLang="zh-CN" sz="1900" i="1" spc="164" dirty="0" smtClean="0">
                <a:solidFill>
                  <a:srgbClr val="000000"/>
                </a:solidFill>
                <a:latin typeface="Times New Roman"/>
                <a:ea typeface="Times New Roman"/>
              </a:rPr>
              <a:t>um</a:t>
            </a:r>
            <a:r>
              <a:rPr lang="en-US" altLang="zh-CN" sz="1900" i="1" spc="8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0" dirty="0">
                <a:solidFill>
                  <a:srgbClr val="000000"/>
                </a:solidFill>
                <a:latin typeface="Times New Roman"/>
                <a:ea typeface="Times New Roman"/>
              </a:rPr>
              <a:t>gıda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endüstrisinde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64" dirty="0">
                <a:solidFill>
                  <a:srgbClr val="000000"/>
                </a:solidFill>
                <a:latin typeface="Times New Roman"/>
                <a:ea typeface="Times New Roman"/>
              </a:rPr>
              <a:t>uygulanmakta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0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ısıtma,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64" dirty="0">
                <a:solidFill>
                  <a:srgbClr val="000000"/>
                </a:solidFill>
                <a:latin typeface="Times New Roman"/>
                <a:ea typeface="Times New Roman"/>
              </a:rPr>
              <a:t>kurutma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dondurma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işlemlerden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temizlik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hijyen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amacıyla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kullanılan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kimyasallardan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antibiyotiklerin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60" dirty="0">
                <a:solidFill>
                  <a:srgbClr val="000000"/>
                </a:solidFill>
                <a:latin typeface="Times New Roman"/>
                <a:ea typeface="Times New Roman"/>
              </a:rPr>
              <a:t>çoğundan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4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az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4" dirty="0">
                <a:solidFill>
                  <a:srgbClr val="000000"/>
                </a:solidFill>
                <a:latin typeface="Times New Roman"/>
                <a:ea typeface="Times New Roman"/>
              </a:rPr>
              <a:t>etkilenirler.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Belli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dozlarda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dayanıklıdırlar.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85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nedenle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özellikle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işlenen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45" dirty="0">
                <a:solidFill>
                  <a:srgbClr val="000000"/>
                </a:solidFill>
                <a:latin typeface="Times New Roman"/>
                <a:ea typeface="Times New Roman"/>
              </a:rPr>
              <a:t>ürünlerde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0" dirty="0">
                <a:solidFill>
                  <a:srgbClr val="000000"/>
                </a:solidFill>
                <a:latin typeface="Times New Roman"/>
                <a:ea typeface="Times New Roman"/>
              </a:rPr>
              <a:t>bunlardan,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ısıtılmış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sütten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45" dirty="0">
                <a:solidFill>
                  <a:srgbClr val="000000"/>
                </a:solidFill>
                <a:latin typeface="Times New Roman"/>
                <a:ea typeface="Times New Roman"/>
              </a:rPr>
              <a:t>yapılan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7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/>
              <a:t/>
            </a:r>
            <a:br>
              <a:rPr dirty="0"/>
            </a:br>
            <a:r>
              <a:rPr lang="en-US" altLang="zh-CN" sz="1900" spc="150" dirty="0">
                <a:solidFill>
                  <a:srgbClr val="000000"/>
                </a:solidFill>
                <a:latin typeface="Times New Roman"/>
                <a:ea typeface="Times New Roman"/>
              </a:rPr>
              <a:t>dondurulan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ürünler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dahil,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45" dirty="0">
                <a:solidFill>
                  <a:srgbClr val="000000"/>
                </a:solidFill>
                <a:latin typeface="Times New Roman"/>
                <a:ea typeface="Times New Roman"/>
              </a:rPr>
              <a:t>koliform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60" dirty="0">
                <a:solidFill>
                  <a:srgbClr val="000000"/>
                </a:solidFill>
                <a:latin typeface="Times New Roman"/>
                <a:ea typeface="Times New Roman"/>
              </a:rPr>
              <a:t>grubu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bakterilere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kıyasla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4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iyi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fekal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4" dirty="0">
                <a:solidFill>
                  <a:srgbClr val="000000"/>
                </a:solidFill>
                <a:latin typeface="Times New Roman"/>
                <a:ea typeface="Times New Roman"/>
              </a:rPr>
              <a:t>kontaminasyon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indikatörü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yararlanılabilir.</a:t>
            </a:r>
          </a:p>
          <a:p>
            <a:pPr>
              <a:lnSpc>
                <a:spcPts val="1425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900" spc="100" dirty="0">
                <a:solidFill>
                  <a:srgbClr val="555E6B"/>
                </a:solidFill>
                <a:latin typeface="Times New Roman"/>
                <a:ea typeface="Times New Roman"/>
              </a:rPr>
              <a:t>c)</a:t>
            </a:r>
            <a:r>
              <a:rPr lang="en-US" altLang="zh-CN" sz="1900" spc="114" dirty="0">
                <a:solidFill>
                  <a:srgbClr val="555E6B"/>
                </a:solidFill>
                <a:latin typeface="Times New Roman"/>
                <a:ea typeface="Times New Roman"/>
              </a:rPr>
              <a:t>Enterococcus</a:t>
            </a:r>
            <a:r>
              <a:rPr lang="en-US" altLang="zh-CN" sz="1900" spc="64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555E6B"/>
                </a:solidFill>
                <a:latin typeface="Times New Roman"/>
                <a:ea typeface="Times New Roman"/>
              </a:rPr>
              <a:t>Türlerinin</a:t>
            </a:r>
            <a:r>
              <a:rPr lang="en-US" altLang="zh-CN" sz="1900" spc="69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555E6B"/>
                </a:solidFill>
                <a:latin typeface="Times New Roman"/>
                <a:ea typeface="Times New Roman"/>
              </a:rPr>
              <a:t>Probiyotik</a:t>
            </a:r>
            <a:r>
              <a:rPr lang="en-US" altLang="zh-CN" sz="1900" spc="69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4" dirty="0">
                <a:solidFill>
                  <a:srgbClr val="555E6B"/>
                </a:solidFill>
                <a:latin typeface="Times New Roman"/>
                <a:ea typeface="Times New Roman"/>
              </a:rPr>
              <a:t>Özellikleri</a:t>
            </a:r>
          </a:p>
          <a:p>
            <a:pPr marL="274320" indent="-274320" hangingPunct="0">
              <a:lnSpc>
                <a:spcPct val="90833"/>
              </a:lnSpc>
            </a:pPr>
            <a:r>
              <a:rPr lang="en-US" altLang="zh-CN" sz="1350" spc="16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350" spc="18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900" spc="104" dirty="0">
                <a:solidFill>
                  <a:srgbClr val="000000"/>
                </a:solidFill>
                <a:latin typeface="Times New Roman"/>
                <a:ea typeface="Times New Roman"/>
              </a:rPr>
              <a:t>Probiyotik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kelime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anlamı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yaşam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ea typeface="Times New Roman"/>
              </a:rPr>
              <a:t>için,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demek.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Kısaca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organizmanın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sağlıklı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4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gereği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şekilde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yaşamınını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sürdürmesinde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yardımcı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45" dirty="0">
                <a:solidFill>
                  <a:srgbClr val="000000"/>
                </a:solidFill>
                <a:latin typeface="Times New Roman"/>
                <a:ea typeface="Times New Roman"/>
              </a:rPr>
              <a:t>etmen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demektir.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85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etmen,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canlı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mikrobiyal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4" dirty="0">
                <a:solidFill>
                  <a:srgbClr val="000000"/>
                </a:solidFill>
                <a:latin typeface="Times New Roman"/>
                <a:ea typeface="Times New Roman"/>
              </a:rPr>
              <a:t>kitledir.</a:t>
            </a:r>
          </a:p>
          <a:p>
            <a:pPr marL="274320" indent="-274320" hangingPunct="0">
              <a:lnSpc>
                <a:spcPct val="92916"/>
              </a:lnSpc>
            </a:pPr>
            <a:r>
              <a:rPr lang="en-US" altLang="zh-CN" sz="1350" spc="17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350" spc="19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ya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birden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fazla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mikroorganizma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tür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suşunun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0" dirty="0">
                <a:solidFill>
                  <a:srgbClr val="000000"/>
                </a:solidFill>
                <a:latin typeface="Times New Roman"/>
                <a:ea typeface="Times New Roman"/>
              </a:rPr>
              <a:t>belli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sayıda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alınımı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0" dirty="0">
                <a:solidFill>
                  <a:srgbClr val="000000"/>
                </a:solidFill>
                <a:latin typeface="Times New Roman"/>
                <a:ea typeface="Times New Roman"/>
              </a:rPr>
              <a:t>sonunda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etkileri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görülebilir.</a:t>
            </a:r>
          </a:p>
          <a:p>
            <a:pPr marL="274320" indent="-274320" hangingPunct="0">
              <a:lnSpc>
                <a:spcPct val="86666"/>
              </a:lnSpc>
            </a:pPr>
            <a:r>
              <a:rPr lang="en-US" altLang="zh-CN" sz="1350" spc="17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350" spc="19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Probiyotik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teriminde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teriminde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4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0" dirty="0">
                <a:solidFill>
                  <a:srgbClr val="000000"/>
                </a:solidFill>
                <a:latin typeface="Times New Roman"/>
                <a:ea typeface="Times New Roman"/>
              </a:rPr>
              <a:t>araştırıcının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0" dirty="0">
                <a:solidFill>
                  <a:srgbClr val="000000"/>
                </a:solidFill>
                <a:latin typeface="Times New Roman"/>
                <a:ea typeface="Times New Roman"/>
              </a:rPr>
              <a:t>fikir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birliğinde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0" dirty="0">
                <a:solidFill>
                  <a:srgbClr val="000000"/>
                </a:solidFill>
                <a:latin typeface="Times New Roman"/>
                <a:ea typeface="Times New Roman"/>
              </a:rPr>
              <a:t>olduğu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45" dirty="0">
                <a:solidFill>
                  <a:srgbClr val="000000"/>
                </a:solidFill>
                <a:latin typeface="Times New Roman"/>
                <a:ea typeface="Times New Roman"/>
              </a:rPr>
              <a:t>nokta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bunların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kullanımıyla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bireyin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bağırsak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sisteminde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mikrobik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dengenin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sağlanabileceği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dolayısıyla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sağlığının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9" dirty="0">
                <a:solidFill>
                  <a:srgbClr val="000000"/>
                </a:solidFill>
                <a:latin typeface="Times New Roman"/>
                <a:ea typeface="Times New Roman"/>
              </a:rPr>
              <a:t>ko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runabileceğidir.</a:t>
            </a:r>
          </a:p>
          <a:p>
            <a:pPr marL="274320" indent="-274320" hangingPunct="0">
              <a:lnSpc>
                <a:spcPct val="95416"/>
              </a:lnSpc>
            </a:pPr>
            <a:r>
              <a:rPr lang="en-US" altLang="zh-CN" sz="1350" spc="189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350" spc="22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900" spc="145" dirty="0">
                <a:solidFill>
                  <a:srgbClr val="000000"/>
                </a:solidFill>
                <a:latin typeface="Times New Roman"/>
                <a:ea typeface="Times New Roman"/>
              </a:rPr>
              <a:t>Fermente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süt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ürünlerinin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tüketiminde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64" dirty="0">
                <a:solidFill>
                  <a:srgbClr val="000000"/>
                </a:solidFill>
                <a:latin typeface="Times New Roman"/>
                <a:ea typeface="Times New Roman"/>
              </a:rPr>
              <a:t>amaç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yalnızca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bireyin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beslenmesine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yönelik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değildir.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4" dirty="0">
                <a:solidFill>
                  <a:srgbClr val="000000"/>
                </a:solidFill>
                <a:latin typeface="Times New Roman"/>
                <a:ea typeface="Times New Roman"/>
              </a:rPr>
              <a:t>Aynı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4" dirty="0">
                <a:solidFill>
                  <a:srgbClr val="000000"/>
                </a:solidFill>
                <a:latin typeface="Times New Roman"/>
                <a:ea typeface="Times New Roman"/>
              </a:rPr>
              <a:t>zamanda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hazırlanmalarında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devreye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giren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bakterilerin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özelliklerinden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ileri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gelen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terapötik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profilaktik</a:t>
            </a:r>
            <a:r>
              <a:rPr lang="en-US" altLang="zh-CN" sz="19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etkilerinden</a:t>
            </a:r>
            <a:r>
              <a:rPr lang="en-US" altLang="zh-CN" sz="19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dolayıdır.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3" name="Freeform 1673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4" name="Freeform 1674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5" name="Freeform 1675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6" name="Freeform 1676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7" name="Freeform 1677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8" name="Freeform 1678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9" name="Freeform 1679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0" name="TextBox 1680"/>
          <p:cNvSpPr txBox="1"/>
          <p:nvPr/>
        </p:nvSpPr>
        <p:spPr>
          <a:xfrm>
            <a:off x="548640" y="419020"/>
            <a:ext cx="7735475" cy="50890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000" spc="120" dirty="0">
                <a:solidFill>
                  <a:srgbClr val="555E6B"/>
                </a:solidFill>
                <a:latin typeface="Times New Roman"/>
                <a:ea typeface="Times New Roman"/>
              </a:rPr>
              <a:t>Leuconostoc</a:t>
            </a:r>
            <a:r>
              <a:rPr lang="en-US" altLang="zh-CN" sz="2000" spc="34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555E6B"/>
                </a:solidFill>
                <a:latin typeface="Times New Roman"/>
                <a:ea typeface="Times New Roman"/>
              </a:rPr>
              <a:t>Genusu</a:t>
            </a:r>
          </a:p>
          <a:p>
            <a:pPr marL="274320" indent="-274320" hangingPunct="0">
              <a:lnSpc>
                <a:spcPct val="95416"/>
              </a:lnSpc>
              <a:spcBef>
                <a:spcPts val="200"/>
              </a:spcBef>
            </a:pPr>
            <a:r>
              <a:rPr lang="en-US" altLang="zh-CN" spc="275" dirty="0" smtClean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2000" spc="11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Leuconostoc’lar</a:t>
            </a:r>
            <a:r>
              <a:rPr lang="en-US" altLang="zh-CN" sz="2000" spc="69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hakkındaki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kesin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ea typeface="Times New Roman"/>
              </a:rPr>
              <a:t>bilgiler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 err="1">
                <a:solidFill>
                  <a:srgbClr val="000000"/>
                </a:solidFill>
                <a:latin typeface="Times New Roman"/>
                <a:ea typeface="Times New Roman"/>
              </a:rPr>
              <a:t>sınıflandırma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çalı</a:t>
            </a:r>
            <a:r>
              <a:rPr lang="tr-TR" altLang="zh-CN" sz="2000" spc="135" dirty="0" smtClean="0">
                <a:solidFill>
                  <a:srgbClr val="000000"/>
                </a:solidFill>
                <a:latin typeface="Times New Roman"/>
                <a:ea typeface="Times New Roman"/>
              </a:rPr>
              <a:t>ş</a:t>
            </a:r>
            <a:r>
              <a:rPr lang="en-US" altLang="zh-CN" sz="2000" spc="13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maları</a:t>
            </a:r>
            <a:r>
              <a:rPr lang="en-US" altLang="zh-CN" sz="2000" spc="89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ilk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Garvie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 err="1">
                <a:solidFill>
                  <a:srgbClr val="000000"/>
                </a:solidFill>
                <a:latin typeface="Times New Roman"/>
                <a:ea typeface="Times New Roman"/>
              </a:rPr>
              <a:t>tarafından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başlatılmıştır</a:t>
            </a:r>
            <a:r>
              <a:rPr lang="en-US" altLang="zh-CN" sz="2000" spc="135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tr-TR" altLang="zh-CN" sz="2000" spc="135" dirty="0" smtClean="0">
                <a:solidFill>
                  <a:srgbClr val="000000"/>
                </a:solidFill>
                <a:latin typeface="Times New Roman"/>
                <a:ea typeface="Times New Roman"/>
              </a:rPr>
              <a:t>G</a:t>
            </a:r>
            <a:r>
              <a:rPr lang="en-US" altLang="zh-CN" sz="2000" spc="13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arvie</a:t>
            </a:r>
            <a:r>
              <a:rPr lang="tr-TR" altLang="zh-CN" sz="2000" spc="135" dirty="0" smtClean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Leuconostoc’ları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4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kategoriye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ayırmıştır.(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tr-TR" altLang="zh-CN" sz="2000" i="1" spc="114" dirty="0" smtClean="0">
                <a:solidFill>
                  <a:srgbClr val="000000"/>
                </a:solidFill>
                <a:latin typeface="Times New Roman"/>
              </a:rPr>
              <a:t>L</a:t>
            </a:r>
            <a:r>
              <a:rPr lang="en-US" altLang="zh-CN" sz="2000" i="1" spc="11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eu</a:t>
            </a:r>
            <a:r>
              <a:rPr lang="en-US" altLang="zh-CN" sz="2000" i="1" spc="8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tr-TR" altLang="zh-CN" sz="2000" i="1" spc="69" dirty="0" smtClean="0">
                <a:solidFill>
                  <a:srgbClr val="000000"/>
                </a:solidFill>
                <a:latin typeface="Times New Roman"/>
                <a:cs typeface="Times New Roman"/>
              </a:rPr>
              <a:t>l</a:t>
            </a:r>
            <a:r>
              <a:rPr lang="en-US" altLang="zh-CN" sz="2000" i="1" spc="11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actic</a:t>
            </a:r>
            <a:r>
              <a:rPr lang="en-US" altLang="zh-CN" sz="2000" i="1" spc="85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i="1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tr-TR" altLang="zh-CN" sz="2000" i="1" spc="110" dirty="0" smtClean="0">
                <a:solidFill>
                  <a:srgbClr val="000000"/>
                </a:solidFill>
                <a:latin typeface="Times New Roman"/>
              </a:rPr>
              <a:t>L</a:t>
            </a:r>
            <a:r>
              <a:rPr lang="en-US" altLang="zh-CN" sz="2000" i="1" spc="11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eu</a:t>
            </a:r>
            <a:r>
              <a:rPr lang="tr-TR" altLang="zh-CN" sz="2000" i="1" spc="11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13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dextranicum</a:t>
            </a:r>
            <a:r>
              <a:rPr lang="en-US" altLang="zh-CN" sz="2000" i="1" spc="7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39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i="1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tr-TR" altLang="zh-CN" sz="2000" i="1" spc="120" dirty="0" smtClean="0">
                <a:solidFill>
                  <a:srgbClr val="000000"/>
                </a:solidFill>
                <a:latin typeface="Times New Roman"/>
              </a:rPr>
              <a:t>L</a:t>
            </a:r>
            <a:r>
              <a:rPr lang="en-US" altLang="zh-CN" sz="2000" i="1" spc="12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eu</a:t>
            </a:r>
            <a:r>
              <a:rPr lang="en-US" altLang="zh-CN" sz="2000" i="1" spc="85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tr-TR" altLang="zh-CN" sz="2000" i="1" spc="80" dirty="0" smtClean="0">
                <a:solidFill>
                  <a:srgbClr val="000000"/>
                </a:solidFill>
                <a:latin typeface="Times New Roman"/>
                <a:cs typeface="Times New Roman"/>
              </a:rPr>
              <a:t>m</a:t>
            </a:r>
            <a:r>
              <a:rPr lang="en-US" altLang="zh-CN" sz="2000" i="1" spc="129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esenteroides</a:t>
            </a:r>
            <a:r>
              <a:rPr lang="en-US" altLang="zh-CN" sz="2000" i="1" spc="11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)</a:t>
            </a:r>
          </a:p>
          <a:p>
            <a:pPr marL="274320" indent="-274320" hangingPunct="0">
              <a:lnSpc>
                <a:spcPct val="95416"/>
              </a:lnSpc>
              <a:spcBef>
                <a:spcPts val="150"/>
              </a:spcBef>
            </a:pPr>
            <a:r>
              <a:rPr lang="en-US" altLang="zh-CN" sz="2000" spc="275" dirty="0" smtClean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2000" i="1" spc="13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Leu</a:t>
            </a:r>
            <a:r>
              <a:rPr lang="en-US" altLang="zh-CN" sz="2000" i="1" spc="75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tr-TR" altLang="zh-CN" sz="2000" i="1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c</a:t>
            </a:r>
            <a:r>
              <a:rPr lang="en-US" altLang="zh-CN" sz="2000" i="1" spc="12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remoris</a:t>
            </a:r>
            <a:r>
              <a:rPr lang="en-US" altLang="zh-CN" sz="2000" i="1" spc="69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yalnızca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sütteki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şekerleri,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laktoz,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glukoz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galaktozu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fermente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edebilme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yeteneği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diğerlerinden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ayrılır.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09" dirty="0">
                <a:solidFill>
                  <a:srgbClr val="000000"/>
                </a:solidFill>
                <a:latin typeface="Times New Roman"/>
                <a:ea typeface="Times New Roman"/>
              </a:rPr>
              <a:t>Çünkü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0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türün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tek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5" dirty="0">
                <a:solidFill>
                  <a:srgbClr val="000000"/>
                </a:solidFill>
                <a:latin typeface="Times New Roman"/>
                <a:ea typeface="Times New Roman"/>
              </a:rPr>
              <a:t>kaynağı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süt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ürünleri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oluşturmaktadır.</a:t>
            </a:r>
          </a:p>
          <a:p>
            <a:pPr marL="274320" indent="-274320" hangingPunct="0">
              <a:lnSpc>
                <a:spcPct val="93750"/>
              </a:lnSpc>
              <a:spcBef>
                <a:spcPts val="209"/>
              </a:spcBef>
            </a:pPr>
            <a:r>
              <a:rPr lang="en-US" altLang="zh-CN" sz="1400" spc="17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19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79" dirty="0">
                <a:solidFill>
                  <a:srgbClr val="000000"/>
                </a:solidFill>
                <a:latin typeface="Times New Roman"/>
                <a:ea typeface="Times New Roman"/>
              </a:rPr>
              <a:t>DNA/DNA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hibridasyonu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çalışmalarında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dört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tür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dikkate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alınmaktadır;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5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Leu</a:t>
            </a:r>
            <a:r>
              <a:rPr lang="en-US" altLang="zh-CN" sz="2000" i="1" spc="85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tr-TR" altLang="zh-CN" sz="2000" i="1" spc="75" dirty="0" smtClean="0">
                <a:solidFill>
                  <a:srgbClr val="000000"/>
                </a:solidFill>
                <a:latin typeface="Times New Roman"/>
                <a:cs typeface="Times New Roman"/>
              </a:rPr>
              <a:t>o</a:t>
            </a:r>
            <a:r>
              <a:rPr lang="en-US" altLang="zh-CN" sz="2000" i="1" spc="15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enos</a:t>
            </a:r>
            <a:r>
              <a:rPr lang="en-US" altLang="zh-CN" sz="2000" i="1" spc="8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i="1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5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Leu</a:t>
            </a:r>
            <a:r>
              <a:rPr lang="en-US" altLang="zh-CN" sz="2000" i="1" spc="85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tr-TR" altLang="zh-CN" sz="2000" i="1" spc="75" dirty="0" smtClean="0">
                <a:solidFill>
                  <a:srgbClr val="000000"/>
                </a:solidFill>
                <a:latin typeface="Times New Roman"/>
                <a:cs typeface="Times New Roman"/>
              </a:rPr>
              <a:t>l</a:t>
            </a:r>
            <a:r>
              <a:rPr lang="en-US" altLang="zh-CN" sz="2000" i="1" spc="12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actis</a:t>
            </a:r>
            <a:r>
              <a:rPr lang="en-US" altLang="zh-CN" sz="2000" i="1" spc="1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i="1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5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Leu</a:t>
            </a:r>
            <a:r>
              <a:rPr lang="en-US" altLang="zh-CN" sz="2000" i="1" spc="85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tr-TR" altLang="zh-CN" sz="2000" i="1" spc="85" dirty="0" smtClean="0">
                <a:solidFill>
                  <a:srgbClr val="000000"/>
                </a:solidFill>
                <a:latin typeface="Times New Roman"/>
                <a:ea typeface="Times New Roman"/>
              </a:rPr>
              <a:t>p</a:t>
            </a:r>
            <a:r>
              <a:rPr lang="en-US" altLang="zh-CN" sz="2000" i="1" spc="129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aramesenteroides</a:t>
            </a:r>
            <a:r>
              <a:rPr lang="en-US" altLang="zh-CN" sz="2000" i="1" spc="7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50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i="1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5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Leu</a:t>
            </a:r>
            <a:r>
              <a:rPr lang="en-US" altLang="zh-CN" sz="2000" i="1" spc="75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tr-TR" altLang="zh-CN" sz="2000" i="1" spc="75" dirty="0" smtClean="0">
                <a:solidFill>
                  <a:srgbClr val="000000"/>
                </a:solidFill>
                <a:latin typeface="Times New Roman"/>
                <a:cs typeface="Times New Roman"/>
              </a:rPr>
              <a:t>m</a:t>
            </a:r>
            <a:r>
              <a:rPr lang="en-US" altLang="zh-CN" sz="2000" i="1" spc="129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esenteroides</a:t>
            </a:r>
            <a:r>
              <a:rPr lang="tr-TR" altLang="zh-CN" sz="2000" i="1" spc="120" dirty="0" smtClean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altLang="zh-CN" sz="2000" i="1" spc="129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Leu.cremori</a:t>
            </a:r>
            <a:r>
              <a:rPr lang="tr-TR" altLang="zh-CN" sz="2000" i="1" spc="129" dirty="0" smtClean="0">
                <a:solidFill>
                  <a:srgbClr val="000000"/>
                </a:solidFill>
                <a:latin typeface="Times New Roman"/>
                <a:ea typeface="Times New Roman"/>
              </a:rPr>
              <a:t>s</a:t>
            </a:r>
            <a:r>
              <a:rPr lang="en-US" altLang="zh-CN" sz="2000" i="1" spc="7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54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i="1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tr-TR" altLang="zh-CN" sz="2000" i="1" spc="120" dirty="0" smtClean="0">
                <a:solidFill>
                  <a:srgbClr val="000000"/>
                </a:solidFill>
                <a:latin typeface="Times New Roman"/>
              </a:rPr>
              <a:t>L</a:t>
            </a:r>
            <a:r>
              <a:rPr lang="en-US" altLang="zh-CN" sz="2000" i="1" spc="12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eu</a:t>
            </a:r>
            <a:r>
              <a:rPr lang="en-US" altLang="zh-CN" sz="2000" i="1" spc="8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tr-TR" altLang="zh-CN" sz="2000" i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d</a:t>
            </a:r>
            <a:r>
              <a:rPr lang="en-US" altLang="zh-CN" sz="2000" i="1" spc="15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extranicum</a:t>
            </a:r>
            <a:r>
              <a:rPr lang="en-US" altLang="zh-CN" sz="2000" i="1" spc="8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29" dirty="0" err="1">
                <a:solidFill>
                  <a:srgbClr val="000000"/>
                </a:solidFill>
                <a:latin typeface="Times New Roman"/>
                <a:ea typeface="Times New Roman"/>
              </a:rPr>
              <a:t>ise</a:t>
            </a:r>
            <a:r>
              <a:rPr lang="en-US" altLang="zh-CN" sz="2000" i="1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7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Leu</a:t>
            </a:r>
            <a:r>
              <a:rPr lang="en-US" altLang="zh-CN" sz="2000" i="1" spc="85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tr-TR" altLang="zh-CN" sz="2000" i="1" spc="85" dirty="0" smtClean="0">
                <a:solidFill>
                  <a:srgbClr val="000000"/>
                </a:solidFill>
                <a:latin typeface="Times New Roman"/>
                <a:cs typeface="Times New Roman"/>
              </a:rPr>
              <a:t>m</a:t>
            </a:r>
            <a:r>
              <a:rPr lang="en-US" altLang="zh-CN" sz="2000" i="1" spc="139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esenteroides</a:t>
            </a:r>
            <a:r>
              <a:rPr lang="en-US" altLang="zh-CN" sz="2000" spc="139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’in</a:t>
            </a:r>
            <a:r>
              <a:rPr lang="en-US" altLang="zh-CN" sz="2000" spc="8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alt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türü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kabul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4" dirty="0">
                <a:solidFill>
                  <a:srgbClr val="000000"/>
                </a:solidFill>
                <a:latin typeface="Times New Roman"/>
                <a:ea typeface="Times New Roman"/>
              </a:rPr>
              <a:t>e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dilmiştir.</a:t>
            </a:r>
          </a:p>
          <a:p>
            <a:pPr marL="274320" indent="-274320" hangingPunct="0">
              <a:lnSpc>
                <a:spcPct val="95416"/>
              </a:lnSpc>
            </a:pPr>
            <a:r>
              <a:rPr lang="en-US" altLang="zh-CN" sz="1400" spc="18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20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75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sınıflandırmada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süt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kökenli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olduğu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dikkate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 err="1">
                <a:solidFill>
                  <a:srgbClr val="000000"/>
                </a:solidFill>
                <a:latin typeface="Times New Roman"/>
                <a:ea typeface="Times New Roman"/>
              </a:rPr>
              <a:t>alınan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5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Leu</a:t>
            </a:r>
            <a:r>
              <a:rPr lang="en-US" altLang="zh-CN" sz="2000" i="1" spc="85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tr-TR" altLang="zh-CN" sz="2000" i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c</a:t>
            </a:r>
            <a:r>
              <a:rPr lang="en-US" altLang="zh-CN" sz="2000" i="1" spc="139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remoris</a:t>
            </a:r>
            <a:r>
              <a:rPr lang="en-US" altLang="zh-CN" sz="2000" i="1" spc="7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6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Leu</a:t>
            </a:r>
            <a:r>
              <a:rPr lang="en-US" altLang="zh-CN" sz="2000" i="1" spc="8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tr-TR" altLang="zh-CN" sz="2000" i="1" spc="75" dirty="0" smtClean="0">
                <a:solidFill>
                  <a:srgbClr val="000000"/>
                </a:solidFill>
                <a:latin typeface="Times New Roman"/>
                <a:cs typeface="Times New Roman"/>
              </a:rPr>
              <a:t>l</a:t>
            </a:r>
            <a:r>
              <a:rPr lang="en-US" altLang="zh-CN" sz="2000" i="1" spc="12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acti</a:t>
            </a:r>
            <a:r>
              <a:rPr lang="tr-TR" altLang="zh-CN" sz="2000" i="1" spc="120" dirty="0" smtClean="0">
                <a:solidFill>
                  <a:srgbClr val="000000"/>
                </a:solidFill>
                <a:latin typeface="Times New Roman"/>
                <a:ea typeface="Times New Roman"/>
              </a:rPr>
              <a:t>s</a:t>
            </a:r>
            <a:r>
              <a:rPr lang="en-US" altLang="zh-CN" sz="2000" spc="120" dirty="0" smtClean="0">
                <a:solidFill>
                  <a:srgbClr val="000000"/>
                </a:solidFill>
                <a:latin typeface="Times New Roman"/>
                <a:ea typeface="Times New Roman"/>
              </a:rPr>
              <a:t>’in</a:t>
            </a:r>
            <a:r>
              <a:rPr lang="en-US" altLang="zh-CN" sz="2000" spc="8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yalnız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tat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oluşturucu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türler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olduğu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bildirilmişti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r.</a:t>
            </a:r>
          </a:p>
          <a:p>
            <a:pPr marL="274320" indent="-274320" hangingPunct="0">
              <a:lnSpc>
                <a:spcPct val="95416"/>
              </a:lnSpc>
              <a:spcBef>
                <a:spcPts val="275"/>
              </a:spcBef>
            </a:pPr>
            <a:r>
              <a:rPr lang="en-US" altLang="zh-CN" sz="1400" spc="18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20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Leuconostoc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türlerinin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yanı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sıra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tat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oluşturucu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14" dirty="0" err="1">
                <a:solidFill>
                  <a:srgbClr val="000000"/>
                </a:solidFill>
                <a:latin typeface="Times New Roman"/>
                <a:ea typeface="Times New Roman"/>
              </a:rPr>
              <a:t>Lc.lactis</a:t>
            </a:r>
            <a:r>
              <a:rPr lang="en-US" altLang="zh-CN" sz="2000" i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29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tr-TR" altLang="zh-CN" sz="2000" i="1" spc="129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8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10" dirty="0">
                <a:solidFill>
                  <a:srgbClr val="000000"/>
                </a:solidFill>
                <a:latin typeface="Times New Roman"/>
                <a:ea typeface="Times New Roman"/>
              </a:rPr>
              <a:t>diacetilactis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’in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yer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aldığı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tespit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edilmiştir.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384581"/>
          </a:xfrm>
        </p:spPr>
        <p:txBody>
          <a:bodyPr>
            <a:noAutofit/>
          </a:bodyPr>
          <a:lstStyle/>
          <a:p>
            <a:r>
              <a:rPr lang="tr-TR" sz="2000" dirty="0" smtClean="0"/>
              <a:t>Çizelge 6.1.18 </a:t>
            </a:r>
            <a:r>
              <a:rPr lang="tr-TR" sz="2000" dirty="0" err="1" smtClean="0"/>
              <a:t>Leuconostoc</a:t>
            </a:r>
            <a:r>
              <a:rPr lang="tr-TR" sz="2000" dirty="0" smtClean="0"/>
              <a:t> türlerinin ayrım kriterleri</a:t>
            </a:r>
            <a:endParaRPr lang="tr-TR" sz="2000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0" y="384581"/>
          <a:ext cx="9144000" cy="654942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630648">
                <a:tc>
                  <a:txBody>
                    <a:bodyPr/>
                    <a:lstStyle/>
                    <a:p>
                      <a:r>
                        <a:rPr lang="tr-TR" dirty="0" smtClean="0"/>
                        <a:t>Ayrım kriterleri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i="1" dirty="0" err="1" smtClean="0"/>
                        <a:t>Leu</a:t>
                      </a:r>
                      <a:r>
                        <a:rPr lang="tr-TR" sz="1400" i="1" dirty="0" smtClean="0"/>
                        <a:t>.</a:t>
                      </a:r>
                      <a:r>
                        <a:rPr lang="tr-TR" sz="1400" i="1" dirty="0" err="1" smtClean="0"/>
                        <a:t>mesenteroides</a:t>
                      </a:r>
                      <a:r>
                        <a:rPr lang="tr-TR" sz="1400" i="1" dirty="0" smtClean="0"/>
                        <a:t> </a:t>
                      </a:r>
                      <a:r>
                        <a:rPr lang="tr-TR" sz="1400" i="1" dirty="0" err="1" smtClean="0"/>
                        <a:t>ssp</a:t>
                      </a:r>
                      <a:r>
                        <a:rPr lang="tr-TR" sz="1400" i="1" dirty="0" smtClean="0"/>
                        <a:t>.</a:t>
                      </a:r>
                      <a:r>
                        <a:rPr lang="tr-TR" sz="1400" i="1" dirty="0" err="1" smtClean="0"/>
                        <a:t>mesenteroides</a:t>
                      </a:r>
                      <a:endParaRPr lang="tr-TR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i="1" dirty="0" err="1" smtClean="0"/>
                        <a:t>Leu</a:t>
                      </a:r>
                      <a:r>
                        <a:rPr lang="tr-TR" sz="1400" i="1" dirty="0" smtClean="0"/>
                        <a:t>.</a:t>
                      </a:r>
                      <a:r>
                        <a:rPr lang="tr-TR" sz="1400" i="1" dirty="0" err="1" smtClean="0"/>
                        <a:t>mesenteroides</a:t>
                      </a:r>
                      <a:r>
                        <a:rPr lang="tr-TR" sz="1400" i="1" baseline="0" dirty="0" smtClean="0"/>
                        <a:t> </a:t>
                      </a:r>
                      <a:r>
                        <a:rPr lang="tr-TR" sz="1400" i="1" baseline="0" dirty="0" err="1" smtClean="0"/>
                        <a:t>ssp</a:t>
                      </a:r>
                      <a:r>
                        <a:rPr lang="tr-TR" sz="1400" i="1" baseline="0" dirty="0" smtClean="0"/>
                        <a:t>.</a:t>
                      </a:r>
                      <a:r>
                        <a:rPr lang="tr-TR" sz="1400" i="1" baseline="0" dirty="0" err="1" smtClean="0"/>
                        <a:t>dextranicum</a:t>
                      </a:r>
                      <a:endParaRPr lang="tr-TR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i="1" dirty="0" err="1" smtClean="0"/>
                        <a:t>Leu</a:t>
                      </a:r>
                      <a:r>
                        <a:rPr lang="tr-TR" sz="1400" i="1" dirty="0" smtClean="0"/>
                        <a:t>.</a:t>
                      </a:r>
                      <a:r>
                        <a:rPr lang="tr-TR" sz="1400" i="1" dirty="0" err="1" smtClean="0"/>
                        <a:t>mesenteroides</a:t>
                      </a:r>
                      <a:r>
                        <a:rPr lang="tr-TR" sz="1400" i="1" dirty="0" smtClean="0"/>
                        <a:t> </a:t>
                      </a:r>
                      <a:r>
                        <a:rPr lang="tr-TR" sz="1400" i="1" dirty="0" err="1" smtClean="0"/>
                        <a:t>ssp</a:t>
                      </a:r>
                      <a:r>
                        <a:rPr lang="tr-TR" sz="1400" i="1" dirty="0" smtClean="0"/>
                        <a:t>.</a:t>
                      </a:r>
                      <a:r>
                        <a:rPr lang="tr-TR" sz="1400" i="1" dirty="0" err="1" smtClean="0"/>
                        <a:t>cremoris</a:t>
                      </a:r>
                      <a:endParaRPr lang="tr-TR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i="1" dirty="0" err="1" smtClean="0"/>
                        <a:t>Leu</a:t>
                      </a:r>
                      <a:r>
                        <a:rPr lang="tr-TR" sz="1800" i="1" dirty="0" smtClean="0"/>
                        <a:t>.</a:t>
                      </a:r>
                      <a:r>
                        <a:rPr lang="tr-TR" sz="1800" i="1" dirty="0" err="1" smtClean="0"/>
                        <a:t>lactis</a:t>
                      </a:r>
                      <a:endParaRPr lang="tr-TR" sz="1800" i="1" dirty="0"/>
                    </a:p>
                  </a:txBody>
                  <a:tcPr/>
                </a:tc>
              </a:tr>
              <a:tr h="856101"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PTG tipi</a:t>
                      </a:r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L-</a:t>
                      </a:r>
                      <a:r>
                        <a:rPr lang="tr-TR" sz="1600" dirty="0" err="1" smtClean="0"/>
                        <a:t>Lys</a:t>
                      </a:r>
                      <a:r>
                        <a:rPr lang="tr-TR" sz="1600" dirty="0" smtClean="0"/>
                        <a:t>-L-Ala-L-Ala</a:t>
                      </a:r>
                    </a:p>
                    <a:p>
                      <a:r>
                        <a:rPr lang="tr-TR" sz="1600" dirty="0" smtClean="0"/>
                        <a:t>L-</a:t>
                      </a:r>
                      <a:r>
                        <a:rPr lang="tr-TR" sz="1600" dirty="0" err="1" smtClean="0"/>
                        <a:t>Lys</a:t>
                      </a:r>
                      <a:r>
                        <a:rPr lang="tr-TR" sz="1600" dirty="0" smtClean="0"/>
                        <a:t>-L-Ser</a:t>
                      </a:r>
                    </a:p>
                    <a:p>
                      <a:r>
                        <a:rPr lang="tr-TR" sz="1600" dirty="0" smtClean="0"/>
                        <a:t>(L-Ala-L-Ala)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smtClean="0"/>
                        <a:t>L-</a:t>
                      </a:r>
                      <a:r>
                        <a:rPr lang="tr-TR" sz="1800" dirty="0" err="1" smtClean="0"/>
                        <a:t>Lys</a:t>
                      </a:r>
                      <a:r>
                        <a:rPr lang="tr-TR" sz="1800" dirty="0" smtClean="0"/>
                        <a:t>-L-Ser</a:t>
                      </a:r>
                    </a:p>
                    <a:p>
                      <a:r>
                        <a:rPr lang="tr-TR" sz="1800" dirty="0" smtClean="0"/>
                        <a:t>(L-Ala-L-Ala)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L-</a:t>
                      </a:r>
                      <a:r>
                        <a:rPr lang="tr-TR" sz="1600" dirty="0" err="1" smtClean="0"/>
                        <a:t>Lys</a:t>
                      </a:r>
                      <a:r>
                        <a:rPr lang="tr-TR" sz="1600" dirty="0" smtClean="0"/>
                        <a:t>-L-Ala-L-Ala</a:t>
                      </a:r>
                    </a:p>
                    <a:p>
                      <a:r>
                        <a:rPr lang="tr-TR" sz="1600" dirty="0" smtClean="0"/>
                        <a:t>L-</a:t>
                      </a:r>
                      <a:r>
                        <a:rPr lang="tr-TR" sz="1600" dirty="0" err="1" smtClean="0"/>
                        <a:t>Lys</a:t>
                      </a:r>
                      <a:r>
                        <a:rPr lang="tr-TR" sz="1600" dirty="0" smtClean="0"/>
                        <a:t>-L-Ser</a:t>
                      </a:r>
                    </a:p>
                    <a:p>
                      <a:r>
                        <a:rPr lang="tr-TR" sz="1600" dirty="0" smtClean="0"/>
                        <a:t>(L-Ala-L-Ala)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L-</a:t>
                      </a:r>
                      <a:r>
                        <a:rPr lang="tr-TR" sz="1600" dirty="0" err="1" smtClean="0"/>
                        <a:t>Lys</a:t>
                      </a:r>
                      <a:r>
                        <a:rPr lang="tr-TR" sz="1600" dirty="0" smtClean="0"/>
                        <a:t>-L-Ala-L-Ala</a:t>
                      </a:r>
                    </a:p>
                    <a:p>
                      <a:r>
                        <a:rPr lang="tr-TR" sz="1600" dirty="0" smtClean="0"/>
                        <a:t>L-</a:t>
                      </a:r>
                      <a:r>
                        <a:rPr lang="tr-TR" sz="1600" dirty="0" err="1" smtClean="0"/>
                        <a:t>Lys</a:t>
                      </a:r>
                      <a:r>
                        <a:rPr lang="tr-TR" sz="1600" dirty="0" smtClean="0"/>
                        <a:t>-L-Ser</a:t>
                      </a:r>
                    </a:p>
                    <a:p>
                      <a:r>
                        <a:rPr lang="tr-TR" sz="1600" dirty="0" smtClean="0"/>
                        <a:t>(L-Ala-L-Ala</a:t>
                      </a:r>
                      <a:endParaRPr lang="tr-TR" sz="1600" dirty="0"/>
                    </a:p>
                  </a:txBody>
                  <a:tcPr/>
                </a:tc>
              </a:tr>
              <a:tr h="510363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37 </a:t>
                      </a:r>
                      <a:r>
                        <a:rPr lang="tr-TR" sz="1600" dirty="0" err="1" smtClean="0"/>
                        <a:t>C’de</a:t>
                      </a:r>
                      <a:r>
                        <a:rPr lang="tr-TR" sz="1600" dirty="0" smtClean="0"/>
                        <a:t> gelişim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+</a:t>
                      </a:r>
                    </a:p>
                    <a:p>
                      <a:r>
                        <a:rPr lang="tr-TR" sz="1600" dirty="0" smtClean="0"/>
                        <a:t>-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+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-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+</a:t>
                      </a:r>
                      <a:endParaRPr lang="tr-TR" sz="1600" dirty="0"/>
                    </a:p>
                  </a:txBody>
                  <a:tcPr/>
                </a:tc>
              </a:tr>
              <a:tr h="484136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%3 </a:t>
                      </a:r>
                      <a:r>
                        <a:rPr lang="tr-TR" sz="1600" dirty="0" err="1" smtClean="0"/>
                        <a:t>NaCl’de</a:t>
                      </a:r>
                      <a:r>
                        <a:rPr lang="tr-TR" sz="1600" dirty="0" smtClean="0"/>
                        <a:t> gelişim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</a:p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</a:p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</a:tr>
              <a:tr h="1757917">
                <a:tc>
                  <a:txBody>
                    <a:bodyPr/>
                    <a:lstStyle/>
                    <a:p>
                      <a:r>
                        <a:rPr lang="tr-TR" dirty="0" smtClean="0"/>
                        <a:t>Fermantasyon</a:t>
                      </a:r>
                    </a:p>
                    <a:p>
                      <a:r>
                        <a:rPr lang="tr-TR" sz="1400" dirty="0" err="1" smtClean="0"/>
                        <a:t>Arabinoz</a:t>
                      </a:r>
                      <a:r>
                        <a:rPr lang="tr-TR" sz="1400" dirty="0" smtClean="0"/>
                        <a:t>   (+,-)                          </a:t>
                      </a:r>
                    </a:p>
                    <a:p>
                      <a:r>
                        <a:rPr lang="tr-TR" sz="1400" dirty="0" err="1" smtClean="0"/>
                        <a:t>Sellobiyoz</a:t>
                      </a:r>
                      <a:r>
                        <a:rPr lang="tr-TR" sz="1400" dirty="0" smtClean="0"/>
                        <a:t>                                                           </a:t>
                      </a:r>
                    </a:p>
                    <a:p>
                      <a:r>
                        <a:rPr lang="tr-TR" sz="1400" dirty="0" err="1" smtClean="0"/>
                        <a:t>Fruktoz</a:t>
                      </a:r>
                      <a:endParaRPr lang="tr-TR" sz="1400" dirty="0" smtClean="0"/>
                    </a:p>
                    <a:p>
                      <a:r>
                        <a:rPr lang="tr-TR" sz="1400" dirty="0" smtClean="0"/>
                        <a:t>Laktoz</a:t>
                      </a:r>
                    </a:p>
                    <a:p>
                      <a:r>
                        <a:rPr lang="tr-TR" sz="1400" dirty="0" err="1" smtClean="0"/>
                        <a:t>Sakkaroz</a:t>
                      </a:r>
                      <a:endParaRPr lang="tr-TR" sz="1400" dirty="0" smtClean="0"/>
                    </a:p>
                    <a:p>
                      <a:r>
                        <a:rPr lang="tr-TR" sz="1400" dirty="0" err="1" smtClean="0"/>
                        <a:t>Trehaloz</a:t>
                      </a:r>
                      <a:endParaRPr lang="tr-TR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+,-</a:t>
                      </a:r>
                    </a:p>
                    <a:p>
                      <a:r>
                        <a:rPr lang="tr-TR" dirty="0" smtClean="0"/>
                        <a:t>+,-</a:t>
                      </a:r>
                    </a:p>
                    <a:p>
                      <a:r>
                        <a:rPr lang="tr-TR" dirty="0" smtClean="0"/>
                        <a:t>+</a:t>
                      </a:r>
                    </a:p>
                    <a:p>
                      <a:r>
                        <a:rPr lang="tr-TR" dirty="0" smtClean="0"/>
                        <a:t>+,-</a:t>
                      </a:r>
                    </a:p>
                    <a:p>
                      <a:r>
                        <a:rPr lang="tr-TR" dirty="0" smtClean="0"/>
                        <a:t>+</a:t>
                      </a:r>
                    </a:p>
                    <a:p>
                      <a:r>
                        <a:rPr lang="tr-TR" dirty="0" smtClean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+,-</a:t>
                      </a:r>
                    </a:p>
                    <a:p>
                      <a:r>
                        <a:rPr lang="tr-TR" dirty="0" smtClean="0"/>
                        <a:t>+,-</a:t>
                      </a:r>
                    </a:p>
                    <a:p>
                      <a:r>
                        <a:rPr lang="tr-TR" dirty="0" smtClean="0"/>
                        <a:t>+</a:t>
                      </a:r>
                    </a:p>
                    <a:p>
                      <a:r>
                        <a:rPr lang="tr-TR" dirty="0" smtClean="0"/>
                        <a:t>+</a:t>
                      </a:r>
                    </a:p>
                    <a:p>
                      <a:r>
                        <a:rPr lang="tr-TR" dirty="0" smtClean="0"/>
                        <a:t>+</a:t>
                      </a:r>
                    </a:p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</a:p>
                    <a:p>
                      <a:r>
                        <a:rPr lang="tr-TR" dirty="0" smtClean="0"/>
                        <a:t>-</a:t>
                      </a:r>
                    </a:p>
                    <a:p>
                      <a:r>
                        <a:rPr lang="tr-TR" dirty="0" smtClean="0"/>
                        <a:t>-</a:t>
                      </a:r>
                    </a:p>
                    <a:p>
                      <a:r>
                        <a:rPr lang="tr-TR" dirty="0" smtClean="0"/>
                        <a:t>+</a:t>
                      </a:r>
                    </a:p>
                    <a:p>
                      <a:r>
                        <a:rPr lang="tr-TR" dirty="0" smtClean="0"/>
                        <a:t>-</a:t>
                      </a:r>
                    </a:p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</a:p>
                    <a:p>
                      <a:r>
                        <a:rPr lang="tr-TR" dirty="0" smtClean="0"/>
                        <a:t>-</a:t>
                      </a:r>
                    </a:p>
                    <a:p>
                      <a:r>
                        <a:rPr lang="tr-TR" dirty="0" smtClean="0"/>
                        <a:t>+</a:t>
                      </a:r>
                    </a:p>
                    <a:p>
                      <a:r>
                        <a:rPr lang="tr-TR" dirty="0" smtClean="0"/>
                        <a:t>+</a:t>
                      </a:r>
                    </a:p>
                    <a:p>
                      <a:r>
                        <a:rPr lang="tr-TR" dirty="0" smtClean="0"/>
                        <a:t>-</a:t>
                      </a:r>
                    </a:p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</a:tr>
              <a:tr h="451346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Glukozdan</a:t>
                      </a:r>
                      <a:r>
                        <a:rPr lang="tr-TR" baseline="0" dirty="0" smtClean="0"/>
                        <a:t> gaz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</a:tr>
              <a:tr h="451346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Eskülin</a:t>
                      </a:r>
                      <a:r>
                        <a:rPr lang="tr-TR" dirty="0" smtClean="0"/>
                        <a:t> hidrolizi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+,-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+,-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</a:tr>
              <a:tr h="341317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Sitrat</a:t>
                      </a:r>
                      <a:r>
                        <a:rPr lang="tr-TR" dirty="0" smtClean="0"/>
                        <a:t> kullanımı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+,-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+,-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+,-</a:t>
                      </a:r>
                      <a:endParaRPr lang="tr-TR" dirty="0"/>
                    </a:p>
                  </a:txBody>
                  <a:tcPr/>
                </a:tc>
              </a:tr>
              <a:tr h="315799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Dextran</a:t>
                      </a:r>
                      <a:r>
                        <a:rPr lang="tr-TR" dirty="0" smtClean="0"/>
                        <a:t> üretimi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</a:tr>
              <a:tr h="451346">
                <a:tc>
                  <a:txBody>
                    <a:bodyPr/>
                    <a:lstStyle/>
                    <a:p>
                      <a:r>
                        <a:rPr lang="tr-TR" dirty="0" smtClean="0"/>
                        <a:t>%(G+C)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37-41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37-40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38-40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43-45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" name="Freeform 1689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0" name="Freeform 1690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1" name="Freeform 1691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2" name="Freeform 1692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3" name="Freeform 1693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4" name="Freeform 1694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5" name="Freeform 1695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6" name="TextBox 1696"/>
          <p:cNvSpPr txBox="1"/>
          <p:nvPr/>
        </p:nvSpPr>
        <p:spPr>
          <a:xfrm>
            <a:off x="548640" y="135311"/>
            <a:ext cx="7910348" cy="619889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74320" indent="-274320" hangingPunct="0">
              <a:lnSpc>
                <a:spcPct val="90416"/>
              </a:lnSpc>
            </a:pPr>
            <a:r>
              <a:rPr lang="en-US" altLang="zh-CN" sz="1200" spc="17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00" spc="19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700" spc="120" dirty="0">
                <a:solidFill>
                  <a:srgbClr val="000000"/>
                </a:solidFill>
                <a:latin typeface="Times New Roman"/>
                <a:ea typeface="Times New Roman"/>
              </a:rPr>
              <a:t>Tat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4" dirty="0">
                <a:solidFill>
                  <a:srgbClr val="000000"/>
                </a:solidFill>
                <a:latin typeface="Times New Roman"/>
                <a:ea typeface="Times New Roman"/>
              </a:rPr>
              <a:t>oluşturucu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4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0" dirty="0">
                <a:solidFill>
                  <a:srgbClr val="000000"/>
                </a:solidFill>
                <a:latin typeface="Times New Roman"/>
                <a:ea typeface="Times New Roman"/>
              </a:rPr>
              <a:t>kültürlerde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0" dirty="0">
                <a:solidFill>
                  <a:srgbClr val="000000"/>
                </a:solidFill>
                <a:latin typeface="Times New Roman"/>
                <a:ea typeface="Times New Roman"/>
              </a:rPr>
              <a:t>leuconostoc’ların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9" dirty="0">
                <a:solidFill>
                  <a:srgbClr val="000000"/>
                </a:solidFill>
                <a:latin typeface="Times New Roman"/>
                <a:ea typeface="Times New Roman"/>
              </a:rPr>
              <a:t>yanında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0" dirty="0">
                <a:solidFill>
                  <a:srgbClr val="000000"/>
                </a:solidFill>
                <a:latin typeface="Times New Roman"/>
                <a:ea typeface="Times New Roman"/>
              </a:rPr>
              <a:t>kullanılan</a:t>
            </a:r>
            <a:r>
              <a:rPr lang="en-US" altLang="zh-CN" sz="17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i="1" spc="104" dirty="0" err="1">
                <a:solidFill>
                  <a:srgbClr val="000000"/>
                </a:solidFill>
                <a:latin typeface="Times New Roman"/>
                <a:ea typeface="Times New Roman"/>
              </a:rPr>
              <a:t>Lc.lactis</a:t>
            </a:r>
            <a:r>
              <a:rPr lang="en-US" altLang="zh-CN" sz="1700" i="1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i="1" spc="125" dirty="0" smtClean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1700" i="1" spc="69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tr-TR" altLang="zh-CN" sz="1700" i="1" spc="69" dirty="0" smtClean="0">
                <a:solidFill>
                  <a:srgbClr val="000000"/>
                </a:solidFill>
                <a:latin typeface="Times New Roman"/>
                <a:cs typeface="Times New Roman"/>
              </a:rPr>
              <a:t>l</a:t>
            </a:r>
            <a:r>
              <a:rPr lang="en-US" altLang="zh-CN" sz="1700" i="1" spc="11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actis</a:t>
            </a:r>
            <a:r>
              <a:rPr lang="en-US" altLang="zh-CN" sz="1700" i="1" spc="7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i="1" spc="104" dirty="0">
                <a:solidFill>
                  <a:srgbClr val="000000"/>
                </a:solidFill>
                <a:latin typeface="Times New Roman"/>
                <a:ea typeface="Times New Roman"/>
              </a:rPr>
              <a:t>biovar.diacetilactis</a:t>
            </a:r>
            <a:r>
              <a:rPr lang="en-US" altLang="zh-CN" sz="1700" spc="11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04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4" dirty="0">
                <a:solidFill>
                  <a:srgbClr val="000000"/>
                </a:solidFill>
                <a:latin typeface="Times New Roman"/>
                <a:ea typeface="Times New Roman"/>
              </a:rPr>
              <a:t>streptokoklardandır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5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7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0" dirty="0">
                <a:solidFill>
                  <a:srgbClr val="000000"/>
                </a:solidFill>
                <a:latin typeface="Times New Roman"/>
                <a:ea typeface="Times New Roman"/>
              </a:rPr>
              <a:t>homofermantatiftir</a:t>
            </a:r>
            <a:r>
              <a:rPr lang="en-US" altLang="zh-CN" sz="1700" spc="1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00" dirty="0">
                <a:solidFill>
                  <a:srgbClr val="000000"/>
                </a:solidFill>
                <a:latin typeface="Times New Roman"/>
                <a:ea typeface="Times New Roman"/>
              </a:rPr>
              <a:t>Sitrat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39" dirty="0">
                <a:solidFill>
                  <a:srgbClr val="000000"/>
                </a:solidFill>
                <a:latin typeface="Times New Roman"/>
                <a:ea typeface="Times New Roman"/>
              </a:rPr>
              <a:t>döngüsünde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50" dirty="0">
                <a:solidFill>
                  <a:srgbClr val="000000"/>
                </a:solidFill>
                <a:latin typeface="Times New Roman"/>
                <a:ea typeface="Times New Roman"/>
              </a:rPr>
              <a:t>yön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5" dirty="0">
                <a:solidFill>
                  <a:srgbClr val="000000"/>
                </a:solidFill>
                <a:latin typeface="Times New Roman"/>
                <a:ea typeface="Times New Roman"/>
              </a:rPr>
              <a:t>veren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39" dirty="0">
                <a:solidFill>
                  <a:srgbClr val="000000"/>
                </a:solidFill>
                <a:latin typeface="Times New Roman"/>
                <a:ea typeface="Times New Roman"/>
              </a:rPr>
              <a:t>enzim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4" dirty="0">
                <a:solidFill>
                  <a:srgbClr val="000000"/>
                </a:solidFill>
                <a:latin typeface="Times New Roman"/>
                <a:ea typeface="Times New Roman"/>
              </a:rPr>
              <a:t>sistemlerine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5" dirty="0">
                <a:solidFill>
                  <a:srgbClr val="000000"/>
                </a:solidFill>
                <a:latin typeface="Times New Roman"/>
                <a:ea typeface="Times New Roman"/>
              </a:rPr>
              <a:t>sahip</a:t>
            </a:r>
            <a:r>
              <a:rPr lang="en-US" altLang="zh-CN" sz="17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35" dirty="0">
                <a:solidFill>
                  <a:srgbClr val="000000"/>
                </a:solidFill>
                <a:latin typeface="Times New Roman"/>
                <a:ea typeface="Times New Roman"/>
              </a:rPr>
              <a:t>olduğundan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00" dirty="0">
                <a:solidFill>
                  <a:srgbClr val="000000"/>
                </a:solidFill>
                <a:latin typeface="Times New Roman"/>
                <a:ea typeface="Times New Roman"/>
              </a:rPr>
              <a:t>sitrattan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95" dirty="0">
                <a:solidFill>
                  <a:srgbClr val="000000"/>
                </a:solidFill>
                <a:latin typeface="Times New Roman"/>
                <a:ea typeface="Times New Roman"/>
              </a:rPr>
              <a:t>CO2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35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45" dirty="0">
                <a:solidFill>
                  <a:srgbClr val="000000"/>
                </a:solidFill>
                <a:latin typeface="Times New Roman"/>
                <a:ea typeface="Times New Roman"/>
              </a:rPr>
              <a:t>meydana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00" dirty="0">
                <a:solidFill>
                  <a:srgbClr val="000000"/>
                </a:solidFill>
                <a:latin typeface="Times New Roman"/>
                <a:ea typeface="Times New Roman"/>
              </a:rPr>
              <a:t>getirir.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35" dirty="0">
                <a:solidFill>
                  <a:srgbClr val="000000"/>
                </a:solidFill>
                <a:latin typeface="Times New Roman"/>
                <a:ea typeface="Times New Roman"/>
              </a:rPr>
              <a:t>Laktozdan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50" dirty="0">
                <a:solidFill>
                  <a:srgbClr val="000000"/>
                </a:solidFill>
                <a:latin typeface="Times New Roman"/>
                <a:ea typeface="Times New Roman"/>
              </a:rPr>
              <a:t>%0.5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5" dirty="0">
                <a:solidFill>
                  <a:srgbClr val="000000"/>
                </a:solidFill>
                <a:latin typeface="Times New Roman"/>
                <a:ea typeface="Times New Roman"/>
              </a:rPr>
              <a:t>oranında</a:t>
            </a:r>
            <a:r>
              <a:rPr lang="en-US" altLang="zh-CN" sz="17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50" dirty="0">
                <a:solidFill>
                  <a:srgbClr val="000000"/>
                </a:solidFill>
                <a:latin typeface="Times New Roman"/>
                <a:ea typeface="Times New Roman"/>
              </a:rPr>
              <a:t>(L+)</a:t>
            </a:r>
            <a:r>
              <a:rPr lang="en-US" altLang="zh-CN" sz="17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5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17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4" dirty="0">
                <a:solidFill>
                  <a:srgbClr val="000000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17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4" dirty="0">
                <a:solidFill>
                  <a:srgbClr val="000000"/>
                </a:solidFill>
                <a:latin typeface="Times New Roman"/>
                <a:ea typeface="Times New Roman"/>
              </a:rPr>
              <a:t>üretir.</a:t>
            </a:r>
            <a:r>
              <a:rPr lang="en-US" altLang="zh-CN" sz="17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45" dirty="0">
                <a:solidFill>
                  <a:srgbClr val="000000"/>
                </a:solidFill>
                <a:latin typeface="Times New Roman"/>
                <a:ea typeface="Times New Roman"/>
              </a:rPr>
              <a:t>Ayrıca</a:t>
            </a:r>
            <a:r>
              <a:rPr lang="en-US" altLang="zh-CN" sz="17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0" dirty="0">
                <a:solidFill>
                  <a:srgbClr val="000000"/>
                </a:solidFill>
                <a:latin typeface="Times New Roman"/>
                <a:ea typeface="Times New Roman"/>
              </a:rPr>
              <a:t>sitratı</a:t>
            </a:r>
            <a:r>
              <a:rPr lang="en-US" altLang="zh-CN" sz="17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39" dirty="0">
                <a:solidFill>
                  <a:srgbClr val="000000"/>
                </a:solidFill>
                <a:latin typeface="Times New Roman"/>
                <a:ea typeface="Times New Roman"/>
              </a:rPr>
              <a:t>kullanarak</a:t>
            </a:r>
            <a:r>
              <a:rPr lang="en-US" altLang="zh-CN" sz="17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39" dirty="0">
                <a:solidFill>
                  <a:srgbClr val="000000"/>
                </a:solidFill>
                <a:latin typeface="Times New Roman"/>
                <a:ea typeface="Times New Roman"/>
              </a:rPr>
              <a:t>aseton</a:t>
            </a:r>
            <a:r>
              <a:rPr lang="en-US" altLang="zh-CN" sz="17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4" dirty="0">
                <a:solidFill>
                  <a:srgbClr val="000000"/>
                </a:solidFill>
                <a:latin typeface="Times New Roman"/>
                <a:ea typeface="Times New Roman"/>
              </a:rPr>
              <a:t>üretir.</a:t>
            </a:r>
            <a:r>
              <a:rPr lang="en-US" altLang="zh-CN" sz="17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50" dirty="0">
                <a:solidFill>
                  <a:srgbClr val="000000"/>
                </a:solidFill>
                <a:latin typeface="Times New Roman"/>
                <a:ea typeface="Times New Roman"/>
              </a:rPr>
              <a:t>Sütü</a:t>
            </a:r>
            <a:r>
              <a:rPr lang="en-US" altLang="zh-CN" sz="17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4" dirty="0">
                <a:solidFill>
                  <a:srgbClr val="000000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17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4" dirty="0">
                <a:solidFill>
                  <a:srgbClr val="000000"/>
                </a:solidFill>
                <a:latin typeface="Times New Roman"/>
                <a:ea typeface="Times New Roman"/>
              </a:rPr>
              <a:t>oluşturarak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50" dirty="0">
                <a:solidFill>
                  <a:srgbClr val="000000"/>
                </a:solidFill>
                <a:latin typeface="Times New Roman"/>
                <a:ea typeface="Times New Roman"/>
              </a:rPr>
              <a:t>geç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39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0" dirty="0">
                <a:solidFill>
                  <a:srgbClr val="000000"/>
                </a:solidFill>
                <a:latin typeface="Times New Roman"/>
                <a:ea typeface="Times New Roman"/>
              </a:rPr>
              <a:t>olsa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94" dirty="0">
                <a:solidFill>
                  <a:srgbClr val="000000"/>
                </a:solidFill>
                <a:latin typeface="Times New Roman"/>
                <a:ea typeface="Times New Roman"/>
              </a:rPr>
              <a:t>pıhtılaştırır.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39" dirty="0">
                <a:solidFill>
                  <a:srgbClr val="000000"/>
                </a:solidFill>
                <a:latin typeface="Times New Roman"/>
                <a:ea typeface="Times New Roman"/>
              </a:rPr>
              <a:t>Diğer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00" dirty="0">
                <a:solidFill>
                  <a:srgbClr val="000000"/>
                </a:solidFill>
                <a:latin typeface="Times New Roman"/>
                <a:ea typeface="Times New Roman"/>
              </a:rPr>
              <a:t>tat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4" dirty="0">
                <a:solidFill>
                  <a:srgbClr val="000000"/>
                </a:solidFill>
                <a:latin typeface="Times New Roman"/>
                <a:ea typeface="Times New Roman"/>
              </a:rPr>
              <a:t>oluşturucular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5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50" dirty="0">
                <a:solidFill>
                  <a:srgbClr val="000000"/>
                </a:solidFill>
                <a:latin typeface="Times New Roman"/>
                <a:ea typeface="Times New Roman"/>
              </a:rPr>
              <a:t>37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200" dirty="0">
                <a:solidFill>
                  <a:srgbClr val="000000"/>
                </a:solidFill>
                <a:latin typeface="Times New Roman"/>
                <a:ea typeface="Times New Roman"/>
              </a:rPr>
              <a:t>C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39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17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ea typeface="Times New Roman"/>
              </a:rPr>
              <a:t>gelişir</a:t>
            </a:r>
            <a:r>
              <a:rPr lang="en-US" altLang="zh-CN" sz="17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80" dirty="0">
                <a:solidFill>
                  <a:srgbClr val="000000"/>
                </a:solidFill>
                <a:latin typeface="Times New Roman"/>
                <a:ea typeface="Times New Roman"/>
              </a:rPr>
              <a:t>çoğalır.</a:t>
            </a:r>
          </a:p>
          <a:p>
            <a:pPr marL="274320" indent="-274320" hangingPunct="0">
              <a:lnSpc>
                <a:spcPct val="95416"/>
              </a:lnSpc>
            </a:pPr>
            <a:r>
              <a:rPr lang="en-US" altLang="zh-CN" sz="1200" spc="12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00" spc="13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700" spc="85" dirty="0">
                <a:solidFill>
                  <a:srgbClr val="000000"/>
                </a:solidFill>
                <a:latin typeface="Times New Roman"/>
                <a:ea typeface="Times New Roman"/>
              </a:rPr>
              <a:t>Leunocostoc’lar</a:t>
            </a:r>
            <a:r>
              <a:rPr lang="en-US" altLang="zh-CN" sz="17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00" dirty="0">
                <a:solidFill>
                  <a:srgbClr val="000000"/>
                </a:solidFill>
                <a:latin typeface="Times New Roman"/>
                <a:ea typeface="Times New Roman"/>
              </a:rPr>
              <a:t>doğal</a:t>
            </a:r>
            <a:r>
              <a:rPr lang="en-US" altLang="zh-CN" sz="17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89" dirty="0">
                <a:solidFill>
                  <a:srgbClr val="000000"/>
                </a:solidFill>
                <a:latin typeface="Times New Roman"/>
                <a:ea typeface="Times New Roman"/>
              </a:rPr>
              <a:t>çevrede</a:t>
            </a:r>
            <a:r>
              <a:rPr lang="en-US" altLang="zh-CN" sz="17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89" dirty="0">
                <a:solidFill>
                  <a:srgbClr val="000000"/>
                </a:solidFill>
                <a:latin typeface="Times New Roman"/>
                <a:ea typeface="Times New Roman"/>
              </a:rPr>
              <a:t>oldukça</a:t>
            </a:r>
            <a:r>
              <a:rPr lang="en-US" altLang="zh-CN" sz="17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00" dirty="0">
                <a:solidFill>
                  <a:srgbClr val="000000"/>
                </a:solidFill>
                <a:latin typeface="Times New Roman"/>
                <a:ea typeface="Times New Roman"/>
              </a:rPr>
              <a:t>gemiş</a:t>
            </a:r>
            <a:r>
              <a:rPr lang="en-US" altLang="zh-CN" sz="17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85" dirty="0">
                <a:solidFill>
                  <a:srgbClr val="000000"/>
                </a:solidFill>
                <a:latin typeface="Times New Roman"/>
                <a:ea typeface="Times New Roman"/>
              </a:rPr>
              <a:t>yayılım</a:t>
            </a:r>
            <a:r>
              <a:rPr lang="en-US" altLang="zh-CN" sz="17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ea typeface="Times New Roman"/>
              </a:rPr>
              <a:t>gösterirler</a:t>
            </a:r>
            <a:r>
              <a:rPr lang="en-US" altLang="zh-CN" sz="17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85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17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00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17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9" dirty="0">
                <a:solidFill>
                  <a:srgbClr val="000000"/>
                </a:solidFill>
                <a:latin typeface="Times New Roman"/>
                <a:ea typeface="Times New Roman"/>
              </a:rPr>
              <a:t>fermantasyonda</a:t>
            </a:r>
            <a:r>
              <a:rPr lang="en-US" altLang="zh-CN" sz="17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5" dirty="0">
                <a:solidFill>
                  <a:srgbClr val="000000"/>
                </a:solidFill>
                <a:latin typeface="Times New Roman"/>
                <a:ea typeface="Times New Roman"/>
              </a:rPr>
              <a:t>rol</a:t>
            </a:r>
            <a:r>
              <a:rPr lang="en-US" altLang="zh-CN" sz="17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4" dirty="0">
                <a:solidFill>
                  <a:srgbClr val="000000"/>
                </a:solidFill>
                <a:latin typeface="Times New Roman"/>
                <a:ea typeface="Times New Roman"/>
              </a:rPr>
              <a:t>oynarlar.</a:t>
            </a:r>
          </a:p>
          <a:p>
            <a:pPr marL="0">
              <a:lnSpc>
                <a:spcPct val="100000"/>
              </a:lnSpc>
            </a:pPr>
            <a:r>
              <a:rPr lang="en-US" altLang="zh-CN" sz="1200" spc="139" dirty="0" smtClean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00" spc="160" dirty="0" smtClean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700" spc="164" dirty="0" smtClean="0">
                <a:solidFill>
                  <a:srgbClr val="000000"/>
                </a:solidFill>
                <a:latin typeface="Times New Roman"/>
                <a:ea typeface="Times New Roman"/>
              </a:rPr>
              <a:t>G</a:t>
            </a:r>
            <a:r>
              <a:rPr lang="en-US" altLang="zh-CN" sz="1700" spc="5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85" dirty="0">
                <a:solidFill>
                  <a:srgbClr val="000000"/>
                </a:solidFill>
                <a:latin typeface="Times New Roman"/>
                <a:ea typeface="Times New Roman"/>
              </a:rPr>
              <a:t>(+),</a:t>
            </a:r>
            <a:r>
              <a:rPr lang="en-US" altLang="zh-CN" sz="17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sporsuz</a:t>
            </a:r>
            <a:r>
              <a:rPr lang="en-US" altLang="zh-CN" sz="1700" spc="5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55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7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85" dirty="0">
                <a:solidFill>
                  <a:srgbClr val="000000"/>
                </a:solidFill>
                <a:latin typeface="Times New Roman"/>
                <a:ea typeface="Times New Roman"/>
              </a:rPr>
              <a:t>hareketsiz,</a:t>
            </a:r>
            <a:r>
              <a:rPr lang="en-US" altLang="zh-CN" sz="17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00" dirty="0">
                <a:solidFill>
                  <a:srgbClr val="000000"/>
                </a:solidFill>
                <a:latin typeface="Times New Roman"/>
                <a:ea typeface="Times New Roman"/>
              </a:rPr>
              <a:t>katalaz</a:t>
            </a:r>
            <a:r>
              <a:rPr lang="en-US" altLang="zh-CN" sz="17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ea typeface="Times New Roman"/>
              </a:rPr>
              <a:t>(-)’tirler</a:t>
            </a:r>
            <a:r>
              <a:rPr lang="en-US" altLang="zh-CN" sz="1700" spc="5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marL="274320" indent="-274320" hangingPunct="0">
              <a:lnSpc>
                <a:spcPct val="95416"/>
              </a:lnSpc>
            </a:pPr>
            <a:r>
              <a:rPr lang="en-US" altLang="zh-CN" sz="1200" spc="154" dirty="0" smtClean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00" spc="175" dirty="0" smtClean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700" spc="114" dirty="0">
                <a:solidFill>
                  <a:srgbClr val="000000"/>
                </a:solidFill>
                <a:latin typeface="Times New Roman"/>
                <a:ea typeface="Times New Roman"/>
              </a:rPr>
              <a:t>Hepsi</a:t>
            </a:r>
            <a:r>
              <a:rPr lang="en-US" altLang="zh-CN" sz="17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00" dirty="0">
                <a:solidFill>
                  <a:srgbClr val="000000"/>
                </a:solidFill>
                <a:latin typeface="Times New Roman"/>
                <a:ea typeface="Times New Roman"/>
              </a:rPr>
              <a:t>gelişmeleri</a:t>
            </a:r>
            <a:r>
              <a:rPr lang="en-US" altLang="zh-CN" sz="17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00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17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00" dirty="0">
                <a:solidFill>
                  <a:srgbClr val="000000"/>
                </a:solidFill>
                <a:latin typeface="Times New Roman"/>
                <a:ea typeface="Times New Roman"/>
              </a:rPr>
              <a:t>valin</a:t>
            </a:r>
            <a:r>
              <a:rPr lang="en-US" altLang="zh-CN" sz="17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7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0" dirty="0" err="1">
                <a:solidFill>
                  <a:srgbClr val="000000"/>
                </a:solidFill>
                <a:latin typeface="Times New Roman"/>
                <a:ea typeface="Times New Roman"/>
              </a:rPr>
              <a:t>glutamik</a:t>
            </a:r>
            <a:r>
              <a:rPr lang="en-US" altLang="zh-CN" sz="17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asite</a:t>
            </a:r>
            <a:r>
              <a:rPr lang="en-US" altLang="zh-CN" sz="1700" spc="64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7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89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17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0" dirty="0">
                <a:solidFill>
                  <a:srgbClr val="000000"/>
                </a:solidFill>
                <a:latin typeface="Times New Roman"/>
                <a:ea typeface="Times New Roman"/>
              </a:rPr>
              <a:t>çoğu</a:t>
            </a:r>
            <a:r>
              <a:rPr lang="en-US" altLang="zh-CN" sz="17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04" dirty="0">
                <a:solidFill>
                  <a:srgbClr val="000000"/>
                </a:solidFill>
                <a:latin typeface="Times New Roman"/>
                <a:ea typeface="Times New Roman"/>
              </a:rPr>
              <a:t>alanine</a:t>
            </a:r>
            <a:r>
              <a:rPr lang="en-US" altLang="zh-CN" sz="17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0" dirty="0">
                <a:solidFill>
                  <a:srgbClr val="000000"/>
                </a:solidFill>
                <a:latin typeface="Times New Roman"/>
                <a:ea typeface="Times New Roman"/>
              </a:rPr>
              <a:t>gereksinim</a:t>
            </a:r>
            <a:r>
              <a:rPr lang="en-US" altLang="zh-CN" sz="17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50" dirty="0">
                <a:solidFill>
                  <a:srgbClr val="000000"/>
                </a:solidFill>
                <a:latin typeface="Times New Roman"/>
                <a:ea typeface="Times New Roman"/>
              </a:rPr>
              <a:t>duymak</a:t>
            </a:r>
            <a:r>
              <a:rPr lang="en-US" altLang="zh-CN" sz="1700" spc="139" dirty="0">
                <a:solidFill>
                  <a:srgbClr val="000000"/>
                </a:solidFill>
                <a:latin typeface="Times New Roman"/>
                <a:ea typeface="Times New Roman"/>
              </a:rPr>
              <a:t>tadır.</a:t>
            </a:r>
          </a:p>
          <a:p>
            <a:pPr marL="274320" indent="-274320" hangingPunct="0">
              <a:lnSpc>
                <a:spcPct val="95416"/>
              </a:lnSpc>
            </a:pPr>
            <a:r>
              <a:rPr lang="en-US" altLang="zh-CN" sz="1200" spc="129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00" spc="15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700" spc="85" dirty="0">
                <a:solidFill>
                  <a:srgbClr val="000000"/>
                </a:solidFill>
                <a:latin typeface="Times New Roman"/>
                <a:ea typeface="Times New Roman"/>
              </a:rPr>
              <a:t>Mezofildirler</a:t>
            </a:r>
            <a:r>
              <a:rPr lang="en-US" altLang="zh-CN" sz="1700" spc="100" dirty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r>
              <a:rPr lang="en-US" altLang="zh-CN" sz="17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04" dirty="0">
                <a:solidFill>
                  <a:srgbClr val="000000"/>
                </a:solidFill>
                <a:latin typeface="Times New Roman"/>
                <a:ea typeface="Times New Roman"/>
              </a:rPr>
              <a:t>20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700" spc="104" dirty="0">
                <a:solidFill>
                  <a:srgbClr val="000000"/>
                </a:solidFill>
                <a:latin typeface="Times New Roman"/>
                <a:ea typeface="Times New Roman"/>
              </a:rPr>
              <a:t>30</a:t>
            </a:r>
            <a:r>
              <a:rPr lang="en-US" altLang="zh-CN" sz="17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04" dirty="0">
                <a:solidFill>
                  <a:srgbClr val="000000"/>
                </a:solidFill>
                <a:latin typeface="Times New Roman"/>
                <a:ea typeface="Times New Roman"/>
              </a:rPr>
              <a:t>C’de</a:t>
            </a:r>
            <a:r>
              <a:rPr lang="en-US" altLang="zh-CN" sz="17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ea typeface="Times New Roman"/>
              </a:rPr>
              <a:t>gelişirler.</a:t>
            </a:r>
            <a:r>
              <a:rPr lang="en-US" altLang="zh-CN" sz="17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0" dirty="0">
                <a:solidFill>
                  <a:srgbClr val="000000"/>
                </a:solidFill>
                <a:latin typeface="Times New Roman"/>
                <a:ea typeface="Times New Roman"/>
              </a:rPr>
              <a:t>Ancak</a:t>
            </a:r>
            <a:r>
              <a:rPr lang="en-US" altLang="zh-CN" sz="17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4" dirty="0">
                <a:solidFill>
                  <a:srgbClr val="000000"/>
                </a:solidFill>
                <a:latin typeface="Times New Roman"/>
                <a:ea typeface="Times New Roman"/>
              </a:rPr>
              <a:t>5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700" spc="104" dirty="0">
                <a:solidFill>
                  <a:srgbClr val="000000"/>
                </a:solidFill>
                <a:latin typeface="Times New Roman"/>
                <a:ea typeface="Times New Roman"/>
              </a:rPr>
              <a:t>50</a:t>
            </a:r>
            <a:r>
              <a:rPr lang="en-US" altLang="zh-CN" sz="17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85" dirty="0">
                <a:solidFill>
                  <a:srgbClr val="000000"/>
                </a:solidFill>
                <a:latin typeface="Times New Roman"/>
                <a:ea typeface="Times New Roman"/>
              </a:rPr>
              <a:t>C’ler</a:t>
            </a:r>
            <a:r>
              <a:rPr lang="en-US" altLang="zh-CN" sz="17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89" dirty="0">
                <a:solidFill>
                  <a:srgbClr val="000000"/>
                </a:solidFill>
                <a:latin typeface="Times New Roman"/>
                <a:ea typeface="Times New Roman"/>
              </a:rPr>
              <a:t>arasında</a:t>
            </a:r>
            <a:r>
              <a:rPr lang="en-US" altLang="zh-CN" sz="17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89" dirty="0">
                <a:solidFill>
                  <a:srgbClr val="000000"/>
                </a:solidFill>
                <a:latin typeface="Times New Roman"/>
                <a:ea typeface="Times New Roman"/>
              </a:rPr>
              <a:t>yaşamlarını</a:t>
            </a:r>
            <a:r>
              <a:rPr lang="en-US" altLang="zh-CN" sz="17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5" dirty="0">
                <a:solidFill>
                  <a:srgbClr val="000000"/>
                </a:solidFill>
                <a:latin typeface="Times New Roman"/>
                <a:ea typeface="Times New Roman"/>
              </a:rPr>
              <a:t>sürdürdükleri</a:t>
            </a:r>
            <a:r>
              <a:rPr lang="en-US" altLang="zh-CN" sz="17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64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17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0" dirty="0">
                <a:solidFill>
                  <a:srgbClr val="000000"/>
                </a:solidFill>
                <a:latin typeface="Times New Roman"/>
                <a:ea typeface="Times New Roman"/>
              </a:rPr>
              <a:t>bilinmektedir.</a:t>
            </a:r>
          </a:p>
          <a:p>
            <a:pPr marL="274320" indent="-274320" hangingPunct="0">
              <a:lnSpc>
                <a:spcPct val="86250"/>
              </a:lnSpc>
            </a:pPr>
            <a:r>
              <a:rPr lang="en-US" altLang="zh-CN" sz="1200" spc="18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00" spc="20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700" spc="135" dirty="0">
                <a:solidFill>
                  <a:srgbClr val="000000"/>
                </a:solidFill>
                <a:latin typeface="Times New Roman"/>
                <a:ea typeface="Times New Roman"/>
              </a:rPr>
              <a:t>Argininden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54" dirty="0">
                <a:solidFill>
                  <a:srgbClr val="000000"/>
                </a:solidFill>
                <a:latin typeface="Times New Roman"/>
                <a:ea typeface="Times New Roman"/>
              </a:rPr>
              <a:t>amonyak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5" dirty="0">
                <a:solidFill>
                  <a:srgbClr val="000000"/>
                </a:solidFill>
                <a:latin typeface="Times New Roman"/>
                <a:ea typeface="Times New Roman"/>
              </a:rPr>
              <a:t>oluşturmaz.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0" dirty="0">
                <a:solidFill>
                  <a:srgbClr val="000000"/>
                </a:solidFill>
                <a:latin typeface="Times New Roman"/>
                <a:ea typeface="Times New Roman"/>
              </a:rPr>
              <a:t>Sütteki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00" dirty="0">
                <a:solidFill>
                  <a:srgbClr val="000000"/>
                </a:solidFill>
                <a:latin typeface="Times New Roman"/>
                <a:ea typeface="Times New Roman"/>
              </a:rPr>
              <a:t>sitratı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5" dirty="0">
                <a:solidFill>
                  <a:srgbClr val="000000"/>
                </a:solidFill>
                <a:latin typeface="Times New Roman"/>
                <a:ea typeface="Times New Roman"/>
              </a:rPr>
              <a:t>kullanarak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39" dirty="0">
                <a:solidFill>
                  <a:srgbClr val="000000"/>
                </a:solidFill>
                <a:latin typeface="Times New Roman"/>
                <a:ea typeface="Times New Roman"/>
              </a:rPr>
              <a:t>düşük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89" dirty="0">
                <a:solidFill>
                  <a:srgbClr val="000000"/>
                </a:solidFill>
                <a:latin typeface="Times New Roman"/>
                <a:ea typeface="Times New Roman"/>
              </a:rPr>
              <a:t>pH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39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17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5" dirty="0">
                <a:solidFill>
                  <a:srgbClr val="000000"/>
                </a:solidFill>
                <a:latin typeface="Times New Roman"/>
                <a:ea typeface="Times New Roman"/>
              </a:rPr>
              <a:t>asetoin</a:t>
            </a:r>
            <a:r>
              <a:rPr lang="en-US" altLang="zh-CN" sz="17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6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7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4" dirty="0">
                <a:solidFill>
                  <a:srgbClr val="000000"/>
                </a:solidFill>
                <a:latin typeface="Times New Roman"/>
                <a:ea typeface="Times New Roman"/>
              </a:rPr>
              <a:t>diasetile</a:t>
            </a:r>
            <a:r>
              <a:rPr lang="en-US" altLang="zh-CN" sz="17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35" dirty="0">
                <a:solidFill>
                  <a:srgbClr val="000000"/>
                </a:solidFill>
                <a:latin typeface="Times New Roman"/>
                <a:ea typeface="Times New Roman"/>
              </a:rPr>
              <a:t>dönüştürürler.bazen</a:t>
            </a:r>
            <a:r>
              <a:rPr lang="en-US" altLang="zh-CN" sz="17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0" dirty="0">
                <a:solidFill>
                  <a:srgbClr val="000000"/>
                </a:solidFill>
                <a:latin typeface="Times New Roman"/>
                <a:ea typeface="Times New Roman"/>
              </a:rPr>
              <a:t>asetat</a:t>
            </a:r>
            <a:r>
              <a:rPr lang="en-US" altLang="zh-CN" sz="17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9" dirty="0">
                <a:solidFill>
                  <a:srgbClr val="000000"/>
                </a:solidFill>
                <a:latin typeface="Times New Roman"/>
                <a:ea typeface="Times New Roman"/>
              </a:rPr>
              <a:t>üretmeleriyle</a:t>
            </a:r>
            <a:r>
              <a:rPr lang="en-US" altLang="zh-CN" sz="17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5" dirty="0">
                <a:solidFill>
                  <a:srgbClr val="000000"/>
                </a:solidFill>
                <a:latin typeface="Times New Roman"/>
                <a:ea typeface="Times New Roman"/>
              </a:rPr>
              <a:t>karakterize</a:t>
            </a:r>
            <a:r>
              <a:rPr lang="en-US" altLang="zh-CN" sz="17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89" dirty="0">
                <a:solidFill>
                  <a:srgbClr val="000000"/>
                </a:solidFill>
                <a:latin typeface="Times New Roman"/>
                <a:ea typeface="Times New Roman"/>
              </a:rPr>
              <a:t>edilebilir.</a:t>
            </a:r>
            <a:r>
              <a:rPr lang="en-US" altLang="zh-CN" sz="17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i="1" spc="13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Leu</a:t>
            </a:r>
            <a:r>
              <a:rPr lang="en-US" altLang="zh-CN" sz="1700" i="1" spc="75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tr-TR" altLang="zh-CN" sz="1700" i="1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m</a:t>
            </a:r>
            <a:r>
              <a:rPr lang="en-US" altLang="zh-CN" sz="1700" i="1" spc="11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esenteroides</a:t>
            </a:r>
            <a:r>
              <a:rPr lang="en-US" altLang="zh-CN" sz="1700" i="1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i="1" spc="110" dirty="0">
                <a:solidFill>
                  <a:srgbClr val="000000"/>
                </a:solidFill>
                <a:latin typeface="Times New Roman"/>
                <a:ea typeface="Times New Roman"/>
              </a:rPr>
              <a:t>ssp.cremoris</a:t>
            </a:r>
            <a:r>
              <a:rPr lang="en-US" altLang="zh-CN" sz="1700" i="1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00" dirty="0">
                <a:solidFill>
                  <a:srgbClr val="000000"/>
                </a:solidFill>
                <a:latin typeface="Times New Roman"/>
                <a:ea typeface="Times New Roman"/>
              </a:rPr>
              <a:t>özellikle</a:t>
            </a:r>
            <a:r>
              <a:rPr lang="en-US" altLang="zh-CN" sz="17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00" dirty="0">
                <a:solidFill>
                  <a:srgbClr val="000000"/>
                </a:solidFill>
                <a:latin typeface="Times New Roman"/>
                <a:ea typeface="Times New Roman"/>
              </a:rPr>
              <a:t>asetat</a:t>
            </a:r>
            <a:r>
              <a:rPr lang="en-US" altLang="zh-CN" sz="17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89" dirty="0">
                <a:solidFill>
                  <a:srgbClr val="000000"/>
                </a:solidFill>
                <a:latin typeface="Times New Roman"/>
                <a:ea typeface="Times New Roman"/>
              </a:rPr>
              <a:t>üretir.</a:t>
            </a:r>
            <a:r>
              <a:rPr lang="en-US" altLang="zh-CN" sz="17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4" dirty="0">
                <a:solidFill>
                  <a:srgbClr val="000000"/>
                </a:solidFill>
                <a:latin typeface="Times New Roman"/>
                <a:ea typeface="Times New Roman"/>
              </a:rPr>
              <a:t>Ayrıca</a:t>
            </a:r>
            <a:r>
              <a:rPr lang="en-US" altLang="zh-CN" sz="17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39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17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5" dirty="0">
                <a:solidFill>
                  <a:srgbClr val="000000"/>
                </a:solidFill>
                <a:latin typeface="Times New Roman"/>
                <a:ea typeface="Times New Roman"/>
              </a:rPr>
              <a:t>tür</a:t>
            </a:r>
            <a:r>
              <a:rPr lang="en-US" altLang="zh-CN" sz="17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5" dirty="0">
                <a:solidFill>
                  <a:srgbClr val="000000"/>
                </a:solidFill>
                <a:latin typeface="Times New Roman"/>
                <a:ea typeface="Times New Roman"/>
              </a:rPr>
              <a:t>sütteki</a:t>
            </a:r>
            <a:r>
              <a:rPr lang="en-US" altLang="zh-CN" sz="17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0" dirty="0">
                <a:solidFill>
                  <a:srgbClr val="000000"/>
                </a:solidFill>
                <a:latin typeface="Times New Roman"/>
                <a:ea typeface="Times New Roman"/>
              </a:rPr>
              <a:t>sitrattan</a:t>
            </a:r>
            <a:r>
              <a:rPr lang="en-US" altLang="zh-CN" sz="17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60" dirty="0">
                <a:solidFill>
                  <a:srgbClr val="000000"/>
                </a:solidFill>
                <a:latin typeface="Times New Roman"/>
                <a:ea typeface="Times New Roman"/>
              </a:rPr>
              <a:t>önemli</a:t>
            </a:r>
            <a:r>
              <a:rPr lang="en-US" altLang="zh-CN" sz="17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50" dirty="0">
                <a:solidFill>
                  <a:srgbClr val="000000"/>
                </a:solidFill>
                <a:latin typeface="Times New Roman"/>
                <a:ea typeface="Times New Roman"/>
              </a:rPr>
              <a:t>miktarda</a:t>
            </a:r>
            <a:r>
              <a:rPr lang="en-US" altLang="zh-CN" sz="17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0" dirty="0">
                <a:solidFill>
                  <a:srgbClr val="000000"/>
                </a:solidFill>
                <a:latin typeface="Times New Roman"/>
                <a:ea typeface="Times New Roman"/>
              </a:rPr>
              <a:t>diasetil</a:t>
            </a:r>
            <a:r>
              <a:rPr lang="en-US" altLang="zh-CN" sz="17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9" dirty="0">
                <a:solidFill>
                  <a:srgbClr val="000000"/>
                </a:solidFill>
                <a:latin typeface="Times New Roman"/>
                <a:ea typeface="Times New Roman"/>
              </a:rPr>
              <a:t>oluşturur.</a:t>
            </a:r>
            <a:r>
              <a:rPr lang="en-US" altLang="zh-CN" sz="17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22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17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50" dirty="0">
                <a:solidFill>
                  <a:srgbClr val="000000"/>
                </a:solidFill>
                <a:latin typeface="Times New Roman"/>
                <a:ea typeface="Times New Roman"/>
              </a:rPr>
              <a:t>nedenle</a:t>
            </a:r>
            <a:r>
              <a:rPr lang="en-US" altLang="zh-CN" sz="17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9" dirty="0">
                <a:solidFill>
                  <a:srgbClr val="000000"/>
                </a:solidFill>
                <a:latin typeface="Times New Roman"/>
                <a:ea typeface="Times New Roman"/>
              </a:rPr>
              <a:t>süt</a:t>
            </a:r>
            <a:r>
              <a:rPr lang="en-US" altLang="zh-CN" sz="17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0" dirty="0">
                <a:solidFill>
                  <a:srgbClr val="000000"/>
                </a:solidFill>
                <a:latin typeface="Times New Roman"/>
                <a:ea typeface="Times New Roman"/>
              </a:rPr>
              <a:t>teknolojisinde</a:t>
            </a:r>
            <a:r>
              <a:rPr lang="en-US" altLang="zh-CN" sz="17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60" dirty="0">
                <a:solidFill>
                  <a:srgbClr val="000000"/>
                </a:solidFill>
                <a:latin typeface="Times New Roman"/>
                <a:ea typeface="Times New Roman"/>
              </a:rPr>
              <a:t>aroma</a:t>
            </a:r>
            <a:r>
              <a:rPr lang="en-US" altLang="zh-CN" sz="17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4" dirty="0">
                <a:solidFill>
                  <a:srgbClr val="000000"/>
                </a:solidFill>
                <a:latin typeface="Times New Roman"/>
                <a:ea typeface="Times New Roman"/>
              </a:rPr>
              <a:t>bakterisi</a:t>
            </a:r>
            <a:r>
              <a:rPr lang="en-US" altLang="zh-CN" sz="17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9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17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0" dirty="0">
                <a:solidFill>
                  <a:srgbClr val="000000"/>
                </a:solidFill>
                <a:latin typeface="Times New Roman"/>
                <a:ea typeface="Times New Roman"/>
              </a:rPr>
              <a:t>kullanılmaktadır.</a:t>
            </a:r>
          </a:p>
          <a:p>
            <a:pPr marL="274320" indent="-274320" hangingPunct="0">
              <a:lnSpc>
                <a:spcPct val="94999"/>
              </a:lnSpc>
            </a:pPr>
            <a:r>
              <a:rPr lang="en-US" altLang="zh-CN" sz="1200" spc="164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00" spc="18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700" spc="154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0" dirty="0">
                <a:solidFill>
                  <a:srgbClr val="000000"/>
                </a:solidFill>
                <a:latin typeface="Times New Roman"/>
                <a:ea typeface="Times New Roman"/>
              </a:rPr>
              <a:t>gruba</a:t>
            </a:r>
            <a:r>
              <a:rPr lang="en-US" altLang="zh-CN" sz="17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0" dirty="0">
                <a:solidFill>
                  <a:srgbClr val="000000"/>
                </a:solidFill>
                <a:latin typeface="Times New Roman"/>
                <a:ea typeface="Times New Roman"/>
              </a:rPr>
              <a:t>giren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94" dirty="0">
                <a:solidFill>
                  <a:srgbClr val="000000"/>
                </a:solidFill>
                <a:latin typeface="Times New Roman"/>
                <a:ea typeface="Times New Roman"/>
              </a:rPr>
              <a:t>türler</a:t>
            </a:r>
            <a:r>
              <a:rPr lang="en-US" altLang="zh-CN" sz="17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4" dirty="0">
                <a:solidFill>
                  <a:srgbClr val="000000"/>
                </a:solidFill>
                <a:latin typeface="Times New Roman"/>
                <a:ea typeface="Times New Roman"/>
              </a:rPr>
              <a:t>genelde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0" dirty="0">
                <a:solidFill>
                  <a:srgbClr val="000000"/>
                </a:solidFill>
                <a:latin typeface="Times New Roman"/>
                <a:ea typeface="Times New Roman"/>
              </a:rPr>
              <a:t>litmus</a:t>
            </a:r>
            <a:r>
              <a:rPr lang="en-US" altLang="zh-CN" sz="17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4" dirty="0">
                <a:solidFill>
                  <a:srgbClr val="000000"/>
                </a:solidFill>
                <a:latin typeface="Times New Roman"/>
                <a:ea typeface="Times New Roman"/>
              </a:rPr>
              <a:t>sütü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0" dirty="0">
                <a:solidFill>
                  <a:srgbClr val="000000"/>
                </a:solidFill>
                <a:latin typeface="Times New Roman"/>
                <a:ea typeface="Times New Roman"/>
              </a:rPr>
              <a:t>indirgenmez</a:t>
            </a:r>
            <a:r>
              <a:rPr lang="en-US" altLang="zh-CN" sz="17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5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9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17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0" dirty="0">
                <a:solidFill>
                  <a:srgbClr val="000000"/>
                </a:solidFill>
                <a:latin typeface="Times New Roman"/>
                <a:ea typeface="Times New Roman"/>
              </a:rPr>
              <a:t>az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89" dirty="0">
                <a:solidFill>
                  <a:srgbClr val="000000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17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0" dirty="0">
                <a:solidFill>
                  <a:srgbClr val="000000"/>
                </a:solidFill>
                <a:latin typeface="Times New Roman"/>
                <a:ea typeface="Times New Roman"/>
              </a:rPr>
              <a:t>oluşturur.</a:t>
            </a:r>
            <a:r>
              <a:rPr lang="en-US" altLang="zh-CN" sz="17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39" dirty="0">
                <a:solidFill>
                  <a:srgbClr val="000000"/>
                </a:solidFill>
                <a:latin typeface="Times New Roman"/>
                <a:ea typeface="Times New Roman"/>
              </a:rPr>
              <a:t>Sütü</a:t>
            </a:r>
            <a:r>
              <a:rPr lang="en-US" altLang="zh-CN" sz="17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39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17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35" dirty="0">
                <a:solidFill>
                  <a:srgbClr val="000000"/>
                </a:solidFill>
                <a:latin typeface="Times New Roman"/>
                <a:ea typeface="Times New Roman"/>
              </a:rPr>
              <a:t>az</a:t>
            </a:r>
            <a:r>
              <a:rPr lang="en-US" altLang="zh-CN" sz="17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3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7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35" dirty="0">
                <a:solidFill>
                  <a:srgbClr val="000000"/>
                </a:solidFill>
                <a:latin typeface="Times New Roman"/>
                <a:ea typeface="Times New Roman"/>
              </a:rPr>
              <a:t>geç</a:t>
            </a:r>
            <a:r>
              <a:rPr lang="en-US" altLang="zh-CN" sz="17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94" dirty="0">
                <a:solidFill>
                  <a:srgbClr val="000000"/>
                </a:solidFill>
                <a:latin typeface="Times New Roman"/>
                <a:ea typeface="Times New Roman"/>
              </a:rPr>
              <a:t>pıhtılaştırır.</a:t>
            </a:r>
          </a:p>
          <a:p>
            <a:pPr marL="274320" indent="-274320" hangingPunct="0">
              <a:lnSpc>
                <a:spcPct val="89999"/>
              </a:lnSpc>
            </a:pPr>
            <a:r>
              <a:rPr lang="en-US" altLang="zh-CN" sz="1200" spc="16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00" spc="18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700" spc="114" dirty="0">
                <a:solidFill>
                  <a:srgbClr val="000000"/>
                </a:solidFill>
                <a:latin typeface="Times New Roman"/>
                <a:ea typeface="Times New Roman"/>
              </a:rPr>
              <a:t>Leunoconostoc’lar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94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17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00" dirty="0">
                <a:solidFill>
                  <a:srgbClr val="000000"/>
                </a:solidFill>
                <a:latin typeface="Times New Roman"/>
                <a:ea typeface="Times New Roman"/>
              </a:rPr>
              <a:t>bakteriler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0" dirty="0">
                <a:solidFill>
                  <a:srgbClr val="000000"/>
                </a:solidFill>
                <a:latin typeface="Times New Roman"/>
                <a:ea typeface="Times New Roman"/>
              </a:rPr>
              <a:t>arasında</a:t>
            </a:r>
            <a:r>
              <a:rPr lang="en-US" altLang="zh-CN" sz="17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04" dirty="0">
                <a:solidFill>
                  <a:srgbClr val="000000"/>
                </a:solidFill>
                <a:latin typeface="Times New Roman"/>
                <a:ea typeface="Times New Roman"/>
              </a:rPr>
              <a:t>heterofermantatif</a:t>
            </a:r>
            <a:r>
              <a:rPr lang="en-US" altLang="zh-CN" sz="17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04" dirty="0">
                <a:solidFill>
                  <a:srgbClr val="000000"/>
                </a:solidFill>
                <a:latin typeface="Times New Roman"/>
                <a:ea typeface="Times New Roman"/>
              </a:rPr>
              <a:t>özellik</a:t>
            </a:r>
            <a:r>
              <a:rPr lang="en-US" altLang="zh-CN" sz="17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5" dirty="0">
                <a:solidFill>
                  <a:srgbClr val="000000"/>
                </a:solidFill>
                <a:latin typeface="Times New Roman"/>
                <a:ea typeface="Times New Roman"/>
              </a:rPr>
              <a:t>gösteren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39" dirty="0">
                <a:solidFill>
                  <a:srgbClr val="000000"/>
                </a:solidFill>
                <a:latin typeface="Times New Roman"/>
                <a:ea typeface="Times New Roman"/>
              </a:rPr>
              <a:t>önemli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5" dirty="0">
                <a:solidFill>
                  <a:srgbClr val="000000"/>
                </a:solidFill>
                <a:latin typeface="Times New Roman"/>
                <a:ea typeface="Times New Roman"/>
              </a:rPr>
              <a:t>streptokok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45" dirty="0">
                <a:solidFill>
                  <a:srgbClr val="000000"/>
                </a:solidFill>
                <a:latin typeface="Times New Roman"/>
                <a:ea typeface="Times New Roman"/>
              </a:rPr>
              <a:t>grubunu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5" dirty="0">
                <a:solidFill>
                  <a:srgbClr val="000000"/>
                </a:solidFill>
                <a:latin typeface="Times New Roman"/>
                <a:ea typeface="Times New Roman"/>
              </a:rPr>
              <a:t>oluşturmaktadır.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75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17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0" dirty="0">
                <a:solidFill>
                  <a:srgbClr val="000000"/>
                </a:solidFill>
                <a:latin typeface="Times New Roman"/>
                <a:ea typeface="Times New Roman"/>
              </a:rPr>
              <a:t>bakteri</a:t>
            </a:r>
            <a:r>
              <a:rPr lang="en-US" altLang="zh-CN" sz="17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64" dirty="0" err="1">
                <a:solidFill>
                  <a:srgbClr val="000000"/>
                </a:solidFill>
                <a:latin typeface="Times New Roman"/>
                <a:ea typeface="Times New Roman"/>
              </a:rPr>
              <a:t>genusunun</a:t>
            </a:r>
            <a:r>
              <a:rPr lang="en-US" altLang="zh-CN" sz="17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endParaRPr lang="en-US" altLang="zh-CN" sz="1700" spc="135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274320" indent="-274320" hangingPunct="0">
              <a:lnSpc>
                <a:spcPct val="95416"/>
              </a:lnSpc>
            </a:pPr>
            <a:r>
              <a:rPr lang="en-US" altLang="zh-CN" sz="1200" spc="179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00" spc="204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700" spc="114" dirty="0" smtClean="0">
                <a:solidFill>
                  <a:srgbClr val="000000"/>
                </a:solidFill>
                <a:latin typeface="Times New Roman"/>
                <a:ea typeface="Times New Roman"/>
              </a:rPr>
              <a:t>R</a:t>
            </a:r>
            <a:r>
              <a:rPr lang="tr-TR" altLang="zh-CN" sz="1700" spc="114" dirty="0" smtClean="0">
                <a:solidFill>
                  <a:srgbClr val="000000"/>
                </a:solidFill>
                <a:latin typeface="Times New Roman"/>
                <a:ea typeface="Times New Roman"/>
              </a:rPr>
              <a:t>'</a:t>
            </a:r>
            <a:r>
              <a:rPr lang="en-US" altLang="zh-CN" sz="1700" spc="11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leri</a:t>
            </a:r>
            <a:r>
              <a:rPr lang="en-US" altLang="zh-CN" sz="1700" spc="8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35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39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öneml</a:t>
            </a:r>
            <a:r>
              <a:rPr lang="tr-TR" altLang="zh-CN" sz="1700" spc="139" dirty="0" smtClean="0">
                <a:solidFill>
                  <a:srgbClr val="000000"/>
                </a:solidFill>
                <a:latin typeface="Times New Roman"/>
                <a:ea typeface="Times New Roman"/>
              </a:rPr>
              <a:t>i</a:t>
            </a:r>
            <a:r>
              <a:rPr lang="en-US" altLang="zh-CN" sz="1700" spc="89" dirty="0" smtClean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700" spc="8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0" dirty="0">
                <a:solidFill>
                  <a:srgbClr val="000000"/>
                </a:solidFill>
                <a:latin typeface="Times New Roman"/>
                <a:ea typeface="Times New Roman"/>
              </a:rPr>
              <a:t>streptokok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35" dirty="0" err="1">
                <a:solidFill>
                  <a:srgbClr val="000000"/>
                </a:solidFill>
                <a:latin typeface="Times New Roman"/>
                <a:ea typeface="Times New Roman"/>
              </a:rPr>
              <a:t>grubunu</a:t>
            </a:r>
            <a:r>
              <a:rPr lang="en-US" altLang="zh-CN" sz="17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oluşturmaktadır.bu</a:t>
            </a:r>
            <a:r>
              <a:rPr lang="en-US" altLang="zh-CN" sz="1700" spc="7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20" dirty="0">
                <a:solidFill>
                  <a:srgbClr val="000000"/>
                </a:solidFill>
                <a:latin typeface="Times New Roman"/>
                <a:ea typeface="Times New Roman"/>
              </a:rPr>
              <a:t>bakteri</a:t>
            </a:r>
            <a:r>
              <a:rPr lang="en-US" altLang="zh-CN" sz="17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35" dirty="0">
                <a:solidFill>
                  <a:srgbClr val="000000"/>
                </a:solidFill>
                <a:latin typeface="Times New Roman"/>
                <a:ea typeface="Times New Roman"/>
              </a:rPr>
              <a:t>genusunun</a:t>
            </a:r>
            <a:r>
              <a:rPr lang="en-US" altLang="zh-CN" sz="17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85" dirty="0">
                <a:solidFill>
                  <a:srgbClr val="000000"/>
                </a:solidFill>
                <a:latin typeface="Times New Roman"/>
                <a:ea typeface="Times New Roman"/>
              </a:rPr>
              <a:t>türleri</a:t>
            </a:r>
            <a:r>
              <a:rPr lang="en-US" altLang="zh-CN" sz="17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4" dirty="0">
                <a:solidFill>
                  <a:srgbClr val="000000"/>
                </a:solidFill>
                <a:latin typeface="Times New Roman"/>
                <a:ea typeface="Times New Roman"/>
              </a:rPr>
              <a:t>glukozu</a:t>
            </a:r>
            <a:r>
              <a:rPr lang="en-US" altLang="zh-CN" sz="17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4" dirty="0">
                <a:solidFill>
                  <a:srgbClr val="000000"/>
                </a:solidFill>
                <a:latin typeface="Times New Roman"/>
                <a:ea typeface="Times New Roman"/>
              </a:rPr>
              <a:t>heksoz</a:t>
            </a:r>
            <a:r>
              <a:rPr lang="en-US" altLang="zh-CN" sz="17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0" dirty="0">
                <a:solidFill>
                  <a:srgbClr val="000000"/>
                </a:solidFill>
                <a:latin typeface="Times New Roman"/>
                <a:ea typeface="Times New Roman"/>
              </a:rPr>
              <a:t>monofosfat</a:t>
            </a:r>
            <a:r>
              <a:rPr lang="en-US" altLang="zh-CN" sz="17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0" dirty="0" err="1">
                <a:solidFill>
                  <a:srgbClr val="000000"/>
                </a:solidFill>
                <a:latin typeface="Times New Roman"/>
                <a:ea typeface="Times New Roman"/>
              </a:rPr>
              <a:t>yoluyla</a:t>
            </a:r>
            <a:r>
              <a:rPr lang="en-US" altLang="zh-CN" sz="17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11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fermende</a:t>
            </a:r>
            <a:r>
              <a:rPr lang="en-US" altLang="zh-CN" sz="1700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700" spc="94" dirty="0">
                <a:solidFill>
                  <a:srgbClr val="000000"/>
                </a:solidFill>
                <a:latin typeface="Times New Roman"/>
                <a:ea typeface="Times New Roman"/>
              </a:rPr>
              <a:t>ederler.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7" name="Freeform 1697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8" name="Freeform 1698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9" name="Freeform 1699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0" name="Freeform 1700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1" name="Freeform 1701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2" name="Freeform 1702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3" name="Freeform 1703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4" name="TextBox 1704"/>
          <p:cNvSpPr txBox="1"/>
          <p:nvPr/>
        </p:nvSpPr>
        <p:spPr>
          <a:xfrm>
            <a:off x="548640" y="238899"/>
            <a:ext cx="7912155" cy="52670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77723">
              <a:lnSpc>
                <a:spcPct val="100000"/>
              </a:lnSpc>
            </a:pPr>
            <a:r>
              <a:rPr lang="en-US" altLang="zh-CN" sz="2200" spc="145" dirty="0">
                <a:solidFill>
                  <a:srgbClr val="555E6B"/>
                </a:solidFill>
                <a:latin typeface="Times New Roman"/>
                <a:ea typeface="Times New Roman"/>
              </a:rPr>
              <a:t>Süt</a:t>
            </a:r>
            <a:r>
              <a:rPr lang="en-US" altLang="zh-CN" sz="2200" spc="89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39" dirty="0">
                <a:solidFill>
                  <a:srgbClr val="555E6B"/>
                </a:solidFill>
                <a:latin typeface="Times New Roman"/>
                <a:ea typeface="Times New Roman"/>
              </a:rPr>
              <a:t>Teknolojisinde</a:t>
            </a:r>
            <a:r>
              <a:rPr lang="en-US" altLang="zh-CN" sz="2200" spc="89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35" dirty="0">
                <a:solidFill>
                  <a:srgbClr val="555E6B"/>
                </a:solidFill>
                <a:latin typeface="Times New Roman"/>
                <a:ea typeface="Times New Roman"/>
              </a:rPr>
              <a:t>Yararlanılan</a:t>
            </a:r>
            <a:r>
              <a:rPr lang="en-US" altLang="zh-CN" sz="2200" spc="89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54" dirty="0">
                <a:solidFill>
                  <a:srgbClr val="555E6B"/>
                </a:solidFill>
                <a:latin typeface="Times New Roman"/>
                <a:ea typeface="Times New Roman"/>
              </a:rPr>
              <a:t>Leuconostoc</a:t>
            </a:r>
            <a:r>
              <a:rPr lang="en-US" altLang="zh-CN" sz="2200" spc="89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29" dirty="0">
                <a:solidFill>
                  <a:srgbClr val="555E6B"/>
                </a:solidFill>
                <a:latin typeface="Times New Roman"/>
                <a:ea typeface="Times New Roman"/>
              </a:rPr>
              <a:t>Türleri</a:t>
            </a:r>
          </a:p>
          <a:p>
            <a:pPr marL="0">
              <a:lnSpc>
                <a:spcPct val="100000"/>
              </a:lnSpc>
            </a:pPr>
            <a:endParaRPr lang="en-US" dirty="0"/>
          </a:p>
          <a:p>
            <a:pPr marL="274320" indent="-274320" hangingPunct="0">
              <a:lnSpc>
                <a:spcPct val="90416"/>
              </a:lnSpc>
            </a:pPr>
            <a:r>
              <a:rPr lang="en-US" altLang="zh-CN" sz="1350" spc="139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350" spc="164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900" i="1" spc="100" dirty="0">
                <a:solidFill>
                  <a:srgbClr val="000000"/>
                </a:solidFill>
                <a:latin typeface="Times New Roman"/>
                <a:ea typeface="Times New Roman"/>
              </a:rPr>
              <a:t>Leuconostoc</a:t>
            </a:r>
            <a:r>
              <a:rPr lang="en-US" altLang="zh-CN" sz="1900" i="1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i="1" spc="85" dirty="0">
                <a:solidFill>
                  <a:srgbClr val="000000"/>
                </a:solidFill>
                <a:latin typeface="Times New Roman"/>
                <a:ea typeface="Times New Roman"/>
              </a:rPr>
              <a:t>lactis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9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ea typeface="Times New Roman"/>
              </a:rPr>
              <a:t>süt</a:t>
            </a:r>
            <a:r>
              <a:rPr lang="en-US" altLang="zh-CN" sz="19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ea typeface="Times New Roman"/>
              </a:rPr>
              <a:t>laktisidir</a:t>
            </a:r>
            <a:r>
              <a:rPr lang="en-US" altLang="zh-CN" sz="1900" spc="6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9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94" dirty="0">
                <a:solidFill>
                  <a:srgbClr val="000000"/>
                </a:solidFill>
                <a:latin typeface="Times New Roman"/>
                <a:ea typeface="Times New Roman"/>
              </a:rPr>
              <a:t>Morfolojik</a:t>
            </a:r>
            <a:r>
              <a:rPr lang="en-US" altLang="zh-CN" sz="19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i="1" spc="1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1900" i="1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i="1" spc="100" dirty="0">
                <a:solidFill>
                  <a:srgbClr val="000000"/>
                </a:solidFill>
                <a:latin typeface="Times New Roman"/>
                <a:ea typeface="Times New Roman"/>
              </a:rPr>
              <a:t>Leuconostoc</a:t>
            </a:r>
            <a:r>
              <a:rPr lang="en-US" altLang="zh-CN" sz="1900" i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i="1" spc="120" dirty="0" err="1">
                <a:solidFill>
                  <a:srgbClr val="000000"/>
                </a:solidFill>
                <a:latin typeface="Times New Roman"/>
                <a:ea typeface="Times New Roman"/>
              </a:rPr>
              <a:t>mesenteroides</a:t>
            </a:r>
            <a:r>
              <a:rPr lang="en-US" altLang="zh-CN" sz="1900" i="1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i="1" spc="135" dirty="0" smtClean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1900" i="1" spc="8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tr-TR" altLang="zh-CN" sz="1900" i="1" spc="75" dirty="0" smtClean="0">
                <a:solidFill>
                  <a:srgbClr val="000000"/>
                </a:solidFill>
                <a:latin typeface="Times New Roman"/>
                <a:cs typeface="Times New Roman"/>
              </a:rPr>
              <a:t>m</a:t>
            </a:r>
            <a:r>
              <a:rPr lang="en-US" altLang="zh-CN" sz="1900" i="1" spc="12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esenteroides</a:t>
            </a:r>
            <a:r>
              <a:rPr lang="en-US" altLang="zh-CN" sz="1900" spc="12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’e</a:t>
            </a:r>
            <a:r>
              <a:rPr lang="en-US" altLang="zh-CN" sz="1900" spc="7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benzer.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Laktozu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fermente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eder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4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45" dirty="0">
                <a:solidFill>
                  <a:srgbClr val="000000"/>
                </a:solidFill>
                <a:latin typeface="Times New Roman"/>
                <a:ea typeface="Times New Roman"/>
              </a:rPr>
              <a:t>az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0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olsa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oluşturur.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4" dirty="0">
                <a:solidFill>
                  <a:srgbClr val="000000"/>
                </a:solidFill>
                <a:latin typeface="Times New Roman"/>
                <a:ea typeface="Times New Roman"/>
              </a:rPr>
              <a:t>Sukkorozu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fermente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4" dirty="0">
                <a:solidFill>
                  <a:srgbClr val="000000"/>
                </a:solidFill>
                <a:latin typeface="Times New Roman"/>
                <a:ea typeface="Times New Roman"/>
              </a:rPr>
              <a:t>etmez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dekstran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üretmez.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79" dirty="0">
                <a:solidFill>
                  <a:srgbClr val="000000"/>
                </a:solidFill>
                <a:latin typeface="Times New Roman"/>
                <a:ea typeface="Times New Roman"/>
              </a:rPr>
              <a:t>Amino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gereksinimi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komplekstir.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Sitrattan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4" dirty="0">
                <a:solidFill>
                  <a:srgbClr val="000000"/>
                </a:solidFill>
                <a:latin typeface="Times New Roman"/>
                <a:ea typeface="Times New Roman"/>
              </a:rPr>
              <a:t>bazen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ea typeface="Times New Roman"/>
              </a:rPr>
              <a:t>diasetil</a:t>
            </a:r>
            <a:r>
              <a:rPr lang="en-US" altLang="zh-CN" sz="19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9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94" dirty="0">
                <a:solidFill>
                  <a:srgbClr val="000000"/>
                </a:solidFill>
                <a:latin typeface="Times New Roman"/>
                <a:ea typeface="Times New Roman"/>
              </a:rPr>
              <a:t>asetoin</a:t>
            </a:r>
            <a:r>
              <a:rPr lang="en-US" altLang="zh-CN" sz="19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ea typeface="Times New Roman"/>
              </a:rPr>
              <a:t>üretebilir.</a:t>
            </a:r>
            <a:r>
              <a:rPr lang="en-US" altLang="zh-CN" sz="19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DNA’daki</a:t>
            </a:r>
            <a:r>
              <a:rPr lang="en-US" altLang="zh-CN" sz="19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%(G+C)</a:t>
            </a:r>
            <a:r>
              <a:rPr lang="en-US" altLang="zh-CN" sz="19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43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ea typeface="Times New Roman"/>
              </a:rPr>
              <a:t>-45’tir.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45" dirty="0">
                <a:solidFill>
                  <a:srgbClr val="000000"/>
                </a:solidFill>
                <a:latin typeface="Times New Roman"/>
                <a:ea typeface="Times New Roman"/>
              </a:rPr>
              <a:t>Çoğunlukla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süt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ürünlerinden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izole</a:t>
            </a:r>
            <a:r>
              <a:rPr lang="en-US" altLang="zh-CN" sz="19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4" dirty="0">
                <a:solidFill>
                  <a:srgbClr val="000000"/>
                </a:solidFill>
                <a:latin typeface="Times New Roman"/>
                <a:ea typeface="Times New Roman"/>
              </a:rPr>
              <a:t>edilir.</a:t>
            </a:r>
          </a:p>
          <a:p>
            <a:pPr marL="0">
              <a:lnSpc>
                <a:spcPct val="100000"/>
              </a:lnSpc>
            </a:pPr>
            <a:r>
              <a:rPr lang="en-US" altLang="zh-CN" sz="1900" spc="129" dirty="0">
                <a:solidFill>
                  <a:srgbClr val="555E6B"/>
                </a:solidFill>
                <a:latin typeface="Times New Roman"/>
                <a:ea typeface="Times New Roman"/>
              </a:rPr>
              <a:t>Süt</a:t>
            </a:r>
            <a:r>
              <a:rPr lang="en-US" altLang="zh-CN" sz="1900" spc="104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555E6B"/>
                </a:solidFill>
                <a:latin typeface="Times New Roman"/>
                <a:ea typeface="Times New Roman"/>
              </a:rPr>
              <a:t>Teknolojisinde</a:t>
            </a:r>
            <a:r>
              <a:rPr lang="en-US" altLang="zh-CN" sz="1900" spc="104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555E6B"/>
                </a:solidFill>
                <a:latin typeface="Times New Roman"/>
                <a:ea typeface="Times New Roman"/>
              </a:rPr>
              <a:t>Kullanılmaları</a:t>
            </a:r>
          </a:p>
          <a:p>
            <a:pPr marL="274320" indent="-274320" hangingPunct="0">
              <a:lnSpc>
                <a:spcPct val="87083"/>
              </a:lnSpc>
            </a:pPr>
            <a:r>
              <a:rPr lang="en-US" altLang="zh-CN" sz="1350" spc="17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350" spc="20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Aktif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laktoz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ea typeface="Times New Roman"/>
              </a:rPr>
              <a:t>sitrat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metabolizması,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antibiyotiklere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4" dirty="0">
                <a:solidFill>
                  <a:srgbClr val="000000"/>
                </a:solidFill>
                <a:latin typeface="Times New Roman"/>
                <a:ea typeface="Times New Roman"/>
              </a:rPr>
              <a:t>dayanıklılık,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bakteriyosin</a:t>
            </a:r>
            <a:r>
              <a:rPr lang="en-US" altLang="zh-CN" sz="19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45" dirty="0">
                <a:solidFill>
                  <a:srgbClr val="000000"/>
                </a:solidFill>
                <a:latin typeface="Times New Roman"/>
                <a:ea typeface="Times New Roman"/>
              </a:rPr>
              <a:t>oluşturma</a:t>
            </a:r>
            <a:r>
              <a:rPr lang="en-US" altLang="zh-CN" sz="19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9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diğer</a:t>
            </a:r>
            <a:r>
              <a:rPr lang="en-US" altLang="zh-CN" sz="19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mikroorganizmalarla</a:t>
            </a:r>
          </a:p>
          <a:p>
            <a:pPr marL="274320" hangingPunct="0">
              <a:lnSpc>
                <a:spcPct val="85833"/>
              </a:lnSpc>
            </a:pP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interaksiyonu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4" dirty="0">
                <a:solidFill>
                  <a:srgbClr val="000000"/>
                </a:solidFill>
                <a:latin typeface="Times New Roman"/>
                <a:ea typeface="Times New Roman"/>
              </a:rPr>
              <a:t>özellikler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45" dirty="0">
                <a:solidFill>
                  <a:srgbClr val="000000"/>
                </a:solidFill>
                <a:latin typeface="Times New Roman"/>
                <a:ea typeface="Times New Roman"/>
              </a:rPr>
              <a:t>yönünden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süt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teknolojisinde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önemli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4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yere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0" dirty="0">
                <a:solidFill>
                  <a:srgbClr val="000000"/>
                </a:solidFill>
                <a:latin typeface="Times New Roman"/>
                <a:ea typeface="Times New Roman"/>
              </a:rPr>
              <a:t>sahiptirler.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45" dirty="0">
                <a:solidFill>
                  <a:srgbClr val="000000"/>
                </a:solidFill>
                <a:latin typeface="Times New Roman"/>
                <a:ea typeface="Times New Roman"/>
              </a:rPr>
              <a:t>Üt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teknolojisinde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45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Leuconostoc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64" dirty="0">
                <a:solidFill>
                  <a:srgbClr val="000000"/>
                </a:solidFill>
                <a:latin typeface="Times New Roman"/>
                <a:ea typeface="Times New Roman"/>
              </a:rPr>
              <a:t>mesenteroides</a:t>
            </a:r>
            <a:r>
              <a:rPr lang="en-US" altLang="zh-CN" sz="19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alt</a:t>
            </a:r>
            <a:r>
              <a:rPr lang="en-US" altLang="zh-CN" sz="19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türleri</a:t>
            </a:r>
            <a:r>
              <a:rPr lang="en-US" altLang="zh-CN" sz="19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starter</a:t>
            </a:r>
            <a:r>
              <a:rPr lang="en-US" altLang="zh-CN" sz="19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0" dirty="0">
                <a:solidFill>
                  <a:srgbClr val="000000"/>
                </a:solidFill>
                <a:latin typeface="Times New Roman"/>
                <a:ea typeface="Times New Roman"/>
              </a:rPr>
              <a:t>kültür</a:t>
            </a:r>
            <a:r>
              <a:rPr lang="en-US" altLang="zh-CN" sz="19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6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19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kullanılırlar.</a:t>
            </a:r>
          </a:p>
          <a:p>
            <a:pPr marL="274320" indent="-274320" hangingPunct="0">
              <a:lnSpc>
                <a:spcPct val="95416"/>
              </a:lnSpc>
            </a:pPr>
            <a:r>
              <a:rPr lang="en-US" altLang="zh-CN" sz="1350" spc="17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350" spc="19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Orfanoleptik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0" dirty="0">
                <a:solidFill>
                  <a:srgbClr val="000000"/>
                </a:solidFill>
                <a:latin typeface="Times New Roman"/>
                <a:ea typeface="Times New Roman"/>
              </a:rPr>
              <a:t>kalite,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4" dirty="0">
                <a:solidFill>
                  <a:srgbClr val="000000"/>
                </a:solidFill>
                <a:latin typeface="Times New Roman"/>
                <a:ea typeface="Times New Roman"/>
              </a:rPr>
              <a:t>konsisten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4" dirty="0">
                <a:solidFill>
                  <a:srgbClr val="000000"/>
                </a:solidFill>
                <a:latin typeface="Times New Roman"/>
                <a:ea typeface="Times New Roman"/>
              </a:rPr>
              <a:t>tekstür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peynirlerde</a:t>
            </a:r>
            <a:r>
              <a:rPr lang="en-US" altLang="zh-CN" sz="19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0" dirty="0">
                <a:solidFill>
                  <a:srgbClr val="000000"/>
                </a:solidFill>
                <a:latin typeface="Times New Roman"/>
                <a:ea typeface="Times New Roman"/>
              </a:rPr>
              <a:t>göz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olıuşumu</a:t>
            </a:r>
            <a:r>
              <a:rPr lang="en-US" altLang="zh-CN" sz="1900" spc="94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starter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kültürlerde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60" dirty="0">
                <a:solidFill>
                  <a:srgbClr val="000000"/>
                </a:solidFill>
                <a:latin typeface="Times New Roman"/>
                <a:ea typeface="Times New Roman"/>
              </a:rPr>
              <a:t>bulunan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4" dirty="0">
                <a:solidFill>
                  <a:srgbClr val="000000"/>
                </a:solidFill>
                <a:latin typeface="Times New Roman"/>
                <a:ea typeface="Times New Roman"/>
              </a:rPr>
              <a:t>Leuconostoc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5" dirty="0">
                <a:solidFill>
                  <a:srgbClr val="000000"/>
                </a:solidFill>
                <a:latin typeface="Times New Roman"/>
                <a:ea typeface="Times New Roman"/>
              </a:rPr>
              <a:t>türleri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45" dirty="0">
                <a:solidFill>
                  <a:srgbClr val="000000"/>
                </a:solidFill>
                <a:latin typeface="Times New Roman"/>
                <a:ea typeface="Times New Roman"/>
              </a:rPr>
              <a:t>sayesinde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sağlanır.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Pıhtıda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iyi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9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homoje</a:t>
            </a:r>
            <a:r>
              <a:rPr lang="tr-TR" altLang="zh-CN" sz="1900" spc="139" dirty="0" smtClean="0">
                <a:solidFill>
                  <a:srgbClr val="000000"/>
                </a:solidFill>
                <a:latin typeface="Times New Roman"/>
                <a:ea typeface="Times New Roman"/>
              </a:rPr>
              <a:t>n</a:t>
            </a:r>
            <a:r>
              <a:rPr lang="en-US" altLang="zh-CN" sz="1900" spc="69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dağılmış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4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göz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9" dirty="0">
                <a:solidFill>
                  <a:srgbClr val="000000"/>
                </a:solidFill>
                <a:latin typeface="Times New Roman"/>
                <a:ea typeface="Times New Roman"/>
              </a:rPr>
              <a:t>oluşumuyla</a:t>
            </a:r>
            <a:r>
              <a:rPr lang="en-US" altLang="zh-CN" sz="19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00" dirty="0">
                <a:solidFill>
                  <a:srgbClr val="000000"/>
                </a:solidFill>
                <a:latin typeface="Times New Roman"/>
                <a:ea typeface="Times New Roman"/>
              </a:rPr>
              <a:t>pıhtısı</a:t>
            </a:r>
            <a:r>
              <a:rPr lang="en-US" altLang="zh-CN" sz="19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10" dirty="0">
                <a:solidFill>
                  <a:srgbClr val="000000"/>
                </a:solidFill>
                <a:latin typeface="Times New Roman"/>
                <a:ea typeface="Times New Roman"/>
              </a:rPr>
              <a:t>sert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peynirlerin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70" dirty="0">
                <a:solidFill>
                  <a:srgbClr val="000000"/>
                </a:solidFill>
                <a:latin typeface="Times New Roman"/>
                <a:ea typeface="Times New Roman"/>
              </a:rPr>
              <a:t>yapımında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kültürlerdeki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54" dirty="0">
                <a:solidFill>
                  <a:srgbClr val="000000"/>
                </a:solidFill>
                <a:latin typeface="Times New Roman"/>
                <a:ea typeface="Times New Roman"/>
              </a:rPr>
              <a:t>diğer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20" dirty="0">
                <a:solidFill>
                  <a:srgbClr val="000000"/>
                </a:solidFill>
                <a:latin typeface="Times New Roman"/>
                <a:ea typeface="Times New Roman"/>
              </a:rPr>
              <a:t>asitlik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45" dirty="0">
                <a:solidFill>
                  <a:srgbClr val="000000"/>
                </a:solidFill>
                <a:latin typeface="Times New Roman"/>
                <a:ea typeface="Times New Roman"/>
              </a:rPr>
              <a:t>oluşturan</a:t>
            </a:r>
            <a:r>
              <a:rPr lang="en-US" altLang="zh-CN" sz="19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bakterilerle</a:t>
            </a:r>
            <a:r>
              <a:rPr lang="en-US" altLang="zh-CN" sz="19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birlikte</a:t>
            </a:r>
            <a:r>
              <a:rPr lang="en-US" altLang="zh-CN" sz="19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900" spc="135" dirty="0">
                <a:solidFill>
                  <a:srgbClr val="000000"/>
                </a:solidFill>
                <a:latin typeface="Times New Roman"/>
                <a:ea typeface="Times New Roman"/>
              </a:rPr>
              <a:t>kullanılırlar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754912"/>
          </a:xfrm>
        </p:spPr>
        <p:txBody>
          <a:bodyPr>
            <a:noAutofit/>
          </a:bodyPr>
          <a:lstStyle/>
          <a:p>
            <a:r>
              <a:rPr lang="tr-TR" sz="2000" dirty="0" smtClean="0"/>
              <a:t>Çizelge 6.1.19 laktik kültürlerde tat oluşturucu türlerin ayrımında önemli kriterler</a:t>
            </a:r>
            <a:endParaRPr lang="tr-TR" sz="2000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" y="754912"/>
          <a:ext cx="9144000" cy="6103085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341748">
                <a:tc>
                  <a:txBody>
                    <a:bodyPr/>
                    <a:lstStyle/>
                    <a:p>
                      <a:r>
                        <a:rPr lang="tr-TR" dirty="0" smtClean="0"/>
                        <a:t>Özellikler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i="1" dirty="0" err="1" smtClean="0"/>
                        <a:t>Leu</a:t>
                      </a:r>
                      <a:r>
                        <a:rPr lang="tr-TR" sz="1400" i="1" dirty="0" smtClean="0"/>
                        <a:t>.</a:t>
                      </a:r>
                      <a:r>
                        <a:rPr lang="tr-TR" sz="1400" i="1" dirty="0" err="1" smtClean="0"/>
                        <a:t>mesenteroides</a:t>
                      </a:r>
                      <a:r>
                        <a:rPr lang="tr-TR" sz="1400" i="1" dirty="0" smtClean="0"/>
                        <a:t> </a:t>
                      </a:r>
                      <a:r>
                        <a:rPr lang="tr-TR" sz="1400" i="1" dirty="0" err="1" smtClean="0"/>
                        <a:t>ssp</a:t>
                      </a:r>
                      <a:r>
                        <a:rPr lang="tr-TR" sz="1400" i="1" dirty="0" smtClean="0"/>
                        <a:t>.</a:t>
                      </a:r>
                      <a:r>
                        <a:rPr lang="tr-TR" sz="1400" i="1" dirty="0" err="1" smtClean="0"/>
                        <a:t>mesenteroides</a:t>
                      </a:r>
                      <a:endParaRPr lang="tr-TR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i="1" dirty="0" err="1" smtClean="0"/>
                        <a:t>Leu</a:t>
                      </a:r>
                      <a:r>
                        <a:rPr lang="tr-TR" sz="1400" i="1" dirty="0" smtClean="0"/>
                        <a:t>.</a:t>
                      </a:r>
                      <a:r>
                        <a:rPr lang="tr-TR" sz="1400" i="1" dirty="0" err="1" smtClean="0"/>
                        <a:t>mesenteroides</a:t>
                      </a:r>
                      <a:r>
                        <a:rPr lang="tr-TR" sz="1400" i="1" dirty="0" smtClean="0"/>
                        <a:t> </a:t>
                      </a:r>
                      <a:r>
                        <a:rPr lang="tr-TR" sz="1400" i="1" dirty="0" err="1" smtClean="0"/>
                        <a:t>ssp</a:t>
                      </a:r>
                      <a:r>
                        <a:rPr lang="tr-TR" sz="1400" i="1" dirty="0" smtClean="0"/>
                        <a:t>.</a:t>
                      </a:r>
                      <a:r>
                        <a:rPr lang="tr-TR" sz="1400" i="1" dirty="0" err="1" smtClean="0"/>
                        <a:t>cremoris</a:t>
                      </a:r>
                      <a:endParaRPr lang="tr-TR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i="1" dirty="0" err="1" smtClean="0"/>
                        <a:t>Leu</a:t>
                      </a:r>
                      <a:r>
                        <a:rPr lang="tr-TR" sz="1400" i="1" dirty="0" smtClean="0"/>
                        <a:t>.</a:t>
                      </a:r>
                      <a:r>
                        <a:rPr lang="tr-TR" sz="1400" i="1" dirty="0" err="1" smtClean="0"/>
                        <a:t>lactis</a:t>
                      </a:r>
                      <a:endParaRPr lang="tr-TR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i="1" dirty="0" err="1" smtClean="0"/>
                        <a:t>Lc</a:t>
                      </a:r>
                      <a:r>
                        <a:rPr lang="tr-TR" sz="1400" i="1" dirty="0" smtClean="0"/>
                        <a:t>.</a:t>
                      </a:r>
                      <a:r>
                        <a:rPr lang="tr-TR" sz="1400" i="1" dirty="0" err="1" smtClean="0"/>
                        <a:t>lactis</a:t>
                      </a:r>
                      <a:r>
                        <a:rPr lang="tr-TR" sz="1400" i="1" dirty="0" smtClean="0"/>
                        <a:t> </a:t>
                      </a:r>
                      <a:r>
                        <a:rPr lang="tr-TR" sz="1400" i="1" dirty="0" err="1" smtClean="0"/>
                        <a:t>ssp</a:t>
                      </a:r>
                      <a:r>
                        <a:rPr lang="tr-TR" sz="1400" i="1" dirty="0" smtClean="0"/>
                        <a:t>.</a:t>
                      </a:r>
                      <a:r>
                        <a:rPr lang="tr-TR" sz="1400" i="1" dirty="0" err="1" smtClean="0"/>
                        <a:t>biovar</a:t>
                      </a:r>
                      <a:r>
                        <a:rPr lang="tr-TR" sz="1400" i="1" dirty="0" smtClean="0"/>
                        <a:t>.</a:t>
                      </a:r>
                      <a:r>
                        <a:rPr lang="tr-TR" sz="1400" i="1" dirty="0" err="1" smtClean="0"/>
                        <a:t>diacetylactis</a:t>
                      </a:r>
                      <a:endParaRPr lang="tr-TR" sz="1400" i="1" dirty="0"/>
                    </a:p>
                  </a:txBody>
                  <a:tcPr/>
                </a:tc>
              </a:tr>
              <a:tr h="680191"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Laktoz fermantasyonu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err="1" smtClean="0"/>
                        <a:t>Heterofermantatif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err="1" smtClean="0"/>
                        <a:t>heterofermantatif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h</a:t>
                      </a:r>
                      <a:r>
                        <a:rPr lang="tr-TR" sz="1200" dirty="0" err="1" smtClean="0"/>
                        <a:t>eterofermantatif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homofermantatif</a:t>
                      </a:r>
                      <a:endParaRPr lang="tr-TR" sz="1600" dirty="0"/>
                    </a:p>
                  </a:txBody>
                  <a:tcPr/>
                </a:tc>
              </a:tr>
              <a:tr h="680191">
                <a:tc>
                  <a:txBody>
                    <a:bodyPr/>
                    <a:lstStyle/>
                    <a:p>
                      <a:r>
                        <a:rPr lang="tr-TR" dirty="0" smtClean="0"/>
                        <a:t>L.A </a:t>
                      </a:r>
                      <a:r>
                        <a:rPr lang="tr-TR" dirty="0" err="1" smtClean="0"/>
                        <a:t>konfigürs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</a:t>
                      </a:r>
                      <a:endParaRPr lang="tr-TR" dirty="0"/>
                    </a:p>
                  </a:txBody>
                  <a:tcPr/>
                </a:tc>
              </a:tr>
              <a:tr h="680191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Sitrat</a:t>
                      </a:r>
                      <a:r>
                        <a:rPr lang="tr-TR" baseline="0" dirty="0" smtClean="0"/>
                        <a:t> kullanımı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</a:tr>
              <a:tr h="680191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Asetoin</a:t>
                      </a:r>
                      <a:r>
                        <a:rPr lang="tr-TR" dirty="0" smtClean="0"/>
                        <a:t> üretimi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+,-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</a:tr>
              <a:tr h="680191">
                <a:tc>
                  <a:txBody>
                    <a:bodyPr/>
                    <a:lstStyle/>
                    <a:p>
                      <a:r>
                        <a:rPr lang="tr-TR" dirty="0" smtClean="0"/>
                        <a:t>37 </a:t>
                      </a:r>
                      <a:r>
                        <a:rPr lang="tr-TR" dirty="0" err="1" smtClean="0"/>
                        <a:t>C’de</a:t>
                      </a:r>
                      <a:r>
                        <a:rPr lang="tr-TR" dirty="0" smtClean="0"/>
                        <a:t> gelişim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</a:tr>
              <a:tr h="680191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Litmuslu</a:t>
                      </a:r>
                      <a:r>
                        <a:rPr lang="tr-TR" dirty="0" smtClean="0"/>
                        <a:t> s.g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RA+,-C</a:t>
                      </a:r>
                    </a:p>
                  </a:txBody>
                  <a:tcPr/>
                </a:tc>
              </a:tr>
              <a:tr h="680191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Dextran</a:t>
                      </a:r>
                      <a:r>
                        <a:rPr lang="tr-TR" baseline="0" dirty="0" smtClean="0"/>
                        <a:t> üretimi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-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Freeform 59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60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Freeform 61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Freeform 62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Freeform 63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Freeform 64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65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extBox 66"/>
          <p:cNvSpPr txBox="1"/>
          <p:nvPr/>
        </p:nvSpPr>
        <p:spPr>
          <a:xfrm>
            <a:off x="487070" y="450658"/>
            <a:ext cx="7305859" cy="62648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74319" indent="-274319" hangingPunct="0">
              <a:lnSpc>
                <a:spcPct val="100000"/>
              </a:lnSpc>
            </a:pPr>
            <a:r>
              <a:rPr lang="en-US" altLang="zh-CN" sz="1250" spc="164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50" spc="18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800" spc="154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bakteriler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pH’sı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45" dirty="0">
                <a:solidFill>
                  <a:srgbClr val="000000"/>
                </a:solidFill>
                <a:latin typeface="Times New Roman"/>
                <a:ea typeface="Times New Roman"/>
              </a:rPr>
              <a:t>5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düşük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ortamlarda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ea typeface="Times New Roman"/>
              </a:rPr>
              <a:t>gelişirler.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54" dirty="0">
                <a:solidFill>
                  <a:srgbClr val="000000"/>
                </a:solidFill>
                <a:latin typeface="Times New Roman"/>
                <a:ea typeface="Times New Roman"/>
              </a:rPr>
              <a:t>Çoğu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45" dirty="0">
                <a:solidFill>
                  <a:srgbClr val="000000"/>
                </a:solidFill>
                <a:latin typeface="Times New Roman"/>
                <a:ea typeface="Times New Roman"/>
              </a:rPr>
              <a:t>gıda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endüstrisi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7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süt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endüstrisinde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kültür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45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t/>
            </a:r>
            <a:br/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kullanılmaların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60" dirty="0">
                <a:solidFill>
                  <a:srgbClr val="000000"/>
                </a:solidFill>
                <a:latin typeface="Times New Roman"/>
                <a:ea typeface="Times New Roman"/>
              </a:rPr>
              <a:t>nedeni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ise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karbonhidratları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50" dirty="0">
                <a:solidFill>
                  <a:srgbClr val="000000"/>
                </a:solidFill>
                <a:latin typeface="Times New Roman"/>
                <a:ea typeface="Times New Roman"/>
              </a:rPr>
              <a:t>kullanarak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45" dirty="0">
                <a:solidFill>
                  <a:srgbClr val="000000"/>
                </a:solidFill>
                <a:latin typeface="Times New Roman"/>
                <a:ea typeface="Times New Roman"/>
              </a:rPr>
              <a:t>başta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organik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üretmeleridir.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50" dirty="0">
                <a:solidFill>
                  <a:srgbClr val="000000"/>
                </a:solidFill>
                <a:latin typeface="Times New Roman"/>
                <a:ea typeface="Times New Roman"/>
              </a:rPr>
              <a:t>Böylece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sütün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kontrollü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pıhtılaşmasının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45" dirty="0">
                <a:solidFill>
                  <a:srgbClr val="000000"/>
                </a:solidFill>
                <a:latin typeface="Times New Roman"/>
                <a:ea typeface="Times New Roman"/>
              </a:rPr>
              <a:t>yanı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sıra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hastalık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yapıcı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5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zararlı</a:t>
            </a:r>
          </a:p>
          <a:p>
            <a:pPr marL="274319" hangingPunct="0">
              <a:lnSpc>
                <a:spcPct val="99583"/>
              </a:lnSpc>
            </a:pP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mikroorganizmalara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karşı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korumasıdır.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64" dirty="0">
                <a:solidFill>
                  <a:srgbClr val="000000"/>
                </a:solidFill>
                <a:latin typeface="Times New Roman"/>
                <a:ea typeface="Times New Roman"/>
              </a:rPr>
              <a:t>Çoğu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proteoliz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sıraasında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protein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parçalanmasında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peptidleri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açığa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çıkarır.</a:t>
            </a:r>
          </a:p>
          <a:p>
            <a:pPr>
              <a:lnSpc>
                <a:spcPts val="615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250" spc="17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50" spc="18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Aerotoleranttırlar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Kompleks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besin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maddesine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ihtiyaç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duyarlar.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274319" indent="-274319" hangingPunct="0">
              <a:lnSpc>
                <a:spcPct val="99583"/>
              </a:lnSpc>
            </a:pPr>
            <a:r>
              <a:rPr lang="en-US" altLang="zh-CN" sz="1250" spc="17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50" spc="20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Bunlardan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bazıları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patojen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bozucu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özellikte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m.organizmaları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ea typeface="Times New Roman"/>
              </a:rPr>
              <a:t>faaliyetini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engelleme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yeteneğindedir.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45" dirty="0">
                <a:solidFill>
                  <a:srgbClr val="000000"/>
                </a:solidFill>
                <a:latin typeface="Times New Roman"/>
                <a:ea typeface="Times New Roman"/>
              </a:rPr>
              <a:t>Buna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54" dirty="0">
                <a:solidFill>
                  <a:srgbClr val="FE0000"/>
                </a:solidFill>
                <a:latin typeface="Times New Roman"/>
                <a:ea typeface="Times New Roman"/>
              </a:rPr>
              <a:t>BAKTERİYOSİN</a:t>
            </a:r>
            <a:r>
              <a:rPr lang="en-US" altLang="zh-CN" sz="1800" spc="64" dirty="0">
                <a:solidFill>
                  <a:srgbClr val="FE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adı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verilir.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45" dirty="0">
                <a:solidFill>
                  <a:srgbClr val="000000"/>
                </a:solidFill>
                <a:latin typeface="Times New Roman"/>
                <a:ea typeface="Times New Roman"/>
              </a:rPr>
              <a:t>Aynı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45" dirty="0">
                <a:solidFill>
                  <a:srgbClr val="000000"/>
                </a:solidFill>
                <a:latin typeface="Times New Roman"/>
                <a:ea typeface="Times New Roman"/>
              </a:rPr>
              <a:t>zamanda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laktoz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fermantasyonu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5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protein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parçalanması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sırasında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ortaya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çıkan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50" dirty="0">
                <a:solidFill>
                  <a:srgbClr val="000000"/>
                </a:solidFill>
                <a:latin typeface="Times New Roman"/>
                <a:ea typeface="Times New Roman"/>
              </a:rPr>
              <a:t>önemli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50" dirty="0">
                <a:solidFill>
                  <a:srgbClr val="000000"/>
                </a:solidFill>
                <a:latin typeface="Times New Roman"/>
                <a:ea typeface="Times New Roman"/>
              </a:rPr>
              <a:t>maddeler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tarafından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54" dirty="0">
                <a:solidFill>
                  <a:srgbClr val="000000"/>
                </a:solidFill>
                <a:latin typeface="Times New Roman"/>
                <a:ea typeface="Times New Roman"/>
              </a:rPr>
              <a:t>o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45" dirty="0">
                <a:solidFill>
                  <a:srgbClr val="000000"/>
                </a:solidFill>
                <a:latin typeface="Times New Roman"/>
                <a:ea typeface="Times New Roman"/>
              </a:rPr>
              <a:t>ürüne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has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tat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5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54" dirty="0">
                <a:solidFill>
                  <a:srgbClr val="000000"/>
                </a:solidFill>
                <a:latin typeface="Times New Roman"/>
                <a:ea typeface="Times New Roman"/>
              </a:rPr>
              <a:t>aroma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maddeleri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64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zararlı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mikroorganizmalara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karşı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korur.</a:t>
            </a:r>
          </a:p>
          <a:p>
            <a:pPr>
              <a:lnSpc>
                <a:spcPts val="655"/>
              </a:lnSpc>
            </a:pPr>
            <a:endParaRPr lang="en-US" dirty="0"/>
          </a:p>
          <a:p>
            <a:pPr marL="274319" indent="-274319" hangingPunct="0">
              <a:lnSpc>
                <a:spcPct val="100000"/>
              </a:lnSpc>
            </a:pPr>
            <a:r>
              <a:rPr lang="en-US" altLang="zh-CN" sz="1250" spc="164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50" spc="18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Örnek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diasetil’in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tereyağı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kremanın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tipik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aroma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45" dirty="0">
                <a:solidFill>
                  <a:srgbClr val="000000"/>
                </a:solidFill>
                <a:latin typeface="Times New Roman"/>
                <a:ea typeface="Times New Roman"/>
              </a:rPr>
              <a:t>maddesi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45" dirty="0">
                <a:solidFill>
                  <a:srgbClr val="000000"/>
                </a:solidFill>
                <a:latin typeface="Times New Roman"/>
                <a:ea typeface="Times New Roman"/>
              </a:rPr>
              <a:t>olduğu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kadar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45" dirty="0">
                <a:solidFill>
                  <a:srgbClr val="000000"/>
                </a:solidFill>
                <a:latin typeface="Times New Roman"/>
                <a:ea typeface="Times New Roman"/>
              </a:rPr>
              <a:t>üründe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bulunan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bazı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istenmeyen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bakterilerin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gelişmesini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engeller.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LAB’ların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diğer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önemli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özelliği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ise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kısmı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fazlasının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bakteriyosin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üretme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güçleridir.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204" dirty="0">
                <a:solidFill>
                  <a:srgbClr val="000000"/>
                </a:solidFill>
                <a:latin typeface="Times New Roman"/>
                <a:ea typeface="Times New Roman"/>
              </a:rPr>
              <a:t>Ama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çoğu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yüksek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asitli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ortamlarda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inhibe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olabilirler.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70" dirty="0">
                <a:solidFill>
                  <a:srgbClr val="000000"/>
                </a:solidFill>
                <a:latin typeface="Times New Roman"/>
                <a:ea typeface="Times New Roman"/>
              </a:rPr>
              <a:t>Süt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ürünler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7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diğer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gıdalarında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54" dirty="0">
                <a:solidFill>
                  <a:srgbClr val="000000"/>
                </a:solidFill>
                <a:latin typeface="Times New Roman"/>
                <a:ea typeface="Times New Roman"/>
              </a:rPr>
              <a:t>saklanmasında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t/>
            </a:r>
            <a:br/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asidin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senteziyle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bakterilerin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60" dirty="0">
                <a:solidFill>
                  <a:srgbClr val="000000"/>
                </a:solidFill>
                <a:latin typeface="Times New Roman"/>
                <a:ea typeface="Times New Roman"/>
              </a:rPr>
              <a:t>7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ea typeface="Times New Roman"/>
              </a:rPr>
              <a:t>altı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pH’larda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gelişmleri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6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organik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aside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toleranslı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olmalarıdır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5" name="Freeform 1705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6" name="Freeform 1706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7" name="Freeform 1707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8" name="Freeform 1708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9" name="Freeform 1709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0" name="Freeform 1710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1" name="Freeform 1711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2" name="TextBox 1712"/>
          <p:cNvSpPr txBox="1"/>
          <p:nvPr/>
        </p:nvSpPr>
        <p:spPr>
          <a:xfrm>
            <a:off x="548640" y="234186"/>
            <a:ext cx="7529600" cy="408060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650" spc="24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Bazı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 err="1">
                <a:solidFill>
                  <a:srgbClr val="000000"/>
                </a:solidFill>
                <a:latin typeface="Times New Roman"/>
                <a:ea typeface="Times New Roman"/>
              </a:rPr>
              <a:t>küflü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peynirleri</a:t>
            </a:r>
            <a:r>
              <a:rPr lang="tr-TR" altLang="zh-CN" sz="2400" spc="154" dirty="0" smtClean="0">
                <a:solidFill>
                  <a:srgbClr val="000000"/>
                </a:solidFill>
                <a:latin typeface="Times New Roman"/>
                <a:ea typeface="Times New Roman"/>
              </a:rPr>
              <a:t>n</a:t>
            </a:r>
            <a:r>
              <a:rPr lang="en-US" altLang="zh-CN" sz="2400" spc="1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5" dirty="0">
                <a:solidFill>
                  <a:srgbClr val="000000"/>
                </a:solidFill>
                <a:latin typeface="Times New Roman"/>
                <a:ea typeface="Times New Roman"/>
              </a:rPr>
              <a:t>yapımında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i="1" spc="164" dirty="0">
                <a:solidFill>
                  <a:srgbClr val="000000"/>
                </a:solidFill>
                <a:latin typeface="Times New Roman"/>
                <a:ea typeface="Times New Roman"/>
              </a:rPr>
              <a:t>Penicillium</a:t>
            </a:r>
          </a:p>
          <a:p>
            <a:pPr marL="0" indent="274320">
              <a:lnSpc>
                <a:spcPct val="100000"/>
              </a:lnSpc>
            </a:pPr>
            <a:r>
              <a:rPr lang="en-US" altLang="zh-CN" sz="2400" i="1" spc="154" dirty="0">
                <a:solidFill>
                  <a:srgbClr val="000000"/>
                </a:solidFill>
                <a:latin typeface="Times New Roman"/>
                <a:ea typeface="Times New Roman"/>
              </a:rPr>
              <a:t>roqueforti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’nin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düzenli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implantasyonunnu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ea typeface="Times New Roman"/>
              </a:rPr>
              <a:t>sağlarlar.</a:t>
            </a:r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75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2400" spc="150" dirty="0">
                <a:solidFill>
                  <a:srgbClr val="555E6B"/>
                </a:solidFill>
                <a:latin typeface="Times New Roman"/>
                <a:ea typeface="Times New Roman"/>
              </a:rPr>
              <a:t>Leuconostoc</a:t>
            </a:r>
            <a:r>
              <a:rPr lang="en-US" altLang="zh-CN" sz="2400" spc="100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5" dirty="0">
                <a:solidFill>
                  <a:srgbClr val="555E6B"/>
                </a:solidFill>
                <a:latin typeface="Times New Roman"/>
                <a:ea typeface="Times New Roman"/>
              </a:rPr>
              <a:t>Türlerinin</a:t>
            </a:r>
            <a:r>
              <a:rPr lang="en-US" altLang="zh-CN" sz="2400" spc="100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9" dirty="0">
                <a:solidFill>
                  <a:srgbClr val="555E6B"/>
                </a:solidFill>
                <a:latin typeface="Times New Roman"/>
                <a:ea typeface="Times New Roman"/>
              </a:rPr>
              <a:t>İzolasyonu</a:t>
            </a:r>
          </a:p>
          <a:p>
            <a:pPr>
              <a:lnSpc>
                <a:spcPts val="594"/>
              </a:lnSpc>
            </a:pPr>
            <a:endParaRPr lang="en-US" dirty="0"/>
          </a:p>
          <a:p>
            <a:pPr marL="274320" indent="-274320" hangingPunct="0">
              <a:lnSpc>
                <a:spcPct val="100000"/>
              </a:lnSpc>
            </a:pPr>
            <a:r>
              <a:rPr lang="en-US" altLang="zh-CN" sz="1650" spc="279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2400" spc="185" dirty="0">
                <a:solidFill>
                  <a:srgbClr val="000000"/>
                </a:solidFill>
                <a:latin typeface="Times New Roman"/>
                <a:ea typeface="Times New Roman"/>
              </a:rPr>
              <a:t>Sütten,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95" dirty="0">
                <a:solidFill>
                  <a:srgbClr val="000000"/>
                </a:solidFill>
                <a:latin typeface="Times New Roman"/>
                <a:ea typeface="Times New Roman"/>
              </a:rPr>
              <a:t>geleneksel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kültürlerden,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0" dirty="0">
                <a:solidFill>
                  <a:srgbClr val="000000"/>
                </a:solidFill>
                <a:latin typeface="Times New Roman"/>
                <a:ea typeface="Times New Roman"/>
              </a:rPr>
              <a:t>sütçülük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materyallerinden,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izole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0" dirty="0">
                <a:solidFill>
                  <a:srgbClr val="000000"/>
                </a:solidFill>
                <a:latin typeface="Times New Roman"/>
                <a:ea typeface="Times New Roman"/>
              </a:rPr>
              <a:t>etmek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4" dirty="0">
                <a:solidFill>
                  <a:srgbClr val="000000"/>
                </a:solidFill>
                <a:latin typeface="Times New Roman"/>
                <a:ea typeface="Times New Roman"/>
              </a:rPr>
              <a:t>mümkündür.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650" spc="24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Genellikle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süt,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süt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ürünleri,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meyveler,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sebze,</a:t>
            </a:r>
          </a:p>
          <a:p>
            <a:pPr marL="0" indent="274320">
              <a:lnSpc>
                <a:spcPct val="100000"/>
              </a:lnSpc>
            </a:pP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ea typeface="Times New Roman"/>
              </a:rPr>
              <a:t>özellikle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pancardan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ea typeface="Times New Roman"/>
              </a:rPr>
              <a:t>izole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ea typeface="Times New Roman"/>
              </a:rPr>
              <a:t>edilebilirler.</a:t>
            </a:r>
          </a:p>
          <a:p>
            <a:pPr>
              <a:lnSpc>
                <a:spcPts val="594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700" spc="284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2400" spc="200" dirty="0">
                <a:solidFill>
                  <a:srgbClr val="000000"/>
                </a:solidFill>
                <a:latin typeface="Times New Roman"/>
                <a:ea typeface="Times New Roman"/>
              </a:rPr>
              <a:t>Süt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kültürlerinde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0" dirty="0">
                <a:solidFill>
                  <a:srgbClr val="000000"/>
                </a:solidFill>
                <a:latin typeface="Times New Roman"/>
                <a:ea typeface="Times New Roman"/>
              </a:rPr>
              <a:t>çoğunlukla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9" dirty="0">
                <a:solidFill>
                  <a:srgbClr val="000000"/>
                </a:solidFill>
                <a:latin typeface="Times New Roman"/>
                <a:ea typeface="Times New Roman"/>
              </a:rPr>
              <a:t>kokkoid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4" dirty="0">
                <a:solidFill>
                  <a:srgbClr val="000000"/>
                </a:solidFill>
                <a:latin typeface="Times New Roman"/>
                <a:ea typeface="Times New Roman"/>
              </a:rPr>
              <a:t>hücre</a:t>
            </a:r>
          </a:p>
          <a:p>
            <a:pPr marL="0" indent="274320">
              <a:lnSpc>
                <a:spcPct val="100000"/>
              </a:lnSpc>
            </a:pP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görüntüsü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vardır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ea typeface="Times New Roman"/>
              </a:rPr>
              <a:t>tekli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5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ea typeface="Times New Roman"/>
              </a:rPr>
              <a:t>ikili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formdadır.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3" name="Freeform 1713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4" name="Freeform 1714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5" name="Freeform 1715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6" name="Freeform 1716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7" name="Freeform 1717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8" name="Freeform 1718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9" name="Freeform 1719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0" name="TextBox 1720"/>
          <p:cNvSpPr txBox="1"/>
          <p:nvPr/>
        </p:nvSpPr>
        <p:spPr>
          <a:xfrm>
            <a:off x="548640" y="234186"/>
            <a:ext cx="7669786" cy="481670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spc="129" dirty="0">
                <a:solidFill>
                  <a:srgbClr val="555E6B"/>
                </a:solidFill>
                <a:latin typeface="Times New Roman"/>
                <a:ea typeface="Times New Roman"/>
              </a:rPr>
              <a:t>Pediococcus</a:t>
            </a:r>
            <a:r>
              <a:rPr lang="en-US" altLang="zh-CN" sz="2400" spc="55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45" dirty="0">
                <a:solidFill>
                  <a:srgbClr val="555E6B"/>
                </a:solidFill>
                <a:latin typeface="Times New Roman"/>
                <a:ea typeface="Times New Roman"/>
              </a:rPr>
              <a:t>Grubu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650" spc="234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Genellikle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ea typeface="Times New Roman"/>
              </a:rPr>
              <a:t>bitkisel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materyalden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izole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ea typeface="Times New Roman"/>
              </a:rPr>
              <a:t>edilirler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</a:p>
          <a:p>
            <a:pPr marL="0" indent="274320">
              <a:lnSpc>
                <a:spcPct val="100000"/>
              </a:lnSpc>
            </a:pP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homofermantatiflerdir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>
              <a:lnSpc>
                <a:spcPts val="594"/>
              </a:lnSpc>
            </a:pPr>
            <a:endParaRPr lang="en-US" dirty="0"/>
          </a:p>
          <a:p>
            <a:pPr marL="274320" indent="-274320" hangingPunct="0">
              <a:lnSpc>
                <a:spcPct val="100000"/>
              </a:lnSpc>
            </a:pPr>
            <a:r>
              <a:rPr lang="en-US" altLang="zh-CN" sz="1650" spc="27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2400" spc="189" dirty="0">
                <a:solidFill>
                  <a:srgbClr val="000000"/>
                </a:solidFill>
                <a:latin typeface="Times New Roman"/>
                <a:ea typeface="Times New Roman"/>
              </a:rPr>
              <a:t>Tekli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2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tetrat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20" dirty="0">
                <a:solidFill>
                  <a:srgbClr val="000000"/>
                </a:solidFill>
                <a:latin typeface="Times New Roman"/>
                <a:ea typeface="Times New Roman"/>
              </a:rPr>
              <a:t>formda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bulunurlar.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Katalaz</a:t>
            </a:r>
            <a:r>
              <a:rPr lang="tr-TR" altLang="zh-CN" sz="2400" spc="17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altLang="zh-CN" sz="2400" spc="17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değişkendir</a:t>
            </a:r>
            <a:r>
              <a:rPr lang="tr-TR" altLang="zh-CN" sz="2400" spc="17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en-US" altLang="zh-CN" sz="2400" spc="189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>
              <a:lnSpc>
                <a:spcPts val="600"/>
              </a:lnSpc>
            </a:pPr>
            <a:endParaRPr lang="en-US" dirty="0"/>
          </a:p>
          <a:p>
            <a:pPr marL="274320" indent="-274320" hangingPunct="0">
              <a:lnSpc>
                <a:spcPct val="100000"/>
              </a:lnSpc>
              <a:buFont typeface="Arial" pitchFamily="34" charset="0"/>
              <a:buChar char="•"/>
            </a:pPr>
            <a:r>
              <a:rPr lang="en-US" altLang="zh-CN" sz="1650" spc="16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650" spc="18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ea typeface="Times New Roman"/>
              </a:rPr>
              <a:t>Normal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ea typeface="Times New Roman"/>
              </a:rPr>
              <a:t>koşullarda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ea typeface="Times New Roman"/>
              </a:rPr>
              <a:t>35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C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ea typeface="Times New Roman"/>
              </a:rPr>
              <a:t>gelişriler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i="1" spc="114" dirty="0" err="1">
                <a:solidFill>
                  <a:srgbClr val="000000"/>
                </a:solidFill>
                <a:latin typeface="Times New Roman"/>
                <a:ea typeface="Times New Roman"/>
              </a:rPr>
              <a:t>Pediococcus</a:t>
            </a:r>
            <a:r>
              <a:rPr lang="en-US" altLang="zh-CN" sz="2400" i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i="1" spc="13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acidilactis</a:t>
            </a:r>
            <a:r>
              <a:rPr lang="en-US" altLang="zh-CN" sz="2400" spc="9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türünün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dışında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95" dirty="0">
                <a:solidFill>
                  <a:srgbClr val="000000"/>
                </a:solidFill>
                <a:latin typeface="Times New Roman"/>
                <a:ea typeface="Times New Roman"/>
              </a:rPr>
              <a:t>50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9" dirty="0">
                <a:solidFill>
                  <a:srgbClr val="000000"/>
                </a:solidFill>
                <a:latin typeface="Times New Roman"/>
                <a:ea typeface="Times New Roman"/>
              </a:rPr>
              <a:t>C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gelişmezler.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9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düşük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12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 err="1">
                <a:solidFill>
                  <a:srgbClr val="000000"/>
                </a:solidFill>
                <a:latin typeface="Times New Roman"/>
                <a:ea typeface="Times New Roman"/>
              </a:rPr>
              <a:t>C’de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gelişirler</a:t>
            </a:r>
            <a:r>
              <a:rPr lang="en-US" altLang="zh-CN" sz="2400" spc="135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tr-TR" altLang="zh-CN" sz="2400" spc="135" dirty="0" smtClean="0">
                <a:solidFill>
                  <a:srgbClr val="000000"/>
                </a:solidFill>
                <a:latin typeface="Times New Roman"/>
                <a:ea typeface="Times New Roman"/>
              </a:rPr>
              <a:t> T</a:t>
            </a:r>
            <a:r>
              <a:rPr lang="en-US" altLang="zh-CN" sz="2400" spc="13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üm</a:t>
            </a:r>
            <a:r>
              <a:rPr lang="en-US" altLang="zh-CN" sz="2400" spc="89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ea typeface="Times New Roman"/>
              </a:rPr>
              <a:t>türler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34" dirty="0">
                <a:solidFill>
                  <a:srgbClr val="000000"/>
                </a:solidFill>
                <a:latin typeface="Times New Roman"/>
                <a:ea typeface="Times New Roman"/>
              </a:rPr>
              <a:t>%4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5" dirty="0">
                <a:solidFill>
                  <a:srgbClr val="000000"/>
                </a:solidFill>
                <a:latin typeface="Times New Roman"/>
                <a:ea typeface="Times New Roman"/>
              </a:rPr>
              <a:t>NaCl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ea typeface="Times New Roman"/>
              </a:rPr>
              <a:t>çoğalırlar.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endParaRPr lang="tr-TR" altLang="zh-CN" sz="2400" spc="75" dirty="0" smtClean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274320" indent="-274320" hangingPunct="0">
              <a:lnSpc>
                <a:spcPct val="100000"/>
              </a:lnSpc>
              <a:buFont typeface="Arial" pitchFamily="34" charset="0"/>
              <a:buChar char="•"/>
            </a:pPr>
            <a:r>
              <a:rPr lang="en-US" altLang="zh-CN" sz="2400" spc="160" dirty="0" smtClean="0">
                <a:solidFill>
                  <a:srgbClr val="000000"/>
                </a:solidFill>
                <a:latin typeface="Times New Roman"/>
                <a:ea typeface="Times New Roman"/>
              </a:rPr>
              <a:t>Opt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7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pH’da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minimum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ea typeface="Times New Roman"/>
              </a:rPr>
              <a:t>4.5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pH’da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ea typeface="Times New Roman"/>
              </a:rPr>
              <a:t>gelişebilir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ea typeface="Times New Roman"/>
              </a:rPr>
              <a:t>ler.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274320" indent="-274320" hangingPunct="0">
              <a:lnSpc>
                <a:spcPct val="100000"/>
              </a:lnSpc>
              <a:buFont typeface="Arial" pitchFamily="34" charset="0"/>
              <a:buChar char="•"/>
            </a:pPr>
            <a:r>
              <a:rPr lang="en-US" altLang="zh-CN" sz="2400" spc="9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Nitriti</a:t>
            </a:r>
            <a:r>
              <a:rPr lang="en-US" altLang="zh-CN" sz="2400" spc="69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ea typeface="Times New Roman"/>
              </a:rPr>
              <a:t>hiçbir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ea typeface="Times New Roman"/>
              </a:rPr>
              <a:t>tür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ea typeface="Times New Roman"/>
              </a:rPr>
              <a:t>indirgenez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endParaRPr lang="tr-TR" altLang="zh-CN" sz="2400" spc="69" dirty="0" smtClean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274320" indent="-274320" hangingPunct="0">
              <a:lnSpc>
                <a:spcPct val="100000"/>
              </a:lnSpc>
              <a:buFont typeface="Arial" pitchFamily="34" charset="0"/>
              <a:buChar char="•"/>
            </a:pPr>
            <a:r>
              <a:rPr lang="en-US" altLang="zh-CN" sz="2400" spc="185" dirty="0" smtClean="0">
                <a:solidFill>
                  <a:srgbClr val="000000"/>
                </a:solidFill>
                <a:latin typeface="Times New Roman"/>
                <a:ea typeface="Times New Roman"/>
              </a:rPr>
              <a:t>DL</a:t>
            </a:r>
            <a:r>
              <a:rPr lang="en-US" altLang="zh-CN" sz="2400" spc="69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ea typeface="Times New Roman"/>
              </a:rPr>
              <a:t>L(+)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ea typeface="Times New Roman"/>
              </a:rPr>
              <a:t>formda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34" dirty="0">
                <a:solidFill>
                  <a:srgbClr val="000000"/>
                </a:solidFill>
                <a:latin typeface="Times New Roman"/>
                <a:ea typeface="Times New Roman"/>
              </a:rPr>
              <a:t>meydana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getirirler.</a:t>
            </a:r>
          </a:p>
          <a:p>
            <a:pPr>
              <a:lnSpc>
                <a:spcPts val="594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esra\Desktop\image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8586" y="0"/>
            <a:ext cx="7644809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1" name="Freeform 1721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2" name="Freeform 1722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3" name="Freeform 1723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4" name="Freeform 1724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5" name="Freeform 1725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6" name="Freeform 1726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7" name="Freeform 1727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8" name="TextBox 1728"/>
          <p:cNvSpPr txBox="1"/>
          <p:nvPr/>
        </p:nvSpPr>
        <p:spPr>
          <a:xfrm>
            <a:off x="548640" y="188371"/>
            <a:ext cx="7658387" cy="58201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518464">
              <a:lnSpc>
                <a:spcPct val="100000"/>
              </a:lnSpc>
            </a:pPr>
            <a:r>
              <a:rPr lang="en-US" altLang="zh-CN" sz="2800" spc="110" dirty="0">
                <a:solidFill>
                  <a:srgbClr val="555E6B"/>
                </a:solidFill>
                <a:latin typeface="Times New Roman"/>
                <a:ea typeface="Times New Roman"/>
              </a:rPr>
              <a:t>Güvenli</a:t>
            </a:r>
            <a:r>
              <a:rPr lang="en-US" altLang="zh-CN" sz="2800" spc="60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800" spc="114" dirty="0">
                <a:solidFill>
                  <a:srgbClr val="555E6B"/>
                </a:solidFill>
                <a:latin typeface="Times New Roman"/>
                <a:ea typeface="Times New Roman"/>
              </a:rPr>
              <a:t>Süt</a:t>
            </a:r>
            <a:r>
              <a:rPr lang="en-US" altLang="zh-CN" sz="2800" spc="60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800" spc="125" dirty="0">
                <a:solidFill>
                  <a:srgbClr val="555E6B"/>
                </a:solidFill>
                <a:latin typeface="Times New Roman"/>
                <a:ea typeface="Times New Roman"/>
              </a:rPr>
              <a:t>Ürünü</a:t>
            </a:r>
            <a:r>
              <a:rPr lang="en-US" altLang="zh-CN" sz="2800" spc="64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800" spc="104" dirty="0">
                <a:solidFill>
                  <a:srgbClr val="555E6B"/>
                </a:solidFill>
                <a:latin typeface="Times New Roman"/>
                <a:ea typeface="Times New Roman"/>
              </a:rPr>
              <a:t>Eldesi</a:t>
            </a:r>
            <a:r>
              <a:rPr lang="en-US" altLang="zh-CN" sz="2800" spc="60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800" spc="114" dirty="0">
                <a:solidFill>
                  <a:srgbClr val="555E6B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800" spc="60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800" spc="120" dirty="0" err="1">
                <a:solidFill>
                  <a:srgbClr val="555E6B"/>
                </a:solidFill>
                <a:latin typeface="Times New Roman"/>
                <a:ea typeface="Times New Roman"/>
              </a:rPr>
              <a:t>Korunmasında</a:t>
            </a:r>
            <a:r>
              <a:rPr lang="en-US" altLang="zh-CN" sz="2800" spc="64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tr-TR" altLang="zh-CN" sz="2800" spc="64" dirty="0" smtClean="0">
                <a:solidFill>
                  <a:srgbClr val="555E6B"/>
                </a:solidFill>
                <a:latin typeface="Times New Roman"/>
                <a:cs typeface="Times New Roman"/>
              </a:rPr>
              <a:t>       </a:t>
            </a:r>
            <a:r>
              <a:rPr lang="en-US" altLang="zh-CN" sz="2800" spc="104" dirty="0" err="1" smtClean="0">
                <a:solidFill>
                  <a:srgbClr val="555E6B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2800" spc="60" dirty="0" smtClean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800" spc="110" dirty="0">
                <a:solidFill>
                  <a:srgbClr val="555E6B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2800" spc="60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800" spc="94" dirty="0">
                <a:solidFill>
                  <a:srgbClr val="555E6B"/>
                </a:solidFill>
                <a:latin typeface="Times New Roman"/>
                <a:ea typeface="Times New Roman"/>
              </a:rPr>
              <a:t>Bakterilerinin</a:t>
            </a:r>
            <a:r>
              <a:rPr lang="en-US" altLang="zh-CN" sz="2800" spc="64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800" spc="129" dirty="0">
                <a:solidFill>
                  <a:srgbClr val="555E6B"/>
                </a:solidFill>
                <a:latin typeface="Times New Roman"/>
                <a:ea typeface="Times New Roman"/>
              </a:rPr>
              <a:t>Rolü</a:t>
            </a:r>
          </a:p>
          <a:p>
            <a:pPr marL="274320" indent="-274320" hangingPunct="0">
              <a:lnSpc>
                <a:spcPct val="95416"/>
              </a:lnSpc>
            </a:pPr>
            <a:r>
              <a:rPr lang="en-US" altLang="zh-CN" sz="2000" spc="129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2000" spc="14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pc="100" dirty="0">
                <a:solidFill>
                  <a:srgbClr val="000000"/>
                </a:solidFill>
                <a:latin typeface="Times New Roman"/>
                <a:ea typeface="Times New Roman"/>
              </a:rPr>
              <a:t>Gıda</a:t>
            </a:r>
            <a:r>
              <a:rPr lang="en-US" altLang="zh-CN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85" dirty="0">
                <a:solidFill>
                  <a:srgbClr val="000000"/>
                </a:solidFill>
                <a:latin typeface="Times New Roman"/>
                <a:ea typeface="Times New Roman"/>
              </a:rPr>
              <a:t>güvenliği</a:t>
            </a:r>
            <a:r>
              <a:rPr lang="en-US" altLang="zh-CN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94" dirty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r>
              <a:rPr lang="en-US" altLang="zh-CN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85" dirty="0">
                <a:solidFill>
                  <a:srgbClr val="000000"/>
                </a:solidFill>
                <a:latin typeface="Times New Roman"/>
                <a:ea typeface="Times New Roman"/>
              </a:rPr>
              <a:t>insan</a:t>
            </a:r>
            <a:r>
              <a:rPr lang="en-US" altLang="zh-CN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80" dirty="0">
                <a:solidFill>
                  <a:srgbClr val="000000"/>
                </a:solidFill>
                <a:latin typeface="Times New Roman"/>
                <a:ea typeface="Times New Roman"/>
              </a:rPr>
              <a:t>sağlığını</a:t>
            </a:r>
            <a:r>
              <a:rPr lang="en-US" altLang="zh-CN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4" dirty="0">
                <a:solidFill>
                  <a:srgbClr val="000000"/>
                </a:solidFill>
                <a:latin typeface="Times New Roman"/>
                <a:ea typeface="Times New Roman"/>
              </a:rPr>
              <a:t>olumsuz</a:t>
            </a:r>
            <a:r>
              <a:rPr lang="en-US" altLang="zh-CN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0" dirty="0">
                <a:solidFill>
                  <a:srgbClr val="000000"/>
                </a:solidFill>
                <a:latin typeface="Times New Roman"/>
                <a:ea typeface="Times New Roman"/>
              </a:rPr>
              <a:t>yönde</a:t>
            </a:r>
            <a:r>
              <a:rPr lang="en-US" altLang="zh-CN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85" dirty="0">
                <a:solidFill>
                  <a:srgbClr val="000000"/>
                </a:solidFill>
                <a:latin typeface="Times New Roman"/>
                <a:ea typeface="Times New Roman"/>
              </a:rPr>
              <a:t>etkileyen</a:t>
            </a:r>
            <a:r>
              <a:rPr lang="en-US" altLang="zh-CN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75" dirty="0">
                <a:solidFill>
                  <a:srgbClr val="000000"/>
                </a:solidFill>
                <a:latin typeface="Times New Roman"/>
                <a:ea typeface="Times New Roman"/>
              </a:rPr>
              <a:t>fiziksel,</a:t>
            </a:r>
            <a:r>
              <a:rPr lang="en-US" altLang="zh-CN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94" dirty="0">
                <a:solidFill>
                  <a:srgbClr val="000000"/>
                </a:solidFill>
                <a:latin typeface="Times New Roman"/>
                <a:ea typeface="Times New Roman"/>
              </a:rPr>
              <a:t>kimyasal</a:t>
            </a:r>
            <a:r>
              <a:rPr lang="en-US" altLang="zh-CN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10" dirty="0">
                <a:solidFill>
                  <a:srgbClr val="000000"/>
                </a:solidFill>
                <a:latin typeface="Times New Roman"/>
                <a:ea typeface="Times New Roman"/>
              </a:rPr>
              <a:t>mikrobiyal</a:t>
            </a:r>
            <a:r>
              <a:rPr lang="en-US" altLang="zh-CN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4" dirty="0">
                <a:solidFill>
                  <a:srgbClr val="000000"/>
                </a:solidFill>
                <a:latin typeface="Times New Roman"/>
                <a:ea typeface="Times New Roman"/>
              </a:rPr>
              <a:t>kaynaklı</a:t>
            </a:r>
            <a:r>
              <a:rPr lang="en-US" altLang="zh-CN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14" dirty="0">
                <a:solidFill>
                  <a:srgbClr val="000000"/>
                </a:solidFill>
                <a:latin typeface="Times New Roman"/>
                <a:ea typeface="Times New Roman"/>
              </a:rPr>
              <a:t>maddelerin</a:t>
            </a:r>
            <a:r>
              <a:rPr lang="en-US" altLang="zh-CN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14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94" dirty="0">
                <a:solidFill>
                  <a:srgbClr val="000000"/>
                </a:solidFill>
                <a:latin typeface="Times New Roman"/>
                <a:ea typeface="Times New Roman"/>
              </a:rPr>
              <a:t>canlıların</a:t>
            </a:r>
            <a:r>
              <a:rPr lang="en-US" altLang="zh-CN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14" dirty="0">
                <a:solidFill>
                  <a:srgbClr val="000000"/>
                </a:solidFill>
                <a:latin typeface="Times New Roman"/>
                <a:ea typeface="Times New Roman"/>
              </a:rPr>
              <a:t>gıdadan</a:t>
            </a:r>
            <a:r>
              <a:rPr lang="en-US" altLang="zh-CN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94" dirty="0">
                <a:solidFill>
                  <a:srgbClr val="000000"/>
                </a:solidFill>
                <a:latin typeface="Times New Roman"/>
                <a:ea typeface="Times New Roman"/>
              </a:rPr>
              <a:t>uzaklaştırılması</a:t>
            </a:r>
            <a:r>
              <a:rPr lang="en-US" altLang="zh-CN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35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10" dirty="0">
                <a:solidFill>
                  <a:srgbClr val="000000"/>
                </a:solidFill>
                <a:latin typeface="Times New Roman"/>
                <a:ea typeface="Times New Roman"/>
              </a:rPr>
              <a:t>gıdanın</a:t>
            </a:r>
            <a:r>
              <a:rPr lang="en-US" altLang="zh-CN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25" dirty="0">
                <a:solidFill>
                  <a:srgbClr val="000000"/>
                </a:solidFill>
                <a:latin typeface="Times New Roman"/>
                <a:ea typeface="Times New Roman"/>
              </a:rPr>
              <a:t>uygun</a:t>
            </a:r>
            <a:r>
              <a:rPr lang="en-US" altLang="zh-CN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4" dirty="0">
                <a:solidFill>
                  <a:srgbClr val="000000"/>
                </a:solidFill>
                <a:latin typeface="Times New Roman"/>
                <a:ea typeface="Times New Roman"/>
              </a:rPr>
              <a:t>koşullarda</a:t>
            </a:r>
            <a:r>
              <a:rPr lang="en-US" altLang="zh-CN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14" dirty="0">
                <a:solidFill>
                  <a:srgbClr val="000000"/>
                </a:solidFill>
                <a:latin typeface="Times New Roman"/>
                <a:ea typeface="Times New Roman"/>
              </a:rPr>
              <a:t>saklanması</a:t>
            </a:r>
            <a:r>
              <a:rPr lang="en-US" altLang="zh-CN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0" dirty="0">
                <a:solidFill>
                  <a:srgbClr val="000000"/>
                </a:solidFill>
                <a:latin typeface="Times New Roman"/>
                <a:ea typeface="Times New Roman"/>
              </a:rPr>
              <a:t>işe</a:t>
            </a:r>
            <a:r>
              <a:rPr lang="en-US" altLang="zh-CN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89" dirty="0">
                <a:solidFill>
                  <a:srgbClr val="000000"/>
                </a:solidFill>
                <a:latin typeface="Times New Roman"/>
                <a:ea typeface="Times New Roman"/>
              </a:rPr>
              <a:t>gerçekleştirilir.</a:t>
            </a:r>
          </a:p>
          <a:p>
            <a:pPr marL="274320" indent="-274320" hangingPunct="0">
              <a:lnSpc>
                <a:spcPct val="88333"/>
              </a:lnSpc>
            </a:pPr>
            <a:r>
              <a:rPr lang="en-US" altLang="zh-CN" spc="15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pc="17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pc="110" dirty="0">
                <a:solidFill>
                  <a:srgbClr val="000000"/>
                </a:solidFill>
                <a:latin typeface="Times New Roman"/>
                <a:ea typeface="Times New Roman"/>
              </a:rPr>
              <a:t>Süt</a:t>
            </a:r>
            <a:r>
              <a:rPr lang="en-US" altLang="zh-CN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94" dirty="0">
                <a:solidFill>
                  <a:srgbClr val="000000"/>
                </a:solidFill>
                <a:latin typeface="Times New Roman"/>
                <a:ea typeface="Times New Roman"/>
              </a:rPr>
              <a:t>ürünlerinin</a:t>
            </a:r>
            <a:r>
              <a:rPr lang="en-US" altLang="zh-CN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10" dirty="0">
                <a:solidFill>
                  <a:srgbClr val="000000"/>
                </a:solidFill>
                <a:latin typeface="Times New Roman"/>
                <a:ea typeface="Times New Roman"/>
              </a:rPr>
              <a:t>saklanması;</a:t>
            </a:r>
            <a:r>
              <a:rPr lang="en-US" altLang="zh-CN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4" dirty="0">
                <a:solidFill>
                  <a:srgbClr val="000000"/>
                </a:solidFill>
                <a:latin typeface="Times New Roman"/>
                <a:ea typeface="Times New Roman"/>
              </a:rPr>
              <a:t>mikrobiyal</a:t>
            </a:r>
            <a:r>
              <a:rPr lang="en-US" altLang="zh-CN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20" dirty="0">
                <a:solidFill>
                  <a:srgbClr val="000000"/>
                </a:solidFill>
                <a:latin typeface="Times New Roman"/>
                <a:ea typeface="Times New Roman"/>
              </a:rPr>
              <a:t>bozulmayı</a:t>
            </a:r>
            <a:r>
              <a:rPr lang="en-US" altLang="zh-CN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20" dirty="0">
                <a:solidFill>
                  <a:srgbClr val="000000"/>
                </a:solidFill>
                <a:latin typeface="Times New Roman"/>
                <a:ea typeface="Times New Roman"/>
              </a:rPr>
              <a:t>önlemek</a:t>
            </a:r>
            <a:r>
              <a:rPr lang="en-US" altLang="zh-CN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94" dirty="0">
                <a:solidFill>
                  <a:srgbClr val="000000"/>
                </a:solidFill>
                <a:latin typeface="Times New Roman"/>
                <a:ea typeface="Times New Roman"/>
              </a:rPr>
              <a:t>suretiyle</a:t>
            </a:r>
            <a:r>
              <a:rPr lang="en-US" altLang="zh-CN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89" dirty="0">
                <a:solidFill>
                  <a:srgbClr val="000000"/>
                </a:solidFill>
                <a:latin typeface="Times New Roman"/>
                <a:ea typeface="Times New Roman"/>
              </a:rPr>
              <a:t>sağlanır.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0" dirty="0">
                <a:solidFill>
                  <a:srgbClr val="000000"/>
                </a:solidFill>
                <a:latin typeface="Times New Roman"/>
                <a:ea typeface="Times New Roman"/>
              </a:rPr>
              <a:t>Mikrobiyal</a:t>
            </a:r>
            <a:r>
              <a:rPr lang="en-US" altLang="zh-CN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94" dirty="0">
                <a:solidFill>
                  <a:srgbClr val="000000"/>
                </a:solidFill>
                <a:latin typeface="Times New Roman"/>
                <a:ea typeface="Times New Roman"/>
              </a:rPr>
              <a:t>gelişmeyi</a:t>
            </a:r>
            <a:r>
              <a:rPr lang="en-US" altLang="zh-CN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94" dirty="0">
                <a:solidFill>
                  <a:srgbClr val="000000"/>
                </a:solidFill>
                <a:latin typeface="Times New Roman"/>
                <a:ea typeface="Times New Roman"/>
              </a:rPr>
              <a:t>engelleyerek</a:t>
            </a:r>
            <a:r>
              <a:rPr lang="en-US" altLang="zh-CN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1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80" dirty="0">
                <a:solidFill>
                  <a:srgbClr val="000000"/>
                </a:solidFill>
                <a:latin typeface="Times New Roman"/>
                <a:ea typeface="Times New Roman"/>
              </a:rPr>
              <a:t>zararlı</a:t>
            </a:r>
            <a:r>
              <a:rPr lang="en-US" altLang="zh-CN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94" dirty="0">
                <a:solidFill>
                  <a:srgbClr val="000000"/>
                </a:solidFill>
                <a:latin typeface="Times New Roman"/>
                <a:ea typeface="Times New Roman"/>
              </a:rPr>
              <a:t>mikroorganizmaları</a:t>
            </a:r>
            <a:r>
              <a:rPr lang="en-US" altLang="zh-CN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20" dirty="0">
                <a:solidFill>
                  <a:srgbClr val="000000"/>
                </a:solidFill>
                <a:latin typeface="Times New Roman"/>
                <a:ea typeface="Times New Roman"/>
              </a:rPr>
              <a:t>dönüşümsüz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0" dirty="0">
                <a:solidFill>
                  <a:srgbClr val="000000"/>
                </a:solidFill>
                <a:latin typeface="Times New Roman"/>
                <a:ea typeface="Times New Roman"/>
              </a:rPr>
              <a:t>inaktive</a:t>
            </a:r>
            <a:r>
              <a:rPr lang="en-US" altLang="zh-CN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14" dirty="0">
                <a:solidFill>
                  <a:srgbClr val="000000"/>
                </a:solidFill>
                <a:latin typeface="Times New Roman"/>
                <a:ea typeface="Times New Roman"/>
              </a:rPr>
              <a:t>ederek</a:t>
            </a:r>
            <a:r>
              <a:rPr lang="en-US" altLang="zh-CN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2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20" dirty="0">
                <a:solidFill>
                  <a:srgbClr val="000000"/>
                </a:solidFill>
                <a:latin typeface="Times New Roman"/>
                <a:ea typeface="Times New Roman"/>
              </a:rPr>
              <a:t>üründen</a:t>
            </a:r>
            <a:r>
              <a:rPr lang="en-US" altLang="zh-CN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10" dirty="0">
                <a:solidFill>
                  <a:srgbClr val="000000"/>
                </a:solidFill>
                <a:latin typeface="Times New Roman"/>
                <a:ea typeface="Times New Roman"/>
              </a:rPr>
              <a:t>mikroorganizmaları</a:t>
            </a:r>
            <a:r>
              <a:rPr lang="en-US" altLang="zh-CN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29" dirty="0">
                <a:solidFill>
                  <a:srgbClr val="000000"/>
                </a:solidFill>
                <a:latin typeface="Times New Roman"/>
                <a:ea typeface="Times New Roman"/>
              </a:rPr>
              <a:t>mekanik</a:t>
            </a:r>
            <a:r>
              <a:rPr lang="en-US" altLang="zh-CN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0" dirty="0">
                <a:solidFill>
                  <a:srgbClr val="000000"/>
                </a:solidFill>
                <a:latin typeface="Times New Roman"/>
                <a:ea typeface="Times New Roman"/>
              </a:rPr>
              <a:t>yolla</a:t>
            </a:r>
            <a:r>
              <a:rPr lang="en-US" altLang="zh-CN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4" dirty="0">
                <a:solidFill>
                  <a:srgbClr val="000000"/>
                </a:solidFill>
                <a:latin typeface="Times New Roman"/>
                <a:ea typeface="Times New Roman"/>
              </a:rPr>
              <a:t>ayırarak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90" dirty="0">
                <a:solidFill>
                  <a:srgbClr val="000000"/>
                </a:solidFill>
                <a:latin typeface="Times New Roman"/>
                <a:ea typeface="Times New Roman"/>
              </a:rPr>
              <a:t>gerçekleştir</a:t>
            </a:r>
            <a:r>
              <a:rPr lang="en-US" altLang="zh-CN" spc="85" dirty="0">
                <a:solidFill>
                  <a:srgbClr val="000000"/>
                </a:solidFill>
                <a:latin typeface="Times New Roman"/>
                <a:ea typeface="Times New Roman"/>
              </a:rPr>
              <a:t>ilir.</a:t>
            </a:r>
          </a:p>
          <a:p>
            <a:pPr marL="274320" indent="-274320" hangingPunct="0">
              <a:lnSpc>
                <a:spcPct val="83333"/>
              </a:lnSpc>
              <a:buFont typeface="Wingdings"/>
              <a:buChar char="¢"/>
            </a:pPr>
            <a:r>
              <a:rPr lang="en-US" altLang="zh-CN" spc="129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Günümüzde</a:t>
            </a:r>
            <a:r>
              <a:rPr lang="en-US" altLang="zh-CN" spc="6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94" dirty="0">
                <a:solidFill>
                  <a:srgbClr val="000000"/>
                </a:solidFill>
                <a:latin typeface="Times New Roman"/>
                <a:ea typeface="Times New Roman"/>
              </a:rPr>
              <a:t>biyolojik</a:t>
            </a:r>
            <a:r>
              <a:rPr lang="en-US" altLang="zh-CN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4" dirty="0">
                <a:solidFill>
                  <a:srgbClr val="000000"/>
                </a:solidFill>
                <a:latin typeface="Times New Roman"/>
                <a:ea typeface="Times New Roman"/>
              </a:rPr>
              <a:t>koruyucular</a:t>
            </a:r>
            <a:r>
              <a:rPr lang="en-US" altLang="zh-CN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94" dirty="0">
                <a:solidFill>
                  <a:srgbClr val="000000"/>
                </a:solidFill>
                <a:latin typeface="Times New Roman"/>
                <a:ea typeface="Times New Roman"/>
              </a:rPr>
              <a:t>bilinen</a:t>
            </a:r>
            <a:r>
              <a:rPr lang="en-US" altLang="zh-CN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89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80" dirty="0">
                <a:solidFill>
                  <a:srgbClr val="000000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89" dirty="0">
                <a:solidFill>
                  <a:srgbClr val="000000"/>
                </a:solidFill>
                <a:latin typeface="Times New Roman"/>
                <a:ea typeface="Times New Roman"/>
              </a:rPr>
              <a:t>bakterileri</a:t>
            </a:r>
            <a:r>
              <a:rPr lang="en-US" altLang="zh-CN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1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0" dirty="0">
                <a:solidFill>
                  <a:srgbClr val="000000"/>
                </a:solidFill>
                <a:latin typeface="Times New Roman"/>
                <a:ea typeface="Times New Roman"/>
              </a:rPr>
              <a:t>bakteriyosinlerinin</a:t>
            </a:r>
            <a:r>
              <a:rPr lang="en-US" altLang="zh-CN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14" dirty="0">
                <a:solidFill>
                  <a:srgbClr val="000000"/>
                </a:solidFill>
                <a:latin typeface="Times New Roman"/>
                <a:ea typeface="Times New Roman"/>
              </a:rPr>
              <a:t>süt</a:t>
            </a:r>
            <a:r>
              <a:rPr lang="en-US" altLang="zh-CN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4" dirty="0">
                <a:solidFill>
                  <a:srgbClr val="000000"/>
                </a:solidFill>
                <a:latin typeface="Times New Roman"/>
                <a:ea typeface="Times New Roman"/>
              </a:rPr>
              <a:t>ürünlerinin</a:t>
            </a:r>
            <a:r>
              <a:rPr lang="en-US" altLang="zh-CN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10" dirty="0">
                <a:solidFill>
                  <a:srgbClr val="000000"/>
                </a:solidFill>
                <a:latin typeface="Times New Roman"/>
                <a:ea typeface="Times New Roman"/>
              </a:rPr>
              <a:t>üretiminde</a:t>
            </a:r>
            <a:r>
              <a:rPr lang="en-US" altLang="zh-CN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20" dirty="0">
                <a:solidFill>
                  <a:srgbClr val="000000"/>
                </a:solidFill>
                <a:latin typeface="Times New Roman"/>
                <a:ea typeface="Times New Roman"/>
              </a:rPr>
              <a:t>olduğu</a:t>
            </a:r>
            <a:r>
              <a:rPr lang="en-US" altLang="zh-CN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4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0" dirty="0">
                <a:solidFill>
                  <a:srgbClr val="000000"/>
                </a:solidFill>
                <a:latin typeface="Times New Roman"/>
                <a:ea typeface="Times New Roman"/>
              </a:rPr>
              <a:t>dayanıklılığının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0" dirty="0">
                <a:solidFill>
                  <a:srgbClr val="000000"/>
                </a:solidFill>
                <a:latin typeface="Times New Roman"/>
                <a:ea typeface="Times New Roman"/>
              </a:rPr>
              <a:t>arttırılmasında</a:t>
            </a:r>
            <a:r>
              <a:rPr lang="en-US" altLang="zh-CN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45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20" dirty="0">
                <a:solidFill>
                  <a:srgbClr val="000000"/>
                </a:solidFill>
                <a:latin typeface="Times New Roman"/>
                <a:ea typeface="Times New Roman"/>
              </a:rPr>
              <a:t>önemli</a:t>
            </a:r>
            <a:r>
              <a:rPr lang="en-US" altLang="zh-CN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94" dirty="0">
                <a:solidFill>
                  <a:srgbClr val="000000"/>
                </a:solidFill>
                <a:latin typeface="Times New Roman"/>
                <a:ea typeface="Times New Roman"/>
              </a:rPr>
              <a:t>rolleri</a:t>
            </a:r>
            <a:r>
              <a:rPr lang="en-US" altLang="zh-CN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0" dirty="0">
                <a:solidFill>
                  <a:srgbClr val="000000"/>
                </a:solidFill>
                <a:latin typeface="Times New Roman"/>
                <a:ea typeface="Times New Roman"/>
              </a:rPr>
              <a:t>vardır.</a:t>
            </a:r>
            <a:r>
              <a:rPr lang="en-US" altLang="zh-CN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10" dirty="0">
                <a:solidFill>
                  <a:srgbClr val="000000"/>
                </a:solidFill>
                <a:latin typeface="Times New Roman"/>
                <a:ea typeface="Times New Roman"/>
              </a:rPr>
              <a:t>İnsan</a:t>
            </a:r>
            <a:r>
              <a:rPr lang="en-US" altLang="zh-CN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4" dirty="0">
                <a:solidFill>
                  <a:srgbClr val="000000"/>
                </a:solidFill>
                <a:latin typeface="Times New Roman"/>
                <a:ea typeface="Times New Roman"/>
              </a:rPr>
              <a:t>sağlığının</a:t>
            </a:r>
            <a:r>
              <a:rPr lang="en-US" altLang="zh-CN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20" dirty="0">
                <a:solidFill>
                  <a:srgbClr val="000000"/>
                </a:solidFill>
                <a:latin typeface="Times New Roman"/>
                <a:ea typeface="Times New Roman"/>
              </a:rPr>
              <a:t>korunması,</a:t>
            </a:r>
            <a:r>
              <a:rPr lang="en-US" altLang="zh-CN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89" dirty="0">
                <a:solidFill>
                  <a:srgbClr val="000000"/>
                </a:solidFill>
                <a:latin typeface="Times New Roman"/>
                <a:ea typeface="Times New Roman"/>
              </a:rPr>
              <a:t>kaliteli</a:t>
            </a:r>
            <a:r>
              <a:rPr lang="en-US" altLang="zh-CN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2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4" dirty="0">
                <a:solidFill>
                  <a:srgbClr val="000000"/>
                </a:solidFill>
                <a:latin typeface="Times New Roman"/>
                <a:ea typeface="Times New Roman"/>
              </a:rPr>
              <a:t>standart</a:t>
            </a:r>
            <a:r>
              <a:rPr lang="en-US" altLang="zh-CN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10" dirty="0">
                <a:solidFill>
                  <a:srgbClr val="000000"/>
                </a:solidFill>
                <a:latin typeface="Times New Roman"/>
                <a:ea typeface="Times New Roman"/>
              </a:rPr>
              <a:t>ürünlerin</a:t>
            </a:r>
            <a:r>
              <a:rPr lang="en-US" altLang="zh-CN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14" dirty="0">
                <a:solidFill>
                  <a:srgbClr val="000000"/>
                </a:solidFill>
                <a:latin typeface="Times New Roman"/>
                <a:ea typeface="Times New Roman"/>
              </a:rPr>
              <a:t>elde</a:t>
            </a:r>
            <a:r>
              <a:rPr lang="en-US" altLang="zh-CN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14" dirty="0">
                <a:solidFill>
                  <a:srgbClr val="000000"/>
                </a:solidFill>
                <a:latin typeface="Times New Roman"/>
                <a:ea typeface="Times New Roman"/>
              </a:rPr>
              <a:t>edilmesi</a:t>
            </a:r>
            <a:r>
              <a:rPr lang="en-US" altLang="zh-CN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69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0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4" dirty="0">
                <a:solidFill>
                  <a:srgbClr val="000000"/>
                </a:solidFill>
                <a:latin typeface="Times New Roman"/>
                <a:ea typeface="Times New Roman"/>
              </a:rPr>
              <a:t>baktreilerin</a:t>
            </a:r>
            <a:r>
              <a:rPr lang="en-US" altLang="zh-CN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10" dirty="0">
                <a:solidFill>
                  <a:srgbClr val="000000"/>
                </a:solidFill>
                <a:latin typeface="Times New Roman"/>
                <a:ea typeface="Times New Roman"/>
              </a:rPr>
              <a:t>sahip</a:t>
            </a:r>
            <a:r>
              <a:rPr lang="en-US" altLang="zh-CN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10" dirty="0">
                <a:solidFill>
                  <a:srgbClr val="000000"/>
                </a:solidFill>
                <a:latin typeface="Times New Roman"/>
                <a:ea typeface="Times New Roman"/>
              </a:rPr>
              <a:t>oldukları</a:t>
            </a:r>
            <a:r>
              <a:rPr lang="en-US" altLang="zh-CN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10" dirty="0">
                <a:solidFill>
                  <a:srgbClr val="000000"/>
                </a:solidFill>
                <a:latin typeface="Times New Roman"/>
                <a:ea typeface="Times New Roman"/>
              </a:rPr>
              <a:t>teknolojik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89" dirty="0">
                <a:solidFill>
                  <a:srgbClr val="000000"/>
                </a:solidFill>
                <a:latin typeface="Times New Roman"/>
                <a:ea typeface="Times New Roman"/>
              </a:rPr>
              <a:t>özellikleri</a:t>
            </a:r>
            <a:r>
              <a:rPr lang="en-US" altLang="zh-CN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4" dirty="0">
                <a:solidFill>
                  <a:srgbClr val="000000"/>
                </a:solidFill>
                <a:latin typeface="Times New Roman"/>
                <a:ea typeface="Times New Roman"/>
              </a:rPr>
              <a:t>sayesinde</a:t>
            </a:r>
            <a:r>
              <a:rPr lang="en-US" altLang="zh-CN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14" dirty="0">
                <a:solidFill>
                  <a:srgbClr val="000000"/>
                </a:solidFill>
                <a:latin typeface="Times New Roman"/>
                <a:ea typeface="Times New Roman"/>
              </a:rPr>
              <a:t>doğal</a:t>
            </a:r>
            <a:r>
              <a:rPr lang="en-US" altLang="zh-CN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0" dirty="0">
                <a:solidFill>
                  <a:srgbClr val="000000"/>
                </a:solidFill>
                <a:latin typeface="Times New Roman"/>
                <a:ea typeface="Times New Roman"/>
              </a:rPr>
              <a:t>sağlanabilmektedir.</a:t>
            </a:r>
            <a:r>
              <a:rPr lang="en-US" altLang="zh-CN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20" dirty="0">
                <a:solidFill>
                  <a:srgbClr val="000000"/>
                </a:solidFill>
                <a:latin typeface="Times New Roman"/>
                <a:ea typeface="Times New Roman"/>
              </a:rPr>
              <a:t>Birçok</a:t>
            </a:r>
            <a:r>
              <a:rPr lang="en-US" altLang="zh-CN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0" dirty="0">
                <a:solidFill>
                  <a:srgbClr val="000000"/>
                </a:solidFill>
                <a:latin typeface="Times New Roman"/>
                <a:ea typeface="Times New Roman"/>
              </a:rPr>
              <a:t>süt</a:t>
            </a:r>
            <a:r>
              <a:rPr lang="en-US" altLang="zh-CN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20" dirty="0">
                <a:solidFill>
                  <a:srgbClr val="000000"/>
                </a:solidFill>
                <a:latin typeface="Times New Roman"/>
                <a:ea typeface="Times New Roman"/>
              </a:rPr>
              <a:t>ürününün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29" dirty="0">
                <a:solidFill>
                  <a:srgbClr val="000000"/>
                </a:solidFill>
                <a:latin typeface="Times New Roman"/>
                <a:ea typeface="Times New Roman"/>
              </a:rPr>
              <a:t>hazırlanmasında</a:t>
            </a:r>
            <a:r>
              <a:rPr lang="en-US" altLang="zh-CN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25" dirty="0">
                <a:solidFill>
                  <a:srgbClr val="000000"/>
                </a:solidFill>
                <a:latin typeface="Times New Roman"/>
                <a:ea typeface="Times New Roman"/>
              </a:rPr>
              <a:t>yararlanılan</a:t>
            </a:r>
            <a:r>
              <a:rPr lang="en-US" altLang="zh-CN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20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10" dirty="0">
                <a:solidFill>
                  <a:srgbClr val="000000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20" dirty="0">
                <a:solidFill>
                  <a:srgbClr val="000000"/>
                </a:solidFill>
                <a:latin typeface="Times New Roman"/>
                <a:ea typeface="Times New Roman"/>
              </a:rPr>
              <a:t>bakteri</a:t>
            </a:r>
            <a:r>
              <a:rPr lang="en-US" altLang="zh-CN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14" dirty="0">
                <a:solidFill>
                  <a:srgbClr val="000000"/>
                </a:solidFill>
                <a:latin typeface="Times New Roman"/>
                <a:ea typeface="Times New Roman"/>
              </a:rPr>
              <a:t>kültürleri</a:t>
            </a:r>
            <a:r>
              <a:rPr lang="en-US" altLang="zh-CN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45" dirty="0">
                <a:solidFill>
                  <a:srgbClr val="000000"/>
                </a:solidFill>
                <a:latin typeface="Times New Roman"/>
                <a:ea typeface="Times New Roman"/>
              </a:rPr>
              <a:t>ürünün</a:t>
            </a:r>
            <a:r>
              <a:rPr lang="en-US" altLang="zh-CN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10" dirty="0">
                <a:solidFill>
                  <a:srgbClr val="000000"/>
                </a:solidFill>
                <a:latin typeface="Times New Roman"/>
                <a:ea typeface="Times New Roman"/>
              </a:rPr>
              <a:t>kalitesini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0" dirty="0">
                <a:solidFill>
                  <a:srgbClr val="000000"/>
                </a:solidFill>
                <a:latin typeface="Times New Roman"/>
                <a:ea typeface="Times New Roman"/>
              </a:rPr>
              <a:t>iyileştirmenin</a:t>
            </a:r>
            <a:r>
              <a:rPr lang="en-US" altLang="zh-CN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29" dirty="0">
                <a:solidFill>
                  <a:srgbClr val="000000"/>
                </a:solidFill>
                <a:latin typeface="Times New Roman"/>
                <a:ea typeface="Times New Roman"/>
              </a:rPr>
              <a:t>yanı</a:t>
            </a:r>
            <a:r>
              <a:rPr lang="en-US" altLang="zh-CN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94" dirty="0">
                <a:solidFill>
                  <a:srgbClr val="000000"/>
                </a:solidFill>
                <a:latin typeface="Times New Roman"/>
                <a:ea typeface="Times New Roman"/>
              </a:rPr>
              <a:t>sıra</a:t>
            </a:r>
            <a:r>
              <a:rPr lang="en-US" altLang="zh-CN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4" dirty="0">
                <a:solidFill>
                  <a:srgbClr val="000000"/>
                </a:solidFill>
                <a:latin typeface="Times New Roman"/>
                <a:ea typeface="Times New Roman"/>
              </a:rPr>
              <a:t>onların</a:t>
            </a:r>
            <a:r>
              <a:rPr lang="en-US" altLang="zh-CN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25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29" dirty="0">
                <a:solidFill>
                  <a:srgbClr val="000000"/>
                </a:solidFill>
                <a:latin typeface="Times New Roman"/>
                <a:ea typeface="Times New Roman"/>
              </a:rPr>
              <a:t>uzun</a:t>
            </a:r>
            <a:r>
              <a:rPr lang="en-US" altLang="zh-CN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10" dirty="0">
                <a:solidFill>
                  <a:srgbClr val="000000"/>
                </a:solidFill>
                <a:latin typeface="Times New Roman"/>
                <a:ea typeface="Times New Roman"/>
              </a:rPr>
              <a:t>süre</a:t>
            </a:r>
            <a:r>
              <a:rPr lang="en-US" altLang="zh-CN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14" dirty="0">
                <a:solidFill>
                  <a:srgbClr val="000000"/>
                </a:solidFill>
                <a:latin typeface="Times New Roman"/>
                <a:ea typeface="Times New Roman"/>
              </a:rPr>
              <a:t>saklanmasını</a:t>
            </a:r>
            <a:r>
              <a:rPr lang="en-US" altLang="zh-CN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2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0" dirty="0">
                <a:solidFill>
                  <a:srgbClr val="000000"/>
                </a:solidFill>
                <a:latin typeface="Times New Roman"/>
                <a:ea typeface="Times New Roman"/>
              </a:rPr>
              <a:t>tüketici</a:t>
            </a:r>
            <a:r>
              <a:rPr lang="en-US" altLang="zh-CN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0" dirty="0">
                <a:solidFill>
                  <a:srgbClr val="000000"/>
                </a:solidFill>
                <a:latin typeface="Times New Roman"/>
                <a:ea typeface="Times New Roman"/>
              </a:rPr>
              <a:t>sağlığının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20" dirty="0">
                <a:solidFill>
                  <a:srgbClr val="000000"/>
                </a:solidFill>
                <a:latin typeface="Times New Roman"/>
                <a:ea typeface="Times New Roman"/>
              </a:rPr>
              <a:t>korunmasın</a:t>
            </a:r>
            <a:r>
              <a:rPr lang="en-US" altLang="zh-CN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35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10" dirty="0">
                <a:solidFill>
                  <a:srgbClr val="000000"/>
                </a:solidFill>
                <a:latin typeface="Times New Roman"/>
                <a:ea typeface="Times New Roman"/>
              </a:rPr>
              <a:t>katkıda</a:t>
            </a:r>
            <a:r>
              <a:rPr lang="en-US" altLang="zh-CN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10" dirty="0">
                <a:solidFill>
                  <a:srgbClr val="000000"/>
                </a:solidFill>
                <a:latin typeface="Times New Roman"/>
                <a:ea typeface="Times New Roman"/>
              </a:rPr>
              <a:t>bulunmaktadır.</a:t>
            </a:r>
            <a:r>
              <a:rPr lang="en-US" altLang="zh-CN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endParaRPr lang="tr-TR" altLang="zh-CN" spc="69" dirty="0" smtClean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274320" indent="-274320" hangingPunct="0">
              <a:lnSpc>
                <a:spcPct val="83333"/>
              </a:lnSpc>
              <a:buFont typeface="Wingdings"/>
              <a:buChar char="¢"/>
            </a:pPr>
            <a:r>
              <a:rPr lang="en-US" altLang="zh-CN" spc="175" dirty="0" smtClean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14" dirty="0">
                <a:solidFill>
                  <a:srgbClr val="000000"/>
                </a:solidFill>
                <a:latin typeface="Times New Roman"/>
                <a:ea typeface="Times New Roman"/>
              </a:rPr>
              <a:t>nedenle</a:t>
            </a:r>
            <a:r>
              <a:rPr lang="en-US" altLang="zh-CN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20" dirty="0">
                <a:solidFill>
                  <a:srgbClr val="000000"/>
                </a:solidFill>
                <a:latin typeface="Times New Roman"/>
                <a:ea typeface="Times New Roman"/>
              </a:rPr>
              <a:t>ürüne</a:t>
            </a:r>
            <a:r>
              <a:rPr lang="en-US" altLang="zh-CN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25" dirty="0">
                <a:solidFill>
                  <a:srgbClr val="000000"/>
                </a:solidFill>
                <a:latin typeface="Times New Roman"/>
                <a:ea typeface="Times New Roman"/>
              </a:rPr>
              <a:t>özgü</a:t>
            </a:r>
            <a:r>
              <a:rPr lang="en-US" altLang="zh-CN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4" dirty="0">
                <a:solidFill>
                  <a:srgbClr val="000000"/>
                </a:solidFill>
                <a:latin typeface="Times New Roman"/>
                <a:ea typeface="Times New Roman"/>
              </a:rPr>
              <a:t>seçilmiş</a:t>
            </a:r>
            <a:r>
              <a:rPr lang="en-US" altLang="zh-CN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0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0" dirty="0">
                <a:solidFill>
                  <a:srgbClr val="000000"/>
                </a:solidFill>
                <a:latin typeface="Times New Roman"/>
                <a:ea typeface="Times New Roman"/>
              </a:rPr>
              <a:t>bakteri</a:t>
            </a:r>
            <a:r>
              <a:rPr lang="en-US" altLang="zh-CN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0" dirty="0">
                <a:solidFill>
                  <a:srgbClr val="000000"/>
                </a:solidFill>
                <a:latin typeface="Times New Roman"/>
                <a:ea typeface="Times New Roman"/>
              </a:rPr>
              <a:t>kültürlerinin</a:t>
            </a:r>
            <a:r>
              <a:rPr lang="en-US" altLang="zh-CN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10" dirty="0">
                <a:solidFill>
                  <a:srgbClr val="000000"/>
                </a:solidFill>
                <a:latin typeface="Times New Roman"/>
                <a:ea typeface="Times New Roman"/>
              </a:rPr>
              <a:t>kullanımı</a:t>
            </a:r>
            <a:r>
              <a:rPr lang="en-US" altLang="zh-CN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85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4" dirty="0">
                <a:solidFill>
                  <a:srgbClr val="000000"/>
                </a:solidFill>
                <a:latin typeface="Times New Roman"/>
                <a:ea typeface="Times New Roman"/>
              </a:rPr>
              <a:t>güvenli,</a:t>
            </a:r>
            <a:r>
              <a:rPr lang="en-US" altLang="zh-CN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0" dirty="0">
                <a:solidFill>
                  <a:srgbClr val="000000"/>
                </a:solidFill>
                <a:latin typeface="Times New Roman"/>
                <a:ea typeface="Times New Roman"/>
              </a:rPr>
              <a:t>hijyenik,</a:t>
            </a:r>
            <a:r>
              <a:rPr lang="en-US" altLang="zh-CN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2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10" dirty="0">
                <a:solidFill>
                  <a:srgbClr val="000000"/>
                </a:solidFill>
                <a:latin typeface="Times New Roman"/>
                <a:ea typeface="Times New Roman"/>
              </a:rPr>
              <a:t>beğenilen</a:t>
            </a:r>
            <a:r>
              <a:rPr lang="en-US" altLang="zh-CN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4" dirty="0">
                <a:solidFill>
                  <a:srgbClr val="000000"/>
                </a:solidFill>
                <a:latin typeface="Times New Roman"/>
                <a:ea typeface="Times New Roman"/>
              </a:rPr>
              <a:t>süt</a:t>
            </a:r>
            <a:r>
              <a:rPr lang="en-US" altLang="zh-CN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4" dirty="0">
                <a:solidFill>
                  <a:srgbClr val="000000"/>
                </a:solidFill>
                <a:latin typeface="Times New Roman"/>
                <a:ea typeface="Times New Roman"/>
              </a:rPr>
              <a:t>ürünlerinin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94" dirty="0">
                <a:solidFill>
                  <a:srgbClr val="000000"/>
                </a:solidFill>
                <a:latin typeface="Times New Roman"/>
                <a:ea typeface="Times New Roman"/>
              </a:rPr>
              <a:t>elde</a:t>
            </a:r>
            <a:r>
              <a:rPr lang="en-US" altLang="zh-CN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94" dirty="0">
                <a:solidFill>
                  <a:srgbClr val="000000"/>
                </a:solidFill>
                <a:latin typeface="Times New Roman"/>
                <a:ea typeface="Times New Roman"/>
              </a:rPr>
              <a:t>edilmesi</a:t>
            </a:r>
            <a:r>
              <a:rPr lang="en-US" altLang="zh-CN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35" dirty="0">
                <a:solidFill>
                  <a:srgbClr val="000000"/>
                </a:solidFill>
                <a:latin typeface="Times New Roman"/>
                <a:ea typeface="Times New Roman"/>
              </a:rPr>
              <a:t>mümkün</a:t>
            </a:r>
            <a:r>
              <a:rPr lang="en-US" altLang="zh-CN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85" dirty="0">
                <a:solidFill>
                  <a:srgbClr val="000000"/>
                </a:solidFill>
                <a:latin typeface="Times New Roman"/>
                <a:ea typeface="Times New Roman"/>
              </a:rPr>
              <a:t>olur.</a:t>
            </a:r>
          </a:p>
          <a:p>
            <a:pPr marL="274320" indent="-274320" hangingPunct="0">
              <a:lnSpc>
                <a:spcPct val="88333"/>
              </a:lnSpc>
            </a:pPr>
            <a:r>
              <a:rPr lang="en-US" altLang="zh-CN" sz="1050" spc="145" dirty="0" smtClean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endParaRPr lang="en-US" altLang="zh-CN" sz="1500" spc="89" dirty="0">
              <a:solidFill>
                <a:srgbClr val="000000"/>
              </a:solidFill>
              <a:latin typeface="Times New Roman"/>
              <a:ea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7079" y="510363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274320" indent="-274320" hangingPunct="0">
              <a:lnSpc>
                <a:spcPct val="88333"/>
              </a:lnSpc>
            </a:pPr>
            <a:r>
              <a:rPr lang="en-US" altLang="zh-CN" spc="1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8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pc="6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89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bakterileri</a:t>
            </a:r>
            <a:r>
              <a:rPr lang="en-US" altLang="zh-CN" spc="6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1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önemli</a:t>
            </a:r>
            <a:r>
              <a:rPr lang="en-US" altLang="zh-CN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9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teknolojik</a:t>
            </a:r>
            <a:r>
              <a:rPr lang="en-US" altLang="zh-CN" spc="6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8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özelliklerini</a:t>
            </a:r>
            <a:r>
              <a:rPr lang="en-US" altLang="zh-CN" spc="85" dirty="0" smtClean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sahip</a:t>
            </a:r>
            <a:r>
              <a:rPr lang="en-US" altLang="zh-CN" spc="6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9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oldukları</a:t>
            </a:r>
            <a:r>
              <a:rPr lang="en-US" altLang="zh-CN" spc="6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1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enzim</a:t>
            </a:r>
            <a:r>
              <a:rPr lang="en-US" altLang="zh-CN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89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sistemleri</a:t>
            </a:r>
            <a:r>
              <a:rPr lang="en-US" altLang="zh-CN" spc="6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sayesinde</a:t>
            </a:r>
            <a:r>
              <a:rPr lang="en-US" altLang="zh-CN" spc="6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89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oluştururlar.bu</a:t>
            </a:r>
            <a:r>
              <a:rPr lang="en-US" altLang="zh-CN" spc="6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89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özellikleri</a:t>
            </a:r>
            <a:r>
              <a:rPr lang="en-US" altLang="zh-CN" spc="6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sayesinde</a:t>
            </a:r>
            <a:r>
              <a:rPr lang="en-US" altLang="zh-CN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9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yoğurt</a:t>
            </a:r>
            <a:r>
              <a:rPr lang="en-US" altLang="zh-CN" spc="94" dirty="0" smtClean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pc="6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85" dirty="0" smtClean="0">
                <a:solidFill>
                  <a:srgbClr val="000000"/>
                </a:solidFill>
                <a:latin typeface="Times New Roman"/>
                <a:ea typeface="Times New Roman"/>
              </a:rPr>
              <a:t>kefir,</a:t>
            </a:r>
            <a:r>
              <a:rPr lang="en-US" altLang="zh-CN" spc="6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kımız</a:t>
            </a:r>
            <a:r>
              <a:rPr lang="en-US" altLang="zh-CN" spc="1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pc="6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9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9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2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1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fermente</a:t>
            </a:r>
            <a:r>
              <a:rPr lang="en-US" altLang="zh-CN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süt</a:t>
            </a:r>
            <a:r>
              <a:rPr lang="en-US" altLang="zh-CN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1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ürünü</a:t>
            </a:r>
            <a:r>
              <a:rPr lang="en-US" altLang="zh-CN" spc="110" dirty="0" smtClean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9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farklı</a:t>
            </a:r>
            <a:r>
              <a:rPr lang="en-US" altLang="zh-CN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peynirler</a:t>
            </a:r>
            <a:r>
              <a:rPr lang="en-US" altLang="zh-CN" spc="1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tereyağı</a:t>
            </a:r>
            <a:r>
              <a:rPr lang="en-US" altLang="zh-CN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2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1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benzer</a:t>
            </a:r>
            <a:r>
              <a:rPr lang="en-US" altLang="zh-CN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süt</a:t>
            </a:r>
            <a:r>
              <a:rPr lang="en-US" altLang="zh-CN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ürünlerinin</a:t>
            </a:r>
            <a:r>
              <a:rPr lang="en-US" altLang="zh-CN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2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tüketiminde</a:t>
            </a:r>
            <a:r>
              <a:rPr lang="en-US" altLang="zh-CN" spc="89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2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kültür</a:t>
            </a:r>
            <a:r>
              <a:rPr lang="en-US" altLang="zh-CN" spc="9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2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pc="9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kullanılırlar</a:t>
            </a:r>
            <a:r>
              <a:rPr lang="en-US" altLang="zh-CN" spc="1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marL="274320" indent="-274320" hangingPunct="0">
              <a:lnSpc>
                <a:spcPct val="95416"/>
              </a:lnSpc>
            </a:pPr>
            <a:r>
              <a:rPr lang="en-US" altLang="zh-CN" sz="1800" spc="154" dirty="0" smtClean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800" spc="175" dirty="0" smtClean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pc="11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Herhangi</a:t>
            </a:r>
            <a:r>
              <a:rPr lang="en-US" altLang="zh-CN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pc="6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katkı</a:t>
            </a:r>
            <a:r>
              <a:rPr lang="en-US" altLang="zh-CN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2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maddesi</a:t>
            </a:r>
            <a:r>
              <a:rPr lang="en-US" altLang="zh-CN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gerektirmeden</a:t>
            </a:r>
            <a:r>
              <a:rPr lang="en-US" altLang="zh-CN" spc="104" dirty="0" smtClean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1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yalnız</a:t>
            </a:r>
            <a:r>
              <a:rPr lang="en-US" altLang="zh-CN" spc="6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kültür</a:t>
            </a:r>
            <a:r>
              <a:rPr lang="en-US" altLang="zh-CN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9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ilavesiyle</a:t>
            </a:r>
            <a:r>
              <a:rPr lang="en-US" altLang="zh-CN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2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ürünün</a:t>
            </a:r>
            <a:r>
              <a:rPr lang="en-US" altLang="zh-CN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2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89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sağlığın</a:t>
            </a:r>
            <a:r>
              <a:rPr lang="en-US" altLang="zh-CN" spc="69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1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korunmasına</a:t>
            </a:r>
            <a:r>
              <a:rPr lang="en-US" altLang="zh-CN" spc="69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kısaca</a:t>
            </a:r>
            <a:r>
              <a:rPr lang="en-US" altLang="zh-CN" spc="69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9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biyolojik</a:t>
            </a:r>
            <a:r>
              <a:rPr lang="en-US" altLang="zh-CN" spc="69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2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koruma</a:t>
            </a:r>
            <a:r>
              <a:rPr lang="en-US" altLang="zh-CN" spc="69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9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denilmektedir</a:t>
            </a:r>
            <a:r>
              <a:rPr lang="en-US" altLang="zh-CN" spc="94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marL="0">
              <a:lnSpc>
                <a:spcPct val="100000"/>
              </a:lnSpc>
            </a:pPr>
            <a:r>
              <a:rPr lang="en-US" altLang="zh-CN" sz="1800" spc="160" dirty="0" smtClean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800" spc="185" dirty="0" smtClean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pc="135" dirty="0" smtClean="0">
                <a:solidFill>
                  <a:srgbClr val="000000"/>
                </a:solidFill>
                <a:latin typeface="Times New Roman"/>
                <a:ea typeface="Times New Roman"/>
              </a:rPr>
              <a:t>Son</a:t>
            </a:r>
            <a:r>
              <a:rPr lang="en-US" altLang="zh-CN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yıllarda</a:t>
            </a:r>
            <a:r>
              <a:rPr lang="en-US" altLang="zh-CN" spc="69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pc="69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bakteri</a:t>
            </a:r>
            <a:r>
              <a:rPr lang="en-US" altLang="zh-CN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kültürlerinin</a:t>
            </a:r>
            <a:r>
              <a:rPr lang="en-US" altLang="zh-CN" spc="69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1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yanı</a:t>
            </a:r>
            <a:r>
              <a:rPr lang="en-US" altLang="zh-CN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89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sıra</a:t>
            </a:r>
            <a:r>
              <a:rPr lang="en-US" altLang="zh-CN" spc="89" dirty="0" smtClean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pc="69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1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onlardan</a:t>
            </a:r>
            <a:r>
              <a:rPr lang="en-US" altLang="zh-CN" spc="69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tr-TR" altLang="zh-CN" spc="69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pc="11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elde</a:t>
            </a:r>
            <a:r>
              <a:rPr lang="en-US" altLang="zh-CN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edilen</a:t>
            </a:r>
            <a:r>
              <a:rPr lang="tr-TR" altLang="zh-CN" spc="104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altLang="zh-CN" spc="1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Bakteriyosinler</a:t>
            </a:r>
            <a:r>
              <a:rPr lang="en-US" altLang="zh-CN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pc="6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2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gıdanın</a:t>
            </a:r>
            <a:r>
              <a:rPr lang="en-US" altLang="zh-CN" spc="6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1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korunmasında</a:t>
            </a:r>
            <a:r>
              <a:rPr lang="en-US" altLang="zh-CN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kullanılmaktadır</a:t>
            </a:r>
            <a:r>
              <a:rPr lang="en-US" altLang="zh-CN" spc="1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pc="6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endParaRPr lang="tr-TR" altLang="zh-CN" spc="60" dirty="0" smtClean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0">
              <a:lnSpc>
                <a:spcPct val="100000"/>
              </a:lnSpc>
            </a:pPr>
            <a:r>
              <a:rPr lang="en-US" altLang="zh-CN" spc="129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Saf</a:t>
            </a:r>
            <a:r>
              <a:rPr lang="en-US" altLang="zh-CN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pc="6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1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elde</a:t>
            </a:r>
            <a:r>
              <a:rPr lang="en-US" altLang="zh-CN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89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edilmeleri</a:t>
            </a:r>
            <a:r>
              <a:rPr lang="en-US" altLang="zh-CN" spc="6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oldukça</a:t>
            </a:r>
            <a:r>
              <a:rPr lang="en-US" altLang="zh-CN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2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zaman</a:t>
            </a:r>
            <a:r>
              <a:rPr lang="en-US" altLang="zh-CN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7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alıcı</a:t>
            </a:r>
            <a:r>
              <a:rPr lang="en-US" altLang="zh-CN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1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pc="6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9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pahalı</a:t>
            </a:r>
            <a:r>
              <a:rPr lang="en-US" altLang="zh-CN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olmasına</a:t>
            </a:r>
            <a:r>
              <a:rPr lang="en-US" altLang="zh-CN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89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karşın</a:t>
            </a:r>
            <a:r>
              <a:rPr lang="en-US" altLang="zh-CN" spc="89" dirty="0" smtClean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koruyuculuk</a:t>
            </a:r>
            <a:r>
              <a:rPr lang="en-US" altLang="zh-CN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8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özellikleri</a:t>
            </a:r>
            <a:r>
              <a:rPr lang="en-US" altLang="zh-CN" spc="80" dirty="0" smtClean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hedef</a:t>
            </a:r>
            <a:r>
              <a:rPr lang="en-US" altLang="zh-CN" spc="5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mikroorganizmaya</a:t>
            </a:r>
            <a:r>
              <a:rPr lang="en-US" altLang="zh-CN" spc="6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2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uygun</a:t>
            </a:r>
            <a:r>
              <a:rPr lang="en-US" altLang="zh-CN" spc="5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8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seçildikleri</a:t>
            </a:r>
            <a:r>
              <a:rPr lang="en-US" altLang="zh-CN" spc="6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1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durumda</a:t>
            </a:r>
            <a:r>
              <a:rPr lang="en-US" altLang="zh-CN" spc="6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1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pc="5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7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etkilidir</a:t>
            </a:r>
            <a:r>
              <a:rPr lang="en-US" altLang="zh-CN" spc="75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pc="6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Ayrıca</a:t>
            </a:r>
            <a:r>
              <a:rPr lang="en-US" altLang="zh-CN" spc="6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insan</a:t>
            </a:r>
            <a:r>
              <a:rPr lang="en-US" altLang="zh-CN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89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sağlığı</a:t>
            </a:r>
            <a:r>
              <a:rPr lang="en-US" altLang="zh-CN" spc="6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10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açısından</a:t>
            </a:r>
            <a:r>
              <a:rPr lang="en-US" altLang="zh-CN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9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kesinlikle</a:t>
            </a:r>
            <a:r>
              <a:rPr lang="en-US" altLang="zh-CN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89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zararlı</a:t>
            </a:r>
            <a:r>
              <a:rPr lang="en-US" altLang="zh-CN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89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değildir</a:t>
            </a:r>
            <a:r>
              <a:rPr lang="en-US" altLang="zh-CN" spc="89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9" name="Freeform 1729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0" name="Freeform 1730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1" name="Freeform 1731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2" name="Freeform 1732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3" name="Freeform 1733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4" name="Freeform 1734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5" name="Freeform 1735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6" name="TextBox 1736"/>
          <p:cNvSpPr txBox="1"/>
          <p:nvPr/>
        </p:nvSpPr>
        <p:spPr>
          <a:xfrm>
            <a:off x="548640" y="306322"/>
            <a:ext cx="7878319" cy="577337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763777">
              <a:lnSpc>
                <a:spcPct val="100000"/>
              </a:lnSpc>
            </a:pPr>
            <a:r>
              <a:rPr lang="en-US" altLang="zh-CN" sz="2400" spc="185" dirty="0">
                <a:solidFill>
                  <a:srgbClr val="555E6B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2400" spc="110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555E6B"/>
                </a:solidFill>
                <a:latin typeface="Times New Roman"/>
                <a:ea typeface="Times New Roman"/>
              </a:rPr>
              <a:t>Bakterilerin</a:t>
            </a:r>
            <a:r>
              <a:rPr lang="en-US" altLang="zh-CN" sz="2400" spc="114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5" dirty="0">
                <a:solidFill>
                  <a:srgbClr val="555E6B"/>
                </a:solidFill>
                <a:latin typeface="Times New Roman"/>
                <a:ea typeface="Times New Roman"/>
              </a:rPr>
              <a:t>Bakteriyosin</a:t>
            </a:r>
            <a:r>
              <a:rPr lang="en-US" altLang="zh-CN" sz="2400" spc="110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4" dirty="0">
                <a:solidFill>
                  <a:srgbClr val="555E6B"/>
                </a:solidFill>
                <a:latin typeface="Times New Roman"/>
                <a:ea typeface="Times New Roman"/>
              </a:rPr>
              <a:t>Oluşturma</a:t>
            </a:r>
          </a:p>
          <a:p>
            <a:pPr marL="0" indent="3167506">
              <a:lnSpc>
                <a:spcPct val="100000"/>
              </a:lnSpc>
            </a:pPr>
            <a:r>
              <a:rPr lang="en-US" altLang="zh-CN" sz="2400" spc="129" dirty="0">
                <a:solidFill>
                  <a:srgbClr val="555E6B"/>
                </a:solidFill>
                <a:latin typeface="Times New Roman"/>
                <a:ea typeface="Times New Roman"/>
              </a:rPr>
              <a:t>Özellikl</a:t>
            </a:r>
            <a:r>
              <a:rPr lang="en-US" altLang="zh-CN" sz="2400" spc="125" dirty="0">
                <a:solidFill>
                  <a:srgbClr val="555E6B"/>
                </a:solidFill>
                <a:latin typeface="Times New Roman"/>
                <a:ea typeface="Times New Roman"/>
              </a:rPr>
              <a:t>eri</a:t>
            </a:r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075"/>
              </a:lnSpc>
            </a:pPr>
            <a:endParaRPr lang="en-US" dirty="0"/>
          </a:p>
          <a:p>
            <a:pPr marL="274320" indent="-274320" hangingPunct="0">
              <a:lnSpc>
                <a:spcPct val="100000"/>
              </a:lnSpc>
            </a:pPr>
            <a:r>
              <a:rPr lang="en-US" altLang="zh-CN" sz="1650" spc="234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2400" spc="189" dirty="0">
                <a:solidFill>
                  <a:srgbClr val="000000"/>
                </a:solidFill>
                <a:latin typeface="Times New Roman"/>
                <a:ea typeface="Times New Roman"/>
              </a:rPr>
              <a:t>Doğal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ea typeface="Times New Roman"/>
              </a:rPr>
              <a:t>süt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ea typeface="Times New Roman"/>
              </a:rPr>
              <a:t>ürünleri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üzerinde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yapılan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mikrobiyolojik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incelemeler,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5" dirty="0">
                <a:solidFill>
                  <a:srgbClr val="000000"/>
                </a:solidFill>
                <a:latin typeface="Times New Roman"/>
                <a:ea typeface="Times New Roman"/>
              </a:rPr>
              <a:t>üretimden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tüketime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kadar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9" dirty="0">
                <a:solidFill>
                  <a:srgbClr val="000000"/>
                </a:solidFill>
                <a:latin typeface="Times New Roman"/>
                <a:ea typeface="Times New Roman"/>
              </a:rPr>
              <a:t>geçen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devrelerde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ea typeface="Times New Roman"/>
              </a:rPr>
              <a:t>verilen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mikrofloranın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önümli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kısmının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bakterilerinden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95" dirty="0">
                <a:solidFill>
                  <a:srgbClr val="000000"/>
                </a:solidFill>
                <a:latin typeface="Times New Roman"/>
                <a:ea typeface="Times New Roman"/>
              </a:rPr>
              <a:t>oluştuğu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göstermektedir.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9" dirty="0">
                <a:solidFill>
                  <a:srgbClr val="000000"/>
                </a:solidFill>
                <a:latin typeface="Times New Roman"/>
                <a:ea typeface="Times New Roman"/>
              </a:rPr>
              <a:t>nedenle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standart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9" dirty="0">
                <a:solidFill>
                  <a:srgbClr val="000000"/>
                </a:solidFill>
                <a:latin typeface="Times New Roman"/>
                <a:ea typeface="Times New Roman"/>
              </a:rPr>
              <a:t>üstün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kalitede,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dayanıklı,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sağlık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15" dirty="0">
                <a:solidFill>
                  <a:srgbClr val="000000"/>
                </a:solidFill>
                <a:latin typeface="Times New Roman"/>
                <a:ea typeface="Times New Roman"/>
              </a:rPr>
              <a:t>yönünden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95" dirty="0">
                <a:solidFill>
                  <a:srgbClr val="000000"/>
                </a:solidFill>
                <a:latin typeface="Times New Roman"/>
                <a:ea typeface="Times New Roman"/>
              </a:rPr>
              <a:t>sorun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95" dirty="0">
                <a:solidFill>
                  <a:srgbClr val="000000"/>
                </a:solidFill>
                <a:latin typeface="Times New Roman"/>
                <a:ea typeface="Times New Roman"/>
              </a:rPr>
              <a:t>oluşturmayan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süt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 err="1">
                <a:solidFill>
                  <a:srgbClr val="000000"/>
                </a:solidFill>
                <a:latin typeface="Times New Roman"/>
                <a:ea typeface="Times New Roman"/>
              </a:rPr>
              <a:t>ürünlerinin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9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yapımı</a:t>
            </a:r>
            <a:r>
              <a:rPr lang="en-US" altLang="zh-CN" sz="2400" spc="10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9" dirty="0">
                <a:solidFill>
                  <a:srgbClr val="000000"/>
                </a:solidFill>
                <a:latin typeface="Times New Roman"/>
                <a:ea typeface="Times New Roman"/>
              </a:rPr>
              <a:t>söz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0" dirty="0">
                <a:solidFill>
                  <a:srgbClr val="000000"/>
                </a:solidFill>
                <a:latin typeface="Times New Roman"/>
                <a:ea typeface="Times New Roman"/>
              </a:rPr>
              <a:t>konusu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bakteriler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kültür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kullanı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lır.</a:t>
            </a:r>
          </a:p>
          <a:p>
            <a:pPr>
              <a:lnSpc>
                <a:spcPts val="605"/>
              </a:lnSpc>
            </a:pPr>
            <a:endParaRPr lang="en-US" dirty="0"/>
          </a:p>
          <a:p>
            <a:pPr marL="274320" indent="-274320" hangingPunct="0">
              <a:lnSpc>
                <a:spcPct val="100000"/>
              </a:lnSpc>
            </a:pPr>
            <a:r>
              <a:rPr lang="en-US" altLang="zh-CN" sz="1650" spc="16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650" spc="17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ea typeface="Times New Roman"/>
              </a:rPr>
              <a:t>Bakteriyosinler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ea typeface="Times New Roman"/>
              </a:rPr>
              <a:t>gram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ea typeface="Times New Roman"/>
              </a:rPr>
              <a:t>(+)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ea typeface="Times New Roman"/>
              </a:rPr>
              <a:t>gram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ea typeface="Times New Roman"/>
              </a:rPr>
              <a:t>(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ea typeface="Times New Roman"/>
              </a:rPr>
              <a:t>)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ea typeface="Times New Roman"/>
              </a:rPr>
              <a:t>değişik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9" dirty="0">
                <a:solidFill>
                  <a:srgbClr val="000000"/>
                </a:solidFill>
                <a:latin typeface="Times New Roman"/>
                <a:ea typeface="Times New Roman"/>
              </a:rPr>
              <a:t>bakteri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türleri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95" dirty="0">
                <a:solidFill>
                  <a:srgbClr val="000000"/>
                </a:solidFill>
                <a:latin typeface="Times New Roman"/>
                <a:ea typeface="Times New Roman"/>
              </a:rPr>
              <a:t>tarafından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5" dirty="0">
                <a:solidFill>
                  <a:srgbClr val="000000"/>
                </a:solidFill>
                <a:latin typeface="Times New Roman"/>
                <a:ea typeface="Times New Roman"/>
              </a:rPr>
              <a:t>oluşturulur.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45" dirty="0">
                <a:solidFill>
                  <a:srgbClr val="000000"/>
                </a:solidFill>
                <a:latin typeface="Times New Roman"/>
                <a:ea typeface="Times New Roman"/>
              </a:rPr>
              <a:t>Yakın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türler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ea typeface="Times New Roman"/>
              </a:rPr>
              <a:t>farklı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ea typeface="Times New Roman"/>
              </a:rPr>
              <a:t>suşlarına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öldürücü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ea typeface="Times New Roman"/>
              </a:rPr>
              <a:t>engelleyici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ea typeface="Times New Roman"/>
              </a:rPr>
              <a:t>etkileri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ea typeface="Times New Roman"/>
              </a:rPr>
              <a:t>yüksektir.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Ribozomal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yolla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sentezlenen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protein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kaynaklı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polipeptid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ea typeface="Times New Roman"/>
              </a:rPr>
              <a:t>toksinlerdir.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7" name="Freeform 1737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8" name="Freeform 1738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9" name="Freeform 1739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0" name="Freeform 1740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" name="Freeform 1741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2" name="Freeform 1742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3" name="Freeform 1743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4" name="TextBox 1744"/>
          <p:cNvSpPr txBox="1"/>
          <p:nvPr/>
        </p:nvSpPr>
        <p:spPr>
          <a:xfrm>
            <a:off x="548640" y="45463"/>
            <a:ext cx="7321708" cy="487825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74320" indent="-274320" hangingPunct="0">
              <a:lnSpc>
                <a:spcPct val="100000"/>
              </a:lnSpc>
            </a:pPr>
            <a:r>
              <a:rPr lang="en-US" altLang="zh-CN" sz="1650" spc="27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Bakteriyosinler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bakterisidal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15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bakteriyostatik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aktiviteye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ea typeface="Times New Roman"/>
              </a:rPr>
              <a:t>sahiptirler.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45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bileşikler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antimikrobiyal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proteinler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95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ea typeface="Times New Roman"/>
              </a:rPr>
              <a:t>bilinirler.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4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kuvvetli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ea typeface="Times New Roman"/>
              </a:rPr>
              <a:t>inhibitörler,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antibiyorikler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yerine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kuvvetli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ea typeface="Times New Roman"/>
              </a:rPr>
              <a:t>alternetiflerdir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gıdalarda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9" dirty="0">
                <a:solidFill>
                  <a:srgbClr val="000000"/>
                </a:solidFill>
                <a:latin typeface="Times New Roman"/>
                <a:ea typeface="Times New Roman"/>
              </a:rPr>
              <a:t>kimyasal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5" dirty="0">
                <a:solidFill>
                  <a:srgbClr val="000000"/>
                </a:solidFill>
                <a:latin typeface="Times New Roman"/>
                <a:ea typeface="Times New Roman"/>
              </a:rPr>
              <a:t>koruyucuların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yerine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ea typeface="Times New Roman"/>
              </a:rPr>
              <a:t>kullanılırlar.</a:t>
            </a:r>
          </a:p>
          <a:p>
            <a:pPr>
              <a:lnSpc>
                <a:spcPts val="605"/>
              </a:lnSpc>
            </a:pPr>
            <a:endParaRPr lang="en-US" dirty="0"/>
          </a:p>
          <a:p>
            <a:pPr marL="274320" indent="-274320" hangingPunct="0">
              <a:lnSpc>
                <a:spcPct val="99583"/>
              </a:lnSpc>
            </a:pPr>
            <a:r>
              <a:rPr lang="en-US" altLang="zh-CN" sz="1650" spc="29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2400" spc="209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5" dirty="0">
                <a:solidFill>
                  <a:srgbClr val="000000"/>
                </a:solidFill>
                <a:latin typeface="Times New Roman"/>
                <a:ea typeface="Times New Roman"/>
              </a:rPr>
              <a:t>bakterilerinin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15" dirty="0">
                <a:solidFill>
                  <a:srgbClr val="000000"/>
                </a:solidFill>
                <a:latin typeface="Times New Roman"/>
                <a:ea typeface="Times New Roman"/>
              </a:rPr>
              <a:t>oluşturduğu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ea typeface="Times New Roman"/>
              </a:rPr>
              <a:t>bakteriyosinlerin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5" dirty="0">
                <a:solidFill>
                  <a:srgbClr val="000000"/>
                </a:solidFill>
                <a:latin typeface="Times New Roman"/>
                <a:ea typeface="Times New Roman"/>
              </a:rPr>
              <a:t>önemli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 err="1">
                <a:solidFill>
                  <a:srgbClr val="000000"/>
                </a:solidFill>
                <a:latin typeface="Times New Roman"/>
                <a:ea typeface="Times New Roman"/>
              </a:rPr>
              <a:t>kısmı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tr-TR" altLang="zh-CN" sz="2400" i="1" spc="135" dirty="0" smtClean="0">
                <a:solidFill>
                  <a:srgbClr val="000000"/>
                </a:solidFill>
                <a:latin typeface="Times New Roman"/>
              </a:rPr>
              <a:t>L</a:t>
            </a:r>
            <a:r>
              <a:rPr lang="en-US" altLang="zh-CN" sz="2400" i="1" spc="13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isteria</a:t>
            </a:r>
            <a:r>
              <a:rPr lang="en-US" altLang="zh-CN" sz="2400" i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i="1" spc="160" dirty="0">
                <a:solidFill>
                  <a:srgbClr val="000000"/>
                </a:solidFill>
                <a:latin typeface="Times New Roman"/>
                <a:ea typeface="Times New Roman"/>
              </a:rPr>
              <a:t>monocytogenes</a:t>
            </a:r>
            <a:r>
              <a:rPr lang="en-US" altLang="zh-CN" sz="2400" i="1" spc="89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i="1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ea typeface="Times New Roman"/>
              </a:rPr>
              <a:t>Clostridium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ea typeface="Times New Roman"/>
              </a:rPr>
              <a:t>türleri,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ea typeface="Times New Roman"/>
              </a:rPr>
              <a:t>Bacillus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ea typeface="Times New Roman"/>
              </a:rPr>
              <a:t>türleri,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i="1" spc="139" dirty="0">
                <a:solidFill>
                  <a:srgbClr val="000000"/>
                </a:solidFill>
                <a:latin typeface="Times New Roman"/>
                <a:ea typeface="Times New Roman"/>
              </a:rPr>
              <a:t>Escherichia</a:t>
            </a:r>
            <a:r>
              <a:rPr lang="en-US" altLang="zh-CN" sz="2400" i="1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ea typeface="Times New Roman"/>
              </a:rPr>
              <a:t>coli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i="1" spc="135" dirty="0">
                <a:solidFill>
                  <a:srgbClr val="000000"/>
                </a:solidFill>
                <a:latin typeface="Times New Roman"/>
                <a:ea typeface="Times New Roman"/>
              </a:rPr>
              <a:t>Helicobacter</a:t>
            </a:r>
            <a:r>
              <a:rPr lang="en-US" altLang="zh-CN" sz="2400" i="1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i="1" spc="129" dirty="0">
                <a:solidFill>
                  <a:srgbClr val="000000"/>
                </a:solidFill>
                <a:latin typeface="Times New Roman"/>
                <a:ea typeface="Times New Roman"/>
              </a:rPr>
              <a:t>pylori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5" dirty="0">
                <a:solidFill>
                  <a:srgbClr val="000000"/>
                </a:solidFill>
                <a:latin typeface="Times New Roman"/>
                <a:ea typeface="Times New Roman"/>
              </a:rPr>
              <a:t>pseudomonas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ea typeface="Times New Roman"/>
              </a:rPr>
              <a:t>türleri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bozucu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ea typeface="Times New Roman"/>
              </a:rPr>
              <a:t>hastalık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yapıcı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bakteri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türlerine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karşı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antimikrobiyal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etki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gö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sterirler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5" name="Freeform 1745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6" name="Freeform 1746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7" name="Freeform 1747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8" name="Freeform 1748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9" name="Freeform 1749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0" name="Freeform 1750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1" name="Freeform 1751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2" name="TextBox 1752"/>
          <p:cNvSpPr txBox="1"/>
          <p:nvPr/>
        </p:nvSpPr>
        <p:spPr>
          <a:xfrm>
            <a:off x="548640" y="307576"/>
            <a:ext cx="7352893" cy="610820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700" spc="200" dirty="0">
                <a:solidFill>
                  <a:srgbClr val="555E6B"/>
                </a:solidFill>
                <a:latin typeface="Times New Roman"/>
                <a:ea typeface="Times New Roman"/>
              </a:rPr>
              <a:t>B</a:t>
            </a:r>
            <a:r>
              <a:rPr lang="en-US" altLang="zh-CN" sz="2150" spc="145" dirty="0">
                <a:solidFill>
                  <a:srgbClr val="555E6B"/>
                </a:solidFill>
                <a:latin typeface="Times New Roman"/>
                <a:ea typeface="Times New Roman"/>
              </a:rPr>
              <a:t>AKTERİYOSİNLERİN</a:t>
            </a:r>
            <a:r>
              <a:rPr lang="en-US" altLang="zh-CN" sz="2150" spc="275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150" spc="135" dirty="0">
                <a:solidFill>
                  <a:srgbClr val="555E6B"/>
                </a:solidFill>
                <a:latin typeface="Times New Roman"/>
                <a:ea typeface="Times New Roman"/>
              </a:rPr>
              <a:t>SINIFLANDIRILMASI</a:t>
            </a:r>
          </a:p>
          <a:p>
            <a:pPr>
              <a:lnSpc>
                <a:spcPts val="1200"/>
              </a:lnSpc>
            </a:pPr>
            <a:endParaRPr lang="en-US" dirty="0"/>
          </a:p>
          <a:p>
            <a:pPr marL="274320" indent="-274320" hangingPunct="0">
              <a:lnSpc>
                <a:spcPct val="95416"/>
              </a:lnSpc>
            </a:pPr>
            <a:r>
              <a:rPr lang="en-US" altLang="zh-CN" sz="1650" spc="304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2400" b="1" spc="209" dirty="0">
                <a:solidFill>
                  <a:srgbClr val="000000"/>
                </a:solidFill>
                <a:latin typeface="Times New Roman"/>
                <a:ea typeface="Times New Roman"/>
              </a:rPr>
              <a:t>Birinci</a:t>
            </a:r>
            <a:r>
              <a:rPr lang="en-US" altLang="zh-CN" sz="2400" b="1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spc="259" dirty="0">
                <a:solidFill>
                  <a:srgbClr val="000000"/>
                </a:solidFill>
                <a:latin typeface="Times New Roman"/>
                <a:ea typeface="Times New Roman"/>
              </a:rPr>
              <a:t>grup</a:t>
            </a:r>
            <a:r>
              <a:rPr lang="en-US" altLang="zh-CN" sz="2400" b="1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spc="215" dirty="0">
                <a:solidFill>
                  <a:srgbClr val="000000"/>
                </a:solidFill>
                <a:latin typeface="Times New Roman"/>
                <a:ea typeface="Times New Roman"/>
              </a:rPr>
              <a:t>bakteriyosinler</a:t>
            </a:r>
            <a:r>
              <a:rPr lang="en-US" altLang="zh-CN" sz="2400" b="1" spc="209" dirty="0">
                <a:solidFill>
                  <a:srgbClr val="000000"/>
                </a:solidFill>
                <a:latin typeface="Times New Roman"/>
                <a:ea typeface="Times New Roman"/>
              </a:rPr>
              <a:t>:</a:t>
            </a:r>
            <a:r>
              <a:rPr lang="en-US" altLang="zh-CN" sz="2400" b="1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0" dirty="0">
                <a:solidFill>
                  <a:srgbClr val="000000"/>
                </a:solidFill>
                <a:latin typeface="Times New Roman"/>
                <a:ea typeface="Times New Roman"/>
              </a:rPr>
              <a:t>Lantibiyotikler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ea typeface="Times New Roman"/>
              </a:rPr>
              <a:t>(</a:t>
            </a:r>
            <a:r>
              <a:rPr lang="en-US" altLang="zh-CN" sz="2400" b="1" spc="200" dirty="0">
                <a:solidFill>
                  <a:srgbClr val="000000"/>
                </a:solidFill>
                <a:latin typeface="Times New Roman"/>
                <a:ea typeface="Times New Roman"/>
              </a:rPr>
              <a:t>Lanti</a:t>
            </a:r>
            <a:r>
              <a:rPr lang="en-US" altLang="zh-CN" sz="2400" spc="195" dirty="0">
                <a:solidFill>
                  <a:srgbClr val="000000"/>
                </a:solidFill>
                <a:latin typeface="Times New Roman"/>
                <a:ea typeface="Times New Roman"/>
              </a:rPr>
              <a:t>yonin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20" dirty="0">
                <a:solidFill>
                  <a:srgbClr val="000000"/>
                </a:solidFill>
                <a:latin typeface="Times New Roman"/>
                <a:ea typeface="Times New Roman"/>
              </a:rPr>
              <a:t>–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anti</a:t>
            </a:r>
            <a:r>
              <a:rPr lang="en-US" altLang="zh-CN" sz="2400" b="1" spc="179" dirty="0">
                <a:solidFill>
                  <a:srgbClr val="000000"/>
                </a:solidFill>
                <a:latin typeface="Times New Roman"/>
                <a:ea typeface="Times New Roman"/>
              </a:rPr>
              <a:t>biyotik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)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ea typeface="Times New Roman"/>
              </a:rPr>
              <a:t>bilinirler.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Lantiyonin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metillantiyonin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dehidroalanin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dehidrobutirin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ender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aminositleri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içeren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kısa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ea typeface="Times New Roman"/>
              </a:rPr>
              <a:t>peptidlerdir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(&lt;5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95" dirty="0">
                <a:solidFill>
                  <a:srgbClr val="000000"/>
                </a:solidFill>
                <a:latin typeface="Times New Roman"/>
                <a:ea typeface="Times New Roman"/>
              </a:rPr>
              <a:t>kDa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ea typeface="Times New Roman"/>
              </a:rPr>
              <a:t>).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ea typeface="Times New Roman"/>
              </a:rPr>
              <a:t>Örnekler;Nisin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ea typeface="Times New Roman"/>
              </a:rPr>
              <a:t>lactosin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ea typeface="Times New Roman"/>
              </a:rPr>
              <a:t>S.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ea typeface="Times New Roman"/>
              </a:rPr>
              <a:t>Lactisin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481.</a:t>
            </a:r>
          </a:p>
          <a:p>
            <a:pPr marL="274320" indent="-274320" hangingPunct="0">
              <a:lnSpc>
                <a:spcPct val="93333"/>
              </a:lnSpc>
            </a:pPr>
            <a:r>
              <a:rPr lang="en-US" altLang="zh-CN" sz="1700" spc="284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2400" b="1" spc="189" dirty="0">
                <a:solidFill>
                  <a:srgbClr val="000000"/>
                </a:solidFill>
                <a:latin typeface="Times New Roman"/>
                <a:ea typeface="Times New Roman"/>
              </a:rPr>
              <a:t>İkinci</a:t>
            </a:r>
            <a:r>
              <a:rPr lang="en-US" altLang="zh-CN" sz="2400" b="1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spc="234" dirty="0">
                <a:solidFill>
                  <a:srgbClr val="000000"/>
                </a:solidFill>
                <a:latin typeface="Times New Roman"/>
                <a:ea typeface="Times New Roman"/>
              </a:rPr>
              <a:t>grup</a:t>
            </a:r>
            <a:r>
              <a:rPr lang="en-US" altLang="zh-CN" sz="2400" b="1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spc="195" dirty="0">
                <a:solidFill>
                  <a:srgbClr val="000000"/>
                </a:solidFill>
                <a:latin typeface="Times New Roman"/>
                <a:ea typeface="Times New Roman"/>
              </a:rPr>
              <a:t>bakteriyosinler</a:t>
            </a:r>
            <a:r>
              <a:rPr lang="en-US" altLang="zh-CN" sz="2400" b="1" spc="204" dirty="0">
                <a:solidFill>
                  <a:srgbClr val="000000"/>
                </a:solidFill>
                <a:latin typeface="Times New Roman"/>
                <a:ea typeface="Times New Roman"/>
              </a:rPr>
              <a:t>:</a:t>
            </a:r>
            <a:r>
              <a:rPr lang="en-US" altLang="zh-CN" sz="2400" b="1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4" dirty="0">
                <a:solidFill>
                  <a:srgbClr val="000000"/>
                </a:solidFill>
                <a:latin typeface="Times New Roman"/>
                <a:ea typeface="Times New Roman"/>
              </a:rPr>
              <a:t>Kısa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20" dirty="0">
                <a:solidFill>
                  <a:srgbClr val="000000"/>
                </a:solidFill>
                <a:latin typeface="Times New Roman"/>
                <a:ea typeface="Times New Roman"/>
              </a:rPr>
              <a:t>(&lt;10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4" dirty="0">
                <a:solidFill>
                  <a:srgbClr val="000000"/>
                </a:solidFill>
                <a:latin typeface="Times New Roman"/>
                <a:ea typeface="Times New Roman"/>
              </a:rPr>
              <a:t>kDa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ea typeface="Times New Roman"/>
              </a:rPr>
              <a:t>),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ea typeface="Times New Roman"/>
              </a:rPr>
              <a:t>ısıya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ea typeface="Times New Roman"/>
              </a:rPr>
              <a:t>dayanıklı,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lantiyonin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içermeyen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peptidlerdir.3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ea typeface="Times New Roman"/>
              </a:rPr>
              <a:t>alt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0" dirty="0">
                <a:solidFill>
                  <a:srgbClr val="000000"/>
                </a:solidFill>
                <a:latin typeface="Times New Roman"/>
                <a:ea typeface="Times New Roman"/>
              </a:rPr>
              <a:t>gruba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ea typeface="Times New Roman"/>
              </a:rPr>
              <a:t>ayrılırla.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Listeria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türlerine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karşı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aktivite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ea typeface="Times New Roman"/>
              </a:rPr>
              <a:t>göstermeleriyle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5" dirty="0">
                <a:solidFill>
                  <a:srgbClr val="000000"/>
                </a:solidFill>
                <a:latin typeface="Times New Roman"/>
                <a:ea typeface="Times New Roman"/>
              </a:rPr>
              <a:t>dikkat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ea typeface="Times New Roman"/>
              </a:rPr>
              <a:t>çekmektedir.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ea typeface="Times New Roman"/>
              </a:rPr>
              <a:t>Örnekler,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ea typeface="Times New Roman"/>
              </a:rPr>
              <a:t>pediocinin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34" dirty="0">
                <a:solidFill>
                  <a:srgbClr val="000000"/>
                </a:solidFill>
                <a:latin typeface="Times New Roman"/>
                <a:ea typeface="Times New Roman"/>
              </a:rPr>
              <a:t>PA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ea typeface="Times New Roman"/>
              </a:rPr>
              <a:t>1,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ea typeface="Times New Roman"/>
              </a:rPr>
              <a:t>sakacin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ea typeface="Times New Roman"/>
              </a:rPr>
              <a:t>A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&amp;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ea typeface="Times New Roman"/>
              </a:rPr>
              <a:t>P,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ea typeface="Times New Roman"/>
              </a:rPr>
              <a:t>lactococcin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ea typeface="Times New Roman"/>
              </a:rPr>
              <a:t>vb.</a:t>
            </a:r>
          </a:p>
          <a:p>
            <a:pPr marL="274320" indent="-274320" hangingPunct="0">
              <a:lnSpc>
                <a:spcPct val="95416"/>
              </a:lnSpc>
            </a:pPr>
            <a:r>
              <a:rPr lang="en-US" altLang="zh-CN" sz="1650" spc="29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2400" b="1" spc="254" dirty="0">
                <a:solidFill>
                  <a:srgbClr val="000000"/>
                </a:solidFill>
                <a:latin typeface="Times New Roman"/>
                <a:ea typeface="Times New Roman"/>
              </a:rPr>
              <a:t>Üçüncü</a:t>
            </a:r>
            <a:r>
              <a:rPr lang="en-US" altLang="zh-CN" sz="2400" b="1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spc="245" dirty="0">
                <a:solidFill>
                  <a:srgbClr val="000000"/>
                </a:solidFill>
                <a:latin typeface="Times New Roman"/>
                <a:ea typeface="Times New Roman"/>
              </a:rPr>
              <a:t>grup</a:t>
            </a:r>
            <a:r>
              <a:rPr lang="en-US" altLang="zh-CN" sz="2400" b="1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spc="204" dirty="0">
                <a:solidFill>
                  <a:srgbClr val="000000"/>
                </a:solidFill>
                <a:latin typeface="Times New Roman"/>
                <a:ea typeface="Times New Roman"/>
              </a:rPr>
              <a:t>bakteriyosinler</a:t>
            </a:r>
            <a:r>
              <a:rPr lang="en-US" altLang="zh-CN" sz="2400" b="1" spc="175" dirty="0">
                <a:solidFill>
                  <a:srgbClr val="000000"/>
                </a:solidFill>
                <a:latin typeface="Times New Roman"/>
                <a:ea typeface="Times New Roman"/>
              </a:rPr>
              <a:t>:</a:t>
            </a:r>
            <a:r>
              <a:rPr lang="en-US" altLang="zh-CN" sz="2400" b="1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0" dirty="0">
                <a:solidFill>
                  <a:srgbClr val="000000"/>
                </a:solidFill>
                <a:latin typeface="Times New Roman"/>
                <a:ea typeface="Times New Roman"/>
              </a:rPr>
              <a:t>Büyük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25" dirty="0">
                <a:solidFill>
                  <a:srgbClr val="000000"/>
                </a:solidFill>
                <a:latin typeface="Times New Roman"/>
                <a:ea typeface="Times New Roman"/>
              </a:rPr>
              <a:t>(&gt;30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34" dirty="0">
                <a:solidFill>
                  <a:srgbClr val="000000"/>
                </a:solidFill>
                <a:latin typeface="Times New Roman"/>
                <a:ea typeface="Times New Roman"/>
              </a:rPr>
              <a:t>kDa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ea typeface="Times New Roman"/>
              </a:rPr>
              <a:t>)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ea typeface="Times New Roman"/>
              </a:rPr>
              <a:t>ısıl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kararsız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proteinlerdir.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İyi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karakterize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ea typeface="Times New Roman"/>
              </a:rPr>
              <a:t>edilmemiştir.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15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gruba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ea typeface="Times New Roman"/>
              </a:rPr>
              <a:t>helveticin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J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9" dirty="0">
                <a:solidFill>
                  <a:srgbClr val="000000"/>
                </a:solidFill>
                <a:latin typeface="Times New Roman"/>
                <a:ea typeface="Times New Roman"/>
              </a:rPr>
              <a:t>V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1829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örnek</a:t>
            </a:r>
            <a:r>
              <a:rPr lang="en-US" altLang="zh-CN" sz="2400" spc="69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ea typeface="Times New Roman"/>
              </a:rPr>
              <a:t>verilebilir.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3" name="Freeform 1753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4" name="Freeform 1754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5" name="Freeform 1755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6" name="Freeform 1756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7" name="Freeform 1757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8" name="Freeform 1758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9" name="Freeform 1759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0" name="TextBox 1760"/>
          <p:cNvSpPr txBox="1"/>
          <p:nvPr/>
        </p:nvSpPr>
        <p:spPr>
          <a:xfrm>
            <a:off x="534923" y="197404"/>
            <a:ext cx="7294216" cy="40010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74624" indent="-274624" hangingPunct="0">
              <a:lnSpc>
                <a:spcPct val="99583"/>
              </a:lnSpc>
            </a:pPr>
            <a:r>
              <a:rPr lang="en-US" altLang="zh-CN" sz="1400" spc="19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22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b="1" spc="170" dirty="0">
                <a:solidFill>
                  <a:srgbClr val="000000"/>
                </a:solidFill>
                <a:latin typeface="Times New Roman"/>
                <a:ea typeface="Times New Roman"/>
              </a:rPr>
              <a:t>Dördüncü</a:t>
            </a:r>
            <a:r>
              <a:rPr lang="en-US" altLang="zh-CN" sz="2000" b="1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spc="170" dirty="0">
                <a:solidFill>
                  <a:srgbClr val="000000"/>
                </a:solidFill>
                <a:latin typeface="Times New Roman"/>
                <a:ea typeface="Times New Roman"/>
              </a:rPr>
              <a:t>grup</a:t>
            </a:r>
            <a:r>
              <a:rPr lang="en-US" altLang="zh-CN" sz="2000" b="1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spc="135" dirty="0">
                <a:solidFill>
                  <a:srgbClr val="000000"/>
                </a:solidFill>
                <a:latin typeface="Times New Roman"/>
                <a:ea typeface="Times New Roman"/>
              </a:rPr>
              <a:t>bakteriyosinler</a:t>
            </a:r>
            <a:r>
              <a:rPr lang="en-US" altLang="zh-CN" sz="2000" b="1" spc="175" dirty="0">
                <a:solidFill>
                  <a:srgbClr val="000000"/>
                </a:solidFill>
                <a:latin typeface="Times New Roman"/>
                <a:ea typeface="Times New Roman"/>
              </a:rPr>
              <a:t>:</a:t>
            </a:r>
            <a:r>
              <a:rPr lang="en-US" altLang="zh-CN" sz="2000" b="1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Aktivite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lipid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karbonhidrat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parçalarına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ihtiyaç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5" dirty="0">
                <a:solidFill>
                  <a:srgbClr val="000000"/>
                </a:solidFill>
                <a:latin typeface="Times New Roman"/>
                <a:ea typeface="Times New Roman"/>
              </a:rPr>
              <a:t>duyan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bakteriyosinlerdir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Biyokimyasal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seviye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açısından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iyi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karakterize</a:t>
            </a:r>
          </a:p>
          <a:p>
            <a:pPr marL="274624" hangingPunct="0">
              <a:lnSpc>
                <a:spcPct val="100000"/>
              </a:lnSpc>
            </a:pP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edilmemiştir.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9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nedenle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fazla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incelenmeye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ihtiyaç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9" dirty="0">
                <a:solidFill>
                  <a:srgbClr val="000000"/>
                </a:solidFill>
                <a:latin typeface="Times New Roman"/>
                <a:ea typeface="Times New Roman"/>
              </a:rPr>
              <a:t>duyulm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aktadır.</a:t>
            </a:r>
          </a:p>
          <a:p>
            <a:pPr>
              <a:lnSpc>
                <a:spcPts val="1344"/>
              </a:lnSpc>
            </a:pPr>
            <a:endParaRPr lang="en-US" dirty="0"/>
          </a:p>
          <a:p>
            <a:pPr marL="54863" hangingPunct="0">
              <a:lnSpc>
                <a:spcPct val="100000"/>
              </a:lnSpc>
            </a:pPr>
            <a:r>
              <a:rPr lang="en-US" altLang="zh-CN" sz="3000" spc="215" dirty="0">
                <a:solidFill>
                  <a:srgbClr val="555E6B"/>
                </a:solidFill>
                <a:latin typeface="Times New Roman"/>
                <a:ea typeface="Times New Roman"/>
              </a:rPr>
              <a:t>B</a:t>
            </a:r>
            <a:r>
              <a:rPr lang="en-US" altLang="zh-CN" sz="2400" spc="154" dirty="0">
                <a:solidFill>
                  <a:srgbClr val="555E6B"/>
                </a:solidFill>
                <a:latin typeface="Times New Roman"/>
                <a:ea typeface="Times New Roman"/>
              </a:rPr>
              <a:t>AKTERİYOSİN</a:t>
            </a:r>
            <a:r>
              <a:rPr lang="en-US" altLang="zh-CN" sz="2400" spc="64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3000" spc="284" dirty="0">
                <a:solidFill>
                  <a:srgbClr val="555E6B"/>
                </a:solidFill>
                <a:latin typeface="Times New Roman"/>
                <a:ea typeface="Times New Roman"/>
              </a:rPr>
              <a:t>Ü</a:t>
            </a:r>
            <a:r>
              <a:rPr lang="en-US" altLang="zh-CN" sz="2400" spc="164" dirty="0">
                <a:solidFill>
                  <a:srgbClr val="555E6B"/>
                </a:solidFill>
                <a:latin typeface="Times New Roman"/>
                <a:ea typeface="Times New Roman"/>
              </a:rPr>
              <a:t>RETEN</a:t>
            </a:r>
            <a:r>
              <a:rPr lang="en-US" altLang="zh-CN" sz="2400" spc="64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3000" spc="215" dirty="0">
                <a:solidFill>
                  <a:srgbClr val="555E6B"/>
                </a:solidFill>
                <a:latin typeface="Times New Roman"/>
                <a:ea typeface="Times New Roman"/>
              </a:rPr>
              <a:t>L</a:t>
            </a:r>
            <a:r>
              <a:rPr lang="en-US" altLang="zh-CN" sz="2400" spc="160" dirty="0">
                <a:solidFill>
                  <a:srgbClr val="555E6B"/>
                </a:solidFill>
                <a:latin typeface="Times New Roman"/>
                <a:ea typeface="Times New Roman"/>
              </a:rPr>
              <a:t>AKTİK</a:t>
            </a:r>
            <a:r>
              <a:rPr lang="en-US" altLang="zh-CN" sz="2400" spc="64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3000" spc="250" dirty="0">
                <a:solidFill>
                  <a:srgbClr val="555E6B"/>
                </a:solidFill>
                <a:latin typeface="Times New Roman"/>
                <a:ea typeface="Times New Roman"/>
              </a:rPr>
              <a:t>A</a:t>
            </a:r>
            <a:r>
              <a:rPr lang="en-US" altLang="zh-CN" sz="2400" spc="129" dirty="0">
                <a:solidFill>
                  <a:srgbClr val="555E6B"/>
                </a:solidFill>
                <a:latin typeface="Times New Roman"/>
                <a:ea typeface="Times New Roman"/>
              </a:rPr>
              <a:t>SİT</a:t>
            </a:r>
            <a:r>
              <a:rPr lang="en-US" altLang="zh-CN" sz="2400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3000" spc="215" dirty="0">
                <a:solidFill>
                  <a:srgbClr val="555E6B"/>
                </a:solidFill>
                <a:latin typeface="Times New Roman"/>
                <a:ea typeface="Times New Roman"/>
              </a:rPr>
              <a:t>B</a:t>
            </a:r>
            <a:r>
              <a:rPr lang="en-US" altLang="zh-CN" sz="2400" spc="150" dirty="0">
                <a:solidFill>
                  <a:srgbClr val="555E6B"/>
                </a:solidFill>
                <a:latin typeface="Times New Roman"/>
                <a:ea typeface="Times New Roman"/>
              </a:rPr>
              <a:t>AKTERİLERİ</a:t>
            </a:r>
            <a:r>
              <a:rPr lang="en-US" altLang="zh-CN" sz="2400" spc="94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5" dirty="0">
                <a:solidFill>
                  <a:srgbClr val="555E6B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00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3000" spc="220" dirty="0">
                <a:solidFill>
                  <a:srgbClr val="555E6B"/>
                </a:solidFill>
                <a:latin typeface="Times New Roman"/>
                <a:ea typeface="Times New Roman"/>
              </a:rPr>
              <a:t>B</a:t>
            </a:r>
            <a:r>
              <a:rPr lang="en-US" altLang="zh-CN" sz="2400" spc="154" dirty="0">
                <a:solidFill>
                  <a:srgbClr val="555E6B"/>
                </a:solidFill>
                <a:latin typeface="Times New Roman"/>
                <a:ea typeface="Times New Roman"/>
              </a:rPr>
              <a:t>AKTERİYOSİNLER</a:t>
            </a:r>
          </a:p>
          <a:p>
            <a:pPr>
              <a:lnSpc>
                <a:spcPts val="1055"/>
              </a:lnSpc>
            </a:pPr>
            <a:endParaRPr lang="en-US" dirty="0"/>
          </a:p>
          <a:p>
            <a:pPr marL="274624" indent="-274624" hangingPunct="0">
              <a:lnSpc>
                <a:spcPct val="99583"/>
              </a:lnSpc>
            </a:pPr>
            <a:r>
              <a:rPr lang="en-US" altLang="zh-CN" sz="1400" spc="25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27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b="1" spc="189" dirty="0">
                <a:solidFill>
                  <a:srgbClr val="000000"/>
                </a:solidFill>
                <a:latin typeface="Times New Roman"/>
                <a:ea typeface="Times New Roman"/>
              </a:rPr>
              <a:t>Lactococcus</a:t>
            </a:r>
            <a:r>
              <a:rPr lang="en-US" altLang="zh-CN" sz="2000" b="1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spc="160" dirty="0">
                <a:solidFill>
                  <a:srgbClr val="000000"/>
                </a:solidFill>
                <a:latin typeface="Times New Roman"/>
                <a:ea typeface="Times New Roman"/>
              </a:rPr>
              <a:t>türleri</a:t>
            </a:r>
            <a:r>
              <a:rPr lang="en-US" altLang="zh-CN" sz="2000" b="1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spc="179" dirty="0">
                <a:solidFill>
                  <a:srgbClr val="000000"/>
                </a:solidFill>
                <a:latin typeface="Times New Roman"/>
                <a:ea typeface="Times New Roman"/>
              </a:rPr>
              <a:t>tarafından</a:t>
            </a:r>
            <a:r>
              <a:rPr lang="en-US" altLang="zh-CN" sz="2000" b="1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spc="170" dirty="0">
                <a:solidFill>
                  <a:srgbClr val="000000"/>
                </a:solidFill>
                <a:latin typeface="Times New Roman"/>
                <a:ea typeface="Times New Roman"/>
              </a:rPr>
              <a:t>üretilen</a:t>
            </a:r>
            <a:r>
              <a:rPr lang="en-US" altLang="zh-CN" sz="20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spc="160" dirty="0">
                <a:solidFill>
                  <a:srgbClr val="000000"/>
                </a:solidFill>
                <a:latin typeface="Times New Roman"/>
                <a:ea typeface="Times New Roman"/>
              </a:rPr>
              <a:t>bakteriyosinler</a:t>
            </a:r>
            <a:r>
              <a:rPr lang="en-US" altLang="zh-CN" sz="2000" spc="189" dirty="0">
                <a:solidFill>
                  <a:srgbClr val="000000"/>
                </a:solidFill>
                <a:latin typeface="Times New Roman"/>
                <a:ea typeface="Times New Roman"/>
              </a:rPr>
              <a:t>den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gıda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endüstrisinde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5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9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/>
              <a:t/>
            </a:r>
            <a:br>
              <a:rPr dirty="0"/>
            </a:b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yararlanılan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nişin,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diplococcin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lactostrepcin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lactisin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ea typeface="Times New Roman"/>
              </a:rPr>
              <a:t>3147’di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ea typeface="Times New Roman"/>
              </a:rPr>
              <a:t>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" name="Freeform 1761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2" name="Freeform 1762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3" name="Freeform 1763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4" name="Freeform 1764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5" name="Freeform 1765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6" name="Freeform 1766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7" name="Freeform 1767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8" name="TextBox 1768"/>
          <p:cNvSpPr txBox="1"/>
          <p:nvPr/>
        </p:nvSpPr>
        <p:spPr>
          <a:xfrm>
            <a:off x="548640" y="305609"/>
            <a:ext cx="7346984" cy="548718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74320" indent="-274320" hangingPunct="0">
              <a:lnSpc>
                <a:spcPct val="100000"/>
              </a:lnSpc>
            </a:pPr>
            <a:r>
              <a:rPr lang="en-US" altLang="zh-CN" sz="1400" spc="15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17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b="1" spc="110" dirty="0">
                <a:solidFill>
                  <a:srgbClr val="000000"/>
                </a:solidFill>
                <a:latin typeface="Times New Roman"/>
                <a:ea typeface="Times New Roman"/>
              </a:rPr>
              <a:t>Nisin</a:t>
            </a:r>
            <a:r>
              <a:rPr lang="en-US" altLang="zh-CN" sz="2000" b="1" spc="85" dirty="0">
                <a:solidFill>
                  <a:srgbClr val="000000"/>
                </a:solidFill>
                <a:latin typeface="Times New Roman"/>
                <a:ea typeface="Times New Roman"/>
              </a:rPr>
              <a:t>:</a:t>
            </a:r>
            <a:r>
              <a:rPr lang="en-US" altLang="zh-CN" sz="2000" b="1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10" dirty="0">
                <a:solidFill>
                  <a:srgbClr val="000000"/>
                </a:solidFill>
                <a:latin typeface="Times New Roman"/>
                <a:ea typeface="Times New Roman"/>
              </a:rPr>
              <a:t>Lactococcus</a:t>
            </a:r>
            <a:r>
              <a:rPr lang="en-US" altLang="zh-CN" sz="2000" i="1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89" dirty="0">
                <a:solidFill>
                  <a:srgbClr val="000000"/>
                </a:solidFill>
                <a:latin typeface="Times New Roman"/>
                <a:ea typeface="Times New Roman"/>
              </a:rPr>
              <a:t>lactis</a:t>
            </a:r>
            <a:r>
              <a:rPr lang="en-US" altLang="zh-CN" sz="2000" i="1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89" dirty="0">
                <a:solidFill>
                  <a:srgbClr val="000000"/>
                </a:solidFill>
                <a:latin typeface="Times New Roman"/>
                <a:ea typeface="Times New Roman"/>
              </a:rPr>
              <a:t>ssp.lactis’in</a:t>
            </a:r>
            <a:r>
              <a:rPr lang="en-US" altLang="zh-CN" sz="2000" i="1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bazı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ea typeface="Times New Roman"/>
              </a:rPr>
              <a:t>suşları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/>
              <a:t/>
            </a:r>
            <a:br>
              <a:rPr dirty="0"/>
            </a:b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tarafından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üretilen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polipeptiddir.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Nisinin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etkisi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genel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sporosidal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olup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sporosidal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olup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spor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/>
              <a:t/>
            </a:r>
            <a:br>
              <a:rPr dirty="0"/>
            </a:b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germinasyonunu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inhibe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eder.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Lakti</a:t>
            </a:r>
            <a:r>
              <a:rPr lang="tr-TR" altLang="zh-CN" sz="2000" spc="145" dirty="0" smtClean="0">
                <a:solidFill>
                  <a:srgbClr val="000000"/>
                </a:solidFill>
                <a:latin typeface="Times New Roman"/>
                <a:ea typeface="Times New Roman"/>
              </a:rPr>
              <a:t>k</a:t>
            </a:r>
            <a:r>
              <a:rPr lang="en-US" altLang="zh-CN" sz="2000" spc="8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 err="1">
                <a:solidFill>
                  <a:srgbClr val="000000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bakte</a:t>
            </a:r>
            <a:r>
              <a:rPr lang="tr-TR" altLang="zh-CN" sz="2000" spc="129" dirty="0" smtClean="0">
                <a:solidFill>
                  <a:srgbClr val="000000"/>
                </a:solidFill>
                <a:latin typeface="Times New Roman"/>
                <a:ea typeface="Times New Roman"/>
              </a:rPr>
              <a:t>r</a:t>
            </a:r>
            <a:r>
              <a:rPr lang="en-US" altLang="zh-CN" sz="2000" spc="129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ilerinin</a:t>
            </a:r>
            <a:r>
              <a:rPr lang="en-US" altLang="zh-CN" sz="2000" spc="89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ilk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tanımlanan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bakteriyosinidir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İlk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defa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1953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yılında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İngiltere’de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piyasaya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sürülmüştür.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09" dirty="0">
                <a:solidFill>
                  <a:srgbClr val="000000"/>
                </a:solidFill>
                <a:latin typeface="Times New Roman"/>
                <a:ea typeface="Times New Roman"/>
              </a:rPr>
              <a:t>FAO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29" dirty="0">
                <a:solidFill>
                  <a:srgbClr val="000000"/>
                </a:solidFill>
                <a:latin typeface="Times New Roman"/>
                <a:ea typeface="Times New Roman"/>
              </a:rPr>
              <a:t>WHO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kodeks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komitesi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1969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 err="1">
                <a:solidFill>
                  <a:srgbClr val="000000"/>
                </a:solidFill>
                <a:latin typeface="Times New Roman"/>
                <a:ea typeface="Times New Roman"/>
              </a:rPr>
              <a:t>yılında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ni</a:t>
            </a:r>
            <a:r>
              <a:rPr lang="tr-TR" altLang="zh-CN" sz="2000" spc="120" smtClean="0">
                <a:solidFill>
                  <a:srgbClr val="000000"/>
                </a:solidFill>
                <a:latin typeface="Times New Roman"/>
                <a:ea typeface="Times New Roman"/>
              </a:rPr>
              <a:t>si</a:t>
            </a:r>
            <a:r>
              <a:rPr lang="en-US" altLang="zh-CN" sz="2000" spc="120" smtClean="0">
                <a:solidFill>
                  <a:srgbClr val="000000"/>
                </a:solidFill>
                <a:latin typeface="Times New Roman"/>
                <a:ea typeface="Times New Roman"/>
              </a:rPr>
              <a:t>ni</a:t>
            </a:r>
            <a:r>
              <a:rPr lang="en-US" altLang="zh-CN" sz="2000" spc="8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süt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süt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ürünleri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gıda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katkı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maddesi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kabul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ettiğini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bildirmiştir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1983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yılında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Avrupa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gıda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katkı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listesine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29" dirty="0">
                <a:solidFill>
                  <a:srgbClr val="000000"/>
                </a:solidFill>
                <a:latin typeface="Times New Roman"/>
                <a:ea typeface="Times New Roman"/>
              </a:rPr>
              <a:t>E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234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</a:p>
          <a:p>
            <a:pPr marL="274320" hangingPunct="0">
              <a:lnSpc>
                <a:spcPct val="100000"/>
              </a:lnSpc>
            </a:pP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eklenmiştir.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Nisaplin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adıyla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piyasada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bulmak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9" dirty="0">
                <a:solidFill>
                  <a:srgbClr val="000000"/>
                </a:solidFill>
                <a:latin typeface="Times New Roman"/>
                <a:ea typeface="Times New Roman"/>
              </a:rPr>
              <a:t>mümkündür.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04" dirty="0">
                <a:solidFill>
                  <a:srgbClr val="000000"/>
                </a:solidFill>
                <a:latin typeface="Times New Roman"/>
                <a:ea typeface="Times New Roman"/>
              </a:rPr>
              <a:t>Lactococcus</a:t>
            </a:r>
            <a:r>
              <a:rPr lang="en-US" altLang="zh-CN" sz="2000" i="1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89" dirty="0" err="1">
                <a:solidFill>
                  <a:srgbClr val="000000"/>
                </a:solidFill>
                <a:latin typeface="Times New Roman"/>
                <a:ea typeface="Times New Roman"/>
              </a:rPr>
              <a:t>lactis</a:t>
            </a:r>
            <a:r>
              <a:rPr lang="en-US" altLang="zh-CN" sz="2000" i="1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10" dirty="0" smtClean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2000" i="1" spc="64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tr-TR" altLang="zh-CN" sz="2000" i="1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c</a:t>
            </a:r>
            <a:r>
              <a:rPr lang="en-US" altLang="zh-CN" sz="2000" i="1" spc="11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remoris</a:t>
            </a:r>
            <a:r>
              <a:rPr lang="en-US" altLang="zh-CN" sz="2000" i="1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ea typeface="Times New Roman"/>
              </a:rPr>
              <a:t>vejetatif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mikroorganizmaların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5" dirty="0">
                <a:solidFill>
                  <a:srgbClr val="000000"/>
                </a:solidFill>
                <a:latin typeface="Times New Roman"/>
                <a:ea typeface="Times New Roman"/>
              </a:rPr>
              <a:t>büyük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çoğunluğu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nişin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inhibe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edilebilir.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İnhibe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edilen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diğer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türler,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genellikle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G(+)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leuconostoc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Enterecoccos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Corynebacterium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Lactobacillus,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tr-TR" altLang="zh-CN" sz="2000" spc="85" dirty="0" smtClean="0">
                <a:solidFill>
                  <a:srgbClr val="000000"/>
                </a:solidFill>
                <a:latin typeface="Times New Roman"/>
              </a:rPr>
              <a:t>L</a:t>
            </a:r>
            <a:r>
              <a:rPr lang="en-US" altLang="zh-CN" sz="2000" spc="8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isteria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Micrococcus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Mycobakterium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Staphylococcus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aureus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Streptococcus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türle</a:t>
            </a:r>
            <a:r>
              <a:rPr lang="tr-TR" altLang="zh-CN" sz="2000" spc="129" dirty="0" smtClean="0">
                <a:solidFill>
                  <a:srgbClr val="000000"/>
                </a:solidFill>
                <a:latin typeface="Times New Roman"/>
                <a:ea typeface="Times New Roman"/>
              </a:rPr>
              <a:t>r</a:t>
            </a:r>
            <a:r>
              <a:rPr lang="en-US" altLang="zh-CN" sz="2000" spc="129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ine</a:t>
            </a:r>
            <a:r>
              <a:rPr lang="en-US" altLang="zh-CN" sz="2000" spc="8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ait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olanlardır.Bacillus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stearothermophilus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Bacillus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polymyxa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Bacillus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cereus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Bacillus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95" dirty="0">
                <a:solidFill>
                  <a:srgbClr val="000000"/>
                </a:solidFill>
                <a:latin typeface="Times New Roman"/>
                <a:ea typeface="Times New Roman"/>
              </a:rPr>
              <a:t>megaterium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spc="215" dirty="0" err="1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000" b="1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spc="16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ni</a:t>
            </a:r>
            <a:r>
              <a:rPr lang="tr-TR" altLang="zh-CN" sz="2000" b="1" spc="164" dirty="0" smtClean="0">
                <a:solidFill>
                  <a:srgbClr val="000000"/>
                </a:solidFill>
                <a:latin typeface="Times New Roman"/>
                <a:ea typeface="Times New Roman"/>
              </a:rPr>
              <a:t>s</a:t>
            </a:r>
            <a:r>
              <a:rPr lang="en-US" altLang="zh-CN" sz="2000" b="1" spc="16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ine</a:t>
            </a:r>
            <a:r>
              <a:rPr lang="en-US" altLang="zh-CN" sz="2000" b="1" spc="11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spc="179" dirty="0">
                <a:solidFill>
                  <a:srgbClr val="000000"/>
                </a:solidFill>
                <a:latin typeface="Times New Roman"/>
                <a:ea typeface="Times New Roman"/>
              </a:rPr>
              <a:t>duyarlı</a:t>
            </a:r>
            <a:r>
              <a:rPr lang="en-US" altLang="zh-CN" sz="2000" b="1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spc="185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000" b="1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spc="160" dirty="0">
                <a:solidFill>
                  <a:srgbClr val="000000"/>
                </a:solidFill>
                <a:latin typeface="Times New Roman"/>
                <a:ea typeface="Times New Roman"/>
              </a:rPr>
              <a:t>türlerdir.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Freeform 67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68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Freeform 69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Freeform 70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reeform 71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Freeform 72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Freeform 73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Freeform 74"/>
          <p:cNvSpPr/>
          <p:nvPr/>
        </p:nvSpPr>
        <p:spPr>
          <a:xfrm>
            <a:off x="0" y="548767"/>
            <a:ext cx="1622805" cy="1337690"/>
          </a:xfrm>
          <a:custGeom>
            <a:avLst/>
            <a:gdLst>
              <a:gd name="connsiteX0" fmla="*/ 0 w 1622805"/>
              <a:gd name="connsiteY0" fmla="*/ 1337690 h 1337690"/>
              <a:gd name="connsiteX1" fmla="*/ 1622805 w 1622805"/>
              <a:gd name="connsiteY1" fmla="*/ 1337690 h 1337690"/>
              <a:gd name="connsiteX2" fmla="*/ 1622805 w 1622805"/>
              <a:gd name="connsiteY2" fmla="*/ 0 h 1337690"/>
              <a:gd name="connsiteX3" fmla="*/ 0 w 1622805"/>
              <a:gd name="connsiteY3" fmla="*/ 0 h 1337690"/>
              <a:gd name="connsiteX4" fmla="*/ 0 w 1622805"/>
              <a:gd name="connsiteY4" fmla="*/ 1337690 h 1337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2805" h="1337690">
                <a:moveTo>
                  <a:pt x="0" y="1337690"/>
                </a:moveTo>
                <a:lnTo>
                  <a:pt x="1622805" y="1337690"/>
                </a:lnTo>
                <a:lnTo>
                  <a:pt x="1622805" y="0"/>
                </a:lnTo>
                <a:lnTo>
                  <a:pt x="0" y="0"/>
                </a:lnTo>
                <a:lnTo>
                  <a:pt x="0" y="133769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Freeform 75"/>
          <p:cNvSpPr/>
          <p:nvPr/>
        </p:nvSpPr>
        <p:spPr>
          <a:xfrm>
            <a:off x="1593850" y="527050"/>
            <a:ext cx="1936750" cy="1352550"/>
          </a:xfrm>
          <a:custGeom>
            <a:avLst/>
            <a:gdLst>
              <a:gd name="connsiteX0" fmla="*/ 28955 w 1936750"/>
              <a:gd name="connsiteY0" fmla="*/ 1359408 h 1352550"/>
              <a:gd name="connsiteX1" fmla="*/ 1943861 w 1936750"/>
              <a:gd name="connsiteY1" fmla="*/ 1359408 h 1352550"/>
              <a:gd name="connsiteX2" fmla="*/ 1943861 w 1936750"/>
              <a:gd name="connsiteY2" fmla="*/ 21717 h 1352550"/>
              <a:gd name="connsiteX3" fmla="*/ 28955 w 1936750"/>
              <a:gd name="connsiteY3" fmla="*/ 21717 h 1352550"/>
              <a:gd name="connsiteX4" fmla="*/ 28955 w 1936750"/>
              <a:gd name="connsiteY4" fmla="*/ 1359408 h 1352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36750" h="1352550">
                <a:moveTo>
                  <a:pt x="28955" y="1359408"/>
                </a:moveTo>
                <a:lnTo>
                  <a:pt x="1943861" y="1359408"/>
                </a:lnTo>
                <a:lnTo>
                  <a:pt x="1943861" y="21717"/>
                </a:lnTo>
                <a:lnTo>
                  <a:pt x="28955" y="21717"/>
                </a:lnTo>
                <a:lnTo>
                  <a:pt x="28955" y="1359408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Freeform 76"/>
          <p:cNvSpPr/>
          <p:nvPr/>
        </p:nvSpPr>
        <p:spPr>
          <a:xfrm>
            <a:off x="3511550" y="527050"/>
            <a:ext cx="1784350" cy="755650"/>
          </a:xfrm>
          <a:custGeom>
            <a:avLst/>
            <a:gdLst>
              <a:gd name="connsiteX0" fmla="*/ 26161 w 1784350"/>
              <a:gd name="connsiteY0" fmla="*/ 764159 h 755650"/>
              <a:gd name="connsiteX1" fmla="*/ 1795017 w 1784350"/>
              <a:gd name="connsiteY1" fmla="*/ 764159 h 755650"/>
              <a:gd name="connsiteX2" fmla="*/ 1795017 w 1784350"/>
              <a:gd name="connsiteY2" fmla="*/ 21653 h 755650"/>
              <a:gd name="connsiteX3" fmla="*/ 26161 w 1784350"/>
              <a:gd name="connsiteY3" fmla="*/ 21653 h 755650"/>
              <a:gd name="connsiteX4" fmla="*/ 26161 w 1784350"/>
              <a:gd name="connsiteY4" fmla="*/ 764159 h 755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84350" h="755650">
                <a:moveTo>
                  <a:pt x="26161" y="764159"/>
                </a:moveTo>
                <a:lnTo>
                  <a:pt x="1795017" y="764159"/>
                </a:lnTo>
                <a:lnTo>
                  <a:pt x="1795017" y="21653"/>
                </a:lnTo>
                <a:lnTo>
                  <a:pt x="26161" y="21653"/>
                </a:lnTo>
                <a:lnTo>
                  <a:pt x="26161" y="764159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Freeform 77"/>
          <p:cNvSpPr/>
          <p:nvPr/>
        </p:nvSpPr>
        <p:spPr>
          <a:xfrm>
            <a:off x="5276850" y="527050"/>
            <a:ext cx="1797050" cy="1352550"/>
          </a:xfrm>
          <a:custGeom>
            <a:avLst/>
            <a:gdLst>
              <a:gd name="connsiteX0" fmla="*/ 29717 w 1797050"/>
              <a:gd name="connsiteY0" fmla="*/ 1359408 h 1352550"/>
              <a:gd name="connsiteX1" fmla="*/ 1798573 w 1797050"/>
              <a:gd name="connsiteY1" fmla="*/ 1359408 h 1352550"/>
              <a:gd name="connsiteX2" fmla="*/ 1798573 w 1797050"/>
              <a:gd name="connsiteY2" fmla="*/ 21717 h 1352550"/>
              <a:gd name="connsiteX3" fmla="*/ 29717 w 1797050"/>
              <a:gd name="connsiteY3" fmla="*/ 21717 h 1352550"/>
              <a:gd name="connsiteX4" fmla="*/ 29717 w 1797050"/>
              <a:gd name="connsiteY4" fmla="*/ 1359408 h 1352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97050" h="1352550">
                <a:moveTo>
                  <a:pt x="29717" y="1359408"/>
                </a:moveTo>
                <a:lnTo>
                  <a:pt x="1798573" y="1359408"/>
                </a:lnTo>
                <a:lnTo>
                  <a:pt x="1798573" y="21717"/>
                </a:lnTo>
                <a:lnTo>
                  <a:pt x="29717" y="21717"/>
                </a:lnTo>
                <a:lnTo>
                  <a:pt x="29717" y="1359408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Freeform 78"/>
          <p:cNvSpPr/>
          <p:nvPr/>
        </p:nvSpPr>
        <p:spPr>
          <a:xfrm>
            <a:off x="7054850" y="527050"/>
            <a:ext cx="2089150" cy="1352550"/>
          </a:xfrm>
          <a:custGeom>
            <a:avLst/>
            <a:gdLst>
              <a:gd name="connsiteX0" fmla="*/ 20446 w 2089150"/>
              <a:gd name="connsiteY0" fmla="*/ 1359408 h 1352550"/>
              <a:gd name="connsiteX1" fmla="*/ 2089150 w 2089150"/>
              <a:gd name="connsiteY1" fmla="*/ 1359408 h 1352550"/>
              <a:gd name="connsiteX2" fmla="*/ 2089150 w 2089150"/>
              <a:gd name="connsiteY2" fmla="*/ 21717 h 1352550"/>
              <a:gd name="connsiteX3" fmla="*/ 20446 w 2089150"/>
              <a:gd name="connsiteY3" fmla="*/ 21717 h 1352550"/>
              <a:gd name="connsiteX4" fmla="*/ 20446 w 2089150"/>
              <a:gd name="connsiteY4" fmla="*/ 1359408 h 1352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89150" h="1352550">
                <a:moveTo>
                  <a:pt x="20446" y="1359408"/>
                </a:moveTo>
                <a:lnTo>
                  <a:pt x="2089150" y="1359408"/>
                </a:lnTo>
                <a:lnTo>
                  <a:pt x="2089150" y="21717"/>
                </a:lnTo>
                <a:lnTo>
                  <a:pt x="20446" y="21717"/>
                </a:lnTo>
                <a:lnTo>
                  <a:pt x="20446" y="1359408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Freeform 79"/>
          <p:cNvSpPr/>
          <p:nvPr/>
        </p:nvSpPr>
        <p:spPr>
          <a:xfrm>
            <a:off x="3511550" y="1263650"/>
            <a:ext cx="908050" cy="615950"/>
          </a:xfrm>
          <a:custGeom>
            <a:avLst/>
            <a:gdLst>
              <a:gd name="connsiteX0" fmla="*/ 26161 w 908050"/>
              <a:gd name="connsiteY0" fmla="*/ 622808 h 615950"/>
              <a:gd name="connsiteX1" fmla="*/ 910577 w 908050"/>
              <a:gd name="connsiteY1" fmla="*/ 622808 h 615950"/>
              <a:gd name="connsiteX2" fmla="*/ 910577 w 908050"/>
              <a:gd name="connsiteY2" fmla="*/ 27584 h 615950"/>
              <a:gd name="connsiteX3" fmla="*/ 26161 w 908050"/>
              <a:gd name="connsiteY3" fmla="*/ 27584 h 615950"/>
              <a:gd name="connsiteX4" fmla="*/ 26161 w 908050"/>
              <a:gd name="connsiteY4" fmla="*/ 622808 h 615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8050" h="615950">
                <a:moveTo>
                  <a:pt x="26161" y="622808"/>
                </a:moveTo>
                <a:lnTo>
                  <a:pt x="910577" y="622808"/>
                </a:lnTo>
                <a:lnTo>
                  <a:pt x="910577" y="27584"/>
                </a:lnTo>
                <a:lnTo>
                  <a:pt x="26161" y="27584"/>
                </a:lnTo>
                <a:lnTo>
                  <a:pt x="26161" y="622808"/>
                </a:lnTo>
                <a:close/>
              </a:path>
            </a:pathLst>
          </a:custGeom>
          <a:solidFill>
            <a:srgbClr val="E6E6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Freeform 80"/>
          <p:cNvSpPr/>
          <p:nvPr/>
        </p:nvSpPr>
        <p:spPr>
          <a:xfrm>
            <a:off x="4400550" y="1263650"/>
            <a:ext cx="895350" cy="615950"/>
          </a:xfrm>
          <a:custGeom>
            <a:avLst/>
            <a:gdLst>
              <a:gd name="connsiteX0" fmla="*/ 21590 w 895350"/>
              <a:gd name="connsiteY0" fmla="*/ 622808 h 615950"/>
              <a:gd name="connsiteX1" fmla="*/ 906005 w 895350"/>
              <a:gd name="connsiteY1" fmla="*/ 622808 h 615950"/>
              <a:gd name="connsiteX2" fmla="*/ 906005 w 895350"/>
              <a:gd name="connsiteY2" fmla="*/ 27584 h 615950"/>
              <a:gd name="connsiteX3" fmla="*/ 21590 w 895350"/>
              <a:gd name="connsiteY3" fmla="*/ 27584 h 615950"/>
              <a:gd name="connsiteX4" fmla="*/ 21590 w 895350"/>
              <a:gd name="connsiteY4" fmla="*/ 622808 h 615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95350" h="615950">
                <a:moveTo>
                  <a:pt x="21590" y="622808"/>
                </a:moveTo>
                <a:lnTo>
                  <a:pt x="906005" y="622808"/>
                </a:lnTo>
                <a:lnTo>
                  <a:pt x="906005" y="27584"/>
                </a:lnTo>
                <a:lnTo>
                  <a:pt x="21590" y="27584"/>
                </a:lnTo>
                <a:lnTo>
                  <a:pt x="21590" y="622808"/>
                </a:lnTo>
                <a:close/>
              </a:path>
            </a:pathLst>
          </a:custGeom>
          <a:solidFill>
            <a:srgbClr val="E6E6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Freeform 81"/>
          <p:cNvSpPr/>
          <p:nvPr/>
        </p:nvSpPr>
        <p:spPr>
          <a:xfrm>
            <a:off x="7054850" y="1860550"/>
            <a:ext cx="2089150" cy="755650"/>
          </a:xfrm>
          <a:custGeom>
            <a:avLst/>
            <a:gdLst>
              <a:gd name="connsiteX0" fmla="*/ 20446 w 2089150"/>
              <a:gd name="connsiteY0" fmla="*/ 761111 h 755650"/>
              <a:gd name="connsiteX1" fmla="*/ 2089150 w 2089150"/>
              <a:gd name="connsiteY1" fmla="*/ 761111 h 755650"/>
              <a:gd name="connsiteX2" fmla="*/ 2089150 w 2089150"/>
              <a:gd name="connsiteY2" fmla="*/ 25831 h 755650"/>
              <a:gd name="connsiteX3" fmla="*/ 20446 w 2089150"/>
              <a:gd name="connsiteY3" fmla="*/ 25831 h 755650"/>
              <a:gd name="connsiteX4" fmla="*/ 20446 w 2089150"/>
              <a:gd name="connsiteY4" fmla="*/ 761111 h 755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89150" h="755650">
                <a:moveTo>
                  <a:pt x="20446" y="761111"/>
                </a:moveTo>
                <a:lnTo>
                  <a:pt x="2089150" y="761111"/>
                </a:lnTo>
                <a:lnTo>
                  <a:pt x="2089150" y="25831"/>
                </a:lnTo>
                <a:lnTo>
                  <a:pt x="20446" y="25831"/>
                </a:lnTo>
                <a:lnTo>
                  <a:pt x="20446" y="761111"/>
                </a:lnTo>
                <a:close/>
              </a:path>
            </a:pathLst>
          </a:custGeom>
          <a:solidFill>
            <a:srgbClr val="FEFEFE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Freeform 82"/>
          <p:cNvSpPr/>
          <p:nvPr/>
        </p:nvSpPr>
        <p:spPr>
          <a:xfrm>
            <a:off x="0" y="2621711"/>
            <a:ext cx="1622805" cy="735279"/>
          </a:xfrm>
          <a:custGeom>
            <a:avLst/>
            <a:gdLst>
              <a:gd name="connsiteX0" fmla="*/ 0 w 1622805"/>
              <a:gd name="connsiteY0" fmla="*/ 735279 h 735279"/>
              <a:gd name="connsiteX1" fmla="*/ 1622805 w 1622805"/>
              <a:gd name="connsiteY1" fmla="*/ 735279 h 735279"/>
              <a:gd name="connsiteX2" fmla="*/ 1622805 w 1622805"/>
              <a:gd name="connsiteY2" fmla="*/ 0 h 735279"/>
              <a:gd name="connsiteX3" fmla="*/ 0 w 1622805"/>
              <a:gd name="connsiteY3" fmla="*/ 0 h 735279"/>
              <a:gd name="connsiteX4" fmla="*/ 0 w 1622805"/>
              <a:gd name="connsiteY4" fmla="*/ 735279 h 735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2805" h="735279">
                <a:moveTo>
                  <a:pt x="0" y="735279"/>
                </a:moveTo>
                <a:lnTo>
                  <a:pt x="1622805" y="735279"/>
                </a:lnTo>
                <a:lnTo>
                  <a:pt x="1622805" y="0"/>
                </a:lnTo>
                <a:lnTo>
                  <a:pt x="0" y="0"/>
                </a:lnTo>
                <a:lnTo>
                  <a:pt x="0" y="735279"/>
                </a:lnTo>
                <a:close/>
              </a:path>
            </a:pathLst>
          </a:custGeom>
          <a:solidFill>
            <a:srgbClr val="E6E6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Freeform 83"/>
          <p:cNvSpPr/>
          <p:nvPr/>
        </p:nvSpPr>
        <p:spPr>
          <a:xfrm>
            <a:off x="1593850" y="2597150"/>
            <a:ext cx="1936750" cy="755650"/>
          </a:xfrm>
          <a:custGeom>
            <a:avLst/>
            <a:gdLst>
              <a:gd name="connsiteX0" fmla="*/ 28955 w 1936750"/>
              <a:gd name="connsiteY0" fmla="*/ 759841 h 755650"/>
              <a:gd name="connsiteX1" fmla="*/ 1943861 w 1936750"/>
              <a:gd name="connsiteY1" fmla="*/ 759841 h 755650"/>
              <a:gd name="connsiteX2" fmla="*/ 1943861 w 1936750"/>
              <a:gd name="connsiteY2" fmla="*/ 24561 h 755650"/>
              <a:gd name="connsiteX3" fmla="*/ 28955 w 1936750"/>
              <a:gd name="connsiteY3" fmla="*/ 24561 h 755650"/>
              <a:gd name="connsiteX4" fmla="*/ 28955 w 1936750"/>
              <a:gd name="connsiteY4" fmla="*/ 759841 h 755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36750" h="755650">
                <a:moveTo>
                  <a:pt x="28955" y="759841"/>
                </a:moveTo>
                <a:lnTo>
                  <a:pt x="1943861" y="759841"/>
                </a:lnTo>
                <a:lnTo>
                  <a:pt x="1943861" y="24561"/>
                </a:lnTo>
                <a:lnTo>
                  <a:pt x="28955" y="24561"/>
                </a:lnTo>
                <a:lnTo>
                  <a:pt x="28955" y="759841"/>
                </a:lnTo>
                <a:close/>
              </a:path>
            </a:pathLst>
          </a:custGeom>
          <a:solidFill>
            <a:srgbClr val="E6E6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Freeform 84"/>
          <p:cNvSpPr/>
          <p:nvPr/>
        </p:nvSpPr>
        <p:spPr>
          <a:xfrm>
            <a:off x="3511550" y="2597150"/>
            <a:ext cx="908050" cy="755650"/>
          </a:xfrm>
          <a:custGeom>
            <a:avLst/>
            <a:gdLst>
              <a:gd name="connsiteX0" fmla="*/ 26161 w 908050"/>
              <a:gd name="connsiteY0" fmla="*/ 759841 h 755650"/>
              <a:gd name="connsiteX1" fmla="*/ 910577 w 908050"/>
              <a:gd name="connsiteY1" fmla="*/ 759841 h 755650"/>
              <a:gd name="connsiteX2" fmla="*/ 910577 w 908050"/>
              <a:gd name="connsiteY2" fmla="*/ 24561 h 755650"/>
              <a:gd name="connsiteX3" fmla="*/ 26161 w 908050"/>
              <a:gd name="connsiteY3" fmla="*/ 24561 h 755650"/>
              <a:gd name="connsiteX4" fmla="*/ 26161 w 908050"/>
              <a:gd name="connsiteY4" fmla="*/ 759841 h 755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8050" h="755650">
                <a:moveTo>
                  <a:pt x="26161" y="759841"/>
                </a:moveTo>
                <a:lnTo>
                  <a:pt x="910577" y="759841"/>
                </a:lnTo>
                <a:lnTo>
                  <a:pt x="910577" y="24561"/>
                </a:lnTo>
                <a:lnTo>
                  <a:pt x="26161" y="24561"/>
                </a:lnTo>
                <a:lnTo>
                  <a:pt x="26161" y="759841"/>
                </a:lnTo>
                <a:close/>
              </a:path>
            </a:pathLst>
          </a:custGeom>
          <a:solidFill>
            <a:srgbClr val="E6E6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Freeform 85"/>
          <p:cNvSpPr/>
          <p:nvPr/>
        </p:nvSpPr>
        <p:spPr>
          <a:xfrm>
            <a:off x="4400550" y="2597150"/>
            <a:ext cx="895350" cy="755650"/>
          </a:xfrm>
          <a:custGeom>
            <a:avLst/>
            <a:gdLst>
              <a:gd name="connsiteX0" fmla="*/ 21590 w 895350"/>
              <a:gd name="connsiteY0" fmla="*/ 759841 h 755650"/>
              <a:gd name="connsiteX1" fmla="*/ 906005 w 895350"/>
              <a:gd name="connsiteY1" fmla="*/ 759841 h 755650"/>
              <a:gd name="connsiteX2" fmla="*/ 906005 w 895350"/>
              <a:gd name="connsiteY2" fmla="*/ 24561 h 755650"/>
              <a:gd name="connsiteX3" fmla="*/ 21590 w 895350"/>
              <a:gd name="connsiteY3" fmla="*/ 24561 h 755650"/>
              <a:gd name="connsiteX4" fmla="*/ 21590 w 895350"/>
              <a:gd name="connsiteY4" fmla="*/ 759841 h 755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95350" h="755650">
                <a:moveTo>
                  <a:pt x="21590" y="759841"/>
                </a:moveTo>
                <a:lnTo>
                  <a:pt x="906005" y="759841"/>
                </a:lnTo>
                <a:lnTo>
                  <a:pt x="906005" y="24561"/>
                </a:lnTo>
                <a:lnTo>
                  <a:pt x="21590" y="24561"/>
                </a:lnTo>
                <a:lnTo>
                  <a:pt x="21590" y="759841"/>
                </a:lnTo>
                <a:close/>
              </a:path>
            </a:pathLst>
          </a:custGeom>
          <a:solidFill>
            <a:srgbClr val="E6E6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Freeform 86"/>
          <p:cNvSpPr/>
          <p:nvPr/>
        </p:nvSpPr>
        <p:spPr>
          <a:xfrm>
            <a:off x="5276850" y="2597150"/>
            <a:ext cx="1797050" cy="755650"/>
          </a:xfrm>
          <a:custGeom>
            <a:avLst/>
            <a:gdLst>
              <a:gd name="connsiteX0" fmla="*/ 29717 w 1797050"/>
              <a:gd name="connsiteY0" fmla="*/ 759841 h 755650"/>
              <a:gd name="connsiteX1" fmla="*/ 1798573 w 1797050"/>
              <a:gd name="connsiteY1" fmla="*/ 759841 h 755650"/>
              <a:gd name="connsiteX2" fmla="*/ 1798573 w 1797050"/>
              <a:gd name="connsiteY2" fmla="*/ 24561 h 755650"/>
              <a:gd name="connsiteX3" fmla="*/ 29717 w 1797050"/>
              <a:gd name="connsiteY3" fmla="*/ 24561 h 755650"/>
              <a:gd name="connsiteX4" fmla="*/ 29717 w 1797050"/>
              <a:gd name="connsiteY4" fmla="*/ 759841 h 755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97050" h="755650">
                <a:moveTo>
                  <a:pt x="29717" y="759841"/>
                </a:moveTo>
                <a:lnTo>
                  <a:pt x="1798573" y="759841"/>
                </a:lnTo>
                <a:lnTo>
                  <a:pt x="1798573" y="24561"/>
                </a:lnTo>
                <a:lnTo>
                  <a:pt x="29717" y="24561"/>
                </a:lnTo>
                <a:lnTo>
                  <a:pt x="29717" y="759841"/>
                </a:lnTo>
                <a:close/>
              </a:path>
            </a:pathLst>
          </a:custGeom>
          <a:solidFill>
            <a:srgbClr val="E6E6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Freeform 87"/>
          <p:cNvSpPr/>
          <p:nvPr/>
        </p:nvSpPr>
        <p:spPr>
          <a:xfrm>
            <a:off x="7054850" y="2597150"/>
            <a:ext cx="2089150" cy="755650"/>
          </a:xfrm>
          <a:custGeom>
            <a:avLst/>
            <a:gdLst>
              <a:gd name="connsiteX0" fmla="*/ 20446 w 2089150"/>
              <a:gd name="connsiteY0" fmla="*/ 759841 h 755650"/>
              <a:gd name="connsiteX1" fmla="*/ 2089150 w 2089150"/>
              <a:gd name="connsiteY1" fmla="*/ 759841 h 755650"/>
              <a:gd name="connsiteX2" fmla="*/ 2089150 w 2089150"/>
              <a:gd name="connsiteY2" fmla="*/ 24561 h 755650"/>
              <a:gd name="connsiteX3" fmla="*/ 20446 w 2089150"/>
              <a:gd name="connsiteY3" fmla="*/ 24561 h 755650"/>
              <a:gd name="connsiteX4" fmla="*/ 20446 w 2089150"/>
              <a:gd name="connsiteY4" fmla="*/ 759841 h 755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89150" h="755650">
                <a:moveTo>
                  <a:pt x="20446" y="759841"/>
                </a:moveTo>
                <a:lnTo>
                  <a:pt x="2089150" y="759841"/>
                </a:lnTo>
                <a:lnTo>
                  <a:pt x="2089150" y="24561"/>
                </a:lnTo>
                <a:lnTo>
                  <a:pt x="20446" y="24561"/>
                </a:lnTo>
                <a:lnTo>
                  <a:pt x="20446" y="759841"/>
                </a:lnTo>
                <a:close/>
              </a:path>
            </a:pathLst>
          </a:custGeom>
          <a:solidFill>
            <a:srgbClr val="E6E6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Freeform 88"/>
          <p:cNvSpPr/>
          <p:nvPr/>
        </p:nvSpPr>
        <p:spPr>
          <a:xfrm>
            <a:off x="7054850" y="3333750"/>
            <a:ext cx="2089150" cy="768350"/>
          </a:xfrm>
          <a:custGeom>
            <a:avLst/>
            <a:gdLst>
              <a:gd name="connsiteX0" fmla="*/ 20446 w 2089150"/>
              <a:gd name="connsiteY0" fmla="*/ 772160 h 768350"/>
              <a:gd name="connsiteX1" fmla="*/ 2089150 w 2089150"/>
              <a:gd name="connsiteY1" fmla="*/ 772160 h 768350"/>
              <a:gd name="connsiteX2" fmla="*/ 2089150 w 2089150"/>
              <a:gd name="connsiteY2" fmla="*/ 23266 h 768350"/>
              <a:gd name="connsiteX3" fmla="*/ 20446 w 2089150"/>
              <a:gd name="connsiteY3" fmla="*/ 23266 h 768350"/>
              <a:gd name="connsiteX4" fmla="*/ 20446 w 2089150"/>
              <a:gd name="connsiteY4" fmla="*/ 772160 h 768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89150" h="768350">
                <a:moveTo>
                  <a:pt x="20446" y="772160"/>
                </a:moveTo>
                <a:lnTo>
                  <a:pt x="2089150" y="772160"/>
                </a:lnTo>
                <a:lnTo>
                  <a:pt x="2089150" y="23266"/>
                </a:lnTo>
                <a:lnTo>
                  <a:pt x="20446" y="23266"/>
                </a:lnTo>
                <a:lnTo>
                  <a:pt x="20446" y="772160"/>
                </a:lnTo>
                <a:close/>
              </a:path>
            </a:pathLst>
          </a:custGeom>
          <a:solidFill>
            <a:srgbClr val="FEFEFE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Freeform 89"/>
          <p:cNvSpPr/>
          <p:nvPr/>
        </p:nvSpPr>
        <p:spPr>
          <a:xfrm>
            <a:off x="0" y="4105859"/>
            <a:ext cx="1622805" cy="1094536"/>
          </a:xfrm>
          <a:custGeom>
            <a:avLst/>
            <a:gdLst>
              <a:gd name="connsiteX0" fmla="*/ 0 w 1622805"/>
              <a:gd name="connsiteY0" fmla="*/ 1094536 h 1094536"/>
              <a:gd name="connsiteX1" fmla="*/ 1622805 w 1622805"/>
              <a:gd name="connsiteY1" fmla="*/ 1094536 h 1094536"/>
              <a:gd name="connsiteX2" fmla="*/ 1622805 w 1622805"/>
              <a:gd name="connsiteY2" fmla="*/ 0 h 1094536"/>
              <a:gd name="connsiteX3" fmla="*/ 0 w 1622805"/>
              <a:gd name="connsiteY3" fmla="*/ 0 h 1094536"/>
              <a:gd name="connsiteX4" fmla="*/ 0 w 1622805"/>
              <a:gd name="connsiteY4" fmla="*/ 1094536 h 1094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2805" h="1094536">
                <a:moveTo>
                  <a:pt x="0" y="1094536"/>
                </a:moveTo>
                <a:lnTo>
                  <a:pt x="1622805" y="1094536"/>
                </a:lnTo>
                <a:lnTo>
                  <a:pt x="1622805" y="0"/>
                </a:lnTo>
                <a:lnTo>
                  <a:pt x="0" y="0"/>
                </a:lnTo>
                <a:lnTo>
                  <a:pt x="0" y="1094536"/>
                </a:lnTo>
                <a:close/>
              </a:path>
            </a:pathLst>
          </a:custGeom>
          <a:solidFill>
            <a:srgbClr val="E6E6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Freeform 90"/>
          <p:cNvSpPr/>
          <p:nvPr/>
        </p:nvSpPr>
        <p:spPr>
          <a:xfrm>
            <a:off x="1593850" y="4083050"/>
            <a:ext cx="1936750" cy="1111250"/>
          </a:xfrm>
          <a:custGeom>
            <a:avLst/>
            <a:gdLst>
              <a:gd name="connsiteX0" fmla="*/ 28955 w 1936750"/>
              <a:gd name="connsiteY0" fmla="*/ 1117346 h 1111250"/>
              <a:gd name="connsiteX1" fmla="*/ 1943861 w 1936750"/>
              <a:gd name="connsiteY1" fmla="*/ 1117346 h 1111250"/>
              <a:gd name="connsiteX2" fmla="*/ 1943861 w 1936750"/>
              <a:gd name="connsiteY2" fmla="*/ 22809 h 1111250"/>
              <a:gd name="connsiteX3" fmla="*/ 28955 w 1936750"/>
              <a:gd name="connsiteY3" fmla="*/ 22809 h 1111250"/>
              <a:gd name="connsiteX4" fmla="*/ 28955 w 1936750"/>
              <a:gd name="connsiteY4" fmla="*/ 1117346 h 1111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36750" h="1111250">
                <a:moveTo>
                  <a:pt x="28955" y="1117346"/>
                </a:moveTo>
                <a:lnTo>
                  <a:pt x="1943861" y="1117346"/>
                </a:lnTo>
                <a:lnTo>
                  <a:pt x="1943861" y="22809"/>
                </a:lnTo>
                <a:lnTo>
                  <a:pt x="28955" y="22809"/>
                </a:lnTo>
                <a:lnTo>
                  <a:pt x="28955" y="1117346"/>
                </a:lnTo>
                <a:close/>
              </a:path>
            </a:pathLst>
          </a:custGeom>
          <a:solidFill>
            <a:srgbClr val="E6E6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Freeform 91"/>
          <p:cNvSpPr/>
          <p:nvPr/>
        </p:nvSpPr>
        <p:spPr>
          <a:xfrm>
            <a:off x="3511550" y="4083050"/>
            <a:ext cx="908050" cy="1111250"/>
          </a:xfrm>
          <a:custGeom>
            <a:avLst/>
            <a:gdLst>
              <a:gd name="connsiteX0" fmla="*/ 26161 w 908050"/>
              <a:gd name="connsiteY0" fmla="*/ 1117346 h 1111250"/>
              <a:gd name="connsiteX1" fmla="*/ 910577 w 908050"/>
              <a:gd name="connsiteY1" fmla="*/ 1117346 h 1111250"/>
              <a:gd name="connsiteX2" fmla="*/ 910577 w 908050"/>
              <a:gd name="connsiteY2" fmla="*/ 22809 h 1111250"/>
              <a:gd name="connsiteX3" fmla="*/ 26161 w 908050"/>
              <a:gd name="connsiteY3" fmla="*/ 22809 h 1111250"/>
              <a:gd name="connsiteX4" fmla="*/ 26161 w 908050"/>
              <a:gd name="connsiteY4" fmla="*/ 1117346 h 1111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8050" h="1111250">
                <a:moveTo>
                  <a:pt x="26161" y="1117346"/>
                </a:moveTo>
                <a:lnTo>
                  <a:pt x="910577" y="1117346"/>
                </a:lnTo>
                <a:lnTo>
                  <a:pt x="910577" y="22809"/>
                </a:lnTo>
                <a:lnTo>
                  <a:pt x="26161" y="22809"/>
                </a:lnTo>
                <a:lnTo>
                  <a:pt x="26161" y="1117346"/>
                </a:lnTo>
                <a:close/>
              </a:path>
            </a:pathLst>
          </a:custGeom>
          <a:solidFill>
            <a:srgbClr val="E6E6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Freeform 92"/>
          <p:cNvSpPr/>
          <p:nvPr/>
        </p:nvSpPr>
        <p:spPr>
          <a:xfrm>
            <a:off x="4400550" y="4083050"/>
            <a:ext cx="895350" cy="1111250"/>
          </a:xfrm>
          <a:custGeom>
            <a:avLst/>
            <a:gdLst>
              <a:gd name="connsiteX0" fmla="*/ 21590 w 895350"/>
              <a:gd name="connsiteY0" fmla="*/ 1117346 h 1111250"/>
              <a:gd name="connsiteX1" fmla="*/ 906005 w 895350"/>
              <a:gd name="connsiteY1" fmla="*/ 1117346 h 1111250"/>
              <a:gd name="connsiteX2" fmla="*/ 906005 w 895350"/>
              <a:gd name="connsiteY2" fmla="*/ 22809 h 1111250"/>
              <a:gd name="connsiteX3" fmla="*/ 21590 w 895350"/>
              <a:gd name="connsiteY3" fmla="*/ 22809 h 1111250"/>
              <a:gd name="connsiteX4" fmla="*/ 21590 w 895350"/>
              <a:gd name="connsiteY4" fmla="*/ 1117346 h 1111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95350" h="1111250">
                <a:moveTo>
                  <a:pt x="21590" y="1117346"/>
                </a:moveTo>
                <a:lnTo>
                  <a:pt x="906005" y="1117346"/>
                </a:lnTo>
                <a:lnTo>
                  <a:pt x="906005" y="22809"/>
                </a:lnTo>
                <a:lnTo>
                  <a:pt x="21590" y="22809"/>
                </a:lnTo>
                <a:lnTo>
                  <a:pt x="21590" y="1117346"/>
                </a:lnTo>
                <a:close/>
              </a:path>
            </a:pathLst>
          </a:custGeom>
          <a:solidFill>
            <a:srgbClr val="E6E6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Freeform 93"/>
          <p:cNvSpPr/>
          <p:nvPr/>
        </p:nvSpPr>
        <p:spPr>
          <a:xfrm>
            <a:off x="5276850" y="4083050"/>
            <a:ext cx="1797050" cy="1111250"/>
          </a:xfrm>
          <a:custGeom>
            <a:avLst/>
            <a:gdLst>
              <a:gd name="connsiteX0" fmla="*/ 29717 w 1797050"/>
              <a:gd name="connsiteY0" fmla="*/ 1117346 h 1111250"/>
              <a:gd name="connsiteX1" fmla="*/ 1798573 w 1797050"/>
              <a:gd name="connsiteY1" fmla="*/ 1117346 h 1111250"/>
              <a:gd name="connsiteX2" fmla="*/ 1798573 w 1797050"/>
              <a:gd name="connsiteY2" fmla="*/ 22809 h 1111250"/>
              <a:gd name="connsiteX3" fmla="*/ 29717 w 1797050"/>
              <a:gd name="connsiteY3" fmla="*/ 22809 h 1111250"/>
              <a:gd name="connsiteX4" fmla="*/ 29717 w 1797050"/>
              <a:gd name="connsiteY4" fmla="*/ 1117346 h 1111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97050" h="1111250">
                <a:moveTo>
                  <a:pt x="29717" y="1117346"/>
                </a:moveTo>
                <a:lnTo>
                  <a:pt x="1798573" y="1117346"/>
                </a:lnTo>
                <a:lnTo>
                  <a:pt x="1798573" y="22809"/>
                </a:lnTo>
                <a:lnTo>
                  <a:pt x="29717" y="22809"/>
                </a:lnTo>
                <a:lnTo>
                  <a:pt x="29717" y="1117346"/>
                </a:lnTo>
                <a:close/>
              </a:path>
            </a:pathLst>
          </a:custGeom>
          <a:solidFill>
            <a:srgbClr val="E6E6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Freeform 94"/>
          <p:cNvSpPr/>
          <p:nvPr/>
        </p:nvSpPr>
        <p:spPr>
          <a:xfrm>
            <a:off x="7054850" y="4083050"/>
            <a:ext cx="2089150" cy="1111250"/>
          </a:xfrm>
          <a:custGeom>
            <a:avLst/>
            <a:gdLst>
              <a:gd name="connsiteX0" fmla="*/ 20446 w 2089150"/>
              <a:gd name="connsiteY0" fmla="*/ 1117346 h 1111250"/>
              <a:gd name="connsiteX1" fmla="*/ 2089150 w 2089150"/>
              <a:gd name="connsiteY1" fmla="*/ 1117346 h 1111250"/>
              <a:gd name="connsiteX2" fmla="*/ 2089150 w 2089150"/>
              <a:gd name="connsiteY2" fmla="*/ 22809 h 1111250"/>
              <a:gd name="connsiteX3" fmla="*/ 20446 w 2089150"/>
              <a:gd name="connsiteY3" fmla="*/ 22809 h 1111250"/>
              <a:gd name="connsiteX4" fmla="*/ 20446 w 2089150"/>
              <a:gd name="connsiteY4" fmla="*/ 1117346 h 1111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89150" h="1111250">
                <a:moveTo>
                  <a:pt x="20446" y="1117346"/>
                </a:moveTo>
                <a:lnTo>
                  <a:pt x="2089150" y="1117346"/>
                </a:lnTo>
                <a:lnTo>
                  <a:pt x="2089150" y="22809"/>
                </a:lnTo>
                <a:lnTo>
                  <a:pt x="20446" y="22809"/>
                </a:lnTo>
                <a:lnTo>
                  <a:pt x="20446" y="1117346"/>
                </a:lnTo>
                <a:close/>
              </a:path>
            </a:pathLst>
          </a:custGeom>
          <a:solidFill>
            <a:srgbClr val="E6E6E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Freeform 95"/>
          <p:cNvSpPr/>
          <p:nvPr/>
        </p:nvSpPr>
        <p:spPr>
          <a:xfrm>
            <a:off x="7054850" y="5175250"/>
            <a:ext cx="2089150" cy="654050"/>
          </a:xfrm>
          <a:custGeom>
            <a:avLst/>
            <a:gdLst>
              <a:gd name="connsiteX0" fmla="*/ 20446 w 2089150"/>
              <a:gd name="connsiteY0" fmla="*/ 665226 h 654050"/>
              <a:gd name="connsiteX1" fmla="*/ 2089150 w 2089150"/>
              <a:gd name="connsiteY1" fmla="*/ 665226 h 654050"/>
              <a:gd name="connsiteX2" fmla="*/ 2089150 w 2089150"/>
              <a:gd name="connsiteY2" fmla="*/ 25146 h 654050"/>
              <a:gd name="connsiteX3" fmla="*/ 20446 w 2089150"/>
              <a:gd name="connsiteY3" fmla="*/ 25146 h 654050"/>
              <a:gd name="connsiteX4" fmla="*/ 20446 w 2089150"/>
              <a:gd name="connsiteY4" fmla="*/ 665226 h 65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89150" h="654050">
                <a:moveTo>
                  <a:pt x="20446" y="665226"/>
                </a:moveTo>
                <a:lnTo>
                  <a:pt x="2089150" y="665226"/>
                </a:lnTo>
                <a:lnTo>
                  <a:pt x="2089150" y="25146"/>
                </a:lnTo>
                <a:lnTo>
                  <a:pt x="20446" y="25146"/>
                </a:lnTo>
                <a:lnTo>
                  <a:pt x="20446" y="665226"/>
                </a:lnTo>
                <a:close/>
              </a:path>
            </a:pathLst>
          </a:custGeom>
          <a:solidFill>
            <a:srgbClr val="FEFEFE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Freeform 96"/>
          <p:cNvSpPr/>
          <p:nvPr/>
        </p:nvSpPr>
        <p:spPr>
          <a:xfrm>
            <a:off x="3511550" y="1250950"/>
            <a:ext cx="44450" cy="641350"/>
          </a:xfrm>
          <a:custGeom>
            <a:avLst/>
            <a:gdLst>
              <a:gd name="connsiteX0" fmla="*/ 26161 w 44450"/>
              <a:gd name="connsiteY0" fmla="*/ 27559 h 641350"/>
              <a:gd name="connsiteX1" fmla="*/ 26161 w 44450"/>
              <a:gd name="connsiteY1" fmla="*/ 648208 h 641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4450" h="641350">
                <a:moveTo>
                  <a:pt x="26161" y="27559"/>
                </a:moveTo>
                <a:lnTo>
                  <a:pt x="26161" y="648208"/>
                </a:lnTo>
              </a:path>
            </a:pathLst>
          </a:custGeom>
          <a:ln w="25400">
            <a:solidFill>
              <a:srgbClr val="000000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Freeform 97"/>
          <p:cNvSpPr/>
          <p:nvPr/>
        </p:nvSpPr>
        <p:spPr>
          <a:xfrm>
            <a:off x="5276850" y="1250950"/>
            <a:ext cx="44450" cy="641350"/>
          </a:xfrm>
          <a:custGeom>
            <a:avLst/>
            <a:gdLst>
              <a:gd name="connsiteX0" fmla="*/ 29717 w 44450"/>
              <a:gd name="connsiteY0" fmla="*/ 27559 h 641350"/>
              <a:gd name="connsiteX1" fmla="*/ 29717 w 44450"/>
              <a:gd name="connsiteY1" fmla="*/ 648208 h 641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4450" h="641350">
                <a:moveTo>
                  <a:pt x="29717" y="27559"/>
                </a:moveTo>
                <a:lnTo>
                  <a:pt x="29717" y="648208"/>
                </a:lnTo>
              </a:path>
            </a:pathLst>
          </a:custGeom>
          <a:ln w="25400">
            <a:solidFill>
              <a:srgbClr val="000000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Freeform 98"/>
          <p:cNvSpPr/>
          <p:nvPr/>
        </p:nvSpPr>
        <p:spPr>
          <a:xfrm>
            <a:off x="3498850" y="1263650"/>
            <a:ext cx="1809750" cy="44450"/>
          </a:xfrm>
          <a:custGeom>
            <a:avLst/>
            <a:gdLst>
              <a:gd name="connsiteX0" fmla="*/ 26161 w 1809750"/>
              <a:gd name="connsiteY0" fmla="*/ 27559 h 44450"/>
              <a:gd name="connsiteX1" fmla="*/ 1820417 w 1809750"/>
              <a:gd name="connsiteY1" fmla="*/ 27559 h 44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809750" h="44450">
                <a:moveTo>
                  <a:pt x="26161" y="27559"/>
                </a:moveTo>
                <a:lnTo>
                  <a:pt x="1820417" y="27559"/>
                </a:lnTo>
              </a:path>
            </a:pathLst>
          </a:custGeom>
          <a:ln w="25400">
            <a:solidFill>
              <a:srgbClr val="000000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Freeform 99"/>
          <p:cNvSpPr/>
          <p:nvPr/>
        </p:nvSpPr>
        <p:spPr>
          <a:xfrm>
            <a:off x="0" y="1886458"/>
            <a:ext cx="3550411" cy="0"/>
          </a:xfrm>
          <a:custGeom>
            <a:avLst/>
            <a:gdLst>
              <a:gd name="connsiteX0" fmla="*/ 0 w 3550411"/>
              <a:gd name="connsiteY0" fmla="*/ 0 h 0"/>
              <a:gd name="connsiteX1" fmla="*/ 3550411 w 355041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550411">
                <a:moveTo>
                  <a:pt x="0" y="0"/>
                </a:moveTo>
                <a:lnTo>
                  <a:pt x="3550411" y="0"/>
                </a:lnTo>
              </a:path>
            </a:pathLst>
          </a:custGeom>
          <a:ln w="25400">
            <a:solidFill>
              <a:srgbClr val="000000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reeform 100"/>
          <p:cNvSpPr/>
          <p:nvPr/>
        </p:nvSpPr>
        <p:spPr>
          <a:xfrm>
            <a:off x="5264150" y="1860550"/>
            <a:ext cx="3879850" cy="44450"/>
          </a:xfrm>
          <a:custGeom>
            <a:avLst/>
            <a:gdLst>
              <a:gd name="connsiteX0" fmla="*/ 29717 w 3879850"/>
              <a:gd name="connsiteY0" fmla="*/ 25908 h 44450"/>
              <a:gd name="connsiteX1" fmla="*/ 3879850 w 3879850"/>
              <a:gd name="connsiteY1" fmla="*/ 25908 h 44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879850" h="44450">
                <a:moveTo>
                  <a:pt x="29717" y="25908"/>
                </a:moveTo>
                <a:lnTo>
                  <a:pt x="3879850" y="25908"/>
                </a:lnTo>
              </a:path>
            </a:pathLst>
          </a:custGeom>
          <a:ln w="25400">
            <a:solidFill>
              <a:srgbClr val="000000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Freeform 101"/>
          <p:cNvSpPr/>
          <p:nvPr/>
        </p:nvSpPr>
        <p:spPr>
          <a:xfrm>
            <a:off x="0" y="548640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25400">
            <a:solidFill>
              <a:srgbClr val="000000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Freeform 102"/>
          <p:cNvSpPr/>
          <p:nvPr/>
        </p:nvSpPr>
        <p:spPr>
          <a:xfrm>
            <a:off x="0" y="5840476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25400">
            <a:solidFill>
              <a:srgbClr val="000000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TextBox 103"/>
          <p:cNvSpPr txBox="1"/>
          <p:nvPr/>
        </p:nvSpPr>
        <p:spPr>
          <a:xfrm>
            <a:off x="320040" y="45908"/>
            <a:ext cx="3676001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çizelge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6.1.1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64" dirty="0">
                <a:solidFill>
                  <a:srgbClr val="000000"/>
                </a:solidFill>
                <a:latin typeface="Times New Roman"/>
                <a:ea typeface="Times New Roman"/>
              </a:rPr>
              <a:t>LAB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ayrım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ea typeface="Times New Roman"/>
              </a:rPr>
              <a:t>kriterleri</a:t>
            </a:r>
          </a:p>
        </p:txBody>
      </p:sp>
      <p:sp>
        <p:nvSpPr>
          <p:cNvPr id="104" name="TextBox 104"/>
          <p:cNvSpPr txBox="1"/>
          <p:nvPr/>
        </p:nvSpPr>
        <p:spPr>
          <a:xfrm>
            <a:off x="91439" y="593278"/>
            <a:ext cx="1301099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b="1" spc="164" dirty="0">
                <a:solidFill>
                  <a:srgbClr val="FEFEFE"/>
                </a:solidFill>
                <a:latin typeface="Times New Roman"/>
                <a:ea typeface="Times New Roman"/>
              </a:rPr>
              <a:t>Özellikl</a:t>
            </a:r>
            <a:r>
              <a:rPr lang="en-US" altLang="zh-CN" sz="1800" b="1" spc="160" dirty="0">
                <a:solidFill>
                  <a:srgbClr val="FEFEFE"/>
                </a:solidFill>
                <a:latin typeface="Times New Roman"/>
                <a:ea typeface="Times New Roman"/>
              </a:rPr>
              <a:t>er</a:t>
            </a:r>
          </a:p>
        </p:txBody>
      </p:sp>
      <p:sp>
        <p:nvSpPr>
          <p:cNvPr id="105" name="TextBox 105"/>
          <p:cNvSpPr txBox="1"/>
          <p:nvPr/>
        </p:nvSpPr>
        <p:spPr>
          <a:xfrm>
            <a:off x="1714500" y="593278"/>
            <a:ext cx="1622078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b="1" spc="200" dirty="0">
                <a:solidFill>
                  <a:srgbClr val="FEFEFE"/>
                </a:solidFill>
                <a:latin typeface="Times New Roman"/>
                <a:ea typeface="Times New Roman"/>
              </a:rPr>
              <a:t>Leuc</a:t>
            </a:r>
            <a:r>
              <a:rPr lang="en-US" altLang="zh-CN" sz="1800" b="1" spc="195" dirty="0">
                <a:solidFill>
                  <a:srgbClr val="FEFEFE"/>
                </a:solidFill>
                <a:latin typeface="Times New Roman"/>
                <a:ea typeface="Times New Roman"/>
              </a:rPr>
              <a:t>onostoc</a:t>
            </a:r>
          </a:p>
        </p:txBody>
      </p:sp>
      <p:sp>
        <p:nvSpPr>
          <p:cNvPr id="106" name="TextBox 106"/>
          <p:cNvSpPr txBox="1"/>
          <p:nvPr/>
        </p:nvSpPr>
        <p:spPr>
          <a:xfrm>
            <a:off x="3629533" y="593524"/>
            <a:ext cx="1499298" cy="54876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b="1" spc="180" dirty="0">
                <a:solidFill>
                  <a:srgbClr val="FEFEFE"/>
                </a:solidFill>
                <a:latin typeface="Times New Roman"/>
                <a:ea typeface="Times New Roman"/>
              </a:rPr>
              <a:t>Lactob</a:t>
            </a:r>
            <a:r>
              <a:rPr lang="en-US" altLang="zh-CN" sz="1800" b="1" spc="170" dirty="0">
                <a:solidFill>
                  <a:srgbClr val="FEFEFE"/>
                </a:solidFill>
                <a:latin typeface="Times New Roman"/>
                <a:ea typeface="Times New Roman"/>
              </a:rPr>
              <a:t>acillu</a:t>
            </a:r>
          </a:p>
          <a:p>
            <a:pPr marL="0">
              <a:lnSpc>
                <a:spcPct val="100000"/>
              </a:lnSpc>
            </a:pPr>
            <a:r>
              <a:rPr lang="en-US" altLang="zh-CN" sz="1800" b="1" spc="185" dirty="0">
                <a:solidFill>
                  <a:srgbClr val="FEFEFE"/>
                </a:solidFill>
                <a:latin typeface="Times New Roman"/>
                <a:ea typeface="Times New Roman"/>
              </a:rPr>
              <a:t>s</a:t>
            </a:r>
          </a:p>
        </p:txBody>
      </p:sp>
      <p:sp>
        <p:nvSpPr>
          <p:cNvPr id="107" name="TextBox 107"/>
          <p:cNvSpPr txBox="1"/>
          <p:nvPr/>
        </p:nvSpPr>
        <p:spPr>
          <a:xfrm>
            <a:off x="5398642" y="593228"/>
            <a:ext cx="1369853" cy="6404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00000"/>
              </a:lnSpc>
            </a:pPr>
            <a:r>
              <a:rPr lang="en-US" altLang="zh-CN" sz="1400" b="1" spc="154" dirty="0">
                <a:solidFill>
                  <a:srgbClr val="FEFEFE"/>
                </a:solidFill>
                <a:latin typeface="Times New Roman"/>
                <a:ea typeface="Times New Roman"/>
              </a:rPr>
              <a:t>Stre</a:t>
            </a:r>
            <a:r>
              <a:rPr lang="en-US" altLang="zh-CN" sz="1400" b="1" spc="150" dirty="0">
                <a:solidFill>
                  <a:srgbClr val="FEFEFE"/>
                </a:solidFill>
                <a:latin typeface="Times New Roman"/>
                <a:ea typeface="Times New Roman"/>
              </a:rPr>
              <a:t>ptococcus</a:t>
            </a:r>
            <a:r>
              <a:rPr lang="en-US" altLang="zh-CN" sz="1400" b="1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400" b="1" spc="154" dirty="0">
                <a:solidFill>
                  <a:srgbClr val="FEFEFE"/>
                </a:solidFill>
                <a:latin typeface="Times New Roman"/>
                <a:ea typeface="Times New Roman"/>
              </a:rPr>
              <a:t>Lact</a:t>
            </a:r>
            <a:r>
              <a:rPr lang="en-US" altLang="zh-CN" sz="1400" b="1" spc="150" dirty="0">
                <a:solidFill>
                  <a:srgbClr val="FEFEFE"/>
                </a:solidFill>
                <a:latin typeface="Times New Roman"/>
                <a:ea typeface="Times New Roman"/>
              </a:rPr>
              <a:t>ococcus</a:t>
            </a:r>
            <a:r>
              <a:rPr lang="en-US" altLang="zh-CN" sz="1400" b="1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400" b="1" spc="159" dirty="0">
                <a:solidFill>
                  <a:srgbClr val="FEFEFE"/>
                </a:solidFill>
                <a:latin typeface="Times New Roman"/>
                <a:ea typeface="Times New Roman"/>
              </a:rPr>
              <a:t>Ent</a:t>
            </a:r>
            <a:r>
              <a:rPr lang="en-US" altLang="zh-CN" sz="1400" b="1" spc="154" dirty="0">
                <a:solidFill>
                  <a:srgbClr val="FEFEFE"/>
                </a:solidFill>
                <a:latin typeface="Times New Roman"/>
                <a:ea typeface="Times New Roman"/>
              </a:rPr>
              <a:t>erococcus</a:t>
            </a:r>
          </a:p>
        </p:txBody>
      </p:sp>
      <p:sp>
        <p:nvSpPr>
          <p:cNvPr id="108" name="TextBox 108"/>
          <p:cNvSpPr txBox="1"/>
          <p:nvPr/>
        </p:nvSpPr>
        <p:spPr>
          <a:xfrm>
            <a:off x="7168006" y="593278"/>
            <a:ext cx="1600096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b="1" spc="209" dirty="0">
                <a:solidFill>
                  <a:srgbClr val="FEFEFE"/>
                </a:solidFill>
                <a:latin typeface="Times New Roman"/>
                <a:ea typeface="Times New Roman"/>
              </a:rPr>
              <a:t>Pediococ</a:t>
            </a:r>
            <a:r>
              <a:rPr lang="en-US" altLang="zh-CN" sz="1800" b="1" spc="204" dirty="0">
                <a:solidFill>
                  <a:srgbClr val="FEFEFE"/>
                </a:solidFill>
                <a:latin typeface="Times New Roman"/>
                <a:ea typeface="Times New Roman"/>
              </a:rPr>
              <a:t>cus</a:t>
            </a:r>
          </a:p>
        </p:txBody>
      </p:sp>
      <p:sp>
        <p:nvSpPr>
          <p:cNvPr id="109" name="TextBox 109"/>
          <p:cNvSpPr txBox="1"/>
          <p:nvPr/>
        </p:nvSpPr>
        <p:spPr>
          <a:xfrm>
            <a:off x="3629533" y="1336659"/>
            <a:ext cx="638204" cy="4277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400" spc="94" dirty="0">
                <a:solidFill>
                  <a:srgbClr val="000000"/>
                </a:solidFill>
                <a:latin typeface="Times New Roman"/>
                <a:ea typeface="Times New Roman"/>
              </a:rPr>
              <a:t>Het</a:t>
            </a:r>
            <a:r>
              <a:rPr lang="en-US" altLang="zh-CN" sz="1400" spc="89" dirty="0">
                <a:solidFill>
                  <a:srgbClr val="000000"/>
                </a:solidFill>
                <a:latin typeface="Times New Roman"/>
                <a:ea typeface="Times New Roman"/>
              </a:rPr>
              <a:t>erof</a:t>
            </a:r>
          </a:p>
          <a:p>
            <a:pPr marL="0">
              <a:lnSpc>
                <a:spcPct val="100000"/>
              </a:lnSpc>
            </a:pPr>
            <a:r>
              <a:rPr lang="en-US" altLang="zh-CN" sz="1400" spc="114" dirty="0">
                <a:solidFill>
                  <a:srgbClr val="000000"/>
                </a:solidFill>
                <a:latin typeface="Times New Roman"/>
                <a:ea typeface="Times New Roman"/>
              </a:rPr>
              <a:t>er</a:t>
            </a:r>
          </a:p>
        </p:txBody>
      </p:sp>
      <p:sp>
        <p:nvSpPr>
          <p:cNvPr id="110" name="TextBox 110"/>
          <p:cNvSpPr txBox="1"/>
          <p:nvPr/>
        </p:nvSpPr>
        <p:spPr>
          <a:xfrm>
            <a:off x="4514088" y="1336659"/>
            <a:ext cx="801511" cy="21435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400" spc="85" dirty="0">
                <a:solidFill>
                  <a:srgbClr val="000000"/>
                </a:solidFill>
                <a:latin typeface="Times New Roman"/>
                <a:ea typeface="Times New Roman"/>
              </a:rPr>
              <a:t>homo</a:t>
            </a:r>
            <a:r>
              <a:rPr lang="en-US" altLang="zh-CN" sz="1400" spc="75" dirty="0">
                <a:solidFill>
                  <a:srgbClr val="000000"/>
                </a:solidFill>
                <a:latin typeface="Times New Roman"/>
                <a:ea typeface="Times New Roman"/>
              </a:rPr>
              <a:t>fer</a:t>
            </a:r>
          </a:p>
        </p:txBody>
      </p:sp>
      <p:sp>
        <p:nvSpPr>
          <p:cNvPr id="111" name="TextBox 111"/>
          <p:cNvSpPr txBox="1"/>
          <p:nvPr/>
        </p:nvSpPr>
        <p:spPr>
          <a:xfrm>
            <a:off x="91439" y="1932320"/>
            <a:ext cx="1075339" cy="2751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55" dirty="0">
                <a:solidFill>
                  <a:srgbClr val="000000"/>
                </a:solidFill>
                <a:latin typeface="Times New Roman"/>
                <a:ea typeface="Times New Roman"/>
              </a:rPr>
              <a:t>Mo</a:t>
            </a:r>
            <a:r>
              <a:rPr lang="en-US" altLang="zh-CN" sz="1800" spc="50" dirty="0">
                <a:solidFill>
                  <a:srgbClr val="000000"/>
                </a:solidFill>
                <a:latin typeface="Times New Roman"/>
                <a:ea typeface="Times New Roman"/>
              </a:rPr>
              <a:t>rfoloji</a:t>
            </a:r>
          </a:p>
        </p:txBody>
      </p:sp>
      <p:sp>
        <p:nvSpPr>
          <p:cNvPr id="112" name="TextBox 112"/>
          <p:cNvSpPr txBox="1"/>
          <p:nvPr/>
        </p:nvSpPr>
        <p:spPr>
          <a:xfrm>
            <a:off x="1714500" y="1932320"/>
            <a:ext cx="1171936" cy="2751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Ko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ea typeface="Times New Roman"/>
              </a:rPr>
              <a:t>kobasil</a:t>
            </a:r>
          </a:p>
        </p:txBody>
      </p:sp>
      <p:sp>
        <p:nvSpPr>
          <p:cNvPr id="113" name="TextBox 113"/>
          <p:cNvSpPr txBox="1"/>
          <p:nvPr/>
        </p:nvSpPr>
        <p:spPr>
          <a:xfrm>
            <a:off x="3629533" y="1932320"/>
            <a:ext cx="667430" cy="2751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Bas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il</a:t>
            </a:r>
          </a:p>
        </p:txBody>
      </p:sp>
      <p:sp>
        <p:nvSpPr>
          <p:cNvPr id="114" name="TextBox 114"/>
          <p:cNvSpPr txBox="1"/>
          <p:nvPr/>
        </p:nvSpPr>
        <p:spPr>
          <a:xfrm>
            <a:off x="4514088" y="1932320"/>
            <a:ext cx="667430" cy="2751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Bas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il</a:t>
            </a:r>
          </a:p>
        </p:txBody>
      </p:sp>
      <p:sp>
        <p:nvSpPr>
          <p:cNvPr id="115" name="TextBox 115"/>
          <p:cNvSpPr txBox="1"/>
          <p:nvPr/>
        </p:nvSpPr>
        <p:spPr>
          <a:xfrm>
            <a:off x="5398642" y="1932320"/>
            <a:ext cx="1058989" cy="5496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85" dirty="0">
                <a:solidFill>
                  <a:srgbClr val="000000"/>
                </a:solidFill>
                <a:latin typeface="Times New Roman"/>
                <a:ea typeface="Times New Roman"/>
              </a:rPr>
              <a:t>Kok</a:t>
            </a:r>
          </a:p>
          <a:p>
            <a:pPr marL="0">
              <a:lnSpc>
                <a:spcPct val="100000"/>
              </a:lnSpc>
            </a:pP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Koko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ea typeface="Times New Roman"/>
              </a:rPr>
              <a:t>basil</a:t>
            </a:r>
          </a:p>
        </p:txBody>
      </p:sp>
      <p:sp>
        <p:nvSpPr>
          <p:cNvPr id="116" name="TextBox 116"/>
          <p:cNvSpPr txBox="1"/>
          <p:nvPr/>
        </p:nvSpPr>
        <p:spPr>
          <a:xfrm>
            <a:off x="7168006" y="1932320"/>
            <a:ext cx="685963" cy="5496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85" dirty="0">
                <a:solidFill>
                  <a:srgbClr val="000000"/>
                </a:solidFill>
                <a:latin typeface="Times New Roman"/>
                <a:ea typeface="Times New Roman"/>
              </a:rPr>
              <a:t>Kok</a:t>
            </a:r>
          </a:p>
          <a:p>
            <a:pPr marL="0">
              <a:lnSpc>
                <a:spcPct val="100000"/>
              </a:lnSpc>
            </a:pPr>
            <a:r>
              <a:rPr lang="en-US" altLang="zh-CN" sz="1800" spc="169" dirty="0">
                <a:solidFill>
                  <a:srgbClr val="000000"/>
                </a:solidFill>
                <a:latin typeface="Times New Roman"/>
                <a:ea typeface="Times New Roman"/>
              </a:rPr>
              <a:t>T</a:t>
            </a:r>
            <a:r>
              <a:rPr lang="en-US" altLang="zh-CN" sz="1800" spc="164" dirty="0">
                <a:solidFill>
                  <a:srgbClr val="000000"/>
                </a:solidFill>
                <a:latin typeface="Times New Roman"/>
                <a:ea typeface="Times New Roman"/>
              </a:rPr>
              <a:t>etrat</a:t>
            </a:r>
          </a:p>
        </p:txBody>
      </p:sp>
      <p:sp>
        <p:nvSpPr>
          <p:cNvPr id="117" name="TextBox 117"/>
          <p:cNvSpPr txBox="1"/>
          <p:nvPr/>
        </p:nvSpPr>
        <p:spPr>
          <a:xfrm>
            <a:off x="91439" y="2668077"/>
            <a:ext cx="1159549" cy="5491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130" dirty="0">
                <a:solidFill>
                  <a:srgbClr val="000000"/>
                </a:solidFill>
                <a:latin typeface="Times New Roman"/>
                <a:ea typeface="Times New Roman"/>
              </a:rPr>
              <a:t>Gluko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zdan</a:t>
            </a:r>
          </a:p>
          <a:p>
            <a:pPr marL="0">
              <a:lnSpc>
                <a:spcPct val="100000"/>
              </a:lnSpc>
            </a:pP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gaz</a:t>
            </a:r>
          </a:p>
        </p:txBody>
      </p:sp>
      <p:sp>
        <p:nvSpPr>
          <p:cNvPr id="118" name="TextBox 118"/>
          <p:cNvSpPr txBox="1"/>
          <p:nvPr/>
        </p:nvSpPr>
        <p:spPr>
          <a:xfrm>
            <a:off x="1714500" y="2668077"/>
            <a:ext cx="265521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</p:txBody>
      </p:sp>
      <p:sp>
        <p:nvSpPr>
          <p:cNvPr id="119" name="TextBox 119"/>
          <p:cNvSpPr txBox="1"/>
          <p:nvPr/>
        </p:nvSpPr>
        <p:spPr>
          <a:xfrm>
            <a:off x="3629533" y="2668077"/>
            <a:ext cx="265521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</p:txBody>
      </p:sp>
      <p:sp>
        <p:nvSpPr>
          <p:cNvPr id="120" name="TextBox 120"/>
          <p:cNvSpPr txBox="1"/>
          <p:nvPr/>
        </p:nvSpPr>
        <p:spPr>
          <a:xfrm>
            <a:off x="4514088" y="2668077"/>
            <a:ext cx="20312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121" name="TextBox 121"/>
          <p:cNvSpPr txBox="1"/>
          <p:nvPr/>
        </p:nvSpPr>
        <p:spPr>
          <a:xfrm>
            <a:off x="5398642" y="2668077"/>
            <a:ext cx="20312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122" name="TextBox 122"/>
          <p:cNvSpPr txBox="1"/>
          <p:nvPr/>
        </p:nvSpPr>
        <p:spPr>
          <a:xfrm>
            <a:off x="7168006" y="2668077"/>
            <a:ext cx="20312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123" name="TextBox 123"/>
          <p:cNvSpPr txBox="1"/>
          <p:nvPr/>
        </p:nvSpPr>
        <p:spPr>
          <a:xfrm>
            <a:off x="91439" y="3403534"/>
            <a:ext cx="1037705" cy="5491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119" dirty="0">
                <a:solidFill>
                  <a:srgbClr val="000000"/>
                </a:solidFill>
                <a:latin typeface="Times New Roman"/>
                <a:ea typeface="Times New Roman"/>
              </a:rPr>
              <a:t>Argini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nin</a:t>
            </a:r>
          </a:p>
          <a:p>
            <a:pPr marL="0">
              <a:lnSpc>
                <a:spcPct val="100000"/>
              </a:lnSpc>
            </a:pP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h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idrolizi</a:t>
            </a:r>
          </a:p>
        </p:txBody>
      </p:sp>
      <p:sp>
        <p:nvSpPr>
          <p:cNvPr id="124" name="TextBox 124"/>
          <p:cNvSpPr txBox="1"/>
          <p:nvPr/>
        </p:nvSpPr>
        <p:spPr>
          <a:xfrm>
            <a:off x="1714500" y="3403534"/>
            <a:ext cx="20312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125" name="TextBox 125"/>
          <p:cNvSpPr txBox="1"/>
          <p:nvPr/>
        </p:nvSpPr>
        <p:spPr>
          <a:xfrm>
            <a:off x="3629533" y="3403534"/>
            <a:ext cx="151221" cy="5491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126" name="TextBox 126"/>
          <p:cNvSpPr txBox="1"/>
          <p:nvPr/>
        </p:nvSpPr>
        <p:spPr>
          <a:xfrm>
            <a:off x="4514088" y="3403534"/>
            <a:ext cx="405729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15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25" dirty="0">
                <a:solidFill>
                  <a:srgbClr val="000000"/>
                </a:solidFill>
                <a:latin typeface="Times New Roman"/>
                <a:ea typeface="Times New Roman"/>
              </a:rPr>
              <a:t>/+</a:t>
            </a:r>
          </a:p>
        </p:txBody>
      </p:sp>
      <p:sp>
        <p:nvSpPr>
          <p:cNvPr id="127" name="TextBox 127"/>
          <p:cNvSpPr txBox="1"/>
          <p:nvPr/>
        </p:nvSpPr>
        <p:spPr>
          <a:xfrm>
            <a:off x="5398642" y="3403534"/>
            <a:ext cx="405983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2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25" dirty="0">
                <a:solidFill>
                  <a:srgbClr val="000000"/>
                </a:solidFill>
                <a:latin typeface="Times New Roman"/>
                <a:ea typeface="Times New Roman"/>
              </a:rPr>
              <a:t>/+</a:t>
            </a:r>
          </a:p>
        </p:txBody>
      </p:sp>
      <p:sp>
        <p:nvSpPr>
          <p:cNvPr id="128" name="TextBox 128"/>
          <p:cNvSpPr txBox="1"/>
          <p:nvPr/>
        </p:nvSpPr>
        <p:spPr>
          <a:xfrm>
            <a:off x="7168006" y="3403534"/>
            <a:ext cx="405729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15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25" dirty="0">
                <a:solidFill>
                  <a:srgbClr val="000000"/>
                </a:solidFill>
                <a:latin typeface="Times New Roman"/>
                <a:ea typeface="Times New Roman"/>
              </a:rPr>
              <a:t>/+</a:t>
            </a:r>
          </a:p>
        </p:txBody>
      </p:sp>
      <p:sp>
        <p:nvSpPr>
          <p:cNvPr id="129" name="TextBox 129"/>
          <p:cNvSpPr txBox="1"/>
          <p:nvPr/>
        </p:nvSpPr>
        <p:spPr>
          <a:xfrm>
            <a:off x="91439" y="4152834"/>
            <a:ext cx="1216699" cy="8229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00000"/>
              </a:lnSpc>
            </a:pP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G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lukozdan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54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1800" spc="150" dirty="0">
                <a:solidFill>
                  <a:srgbClr val="000000"/>
                </a:solidFill>
                <a:latin typeface="Times New Roman"/>
                <a:ea typeface="Times New Roman"/>
              </a:rPr>
              <a:t>kstraz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44" dirty="0">
                <a:solidFill>
                  <a:srgbClr val="000000"/>
                </a:solidFill>
                <a:latin typeface="Times New Roman"/>
                <a:ea typeface="Times New Roman"/>
              </a:rPr>
              <a:t>ol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uşumu</a:t>
            </a:r>
          </a:p>
        </p:txBody>
      </p:sp>
      <p:sp>
        <p:nvSpPr>
          <p:cNvPr id="130" name="TextBox 130"/>
          <p:cNvSpPr txBox="1"/>
          <p:nvPr/>
        </p:nvSpPr>
        <p:spPr>
          <a:xfrm>
            <a:off x="1714500" y="4152834"/>
            <a:ext cx="405729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15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25" dirty="0">
                <a:solidFill>
                  <a:srgbClr val="000000"/>
                </a:solidFill>
                <a:latin typeface="Times New Roman"/>
                <a:ea typeface="Times New Roman"/>
              </a:rPr>
              <a:t>/+</a:t>
            </a:r>
          </a:p>
        </p:txBody>
      </p:sp>
      <p:sp>
        <p:nvSpPr>
          <p:cNvPr id="131" name="TextBox 131"/>
          <p:cNvSpPr txBox="1"/>
          <p:nvPr/>
        </p:nvSpPr>
        <p:spPr>
          <a:xfrm>
            <a:off x="3629533" y="4152834"/>
            <a:ext cx="405729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15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25" dirty="0">
                <a:solidFill>
                  <a:srgbClr val="000000"/>
                </a:solidFill>
                <a:latin typeface="Times New Roman"/>
                <a:ea typeface="Times New Roman"/>
              </a:rPr>
              <a:t>/+</a:t>
            </a:r>
          </a:p>
        </p:txBody>
      </p:sp>
      <p:sp>
        <p:nvSpPr>
          <p:cNvPr id="132" name="TextBox 132"/>
          <p:cNvSpPr txBox="1"/>
          <p:nvPr/>
        </p:nvSpPr>
        <p:spPr>
          <a:xfrm>
            <a:off x="4514088" y="4152834"/>
            <a:ext cx="405729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15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25" dirty="0">
                <a:solidFill>
                  <a:srgbClr val="000000"/>
                </a:solidFill>
                <a:latin typeface="Times New Roman"/>
                <a:ea typeface="Times New Roman"/>
              </a:rPr>
              <a:t>/+</a:t>
            </a:r>
          </a:p>
        </p:txBody>
      </p:sp>
      <p:sp>
        <p:nvSpPr>
          <p:cNvPr id="133" name="TextBox 133"/>
          <p:cNvSpPr txBox="1"/>
          <p:nvPr/>
        </p:nvSpPr>
        <p:spPr>
          <a:xfrm>
            <a:off x="5398642" y="4152834"/>
            <a:ext cx="405983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2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25" dirty="0">
                <a:solidFill>
                  <a:srgbClr val="000000"/>
                </a:solidFill>
                <a:latin typeface="Times New Roman"/>
                <a:ea typeface="Times New Roman"/>
              </a:rPr>
              <a:t>/+</a:t>
            </a:r>
          </a:p>
        </p:txBody>
      </p:sp>
      <p:sp>
        <p:nvSpPr>
          <p:cNvPr id="134" name="TextBox 134"/>
          <p:cNvSpPr txBox="1"/>
          <p:nvPr/>
        </p:nvSpPr>
        <p:spPr>
          <a:xfrm>
            <a:off x="7168006" y="4152834"/>
            <a:ext cx="20312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135" name="TextBox 135"/>
          <p:cNvSpPr txBox="1"/>
          <p:nvPr/>
        </p:nvSpPr>
        <p:spPr>
          <a:xfrm>
            <a:off x="91439" y="5247320"/>
            <a:ext cx="1235060" cy="5484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99583"/>
              </a:lnSpc>
            </a:pPr>
            <a:r>
              <a:rPr lang="en-US" altLang="zh-CN" sz="1800" spc="200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1800" spc="-2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70" dirty="0">
                <a:solidFill>
                  <a:srgbClr val="000000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ti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pi</a:t>
            </a:r>
          </a:p>
        </p:txBody>
      </p:sp>
      <p:sp>
        <p:nvSpPr>
          <p:cNvPr id="136" name="TextBox 136"/>
          <p:cNvSpPr txBox="1"/>
          <p:nvPr/>
        </p:nvSpPr>
        <p:spPr>
          <a:xfrm>
            <a:off x="1714500" y="5247320"/>
            <a:ext cx="533833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25" dirty="0">
                <a:solidFill>
                  <a:srgbClr val="000000"/>
                </a:solidFill>
                <a:latin typeface="Times New Roman"/>
                <a:ea typeface="Times New Roman"/>
              </a:rPr>
              <a:t>D(-</a:t>
            </a:r>
            <a:r>
              <a:rPr lang="en-US" altLang="zh-CN" sz="1800" spc="20" dirty="0">
                <a:solidFill>
                  <a:srgbClr val="000000"/>
                </a:solidFill>
                <a:latin typeface="Times New Roman"/>
                <a:ea typeface="Times New Roman"/>
              </a:rPr>
              <a:t>)</a:t>
            </a:r>
          </a:p>
        </p:txBody>
      </p:sp>
      <p:sp>
        <p:nvSpPr>
          <p:cNvPr id="137" name="TextBox 137"/>
          <p:cNvSpPr txBox="1"/>
          <p:nvPr/>
        </p:nvSpPr>
        <p:spPr>
          <a:xfrm>
            <a:off x="3629533" y="5247320"/>
            <a:ext cx="457782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DL</a:t>
            </a:r>
          </a:p>
        </p:txBody>
      </p:sp>
      <p:sp>
        <p:nvSpPr>
          <p:cNvPr id="138" name="TextBox 138"/>
          <p:cNvSpPr txBox="1"/>
          <p:nvPr/>
        </p:nvSpPr>
        <p:spPr>
          <a:xfrm>
            <a:off x="4514088" y="5247320"/>
            <a:ext cx="476937" cy="5484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99583"/>
              </a:lnSpc>
            </a:pPr>
            <a:r>
              <a:rPr lang="en-US" altLang="zh-CN" sz="1800" spc="15" dirty="0">
                <a:solidFill>
                  <a:srgbClr val="000000"/>
                </a:solidFill>
                <a:latin typeface="Times New Roman"/>
                <a:ea typeface="Times New Roman"/>
              </a:rPr>
              <a:t>D(-</a:t>
            </a:r>
            <a:r>
              <a:rPr lang="en-US" altLang="zh-CN" sz="1800" spc="10" dirty="0">
                <a:solidFill>
                  <a:srgbClr val="000000"/>
                </a:solidFill>
                <a:latin typeface="Times New Roman"/>
                <a:ea typeface="Times New Roman"/>
              </a:rPr>
              <a:t>)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40" dirty="0">
                <a:solidFill>
                  <a:srgbClr val="000000"/>
                </a:solidFill>
                <a:latin typeface="Times New Roman"/>
                <a:ea typeface="Times New Roman"/>
              </a:rPr>
              <a:t>L</a:t>
            </a:r>
            <a:r>
              <a:rPr lang="en-US" altLang="zh-CN" sz="1800" spc="34" dirty="0">
                <a:solidFill>
                  <a:srgbClr val="000000"/>
                </a:solidFill>
                <a:latin typeface="Times New Roman"/>
                <a:ea typeface="Times New Roman"/>
              </a:rPr>
              <a:t>(+)</a:t>
            </a:r>
          </a:p>
        </p:txBody>
      </p:sp>
      <p:sp>
        <p:nvSpPr>
          <p:cNvPr id="139" name="TextBox 139"/>
          <p:cNvSpPr txBox="1"/>
          <p:nvPr/>
        </p:nvSpPr>
        <p:spPr>
          <a:xfrm>
            <a:off x="5398642" y="5247320"/>
            <a:ext cx="571171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50" dirty="0">
                <a:solidFill>
                  <a:srgbClr val="000000"/>
                </a:solidFill>
                <a:latin typeface="Times New Roman"/>
                <a:ea typeface="Times New Roman"/>
              </a:rPr>
              <a:t>L(</a:t>
            </a:r>
            <a:r>
              <a:rPr lang="en-US" altLang="zh-CN" sz="1800" spc="40" dirty="0">
                <a:solidFill>
                  <a:srgbClr val="000000"/>
                </a:solidFill>
                <a:latin typeface="Times New Roman"/>
                <a:ea typeface="Times New Roman"/>
              </a:rPr>
              <a:t>+)</a:t>
            </a:r>
          </a:p>
        </p:txBody>
      </p:sp>
      <p:sp>
        <p:nvSpPr>
          <p:cNvPr id="140" name="TextBox 140"/>
          <p:cNvSpPr txBox="1"/>
          <p:nvPr/>
        </p:nvSpPr>
        <p:spPr>
          <a:xfrm>
            <a:off x="7168006" y="5247320"/>
            <a:ext cx="951138" cy="5484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99583"/>
              </a:lnSpc>
            </a:pPr>
            <a:r>
              <a:rPr lang="en-US" altLang="zh-CN" sz="1800" spc="215" dirty="0">
                <a:solidFill>
                  <a:srgbClr val="000000"/>
                </a:solidFill>
                <a:latin typeface="Times New Roman"/>
                <a:ea typeface="Times New Roman"/>
              </a:rPr>
              <a:t>DL</a:t>
            </a:r>
            <a:r>
              <a:rPr lang="en-US" altLang="zh-CN" sz="1800" spc="-1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5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50" dirty="0">
                <a:solidFill>
                  <a:srgbClr val="000000"/>
                </a:solidFill>
                <a:latin typeface="Times New Roman"/>
                <a:ea typeface="Times New Roman"/>
              </a:rPr>
              <a:t>L(</a:t>
            </a:r>
            <a:r>
              <a:rPr lang="en-US" altLang="zh-CN" sz="1800" spc="40" dirty="0">
                <a:solidFill>
                  <a:srgbClr val="000000"/>
                </a:solidFill>
                <a:latin typeface="Times New Roman"/>
                <a:ea typeface="Times New Roman"/>
              </a:rPr>
              <a:t>+)</a:t>
            </a:r>
          </a:p>
        </p:txBody>
      </p:sp>
      <p:sp>
        <p:nvSpPr>
          <p:cNvPr id="141" name="TextBox 141"/>
          <p:cNvSpPr txBox="1"/>
          <p:nvPr/>
        </p:nvSpPr>
        <p:spPr>
          <a:xfrm>
            <a:off x="91439" y="5884048"/>
            <a:ext cx="8604146" cy="5491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bakterileri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üreterek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glusidleri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50" dirty="0">
                <a:solidFill>
                  <a:srgbClr val="000000"/>
                </a:solidFill>
                <a:latin typeface="Times New Roman"/>
                <a:ea typeface="Times New Roman"/>
              </a:rPr>
              <a:t>fermente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60" dirty="0">
                <a:solidFill>
                  <a:srgbClr val="000000"/>
                </a:solidFill>
                <a:latin typeface="Times New Roman"/>
                <a:ea typeface="Times New Roman"/>
              </a:rPr>
              <a:t>etme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9" dirty="0">
                <a:solidFill>
                  <a:srgbClr val="000000"/>
                </a:solidFill>
                <a:latin typeface="Times New Roman"/>
                <a:ea typeface="Times New Roman"/>
              </a:rPr>
              <a:t>kapasitesiyle</a:t>
            </a:r>
          </a:p>
          <a:p>
            <a:pPr marL="0" indent="274319">
              <a:lnSpc>
                <a:spcPct val="100000"/>
              </a:lnSpc>
            </a:pP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karakterize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edilen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farklı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50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genusta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toplanmışlardır.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9185"/>
            <a:ext cx="8229600" cy="490906"/>
          </a:xfrm>
        </p:spPr>
        <p:txBody>
          <a:bodyPr>
            <a:noAutofit/>
          </a:bodyPr>
          <a:lstStyle/>
          <a:p>
            <a:r>
              <a:rPr lang="tr-TR" sz="1800" dirty="0" smtClean="0"/>
              <a:t>Çizelge 6.1.21 bazı laktik streptokok, </a:t>
            </a:r>
            <a:r>
              <a:rPr lang="tr-TR" sz="1800" dirty="0" err="1" smtClean="0"/>
              <a:t>Leuconostoc</a:t>
            </a:r>
            <a:r>
              <a:rPr lang="tr-TR" sz="1800" dirty="0" smtClean="0"/>
              <a:t> ve </a:t>
            </a:r>
            <a:r>
              <a:rPr lang="tr-TR" sz="1800" dirty="0" err="1" smtClean="0"/>
              <a:t>Pediococcus</a:t>
            </a:r>
            <a:r>
              <a:rPr lang="tr-TR" sz="1800" dirty="0" smtClean="0"/>
              <a:t> terlerinden üretilen </a:t>
            </a:r>
            <a:r>
              <a:rPr lang="tr-TR" sz="1800" dirty="0" err="1" smtClean="0"/>
              <a:t>bakteriyosinler</a:t>
            </a:r>
            <a:r>
              <a:rPr lang="tr-TR" sz="1800" dirty="0" smtClean="0"/>
              <a:t> ve etkileri</a:t>
            </a:r>
            <a:endParaRPr lang="tr-TR" sz="1800" dirty="0"/>
          </a:p>
        </p:txBody>
      </p:sp>
      <p:graphicFrame>
        <p:nvGraphicFramePr>
          <p:cNvPr id="7" name="6 İçerik Yer Tutucusu"/>
          <p:cNvGraphicFramePr>
            <a:graphicFrameLocks noGrp="1"/>
          </p:cNvGraphicFramePr>
          <p:nvPr>
            <p:ph idx="1"/>
          </p:nvPr>
        </p:nvGraphicFramePr>
        <p:xfrm>
          <a:off x="0" y="520096"/>
          <a:ext cx="9144000" cy="652962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048000"/>
                <a:gridCol w="3048000"/>
                <a:gridCol w="3048000"/>
              </a:tblGrid>
              <a:tr h="576173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Bakteriyosinler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Üretici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m.org</a:t>
                      </a:r>
                      <a:r>
                        <a:rPr lang="tr-TR" baseline="0" dirty="0" smtClean="0"/>
                        <a:t>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İnhibisyon</a:t>
                      </a:r>
                      <a:r>
                        <a:rPr lang="tr-TR" dirty="0" smtClean="0"/>
                        <a:t> spektrumu</a:t>
                      </a:r>
                      <a:endParaRPr lang="tr-TR" dirty="0"/>
                    </a:p>
                  </a:txBody>
                  <a:tcPr/>
                </a:tc>
              </a:tr>
              <a:tr h="576173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Diplococcin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Lc</a:t>
                      </a:r>
                      <a:r>
                        <a:rPr lang="tr-TR" sz="1600" dirty="0" smtClean="0"/>
                        <a:t>.</a:t>
                      </a:r>
                      <a:r>
                        <a:rPr lang="tr-TR" sz="1600" dirty="0" err="1" smtClean="0"/>
                        <a:t>lactis</a:t>
                      </a:r>
                      <a:r>
                        <a:rPr lang="tr-TR" sz="1600" dirty="0" smtClean="0"/>
                        <a:t> </a:t>
                      </a:r>
                      <a:r>
                        <a:rPr lang="tr-TR" sz="1600" dirty="0" err="1" smtClean="0"/>
                        <a:t>ssp</a:t>
                      </a:r>
                      <a:r>
                        <a:rPr lang="tr-TR" sz="1600" dirty="0" smtClean="0"/>
                        <a:t>.</a:t>
                      </a:r>
                      <a:r>
                        <a:rPr lang="tr-TR" sz="1600" dirty="0" err="1" smtClean="0"/>
                        <a:t>cremoris</a:t>
                      </a:r>
                      <a:endParaRPr lang="tr-TR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L.monocytogenes</a:t>
                      </a:r>
                      <a:endParaRPr lang="tr-TR" sz="1600" i="1" dirty="0"/>
                    </a:p>
                  </a:txBody>
                  <a:tcPr/>
                </a:tc>
              </a:tr>
              <a:tr h="576173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Nisin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Lc</a:t>
                      </a:r>
                      <a:r>
                        <a:rPr lang="tr-TR" sz="1600" dirty="0" smtClean="0"/>
                        <a:t>.</a:t>
                      </a:r>
                      <a:r>
                        <a:rPr lang="tr-TR" sz="1600" dirty="0" err="1" smtClean="0"/>
                        <a:t>lactis</a:t>
                      </a:r>
                      <a:r>
                        <a:rPr lang="tr-TR" sz="1600" dirty="0" smtClean="0"/>
                        <a:t> </a:t>
                      </a:r>
                      <a:r>
                        <a:rPr lang="tr-TR" sz="1600" dirty="0" err="1" smtClean="0"/>
                        <a:t>ssp</a:t>
                      </a:r>
                      <a:r>
                        <a:rPr lang="tr-TR" sz="1600" dirty="0" smtClean="0"/>
                        <a:t>.</a:t>
                      </a:r>
                      <a:r>
                        <a:rPr lang="tr-TR" sz="1600" dirty="0" err="1" smtClean="0"/>
                        <a:t>lactis</a:t>
                      </a:r>
                      <a:endParaRPr lang="tr-TR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Bacillus</a:t>
                      </a:r>
                      <a:r>
                        <a:rPr lang="tr-TR" sz="1600" dirty="0" smtClean="0"/>
                        <a:t>,</a:t>
                      </a:r>
                      <a:r>
                        <a:rPr lang="tr-TR" sz="1600" dirty="0" err="1" smtClean="0"/>
                        <a:t>Clostridium</a:t>
                      </a:r>
                      <a:endParaRPr lang="tr-TR" sz="1600" i="1" dirty="0"/>
                    </a:p>
                  </a:txBody>
                  <a:tcPr/>
                </a:tc>
              </a:tr>
              <a:tr h="576173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Lactostrepcine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Lc</a:t>
                      </a:r>
                      <a:r>
                        <a:rPr lang="tr-TR" sz="1600" dirty="0" smtClean="0"/>
                        <a:t>.</a:t>
                      </a:r>
                      <a:r>
                        <a:rPr lang="tr-TR" sz="1600" dirty="0" err="1" smtClean="0"/>
                        <a:t>lactis</a:t>
                      </a:r>
                      <a:r>
                        <a:rPr lang="tr-TR" sz="1600" baseline="0" dirty="0" smtClean="0"/>
                        <a:t> </a:t>
                      </a:r>
                      <a:r>
                        <a:rPr lang="tr-TR" sz="1600" dirty="0" err="1" smtClean="0"/>
                        <a:t>ssp</a:t>
                      </a:r>
                      <a:r>
                        <a:rPr lang="tr-TR" sz="1600" dirty="0" smtClean="0"/>
                        <a:t>.</a:t>
                      </a:r>
                      <a:r>
                        <a:rPr lang="tr-TR" sz="1600" dirty="0" err="1" smtClean="0"/>
                        <a:t>biovar</a:t>
                      </a:r>
                      <a:r>
                        <a:rPr lang="tr-TR" sz="1600" dirty="0" smtClean="0"/>
                        <a:t>.</a:t>
                      </a:r>
                      <a:r>
                        <a:rPr lang="tr-TR" sz="1600" dirty="0" err="1" smtClean="0"/>
                        <a:t>diacetylactis</a:t>
                      </a:r>
                      <a:endParaRPr lang="tr-TR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err="1" smtClean="0"/>
                        <a:t>Lactococcus</a:t>
                      </a:r>
                      <a:r>
                        <a:rPr lang="tr-TR" sz="1400" dirty="0" smtClean="0"/>
                        <a:t>, </a:t>
                      </a:r>
                      <a:r>
                        <a:rPr lang="tr-TR" sz="1400" dirty="0" err="1" smtClean="0"/>
                        <a:t>Lacobacillus</a:t>
                      </a:r>
                      <a:r>
                        <a:rPr lang="tr-TR" sz="1400" dirty="0" smtClean="0"/>
                        <a:t>,</a:t>
                      </a:r>
                      <a:r>
                        <a:rPr lang="tr-TR" sz="1400" dirty="0" err="1" smtClean="0"/>
                        <a:t>Enterococcus</a:t>
                      </a:r>
                      <a:r>
                        <a:rPr lang="tr-TR" sz="1400" dirty="0" smtClean="0"/>
                        <a:t>,</a:t>
                      </a:r>
                      <a:r>
                        <a:rPr lang="tr-TR" sz="1400" dirty="0" err="1" smtClean="0"/>
                        <a:t>L.monocytogenes</a:t>
                      </a:r>
                      <a:endParaRPr lang="tr-TR" sz="1400" i="1" dirty="0"/>
                    </a:p>
                  </a:txBody>
                  <a:tcPr/>
                </a:tc>
              </a:tr>
              <a:tr h="576173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Bacteriocines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Ent</a:t>
                      </a:r>
                      <a:r>
                        <a:rPr lang="tr-TR" sz="1600" dirty="0" smtClean="0"/>
                        <a:t>.</a:t>
                      </a:r>
                      <a:r>
                        <a:rPr lang="tr-TR" sz="1600" dirty="0" err="1" smtClean="0"/>
                        <a:t>faecium</a:t>
                      </a:r>
                      <a:r>
                        <a:rPr lang="tr-TR" sz="1600" baseline="0" dirty="0" smtClean="0"/>
                        <a:t> NCIB 2699 ve 2702</a:t>
                      </a:r>
                      <a:endParaRPr lang="tr-TR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L.monocytogenes</a:t>
                      </a:r>
                      <a:endParaRPr lang="tr-TR" sz="1600" i="1" dirty="0"/>
                    </a:p>
                  </a:txBody>
                  <a:tcPr/>
                </a:tc>
              </a:tr>
              <a:tr h="576173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Bacteriocin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Leuconostoc</a:t>
                      </a:r>
                      <a:r>
                        <a:rPr lang="tr-TR" sz="1600" baseline="0" dirty="0" smtClean="0"/>
                        <a:t> UAL.14</a:t>
                      </a:r>
                      <a:endParaRPr lang="tr-TR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L.monocytogenes</a:t>
                      </a:r>
                      <a:endParaRPr lang="tr-TR" sz="1600" i="1" dirty="0"/>
                    </a:p>
                  </a:txBody>
                  <a:tcPr/>
                </a:tc>
              </a:tr>
              <a:tr h="576173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Bacteriocin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 err="1" smtClean="0"/>
                        <a:t>Lb</a:t>
                      </a:r>
                      <a:r>
                        <a:rPr lang="tr-TR" sz="1600" dirty="0" smtClean="0"/>
                        <a:t>.</a:t>
                      </a:r>
                      <a:r>
                        <a:rPr lang="tr-TR" sz="1600" dirty="0" err="1" smtClean="0"/>
                        <a:t>casei</a:t>
                      </a:r>
                      <a:r>
                        <a:rPr lang="tr-TR" sz="1600" dirty="0" smtClean="0"/>
                        <a:t>, </a:t>
                      </a:r>
                      <a:r>
                        <a:rPr lang="tr-TR" sz="1600" dirty="0" err="1" smtClean="0"/>
                        <a:t>Lb</a:t>
                      </a:r>
                      <a:r>
                        <a:rPr lang="tr-TR" sz="1600" dirty="0" smtClean="0"/>
                        <a:t>.</a:t>
                      </a:r>
                      <a:r>
                        <a:rPr lang="tr-TR" sz="1600" dirty="0" err="1" smtClean="0"/>
                        <a:t>acidophilus</a:t>
                      </a:r>
                      <a:endParaRPr lang="tr-TR" sz="1600" dirty="0" smtClean="0"/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 err="1" smtClean="0"/>
                        <a:t>L.monocytogenes</a:t>
                      </a:r>
                      <a:endParaRPr lang="tr-TR" sz="1600" dirty="0" smtClean="0"/>
                    </a:p>
                    <a:p>
                      <a:endParaRPr lang="tr-TR" dirty="0"/>
                    </a:p>
                  </a:txBody>
                  <a:tcPr/>
                </a:tc>
              </a:tr>
              <a:tr h="576173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Pediocin</a:t>
                      </a:r>
                      <a:r>
                        <a:rPr lang="tr-TR" dirty="0" smtClean="0"/>
                        <a:t> PA-1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Pc</a:t>
                      </a:r>
                      <a:r>
                        <a:rPr lang="tr-TR" sz="1600" dirty="0" smtClean="0"/>
                        <a:t>. </a:t>
                      </a:r>
                      <a:r>
                        <a:rPr lang="tr-TR" sz="1600" dirty="0" err="1" smtClean="0"/>
                        <a:t>acidilactici</a:t>
                      </a:r>
                      <a:endParaRPr lang="tr-TR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LAB, </a:t>
                      </a:r>
                      <a:r>
                        <a:rPr lang="tr-TR" sz="1600" dirty="0" err="1" smtClean="0"/>
                        <a:t>L.monocytogenes</a:t>
                      </a:r>
                      <a:endParaRPr lang="tr-TR" sz="1600" i="0" dirty="0"/>
                    </a:p>
                  </a:txBody>
                  <a:tcPr/>
                </a:tc>
              </a:tr>
              <a:tr h="576173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Pediocin</a:t>
                      </a:r>
                      <a:r>
                        <a:rPr lang="tr-TR" dirty="0" smtClean="0"/>
                        <a:t> ACH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Pc</a:t>
                      </a:r>
                      <a:r>
                        <a:rPr lang="tr-TR" sz="1600" dirty="0" smtClean="0"/>
                        <a:t>.</a:t>
                      </a:r>
                      <a:r>
                        <a:rPr lang="tr-TR" sz="1600" dirty="0" err="1" smtClean="0"/>
                        <a:t>pediococcus</a:t>
                      </a:r>
                      <a:r>
                        <a:rPr lang="tr-TR" sz="1600" baseline="0" dirty="0" smtClean="0"/>
                        <a:t> </a:t>
                      </a:r>
                      <a:r>
                        <a:rPr lang="tr-TR" sz="1600" baseline="0" dirty="0" err="1" smtClean="0"/>
                        <a:t>acidolactiei</a:t>
                      </a:r>
                      <a:endParaRPr lang="tr-TR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err="1" smtClean="0"/>
                        <a:t>L.monocytogenes</a:t>
                      </a:r>
                      <a:r>
                        <a:rPr lang="tr-TR" sz="1200" dirty="0" smtClean="0"/>
                        <a:t>, S.</a:t>
                      </a:r>
                      <a:r>
                        <a:rPr lang="tr-TR" sz="1200" dirty="0" err="1" smtClean="0"/>
                        <a:t>aureus</a:t>
                      </a:r>
                      <a:r>
                        <a:rPr lang="tr-TR" sz="1200" dirty="0" smtClean="0"/>
                        <a:t>,</a:t>
                      </a:r>
                      <a:r>
                        <a:rPr lang="tr-TR" sz="1200" baseline="0" dirty="0" smtClean="0"/>
                        <a:t> </a:t>
                      </a:r>
                      <a:r>
                        <a:rPr lang="tr-TR" sz="1200" baseline="0" dirty="0" err="1" smtClean="0"/>
                        <a:t>Cl</a:t>
                      </a:r>
                      <a:r>
                        <a:rPr lang="tr-TR" sz="1200" baseline="0" dirty="0" smtClean="0"/>
                        <a:t>.</a:t>
                      </a:r>
                      <a:r>
                        <a:rPr lang="tr-TR" sz="1200" baseline="0" dirty="0" err="1" smtClean="0"/>
                        <a:t>perfringens</a:t>
                      </a:r>
                      <a:r>
                        <a:rPr lang="tr-TR" sz="1200" baseline="0" dirty="0" smtClean="0"/>
                        <a:t>, </a:t>
                      </a:r>
                      <a:r>
                        <a:rPr lang="tr-TR" sz="1200" baseline="0" dirty="0" err="1" smtClean="0"/>
                        <a:t>Lactobacillus</a:t>
                      </a:r>
                      <a:r>
                        <a:rPr lang="tr-TR" sz="1200" baseline="0" dirty="0" smtClean="0"/>
                        <a:t>, </a:t>
                      </a:r>
                      <a:r>
                        <a:rPr lang="tr-TR" sz="1200" baseline="0" dirty="0" err="1" smtClean="0"/>
                        <a:t>ediococcus</a:t>
                      </a:r>
                      <a:r>
                        <a:rPr lang="tr-TR" sz="1200" baseline="0" dirty="0" smtClean="0"/>
                        <a:t>, </a:t>
                      </a:r>
                      <a:r>
                        <a:rPr lang="tr-TR" sz="1200" baseline="0" dirty="0" err="1" smtClean="0"/>
                        <a:t>Clostridium</a:t>
                      </a:r>
                      <a:endParaRPr lang="tr-TR" sz="1200" i="1" dirty="0"/>
                    </a:p>
                  </a:txBody>
                  <a:tcPr/>
                </a:tc>
              </a:tr>
              <a:tr h="576173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Lacticin</a:t>
                      </a:r>
                      <a:r>
                        <a:rPr lang="tr-TR" dirty="0" smtClean="0"/>
                        <a:t> 481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Lc</a:t>
                      </a:r>
                      <a:r>
                        <a:rPr lang="tr-TR" sz="1600" dirty="0" smtClean="0"/>
                        <a:t>.</a:t>
                      </a:r>
                      <a:r>
                        <a:rPr lang="tr-TR" sz="1600" dirty="0" err="1" smtClean="0"/>
                        <a:t>lactis</a:t>
                      </a:r>
                      <a:r>
                        <a:rPr lang="tr-TR" sz="1600" dirty="0" smtClean="0"/>
                        <a:t> CNRZ 481</a:t>
                      </a:r>
                      <a:endParaRPr lang="tr-TR" sz="16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Lactobacillus</a:t>
                      </a:r>
                      <a:r>
                        <a:rPr lang="tr-TR" sz="1600" dirty="0" smtClean="0"/>
                        <a:t>, </a:t>
                      </a:r>
                      <a:r>
                        <a:rPr lang="tr-TR" sz="1600" dirty="0" err="1" smtClean="0"/>
                        <a:t>Lactococcus</a:t>
                      </a:r>
                      <a:r>
                        <a:rPr lang="tr-TR" sz="1600" dirty="0" smtClean="0"/>
                        <a:t>,</a:t>
                      </a:r>
                      <a:r>
                        <a:rPr lang="tr-TR" sz="1600" dirty="0" err="1" smtClean="0"/>
                        <a:t>Enterococcus</a:t>
                      </a:r>
                      <a:endParaRPr lang="tr-TR" sz="1600" i="1" dirty="0"/>
                    </a:p>
                  </a:txBody>
                  <a:tcPr/>
                </a:tc>
              </a:tr>
              <a:tr h="576173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Bacterocin</a:t>
                      </a:r>
                      <a:r>
                        <a:rPr lang="tr-TR" dirty="0" smtClean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Lc</a:t>
                      </a:r>
                      <a:r>
                        <a:rPr lang="tr-TR" dirty="0" smtClean="0"/>
                        <a:t>.</a:t>
                      </a:r>
                      <a:r>
                        <a:rPr lang="tr-TR" dirty="0" err="1" smtClean="0"/>
                        <a:t>lactis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ssp</a:t>
                      </a:r>
                      <a:r>
                        <a:rPr lang="tr-TR" dirty="0" smtClean="0"/>
                        <a:t>.</a:t>
                      </a:r>
                      <a:r>
                        <a:rPr lang="tr-TR" dirty="0" err="1" smtClean="0"/>
                        <a:t>lactis</a:t>
                      </a:r>
                      <a:endParaRPr lang="tr-TR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Cl</a:t>
                      </a:r>
                      <a:r>
                        <a:rPr lang="tr-TR" dirty="0" smtClean="0"/>
                        <a:t>.</a:t>
                      </a:r>
                      <a:r>
                        <a:rPr lang="tr-TR" dirty="0" err="1" smtClean="0"/>
                        <a:t>tyrobutyrıcum</a:t>
                      </a:r>
                      <a:endParaRPr lang="tr-TR" i="1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048000"/>
                <a:gridCol w="3048000"/>
                <a:gridCol w="3048000"/>
              </a:tblGrid>
              <a:tr h="137160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Bakteriyosinler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Üretici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m.org</a:t>
                      </a:r>
                      <a:r>
                        <a:rPr lang="tr-TR" baseline="0" dirty="0" smtClean="0"/>
                        <a:t>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İnhibisyon</a:t>
                      </a:r>
                      <a:r>
                        <a:rPr lang="tr-TR" baseline="0" dirty="0" smtClean="0"/>
                        <a:t> spektrumu</a:t>
                      </a:r>
                      <a:endParaRPr lang="tr-TR" dirty="0"/>
                    </a:p>
                  </a:txBody>
                  <a:tcPr/>
                </a:tc>
              </a:tr>
              <a:tr h="137160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Bacteriocin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Lc</a:t>
                      </a:r>
                      <a:r>
                        <a:rPr lang="tr-TR" sz="1600" dirty="0" smtClean="0"/>
                        <a:t>.</a:t>
                      </a:r>
                      <a:r>
                        <a:rPr lang="tr-TR" sz="1600" dirty="0" err="1" smtClean="0"/>
                        <a:t>lactis</a:t>
                      </a:r>
                      <a:r>
                        <a:rPr lang="tr-TR" sz="1600" dirty="0" smtClean="0"/>
                        <a:t> ATCC</a:t>
                      </a:r>
                      <a:r>
                        <a:rPr lang="tr-TR" sz="1600" baseline="0" dirty="0" smtClean="0"/>
                        <a:t> 11454</a:t>
                      </a:r>
                      <a:endParaRPr lang="tr-TR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Cl</a:t>
                      </a:r>
                      <a:r>
                        <a:rPr lang="tr-TR" sz="1600" dirty="0" smtClean="0"/>
                        <a:t>.</a:t>
                      </a:r>
                      <a:r>
                        <a:rPr lang="tr-TR" sz="1600" dirty="0" err="1" smtClean="0"/>
                        <a:t>botulinum</a:t>
                      </a:r>
                      <a:endParaRPr lang="tr-TR" sz="1600" i="1" dirty="0"/>
                    </a:p>
                  </a:txBody>
                  <a:tcPr/>
                </a:tc>
              </a:tr>
              <a:tr h="137160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Bacterocin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L</a:t>
                      </a:r>
                      <a:r>
                        <a:rPr lang="tr-TR" sz="1600" dirty="0" err="1" smtClean="0"/>
                        <a:t>b</a:t>
                      </a:r>
                      <a:r>
                        <a:rPr lang="tr-TR" sz="1600" dirty="0" smtClean="0"/>
                        <a:t>.</a:t>
                      </a:r>
                      <a:r>
                        <a:rPr lang="tr-TR" sz="1600" dirty="0" err="1" smtClean="0"/>
                        <a:t>plantarum</a:t>
                      </a:r>
                      <a:endParaRPr lang="tr-TR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Cl</a:t>
                      </a:r>
                      <a:r>
                        <a:rPr lang="tr-TR" dirty="0" smtClean="0"/>
                        <a:t>.</a:t>
                      </a:r>
                      <a:r>
                        <a:rPr lang="tr-TR" dirty="0" err="1" smtClean="0"/>
                        <a:t>Botulinum</a:t>
                      </a:r>
                      <a:endParaRPr lang="tr-TR" i="1" dirty="0"/>
                    </a:p>
                  </a:txBody>
                  <a:tcPr/>
                </a:tc>
              </a:tr>
              <a:tr h="137160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Bacterocin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Pediococcus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pentosaceus</a:t>
                      </a:r>
                      <a:r>
                        <a:rPr lang="tr-TR" baseline="0" dirty="0" smtClean="0"/>
                        <a:t> L7230,FBB661</a:t>
                      </a:r>
                      <a:endParaRPr lang="tr-TR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err="1" smtClean="0"/>
                        <a:t>Cl</a:t>
                      </a:r>
                      <a:r>
                        <a:rPr lang="tr-TR" dirty="0" smtClean="0"/>
                        <a:t>.</a:t>
                      </a:r>
                      <a:r>
                        <a:rPr lang="tr-TR" dirty="0" err="1" smtClean="0"/>
                        <a:t>Botulinum</a:t>
                      </a:r>
                      <a:endParaRPr lang="tr-TR" dirty="0" smtClean="0"/>
                    </a:p>
                    <a:p>
                      <a:endParaRPr lang="tr-TR" dirty="0"/>
                    </a:p>
                  </a:txBody>
                  <a:tcPr/>
                </a:tc>
              </a:tr>
              <a:tr h="137160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Reuterin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Lb</a:t>
                      </a:r>
                      <a:r>
                        <a:rPr lang="tr-TR" dirty="0" smtClean="0"/>
                        <a:t>.</a:t>
                      </a:r>
                      <a:r>
                        <a:rPr lang="tr-TR" dirty="0" err="1" smtClean="0"/>
                        <a:t>reuteri</a:t>
                      </a:r>
                      <a:r>
                        <a:rPr lang="tr-TR" dirty="0" smtClean="0"/>
                        <a:t> 1063</a:t>
                      </a:r>
                      <a:endParaRPr lang="tr-TR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G(+) ve G(-) bakteriler/maya-küf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7" name="Freeform 1777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8" name="Freeform 1778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9" name="Freeform 1779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0" name="Freeform 1780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1" name="Freeform 1781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2" name="Freeform 1782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3" name="Freeform 1783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4" name="TextBox 1784"/>
          <p:cNvSpPr txBox="1"/>
          <p:nvPr/>
        </p:nvSpPr>
        <p:spPr>
          <a:xfrm>
            <a:off x="548640" y="233474"/>
            <a:ext cx="7587719" cy="50299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74320" indent="-274320" hangingPunct="0">
              <a:lnSpc>
                <a:spcPct val="100000"/>
              </a:lnSpc>
            </a:pPr>
            <a:r>
              <a:rPr lang="en-US" altLang="zh-CN" sz="1400" spc="15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17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b="1" spc="110" dirty="0">
                <a:solidFill>
                  <a:srgbClr val="000000"/>
                </a:solidFill>
                <a:latin typeface="Times New Roman"/>
                <a:ea typeface="Times New Roman"/>
              </a:rPr>
              <a:t>Diplococcin;</a:t>
            </a:r>
            <a:r>
              <a:rPr lang="en-US" altLang="zh-CN" sz="2000" b="1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10" dirty="0">
                <a:solidFill>
                  <a:srgbClr val="000000"/>
                </a:solidFill>
                <a:latin typeface="Times New Roman"/>
                <a:ea typeface="Times New Roman"/>
              </a:rPr>
              <a:t>Lactococcus</a:t>
            </a:r>
            <a:r>
              <a:rPr lang="en-US" altLang="zh-CN" sz="2000" i="1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89" dirty="0" err="1">
                <a:solidFill>
                  <a:srgbClr val="000000"/>
                </a:solidFill>
                <a:latin typeface="Times New Roman"/>
                <a:ea typeface="Times New Roman"/>
              </a:rPr>
              <a:t>lactis</a:t>
            </a:r>
            <a:r>
              <a:rPr lang="en-US" altLang="zh-CN" sz="2000" i="1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10" dirty="0" smtClean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2000" i="1" spc="69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tr-TR" altLang="zh-CN" sz="2000" i="1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c</a:t>
            </a:r>
            <a:r>
              <a:rPr lang="en-US" altLang="zh-CN" sz="2000" i="1" spc="11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remoris</a:t>
            </a:r>
            <a:r>
              <a:rPr lang="en-US" altLang="zh-CN" sz="2000" spc="9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’in</a:t>
            </a:r>
            <a:r>
              <a:rPr lang="en-US" altLang="zh-CN" sz="2000" spc="6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bazı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ea typeface="Times New Roman"/>
              </a:rPr>
              <a:t>suşları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tarafından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üretilen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bakteriyosindir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Nisin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aksine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kompleks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ortamlarda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stabildir,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9" dirty="0">
                <a:solidFill>
                  <a:srgbClr val="000000"/>
                </a:solidFill>
                <a:latin typeface="Times New Roman"/>
                <a:ea typeface="Times New Roman"/>
              </a:rPr>
              <a:t>ancak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saflaştırıldığında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stabilitesi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0" dirty="0">
                <a:solidFill>
                  <a:srgbClr val="000000"/>
                </a:solidFill>
                <a:latin typeface="Times New Roman"/>
                <a:ea typeface="Times New Roman"/>
              </a:rPr>
              <a:t>bozu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lur.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274320" indent="-274320" hangingPunct="0">
              <a:lnSpc>
                <a:spcPct val="99583"/>
              </a:lnSpc>
            </a:pPr>
            <a:r>
              <a:rPr lang="en-US" altLang="zh-CN" sz="1400" spc="154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17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b="1" spc="114" dirty="0">
                <a:solidFill>
                  <a:srgbClr val="000000"/>
                </a:solidFill>
                <a:latin typeface="Times New Roman"/>
                <a:ea typeface="Times New Roman"/>
              </a:rPr>
              <a:t>Lactostrepcin</a:t>
            </a:r>
            <a:r>
              <a:rPr lang="en-US" altLang="zh-CN" sz="2000" b="1" spc="100" dirty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r>
              <a:rPr lang="en-US" altLang="zh-CN" sz="2000" b="1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Lactococcus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94" dirty="0">
                <a:solidFill>
                  <a:srgbClr val="000000"/>
                </a:solidFill>
                <a:latin typeface="Times New Roman"/>
                <a:ea typeface="Times New Roman"/>
              </a:rPr>
              <a:t>lactis</a:t>
            </a:r>
            <a:r>
              <a:rPr lang="en-US" altLang="zh-CN" sz="2000" i="1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10" dirty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2000" i="1" spc="6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00" dirty="0" err="1">
                <a:solidFill>
                  <a:srgbClr val="000000"/>
                </a:solidFill>
                <a:latin typeface="Times New Roman"/>
                <a:ea typeface="Times New Roman"/>
              </a:rPr>
              <a:t>Lactis</a:t>
            </a:r>
            <a:r>
              <a:rPr lang="en-US" altLang="zh-CN" sz="2000" i="1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29" dirty="0" smtClean="0">
                <a:solidFill>
                  <a:srgbClr val="000000"/>
                </a:solidFill>
                <a:latin typeface="Times New Roman"/>
                <a:ea typeface="Times New Roman"/>
              </a:rPr>
              <a:t>b</a:t>
            </a:r>
            <a:r>
              <a:rPr lang="tr-TR" altLang="zh-CN" sz="2000" i="1" spc="129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iovar</a:t>
            </a:r>
            <a:r>
              <a:rPr lang="tr-TR" altLang="zh-CN" sz="2000" i="1" spc="129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tr-TR" altLang="zh-CN" sz="2000" i="1" spc="129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diacetylactis</a:t>
            </a:r>
            <a:r>
              <a:rPr lang="en-US" altLang="zh-CN" sz="2000" i="1" spc="5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94" dirty="0">
                <a:solidFill>
                  <a:srgbClr val="000000"/>
                </a:solidFill>
                <a:latin typeface="Times New Roman"/>
                <a:ea typeface="Times New Roman"/>
              </a:rPr>
              <a:t>Lactococcus</a:t>
            </a:r>
            <a:r>
              <a:rPr lang="en-US" altLang="zh-CN" sz="2000" i="1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80" dirty="0" err="1">
                <a:solidFill>
                  <a:srgbClr val="000000"/>
                </a:solidFill>
                <a:latin typeface="Times New Roman"/>
                <a:ea typeface="Times New Roman"/>
              </a:rPr>
              <a:t>lactis</a:t>
            </a:r>
            <a:r>
              <a:rPr lang="en-US" altLang="zh-CN" sz="2000" i="1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94" dirty="0" smtClean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2000" i="1" spc="6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tr-TR" altLang="zh-CN" sz="2000" i="1" spc="60" dirty="0" smtClean="0">
                <a:solidFill>
                  <a:srgbClr val="000000"/>
                </a:solidFill>
                <a:latin typeface="Times New Roman"/>
                <a:cs typeface="Times New Roman"/>
              </a:rPr>
              <a:t>c</a:t>
            </a:r>
            <a:r>
              <a:rPr lang="en-US" altLang="zh-CN" sz="2000" i="1" spc="9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remoris’in</a:t>
            </a:r>
            <a:r>
              <a:rPr lang="en-US" altLang="zh-CN" sz="2000" i="1" spc="5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ea typeface="Times New Roman"/>
              </a:rPr>
              <a:t>birçok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85" dirty="0">
                <a:solidFill>
                  <a:srgbClr val="000000"/>
                </a:solidFill>
                <a:latin typeface="Times New Roman"/>
                <a:ea typeface="Times New Roman"/>
              </a:rPr>
              <a:t>suşundan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saflaştırılmıştır.</a:t>
            </a:r>
          </a:p>
          <a:p>
            <a:pPr>
              <a:lnSpc>
                <a:spcPts val="630"/>
              </a:lnSpc>
            </a:pPr>
            <a:endParaRPr lang="en-US" dirty="0"/>
          </a:p>
          <a:p>
            <a:pPr marL="274320" indent="-274320" hangingPunct="0">
              <a:lnSpc>
                <a:spcPct val="100000"/>
              </a:lnSpc>
            </a:pPr>
            <a:r>
              <a:rPr lang="en-US" altLang="zh-CN" sz="1400" spc="19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22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b="1" spc="135" dirty="0">
                <a:solidFill>
                  <a:srgbClr val="000000"/>
                </a:solidFill>
                <a:latin typeface="Times New Roman"/>
                <a:ea typeface="Times New Roman"/>
              </a:rPr>
              <a:t>Lactisin</a:t>
            </a:r>
            <a:r>
              <a:rPr lang="en-US" altLang="zh-CN" sz="2000" b="1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spc="154" dirty="0">
                <a:solidFill>
                  <a:srgbClr val="000000"/>
                </a:solidFill>
                <a:latin typeface="Times New Roman"/>
                <a:ea typeface="Times New Roman"/>
              </a:rPr>
              <a:t>3147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Peynir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mikroflorasının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oluşturulmasında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tadın,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ürün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kalitesinin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kıvamının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olumlu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yönde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geliştirilmesini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sağlamaktadır.Lactisin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3147,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taze</a:t>
            </a:r>
          </a:p>
          <a:p>
            <a:pPr marL="274320" hangingPunct="0">
              <a:lnSpc>
                <a:spcPct val="100000"/>
              </a:lnSpc>
            </a:pP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peynirlerde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bulunan,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tehlikeli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patojen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14" dirty="0">
                <a:solidFill>
                  <a:srgbClr val="000000"/>
                </a:solidFill>
                <a:latin typeface="Times New Roman"/>
                <a:ea typeface="Times New Roman"/>
              </a:rPr>
              <a:t>Listeria</a:t>
            </a:r>
            <a:r>
              <a:rPr lang="en-US" altLang="zh-CN" sz="2000" i="1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39" dirty="0">
                <a:solidFill>
                  <a:srgbClr val="000000"/>
                </a:solidFill>
                <a:latin typeface="Times New Roman"/>
                <a:ea typeface="Times New Roman"/>
              </a:rPr>
              <a:t>monocytogenes</a:t>
            </a:r>
            <a:r>
              <a:rPr lang="en-US" altLang="zh-CN" sz="2000" i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89" dirty="0">
                <a:solidFill>
                  <a:srgbClr val="000000"/>
                </a:solidFill>
                <a:latin typeface="Times New Roman"/>
                <a:ea typeface="Times New Roman"/>
              </a:rPr>
              <a:t>scott</a:t>
            </a:r>
            <a:r>
              <a:rPr lang="en-US" altLang="zh-CN" sz="2000" i="1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A’yı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inhibe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eder.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00" dirty="0">
                <a:solidFill>
                  <a:srgbClr val="000000"/>
                </a:solidFill>
                <a:latin typeface="Times New Roman"/>
                <a:ea typeface="Times New Roman"/>
              </a:rPr>
              <a:t>Listeria</a:t>
            </a:r>
            <a:r>
              <a:rPr lang="en-US" altLang="zh-CN" sz="2000" i="1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14" dirty="0">
                <a:solidFill>
                  <a:srgbClr val="000000"/>
                </a:solidFill>
                <a:latin typeface="Times New Roman"/>
                <a:ea typeface="Times New Roman"/>
              </a:rPr>
              <a:t>monocytogenes</a:t>
            </a:r>
            <a:r>
              <a:rPr lang="en-US" altLang="zh-CN" sz="2000" i="1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tüketiciler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açısından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büyük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risk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oluşturduğundan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5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önemlidir.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/>
              <a:t/>
            </a:r>
            <a:br>
              <a:rPr dirty="0"/>
            </a:b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Lactisin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3147,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04" dirty="0">
                <a:solidFill>
                  <a:srgbClr val="000000"/>
                </a:solidFill>
                <a:latin typeface="Times New Roman"/>
                <a:ea typeface="Times New Roman"/>
              </a:rPr>
              <a:t>Listeria</a:t>
            </a:r>
            <a:r>
              <a:rPr lang="en-US" altLang="zh-CN" sz="2000" i="1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29" dirty="0">
                <a:solidFill>
                  <a:srgbClr val="000000"/>
                </a:solidFill>
                <a:latin typeface="Times New Roman"/>
                <a:ea typeface="Times New Roman"/>
              </a:rPr>
              <a:t>monocytogenes’i</a:t>
            </a:r>
            <a:r>
              <a:rPr lang="en-US" altLang="zh-CN" sz="2000" i="1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inhibe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ederek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peynir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yüzeyinde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kir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koruma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sağladığı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koruma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amaçlı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kulla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nılmaktadır.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5" name="Freeform 1785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6" name="Freeform 1786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7" name="Freeform 1787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8" name="Freeform 1788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9" name="Freeform 1789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0" name="Freeform 1790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1" name="Freeform 1791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2" name="TextBox 1792"/>
          <p:cNvSpPr txBox="1"/>
          <p:nvPr/>
        </p:nvSpPr>
        <p:spPr>
          <a:xfrm>
            <a:off x="548640" y="282242"/>
            <a:ext cx="7351561" cy="488988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650" spc="30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650" spc="34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b="1" spc="195" dirty="0">
                <a:solidFill>
                  <a:srgbClr val="000000"/>
                </a:solidFill>
                <a:latin typeface="Times New Roman"/>
                <a:ea typeface="Times New Roman"/>
              </a:rPr>
              <a:t>Leuconostoc</a:t>
            </a:r>
            <a:r>
              <a:rPr lang="en-US" altLang="zh-CN" sz="2000" b="1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spc="164" dirty="0">
                <a:solidFill>
                  <a:srgbClr val="000000"/>
                </a:solidFill>
                <a:latin typeface="Times New Roman"/>
                <a:ea typeface="Times New Roman"/>
              </a:rPr>
              <a:t>türleri</a:t>
            </a:r>
            <a:r>
              <a:rPr lang="en-US" altLang="zh-CN" sz="2000" b="1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spc="185" dirty="0">
                <a:solidFill>
                  <a:srgbClr val="000000"/>
                </a:solidFill>
                <a:latin typeface="Times New Roman"/>
                <a:ea typeface="Times New Roman"/>
              </a:rPr>
              <a:t>tarafından</a:t>
            </a:r>
            <a:r>
              <a:rPr lang="en-US" altLang="zh-CN" sz="2000" b="1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spc="170" dirty="0">
                <a:solidFill>
                  <a:srgbClr val="000000"/>
                </a:solidFill>
                <a:latin typeface="Times New Roman"/>
                <a:ea typeface="Times New Roman"/>
              </a:rPr>
              <a:t>üretilen</a:t>
            </a:r>
          </a:p>
          <a:p>
            <a:pPr marL="0" indent="274320">
              <a:lnSpc>
                <a:spcPct val="100416"/>
              </a:lnSpc>
            </a:pPr>
            <a:r>
              <a:rPr lang="en-US" altLang="zh-CN" sz="2000" b="1" spc="129" dirty="0">
                <a:solidFill>
                  <a:srgbClr val="000000"/>
                </a:solidFill>
                <a:latin typeface="Times New Roman"/>
                <a:ea typeface="Times New Roman"/>
              </a:rPr>
              <a:t>bakteriyosinler</a:t>
            </a:r>
            <a:r>
              <a:rPr lang="en-US" altLang="zh-CN" sz="2000" b="1" spc="120" dirty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r>
              <a:rPr lang="en-US" altLang="zh-CN" sz="2000" b="1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Mesenterocin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52,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Mesentericin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50" dirty="0">
                <a:solidFill>
                  <a:srgbClr val="000000"/>
                </a:solidFill>
                <a:latin typeface="Times New Roman"/>
                <a:ea typeface="Times New Roman"/>
              </a:rPr>
              <a:t>Y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105’dir.</a:t>
            </a:r>
          </a:p>
          <a:p>
            <a:pPr>
              <a:lnSpc>
                <a:spcPts val="590"/>
              </a:lnSpc>
            </a:pPr>
            <a:endParaRPr lang="en-US" dirty="0"/>
          </a:p>
          <a:p>
            <a:pPr marL="274320" indent="-274320" hangingPunct="0">
              <a:lnSpc>
                <a:spcPct val="100000"/>
              </a:lnSpc>
            </a:pPr>
            <a:r>
              <a:rPr lang="en-US" altLang="zh-CN" sz="1400" spc="15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17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b="1" spc="114" dirty="0">
                <a:solidFill>
                  <a:srgbClr val="000000"/>
                </a:solidFill>
                <a:latin typeface="Times New Roman"/>
                <a:ea typeface="Times New Roman"/>
              </a:rPr>
              <a:t>Mesenterocin</a:t>
            </a:r>
            <a:r>
              <a:rPr lang="en-US" altLang="zh-CN" sz="2000" b="1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spc="110" dirty="0">
                <a:solidFill>
                  <a:srgbClr val="000000"/>
                </a:solidFill>
                <a:latin typeface="Times New Roman"/>
                <a:ea typeface="Times New Roman"/>
              </a:rPr>
              <a:t>52;</a:t>
            </a:r>
            <a:r>
              <a:rPr lang="en-US" altLang="zh-CN" sz="2000" b="1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10" dirty="0">
                <a:solidFill>
                  <a:srgbClr val="000000"/>
                </a:solidFill>
                <a:latin typeface="Times New Roman"/>
                <a:ea typeface="Times New Roman"/>
              </a:rPr>
              <a:t>Leuconostoc</a:t>
            </a:r>
            <a:r>
              <a:rPr lang="en-US" altLang="zh-CN" sz="2000" i="1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04" dirty="0">
                <a:solidFill>
                  <a:srgbClr val="000000"/>
                </a:solidFill>
                <a:latin typeface="Times New Roman"/>
                <a:ea typeface="Times New Roman"/>
              </a:rPr>
              <a:t>mesenteroides</a:t>
            </a:r>
            <a:r>
              <a:rPr lang="en-US" altLang="zh-CN" sz="2000" i="1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14" dirty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2000" i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35" dirty="0">
                <a:solidFill>
                  <a:srgbClr val="000000"/>
                </a:solidFill>
                <a:latin typeface="Times New Roman"/>
                <a:ea typeface="Times New Roman"/>
              </a:rPr>
              <a:t>mesenteroides</a:t>
            </a:r>
            <a:r>
              <a:rPr lang="en-US" altLang="zh-CN" sz="2000" i="1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9" dirty="0">
                <a:solidFill>
                  <a:srgbClr val="000000"/>
                </a:solidFill>
                <a:latin typeface="Times New Roman"/>
                <a:ea typeface="Times New Roman"/>
              </a:rPr>
              <a:t>FR52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den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elde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edilen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bakteriyosindir.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Enterococcus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Listeria’nın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birçok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türü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Leuconostoc’un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diğer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türleri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üzerinde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inhibitör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etki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yapar.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Proteazlarla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inaktivite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olur.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274320" indent="-274320" hangingPunct="0">
              <a:lnSpc>
                <a:spcPct val="100000"/>
              </a:lnSpc>
            </a:pPr>
            <a:r>
              <a:rPr lang="en-US" altLang="zh-CN" sz="1400" spc="154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17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b="1" spc="114" dirty="0">
                <a:solidFill>
                  <a:srgbClr val="000000"/>
                </a:solidFill>
                <a:latin typeface="Times New Roman"/>
                <a:ea typeface="Times New Roman"/>
              </a:rPr>
              <a:t>Mesentericin</a:t>
            </a:r>
            <a:r>
              <a:rPr lang="en-US" altLang="zh-CN" sz="2000" b="1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spc="135" dirty="0">
                <a:solidFill>
                  <a:srgbClr val="000000"/>
                </a:solidFill>
                <a:latin typeface="Times New Roman"/>
                <a:ea typeface="Times New Roman"/>
              </a:rPr>
              <a:t>y</a:t>
            </a:r>
            <a:r>
              <a:rPr lang="en-US" altLang="zh-CN" sz="2000" b="1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spc="125" dirty="0">
                <a:solidFill>
                  <a:srgbClr val="000000"/>
                </a:solidFill>
                <a:latin typeface="Times New Roman"/>
                <a:ea typeface="Times New Roman"/>
              </a:rPr>
              <a:t>105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14" dirty="0">
                <a:solidFill>
                  <a:srgbClr val="000000"/>
                </a:solidFill>
                <a:latin typeface="Times New Roman"/>
                <a:ea typeface="Times New Roman"/>
              </a:rPr>
              <a:t>Leuconostoc</a:t>
            </a:r>
            <a:r>
              <a:rPr lang="en-US" altLang="zh-CN" sz="2000" i="1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10" dirty="0">
                <a:solidFill>
                  <a:srgbClr val="000000"/>
                </a:solidFill>
                <a:latin typeface="Times New Roman"/>
                <a:ea typeface="Times New Roman"/>
              </a:rPr>
              <a:t>mesenteroides</a:t>
            </a:r>
            <a:r>
              <a:rPr lang="en-US" altLang="zh-CN" sz="2000" i="1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10" dirty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2000" i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39" dirty="0">
                <a:solidFill>
                  <a:srgbClr val="000000"/>
                </a:solidFill>
                <a:latin typeface="Times New Roman"/>
                <a:ea typeface="Times New Roman"/>
              </a:rPr>
              <a:t>mesenteroides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’in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suşu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tarafından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üretilir.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274320" indent="-274320" hangingPunct="0">
              <a:lnSpc>
                <a:spcPct val="100000"/>
              </a:lnSpc>
            </a:pPr>
            <a:r>
              <a:rPr lang="en-US" altLang="zh-CN" sz="1400" spc="17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20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Pediococcus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türleri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tarafından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üretilen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ea typeface="Times New Roman"/>
              </a:rPr>
              <a:t>bakteriyosinler;Pediocin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A,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Pediocin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PA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ea typeface="Times New Roman"/>
              </a:rPr>
              <a:t>1,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Pediocin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AcH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ea typeface="Times New Roman"/>
              </a:rPr>
              <a:t>’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dır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400" spc="114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13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ea typeface="Times New Roman"/>
              </a:rPr>
              <a:t>Pediocin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A;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ea typeface="Times New Roman"/>
              </a:rPr>
              <a:t>Pediococcus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ea typeface="Times New Roman"/>
              </a:rPr>
              <a:t>pentosaceus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FBB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61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7230</a:t>
            </a:r>
          </a:p>
          <a:p>
            <a:pPr marL="274320" hangingPunct="0">
              <a:lnSpc>
                <a:spcPct val="100000"/>
              </a:lnSpc>
            </a:pP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suşları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tarafından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üretilir.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15" dirty="0">
                <a:solidFill>
                  <a:srgbClr val="000000"/>
                </a:solidFill>
                <a:latin typeface="Times New Roman"/>
                <a:ea typeface="Times New Roman"/>
              </a:rPr>
              <a:t>Gram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pozitif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bakteriler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üzerinde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inhibitör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etkisi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bulunmaktadır.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3" name="Freeform 1793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4" name="Freeform 1794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5" name="Freeform 1795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6" name="Freeform 1796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7" name="Freeform 1797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8" name="Freeform 1798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9" name="Freeform 1799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0" name="TextBox 1800"/>
          <p:cNvSpPr txBox="1"/>
          <p:nvPr/>
        </p:nvSpPr>
        <p:spPr>
          <a:xfrm>
            <a:off x="548640" y="161464"/>
            <a:ext cx="8189276" cy="503008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74320" indent="-274320" hangingPunct="0">
              <a:lnSpc>
                <a:spcPct val="100000"/>
              </a:lnSpc>
            </a:pPr>
            <a:r>
              <a:rPr lang="en-US" altLang="zh-CN" sz="1400" spc="16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17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Pediocin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85" dirty="0">
                <a:solidFill>
                  <a:srgbClr val="000000"/>
                </a:solidFill>
                <a:latin typeface="Times New Roman"/>
                <a:ea typeface="Times New Roman"/>
              </a:rPr>
              <a:t>PA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1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P.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94" dirty="0">
                <a:solidFill>
                  <a:srgbClr val="000000"/>
                </a:solidFill>
                <a:latin typeface="Times New Roman"/>
                <a:ea typeface="Times New Roman"/>
              </a:rPr>
              <a:t>Acidilactisi</a:t>
            </a:r>
            <a:r>
              <a:rPr lang="en-US" altLang="zh-CN" sz="2000" i="1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85" dirty="0">
                <a:solidFill>
                  <a:srgbClr val="000000"/>
                </a:solidFill>
                <a:latin typeface="Times New Roman"/>
                <a:ea typeface="Times New Roman"/>
              </a:rPr>
              <a:t>PAC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1.0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tarafından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üretilen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bakteriyosindir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Pronaz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papain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pepsin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α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kimotripsin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proteolitik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enzimlere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duyarlıdır.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25" dirty="0" err="1">
                <a:solidFill>
                  <a:srgbClr val="000000"/>
                </a:solidFill>
                <a:latin typeface="Times New Roman"/>
                <a:ea typeface="Times New Roman"/>
              </a:rPr>
              <a:t>Leuconostoc</a:t>
            </a:r>
            <a:r>
              <a:rPr lang="en-US" altLang="zh-CN" sz="2000" i="1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2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mes</a:t>
            </a:r>
            <a:r>
              <a:rPr lang="tr-TR" altLang="zh-CN" sz="2000" i="1" spc="120" dirty="0" smtClean="0">
                <a:solidFill>
                  <a:srgbClr val="000000"/>
                </a:solidFill>
                <a:latin typeface="Times New Roman"/>
                <a:ea typeface="Times New Roman"/>
              </a:rPr>
              <a:t>e</a:t>
            </a:r>
            <a:r>
              <a:rPr lang="en-US" altLang="zh-CN" sz="2000" i="1" spc="12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nteroides</a:t>
            </a:r>
            <a:r>
              <a:rPr lang="en-US" altLang="zh-CN" sz="2000" i="1" spc="69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29" dirty="0" smtClean="0">
                <a:solidFill>
                  <a:srgbClr val="000000"/>
                </a:solidFill>
                <a:latin typeface="Times New Roman"/>
                <a:ea typeface="Times New Roman"/>
              </a:rPr>
              <a:t>ssp</a:t>
            </a:r>
            <a:r>
              <a:rPr lang="en-US" altLang="zh-CN" sz="2000" i="1" spc="8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tr-TR" altLang="zh-CN" sz="2000" i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d</a:t>
            </a:r>
            <a:r>
              <a:rPr lang="en-US" altLang="zh-CN" sz="2000" i="1" spc="139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extranicum</a:t>
            </a:r>
            <a:r>
              <a:rPr lang="en-US" altLang="zh-CN" sz="2000" i="1" spc="7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bazı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pediokoklar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lactobasillerin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bazı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suşları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üzerinde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inhibitör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etkisi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bulunmaktadır.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274320" indent="-274320" hangingPunct="0">
              <a:lnSpc>
                <a:spcPct val="100000"/>
              </a:lnSpc>
            </a:pPr>
            <a:r>
              <a:rPr lang="en-US" altLang="zh-CN" sz="1400" spc="16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17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Pediocin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Ach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14" dirty="0" err="1">
                <a:solidFill>
                  <a:srgbClr val="000000"/>
                </a:solidFill>
                <a:latin typeface="Times New Roman"/>
                <a:ea typeface="Times New Roman"/>
              </a:rPr>
              <a:t>Pediococcus</a:t>
            </a:r>
            <a:r>
              <a:rPr lang="en-US" altLang="zh-CN" sz="2000" i="1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9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acidilactis</a:t>
            </a:r>
            <a:r>
              <a:rPr lang="en-US" altLang="zh-CN" sz="2000" i="1" spc="69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25" dirty="0">
                <a:solidFill>
                  <a:srgbClr val="000000"/>
                </a:solidFill>
                <a:latin typeface="Times New Roman"/>
                <a:ea typeface="Times New Roman"/>
              </a:rPr>
              <a:t>H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suşu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tarafından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ea typeface="Times New Roman"/>
              </a:rPr>
              <a:t>üretilir.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Proteaz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fisin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papain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birçok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enzime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duyarlı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olması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dezavantajdır.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Sıcağa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organik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asitlere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direnlidirler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 err="1">
                <a:solidFill>
                  <a:srgbClr val="000000"/>
                </a:solidFill>
                <a:latin typeface="Times New Roman"/>
                <a:ea typeface="Times New Roman"/>
              </a:rPr>
              <a:t>Listeria’nın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tr-TR" altLang="zh-CN" sz="2000" spc="145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altLang="zh-CN" sz="2000" spc="14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2000" spc="94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tür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suşunu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inhibe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etmektedir.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274320" indent="-274320" hangingPunct="0">
              <a:lnSpc>
                <a:spcPct val="100000"/>
              </a:lnSpc>
            </a:pPr>
            <a:r>
              <a:rPr lang="en-US" altLang="zh-CN" sz="1400" spc="18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21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Bakteriyosinlerin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etki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mekanizması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vejatatif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hücrelere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sporlara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karşı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etki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hücre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duvarında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gözenek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oluşumu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sağlayarak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membran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çözünebilirliğini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değiştirirerek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gerçekleşir.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0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sayede,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hücre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 err="1">
                <a:solidFill>
                  <a:srgbClr val="000000"/>
                </a:solidFill>
                <a:latin typeface="Times New Roman"/>
                <a:ea typeface="Times New Roman"/>
              </a:rPr>
              <a:t>yapısını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bozar</a:t>
            </a:r>
            <a:r>
              <a:rPr lang="tr-TR" altLang="zh-CN" sz="2000" spc="135" dirty="0" smtClean="0">
                <a:solidFill>
                  <a:srgbClr val="000000"/>
                </a:solidFill>
                <a:latin typeface="Times New Roman"/>
                <a:ea typeface="Times New Roman"/>
              </a:rPr>
              <a:t> ve o</a:t>
            </a:r>
            <a:r>
              <a:rPr lang="en-US" altLang="zh-CN" sz="2000" spc="13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rganellerin</a:t>
            </a:r>
            <a:r>
              <a:rPr lang="en-US" altLang="zh-CN" sz="2000" spc="8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işlevselliğini</a:t>
            </a:r>
            <a:r>
              <a:rPr lang="en-US" altLang="zh-CN" sz="2000" spc="8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azaltır,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hücrenin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gelişimini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engeller.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Sporlara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karşı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etki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mekanizması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spor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oluşumundan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sonra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gerçekleşir.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9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sonra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spora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 err="1">
                <a:solidFill>
                  <a:srgbClr val="000000"/>
                </a:solidFill>
                <a:latin typeface="Times New Roman"/>
                <a:ea typeface="Times New Roman"/>
              </a:rPr>
              <a:t>bakteriyosin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sporun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gelişmesi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engellenir.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1" name="Freeform 1801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2" name="Freeform 1802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3" name="Freeform 1803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4" name="Freeform 1804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5" name="Freeform 1805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6" name="Freeform 1806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7" name="Freeform 1807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8" name="TextBox 1808"/>
          <p:cNvSpPr txBox="1"/>
          <p:nvPr/>
        </p:nvSpPr>
        <p:spPr>
          <a:xfrm>
            <a:off x="548640" y="235868"/>
            <a:ext cx="8195998" cy="577038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700" spc="170" dirty="0">
                <a:solidFill>
                  <a:srgbClr val="555E6B"/>
                </a:solidFill>
                <a:latin typeface="Times New Roman"/>
                <a:ea typeface="Times New Roman"/>
              </a:rPr>
              <a:t>S</a:t>
            </a:r>
            <a:r>
              <a:rPr lang="en-US" altLang="zh-CN" sz="2150" spc="154" dirty="0">
                <a:solidFill>
                  <a:srgbClr val="555E6B"/>
                </a:solidFill>
                <a:latin typeface="Times New Roman"/>
                <a:ea typeface="Times New Roman"/>
              </a:rPr>
              <a:t>AF</a:t>
            </a:r>
            <a:r>
              <a:rPr lang="en-US" altLang="zh-CN" sz="2150" spc="69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150" spc="145" dirty="0">
                <a:solidFill>
                  <a:srgbClr val="555E6B"/>
                </a:solidFill>
                <a:latin typeface="Times New Roman"/>
                <a:ea typeface="Times New Roman"/>
              </a:rPr>
              <a:t>BAKTERİYOSİNİN</a:t>
            </a:r>
            <a:r>
              <a:rPr lang="en-US" altLang="zh-CN" sz="2150" spc="75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150" spc="154" dirty="0">
                <a:solidFill>
                  <a:srgbClr val="555E6B"/>
                </a:solidFill>
                <a:latin typeface="Times New Roman"/>
                <a:ea typeface="Times New Roman"/>
              </a:rPr>
              <a:t>KULLANIMI</a:t>
            </a:r>
          </a:p>
          <a:p>
            <a:pPr marL="274320" indent="-274320" hangingPunct="0">
              <a:lnSpc>
                <a:spcPct val="95416"/>
              </a:lnSpc>
              <a:spcBef>
                <a:spcPts val="309"/>
              </a:spcBef>
            </a:pPr>
            <a:r>
              <a:rPr lang="en-US" altLang="zh-CN" sz="1400" spc="16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17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Kültüre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kıyasla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oldukça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yenidir.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Ayrıca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kullanım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amacı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vozucu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patojen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mikroorganizmaların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faaliyetinin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sınırlandırılması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tam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inhibasyonudur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5" dirty="0">
                <a:solidFill>
                  <a:srgbClr val="000000"/>
                </a:solidFill>
                <a:latin typeface="Times New Roman"/>
                <a:ea typeface="Times New Roman"/>
              </a:rPr>
              <a:t>Ürünün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teknolojik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açıdan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kalitesi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üzerinde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direkt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etkisi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yoktur,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korunmasında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öenmli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rolü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vardır</a:t>
            </a:r>
          </a:p>
          <a:p>
            <a:pPr marL="274320" indent="-274320" hangingPunct="0">
              <a:lnSpc>
                <a:spcPct val="95416"/>
              </a:lnSpc>
              <a:spcBef>
                <a:spcPts val="220"/>
              </a:spcBef>
            </a:pPr>
            <a:r>
              <a:rPr lang="en-US" altLang="zh-CN" sz="1400" spc="18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20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Ticari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amaçla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ilk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saflaştırılan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piyasaya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sürülen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bakteriyosin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nişindir.</a:t>
            </a:r>
          </a:p>
          <a:p>
            <a:pPr marL="274320" indent="-274320" hangingPunct="0">
              <a:lnSpc>
                <a:spcPct val="95416"/>
              </a:lnSpc>
              <a:spcBef>
                <a:spcPts val="334"/>
              </a:spcBef>
            </a:pPr>
            <a:r>
              <a:rPr lang="en-US" altLang="zh-CN" sz="1400" spc="17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18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Nisin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anti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botulinum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ajanı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spc="189" dirty="0">
                <a:solidFill>
                  <a:srgbClr val="000000"/>
                </a:solidFill>
                <a:latin typeface="Times New Roman"/>
                <a:ea typeface="Times New Roman"/>
              </a:rPr>
              <a:t>GRAS</a:t>
            </a:r>
            <a:r>
              <a:rPr lang="en-US" altLang="zh-CN" sz="2000" b="1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(</a:t>
            </a:r>
            <a:r>
              <a:rPr lang="en-US" altLang="zh-CN" sz="2000" b="1" spc="209" dirty="0">
                <a:solidFill>
                  <a:srgbClr val="000000"/>
                </a:solidFill>
                <a:latin typeface="Times New Roman"/>
                <a:ea typeface="Times New Roman"/>
              </a:rPr>
              <a:t>G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enerally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spc="195" dirty="0">
                <a:solidFill>
                  <a:srgbClr val="000000"/>
                </a:solidFill>
                <a:latin typeface="Times New Roman"/>
                <a:ea typeface="Times New Roman"/>
              </a:rPr>
              <a:t>R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egarded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spc="220" dirty="0">
                <a:solidFill>
                  <a:srgbClr val="000000"/>
                </a:solidFill>
                <a:latin typeface="Times New Roman"/>
                <a:ea typeface="Times New Roman"/>
              </a:rPr>
              <a:t>A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s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spc="175" dirty="0">
                <a:solidFill>
                  <a:srgbClr val="000000"/>
                </a:solidFill>
                <a:latin typeface="Times New Roman"/>
                <a:ea typeface="Times New Roman"/>
              </a:rPr>
              <a:t>S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afe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)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güvenlik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açısından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önerilen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derecesini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almıştır.</a:t>
            </a:r>
          </a:p>
          <a:p>
            <a:pPr marL="274320" indent="-274320" hangingPunct="0">
              <a:lnSpc>
                <a:spcPct val="95416"/>
              </a:lnSpc>
            </a:pPr>
            <a:r>
              <a:rPr lang="en-US" altLang="zh-CN" sz="1400" spc="189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21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Ticari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kullanılmakta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diğer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bakteriyosin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spc="139" dirty="0">
                <a:solidFill>
                  <a:srgbClr val="000000"/>
                </a:solidFill>
                <a:latin typeface="Times New Roman"/>
                <a:ea typeface="Times New Roman"/>
              </a:rPr>
              <a:t>Pediocin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’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dir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Listeria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monocytogenes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hücrelerini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inhibe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eder.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Avrupa’da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spc="170" dirty="0">
                <a:solidFill>
                  <a:srgbClr val="000000"/>
                </a:solidFill>
                <a:latin typeface="Times New Roman"/>
                <a:ea typeface="Times New Roman"/>
              </a:rPr>
              <a:t>Pediocin</a:t>
            </a:r>
            <a:r>
              <a:rPr lang="en-US" altLang="zh-CN" sz="2000" b="1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spc="265" dirty="0">
                <a:solidFill>
                  <a:srgbClr val="000000"/>
                </a:solidFill>
                <a:latin typeface="Times New Roman"/>
                <a:ea typeface="Times New Roman"/>
              </a:rPr>
              <a:t>PA</a:t>
            </a:r>
            <a:r>
              <a:rPr lang="en-US" altLang="zh-CN" sz="2000" b="1" spc="125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000" b="1" spc="189" dirty="0">
                <a:solidFill>
                  <a:srgbClr val="000000"/>
                </a:solidFill>
                <a:latin typeface="Times New Roman"/>
                <a:ea typeface="Times New Roman"/>
              </a:rPr>
              <a:t>1</a:t>
            </a:r>
            <a:r>
              <a:rPr lang="en-US" altLang="zh-CN" sz="2000" b="1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adı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altında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patentlenmiştir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9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krema,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kotaj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peynirinde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spc="150" dirty="0">
                <a:solidFill>
                  <a:srgbClr val="000000"/>
                </a:solidFill>
                <a:latin typeface="Times New Roman"/>
                <a:ea typeface="Times New Roman"/>
              </a:rPr>
              <a:t>antilisterial</a:t>
            </a:r>
            <a:r>
              <a:rPr lang="en-US" altLang="zh-CN" sz="2000" b="1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spc="195" dirty="0">
                <a:solidFill>
                  <a:srgbClr val="000000"/>
                </a:solidFill>
                <a:latin typeface="Times New Roman"/>
                <a:ea typeface="Times New Roman"/>
              </a:rPr>
              <a:t>ajan</a:t>
            </a:r>
            <a:r>
              <a:rPr lang="en-US" altLang="zh-CN" sz="2000" b="1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kullanılmaktadır.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89" dirty="0">
                <a:solidFill>
                  <a:srgbClr val="000000"/>
                </a:solidFill>
                <a:latin typeface="Times New Roman"/>
                <a:ea typeface="Times New Roman"/>
              </a:rPr>
              <a:t>Süt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ürünlerinin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sağlıklı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korunmasında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nişinden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5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etkili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olduğu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tespit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edilmişitr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marL="274320" indent="-274320" hangingPunct="0">
              <a:lnSpc>
                <a:spcPct val="95416"/>
              </a:lnSpc>
            </a:pPr>
            <a:r>
              <a:rPr lang="en-US" altLang="zh-CN" sz="1400" spc="17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19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Gıda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koruyucu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yeni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bakteriyosin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kullanabilmek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FDA’dan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onay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alınması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zaman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aldığından,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bakteriyosin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oluşturma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özelliğine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sahip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kültürlerin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kullanımına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ağırlık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verilmektedir</a:t>
            </a:r>
            <a:r>
              <a:rPr lang="en-US" altLang="zh-CN" sz="20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9" name="Freeform 1809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0" name="Freeform 1810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1" name="Freeform 1811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2" name="Freeform 1812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3" name="Freeform 1813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4" name="Freeform 1814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5" name="Freeform 1815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6" name="TextBox 1816"/>
          <p:cNvSpPr txBox="1"/>
          <p:nvPr/>
        </p:nvSpPr>
        <p:spPr>
          <a:xfrm>
            <a:off x="548640" y="251728"/>
            <a:ext cx="8114989" cy="641724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380999">
              <a:lnSpc>
                <a:spcPct val="100000"/>
              </a:lnSpc>
            </a:pPr>
            <a:r>
              <a:rPr lang="en-US" altLang="zh-CN" sz="3000" spc="175" dirty="0">
                <a:solidFill>
                  <a:srgbClr val="555E6B"/>
                </a:solidFill>
                <a:latin typeface="Times New Roman"/>
                <a:ea typeface="Times New Roman"/>
              </a:rPr>
              <a:t>P</a:t>
            </a:r>
            <a:r>
              <a:rPr lang="en-US" altLang="zh-CN" sz="2400" spc="154" dirty="0">
                <a:solidFill>
                  <a:srgbClr val="555E6B"/>
                </a:solidFill>
                <a:latin typeface="Times New Roman"/>
                <a:ea typeface="Times New Roman"/>
              </a:rPr>
              <a:t>ROBİYORİK</a:t>
            </a:r>
            <a:r>
              <a:rPr lang="en-US" altLang="zh-CN" sz="2400" spc="64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3000" spc="215" dirty="0">
                <a:solidFill>
                  <a:srgbClr val="555E6B"/>
                </a:solidFill>
                <a:latin typeface="Times New Roman"/>
                <a:ea typeface="Times New Roman"/>
              </a:rPr>
              <a:t>E</a:t>
            </a:r>
            <a:r>
              <a:rPr lang="en-US" altLang="zh-CN" sz="2400" spc="129" dirty="0">
                <a:solidFill>
                  <a:srgbClr val="555E6B"/>
                </a:solidFill>
                <a:latin typeface="Times New Roman"/>
                <a:ea typeface="Times New Roman"/>
              </a:rPr>
              <a:t>TKİLİ</a:t>
            </a:r>
            <a:r>
              <a:rPr lang="en-US" altLang="zh-CN" sz="2400" spc="69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3000" spc="204" dirty="0">
                <a:solidFill>
                  <a:srgbClr val="555E6B"/>
                </a:solidFill>
                <a:latin typeface="Times New Roman"/>
                <a:ea typeface="Times New Roman"/>
              </a:rPr>
              <a:t>L</a:t>
            </a:r>
            <a:r>
              <a:rPr lang="en-US" altLang="zh-CN" sz="2400" spc="160" dirty="0">
                <a:solidFill>
                  <a:srgbClr val="555E6B"/>
                </a:solidFill>
                <a:latin typeface="Times New Roman"/>
                <a:ea typeface="Times New Roman"/>
              </a:rPr>
              <a:t>AKTOBASİLLER</a:t>
            </a:r>
          </a:p>
          <a:p>
            <a:pPr>
              <a:lnSpc>
                <a:spcPts val="719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Konukçuda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sağladığı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yararları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şöyle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özetlemek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gerekir: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400" spc="110" dirty="0">
                <a:solidFill>
                  <a:srgbClr val="FC8436"/>
                </a:solidFill>
                <a:latin typeface="Wingdings"/>
                <a:ea typeface="Wingdings"/>
              </a:rPr>
              <a:t>✓</a:t>
            </a:r>
            <a:r>
              <a:rPr lang="en-US" altLang="zh-CN" sz="1400" spc="22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Sindirim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sistemindeki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mikrofloranın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stabilitesini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korur,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400" spc="100" dirty="0">
                <a:solidFill>
                  <a:srgbClr val="FC8436"/>
                </a:solidFill>
                <a:latin typeface="Wingdings"/>
                <a:ea typeface="Wingdings"/>
              </a:rPr>
              <a:t>✓</a:t>
            </a:r>
            <a:r>
              <a:rPr lang="en-US" altLang="zh-CN" sz="1400" spc="22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Olumlu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onları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yönlendirmek,</a:t>
            </a:r>
          </a:p>
          <a:p>
            <a:pPr>
              <a:lnSpc>
                <a:spcPts val="594"/>
              </a:lnSpc>
            </a:pPr>
            <a:endParaRPr lang="en-US" dirty="0"/>
          </a:p>
          <a:p>
            <a:pPr marL="0">
              <a:lnSpc>
                <a:spcPct val="100416"/>
              </a:lnSpc>
            </a:pPr>
            <a:r>
              <a:rPr lang="en-US" altLang="zh-CN" sz="1400" spc="104" dirty="0">
                <a:solidFill>
                  <a:srgbClr val="FC8436"/>
                </a:solidFill>
                <a:latin typeface="Wingdings"/>
                <a:ea typeface="Wingdings"/>
              </a:rPr>
              <a:t>✓</a:t>
            </a:r>
            <a:r>
              <a:rPr lang="en-US" altLang="zh-CN" sz="1400" spc="21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Antibiyotik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kullanımı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sonucu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oluşan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zararlı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etkileri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engellemek,</a:t>
            </a:r>
          </a:p>
          <a:p>
            <a:pPr>
              <a:lnSpc>
                <a:spcPts val="590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400" spc="110" dirty="0">
                <a:solidFill>
                  <a:srgbClr val="FC8436"/>
                </a:solidFill>
                <a:latin typeface="Wingdings"/>
                <a:ea typeface="Wingdings"/>
              </a:rPr>
              <a:t>✓</a:t>
            </a:r>
            <a:r>
              <a:rPr lang="en-US" altLang="zh-CN" sz="1400" spc="22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Sağlık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yönünden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zararlı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birçok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etkiyi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ortadan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kaldırır,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400" spc="104" dirty="0">
                <a:solidFill>
                  <a:srgbClr val="FC8436"/>
                </a:solidFill>
                <a:latin typeface="Wingdings"/>
                <a:ea typeface="Wingdings"/>
              </a:rPr>
              <a:t>✓</a:t>
            </a:r>
            <a:r>
              <a:rPr lang="en-US" altLang="zh-CN" sz="1400" spc="22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Vücudun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bağışıklık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sistemini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kuvvetlendirir.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0" hangingPunct="0">
              <a:lnSpc>
                <a:spcPct val="100000"/>
              </a:lnSpc>
            </a:pP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Probiyotik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terimi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1974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yılında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Parker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Tarafından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ilk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kullanılmıştır.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spc="209" dirty="0">
                <a:solidFill>
                  <a:srgbClr val="000000"/>
                </a:solidFill>
                <a:latin typeface="Times New Roman"/>
                <a:ea typeface="Times New Roman"/>
              </a:rPr>
              <a:t>Yaşama</a:t>
            </a:r>
            <a:r>
              <a:rPr lang="en-US" altLang="zh-CN" sz="2000" b="1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spc="170" dirty="0">
                <a:solidFill>
                  <a:srgbClr val="000000"/>
                </a:solidFill>
                <a:latin typeface="Times New Roman"/>
                <a:ea typeface="Times New Roman"/>
              </a:rPr>
              <a:t>Karşı</a:t>
            </a:r>
            <a:r>
              <a:rPr lang="en-US" altLang="zh-CN" sz="2000" b="1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anlamında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antibiyotik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teriminin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tersine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tam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spc="204" dirty="0">
                <a:solidFill>
                  <a:srgbClr val="000000"/>
                </a:solidFill>
                <a:latin typeface="Times New Roman"/>
                <a:ea typeface="Times New Roman"/>
              </a:rPr>
              <a:t>Yaşam</a:t>
            </a:r>
            <a:r>
              <a:rPr lang="en-US" altLang="zh-CN" sz="2000" b="1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spc="160" dirty="0">
                <a:solidFill>
                  <a:srgbClr val="000000"/>
                </a:solidFill>
                <a:latin typeface="Times New Roman"/>
                <a:ea typeface="Times New Roman"/>
              </a:rPr>
              <a:t>Lehine’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anlamına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gelir.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Yunanca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kökenli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kelimedir.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0" hangingPunct="0">
              <a:lnSpc>
                <a:spcPct val="99583"/>
              </a:lnSpc>
            </a:pP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Bugün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dahi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probiyoriklerin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etki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şekli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kesin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belirlenmiş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değildir.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Probiyotiklerin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alınmalarıyla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sağlanan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yararlı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etkileri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maddeler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halinde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özetleyelim.</a:t>
            </a:r>
          </a:p>
          <a:p>
            <a:pPr>
              <a:lnSpc>
                <a:spcPts val="630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400" spc="110" dirty="0">
                <a:solidFill>
                  <a:srgbClr val="FC8436"/>
                </a:solidFill>
                <a:latin typeface="Wingdings"/>
                <a:ea typeface="Wingdings"/>
              </a:rPr>
              <a:t>❖</a:t>
            </a:r>
            <a:r>
              <a:rPr lang="en-US" altLang="zh-CN" sz="1400" spc="22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Arzu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edilmeyen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bakterilerin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inhibasyonunu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sağlar.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274320" indent="-274320" hangingPunct="0">
              <a:lnSpc>
                <a:spcPct val="100000"/>
              </a:lnSpc>
            </a:pPr>
            <a:r>
              <a:rPr lang="en-US" altLang="zh-CN" sz="1400" spc="139" dirty="0">
                <a:solidFill>
                  <a:srgbClr val="FC8436"/>
                </a:solidFill>
                <a:latin typeface="Courier New"/>
                <a:ea typeface="Courier New"/>
              </a:rPr>
              <a:t>o</a:t>
            </a:r>
            <a:r>
              <a:rPr lang="en-US" altLang="zh-CN" sz="1400" spc="139" dirty="0">
                <a:solidFill>
                  <a:srgbClr val="FC8436"/>
                </a:solidFill>
                <a:latin typeface="Courier New"/>
                <a:cs typeface="Courier New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Hayvan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yetiştirmede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enfeksiyonlardan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sorumlu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mikroorganizmaları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inhibe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etmeye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yetenekli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bakteriyosinlerden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üretirler.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7" name="Freeform 1817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8" name="Freeform 1818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9" name="Freeform 1819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0" name="Freeform 1820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1" name="Freeform 1821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2" name="Freeform 1822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3" name="Freeform 1823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4" name="TextBox 1824"/>
          <p:cNvSpPr txBox="1"/>
          <p:nvPr/>
        </p:nvSpPr>
        <p:spPr>
          <a:xfrm>
            <a:off x="270967" y="44752"/>
            <a:ext cx="8533477" cy="655441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74320" indent="-274320" hangingPunct="0">
              <a:lnSpc>
                <a:spcPct val="99583"/>
              </a:lnSpc>
            </a:pPr>
            <a:r>
              <a:rPr lang="en-US" altLang="zh-CN" sz="1400" spc="110" dirty="0">
                <a:solidFill>
                  <a:srgbClr val="FC8436"/>
                </a:solidFill>
                <a:latin typeface="Wingdings"/>
                <a:ea typeface="Wingdings"/>
              </a:rPr>
              <a:t>❖</a:t>
            </a:r>
            <a:r>
              <a:rPr lang="en-US" altLang="zh-CN" sz="1400" spc="22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3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Probiyo</a:t>
            </a:r>
            <a:r>
              <a:rPr lang="tr-TR" altLang="zh-CN" sz="2000" spc="135" dirty="0" smtClean="0">
                <a:solidFill>
                  <a:srgbClr val="000000"/>
                </a:solidFill>
                <a:latin typeface="Times New Roman"/>
                <a:ea typeface="Times New Roman"/>
              </a:rPr>
              <a:t>t</a:t>
            </a:r>
            <a:r>
              <a:rPr lang="en-US" altLang="zh-CN" sz="2000" spc="13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ik</a:t>
            </a:r>
            <a:r>
              <a:rPr lang="en-US" altLang="zh-CN" sz="2000" spc="8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suşların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bazıları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safra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tuzlarını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dekonjuge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etme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kapasitesinded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irler.</a:t>
            </a:r>
          </a:p>
          <a:p>
            <a:pPr>
              <a:lnSpc>
                <a:spcPts val="619"/>
              </a:lnSpc>
            </a:pPr>
            <a:endParaRPr lang="en-US" dirty="0"/>
          </a:p>
          <a:p>
            <a:pPr marL="274320" indent="-274320" hangingPunct="0">
              <a:lnSpc>
                <a:spcPct val="100000"/>
              </a:lnSpc>
            </a:pPr>
            <a:r>
              <a:rPr lang="en-US" altLang="zh-CN" sz="1400" spc="100" dirty="0">
                <a:solidFill>
                  <a:srgbClr val="FC8436"/>
                </a:solidFill>
                <a:latin typeface="Wingdings"/>
                <a:ea typeface="Wingdings"/>
              </a:rPr>
              <a:t>❖</a:t>
            </a:r>
            <a:r>
              <a:rPr lang="en-US" altLang="zh-CN" sz="1400" spc="20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Amonyak,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amin,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indol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toksik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maddelerin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absorbiyonunu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indirgen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yağ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asitleri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safra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tuzlarının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toksik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maddeler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biyotransformasyonunu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azaltacaktır.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274320" indent="-274320" hangingPunct="0">
              <a:lnSpc>
                <a:spcPct val="100000"/>
              </a:lnSpc>
            </a:pPr>
            <a:r>
              <a:rPr lang="en-US" altLang="zh-CN" sz="1400" spc="100" dirty="0">
                <a:solidFill>
                  <a:srgbClr val="FC8436"/>
                </a:solidFill>
                <a:latin typeface="Wingdings"/>
                <a:ea typeface="Wingdings"/>
              </a:rPr>
              <a:t>❖</a:t>
            </a:r>
            <a:r>
              <a:rPr lang="en-US" altLang="zh-CN" sz="1400" spc="204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Lactobacillus’lar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başta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olmak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üzere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 err="1">
                <a:solidFill>
                  <a:srgbClr val="000000"/>
                </a:solidFill>
                <a:latin typeface="Times New Roman"/>
                <a:ea typeface="Times New Roman"/>
              </a:rPr>
              <a:t>bazı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probiyo</a:t>
            </a:r>
            <a:r>
              <a:rPr lang="tr-TR" altLang="zh-CN" sz="2000" spc="125" dirty="0" smtClean="0">
                <a:solidFill>
                  <a:srgbClr val="000000"/>
                </a:solidFill>
                <a:latin typeface="Times New Roman"/>
                <a:ea typeface="Times New Roman"/>
              </a:rPr>
              <a:t>t</a:t>
            </a:r>
            <a:r>
              <a:rPr lang="en-US" altLang="zh-CN" sz="2000" spc="12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ik</a:t>
            </a:r>
            <a:r>
              <a:rPr lang="en-US" altLang="zh-CN" sz="2000" spc="8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bakteriler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konukçu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sindirim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sistemine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çoğu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5" dirty="0">
                <a:solidFill>
                  <a:srgbClr val="000000"/>
                </a:solidFill>
                <a:latin typeface="Times New Roman"/>
                <a:ea typeface="Times New Roman"/>
              </a:rPr>
              <a:t>zaman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rastlanan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65" dirty="0">
                <a:solidFill>
                  <a:srgbClr val="000000"/>
                </a:solidFill>
                <a:latin typeface="Times New Roman"/>
                <a:ea typeface="Times New Roman"/>
              </a:rPr>
              <a:t>B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galaktosidaz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salgılarlar.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09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5" dirty="0">
                <a:solidFill>
                  <a:srgbClr val="000000"/>
                </a:solidFill>
                <a:latin typeface="Times New Roman"/>
                <a:ea typeface="Times New Roman"/>
              </a:rPr>
              <a:t>enzim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ince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bağırsakta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laktozun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sindirimine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katılarak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diğer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mikroorganizmaların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zararlı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etkilerini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engellerler.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274320" indent="-274320" hangingPunct="0">
              <a:lnSpc>
                <a:spcPct val="99583"/>
              </a:lnSpc>
            </a:pPr>
            <a:r>
              <a:rPr lang="en-US" altLang="zh-CN" sz="1400" spc="114" dirty="0">
                <a:solidFill>
                  <a:srgbClr val="FC8436"/>
                </a:solidFill>
                <a:latin typeface="Wingdings"/>
                <a:ea typeface="Wingdings"/>
              </a:rPr>
              <a:t>❖</a:t>
            </a:r>
            <a:r>
              <a:rPr lang="en-US" altLang="zh-CN" sz="1400" spc="234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Makrojafların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aktivasyonunu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sağlarlar.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85" dirty="0">
                <a:solidFill>
                  <a:srgbClr val="000000"/>
                </a:solidFill>
                <a:latin typeface="Times New Roman"/>
                <a:ea typeface="Times New Roman"/>
              </a:rPr>
              <a:t>Tümör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hücrelerinin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baskılanması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parçalanmasında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iş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görürler.</a:t>
            </a:r>
          </a:p>
          <a:p>
            <a:pPr>
              <a:lnSpc>
                <a:spcPts val="619"/>
              </a:lnSpc>
            </a:pPr>
            <a:endParaRPr lang="en-US" dirty="0"/>
          </a:p>
          <a:p>
            <a:pPr marL="274320" indent="-274320" hangingPunct="0">
              <a:lnSpc>
                <a:spcPct val="100000"/>
              </a:lnSpc>
            </a:pPr>
            <a:r>
              <a:rPr lang="en-US" altLang="zh-CN" sz="1400" spc="114" dirty="0">
                <a:solidFill>
                  <a:srgbClr val="FC8436"/>
                </a:solidFill>
                <a:latin typeface="Wingdings"/>
                <a:ea typeface="Wingdings"/>
              </a:rPr>
              <a:t>❖</a:t>
            </a:r>
            <a:r>
              <a:rPr lang="en-US" altLang="zh-CN" sz="1400" spc="24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Probiyotik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kullanılan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bazı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bakteriler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aktif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antikarsinojen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maddeler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salgılarlar.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274320" indent="-274320" hangingPunct="0">
              <a:lnSpc>
                <a:spcPct val="100000"/>
              </a:lnSpc>
            </a:pPr>
            <a:r>
              <a:rPr lang="en-US" altLang="zh-CN" sz="1400" spc="114" dirty="0">
                <a:solidFill>
                  <a:srgbClr val="FC8436"/>
                </a:solidFill>
                <a:latin typeface="Wingdings"/>
                <a:ea typeface="Wingdings"/>
              </a:rPr>
              <a:t>❖</a:t>
            </a:r>
            <a:r>
              <a:rPr lang="en-US" altLang="zh-CN" sz="1400" spc="22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89" dirty="0">
                <a:solidFill>
                  <a:srgbClr val="000000"/>
                </a:solidFill>
                <a:latin typeface="Times New Roman"/>
                <a:ea typeface="Times New Roman"/>
              </a:rPr>
              <a:t>Ya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organizmada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bulunan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prekarsinojen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maddeleri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parçalayarak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yada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09" dirty="0">
                <a:solidFill>
                  <a:srgbClr val="000000"/>
                </a:solidFill>
                <a:latin typeface="Times New Roman"/>
                <a:ea typeface="Times New Roman"/>
              </a:rPr>
              <a:t>B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Glukozidaz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04" dirty="0">
                <a:solidFill>
                  <a:srgbClr val="000000"/>
                </a:solidFill>
                <a:latin typeface="Times New Roman"/>
                <a:ea typeface="Times New Roman"/>
              </a:rPr>
              <a:t>B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glukuronidaz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azoredüktaz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nitroredüktaz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enzimlerin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ki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bunlar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kenser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oluşumuna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sebep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maddelerin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9" dirty="0">
                <a:solidFill>
                  <a:srgbClr val="000000"/>
                </a:solidFill>
                <a:latin typeface="Times New Roman"/>
                <a:ea typeface="Times New Roman"/>
              </a:rPr>
              <a:t>oluşumunu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katalizlerler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274320" indent="-274320" hangingPunct="0">
              <a:lnSpc>
                <a:spcPct val="99583"/>
              </a:lnSpc>
            </a:pPr>
            <a:r>
              <a:rPr lang="en-US" altLang="zh-CN" sz="1400" spc="114" dirty="0">
                <a:solidFill>
                  <a:srgbClr val="FC8436"/>
                </a:solidFill>
                <a:latin typeface="Wingdings"/>
                <a:ea typeface="Wingdings"/>
              </a:rPr>
              <a:t>❖</a:t>
            </a:r>
            <a:r>
              <a:rPr lang="en-US" altLang="zh-CN" sz="1400" spc="22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Bilhassa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5" dirty="0">
                <a:solidFill>
                  <a:srgbClr val="000000"/>
                </a:solidFill>
                <a:latin typeface="Times New Roman"/>
                <a:ea typeface="Times New Roman"/>
              </a:rPr>
              <a:t>lgA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antikorların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üretimini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kolaylaştırırlar.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0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5" dirty="0">
                <a:solidFill>
                  <a:srgbClr val="000000"/>
                </a:solidFill>
                <a:latin typeface="Times New Roman"/>
                <a:ea typeface="Times New Roman"/>
              </a:rPr>
              <a:t>madde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ince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bağırsakta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salgılanır.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9" dirty="0">
                <a:solidFill>
                  <a:srgbClr val="000000"/>
                </a:solidFill>
                <a:latin typeface="Times New Roman"/>
                <a:ea typeface="Times New Roman"/>
              </a:rPr>
              <a:t>lgA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lar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bakterileri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aglutine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ederek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85" dirty="0">
                <a:solidFill>
                  <a:srgbClr val="000000"/>
                </a:solidFill>
                <a:latin typeface="Times New Roman"/>
                <a:ea typeface="Times New Roman"/>
              </a:rPr>
              <a:t>mukus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oluşmuş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yüzeye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patojenlerin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tutunmasını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engeller.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5" name="Freeform 1825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6" name="Freeform 1826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7" name="Freeform 1827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8" name="Freeform 1828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9" name="Freeform 1829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0" name="Freeform 1830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1" name="Freeform 1831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2" name="TextBox 1832"/>
          <p:cNvSpPr txBox="1"/>
          <p:nvPr/>
        </p:nvSpPr>
        <p:spPr>
          <a:xfrm>
            <a:off x="548640" y="235868"/>
            <a:ext cx="7511246" cy="52100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700" spc="215" dirty="0">
                <a:solidFill>
                  <a:srgbClr val="555E6B"/>
                </a:solidFill>
                <a:latin typeface="Times New Roman"/>
                <a:ea typeface="Times New Roman"/>
              </a:rPr>
              <a:t>L</a:t>
            </a:r>
            <a:r>
              <a:rPr lang="en-US" altLang="zh-CN" sz="2150" spc="154" dirty="0">
                <a:solidFill>
                  <a:srgbClr val="555E6B"/>
                </a:solidFill>
                <a:latin typeface="Times New Roman"/>
                <a:ea typeface="Times New Roman"/>
              </a:rPr>
              <a:t>İSTERİA</a:t>
            </a:r>
            <a:r>
              <a:rPr lang="en-US" altLang="zh-CN" sz="2150" spc="75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700" spc="265" dirty="0">
                <a:solidFill>
                  <a:srgbClr val="555E6B"/>
                </a:solidFill>
                <a:latin typeface="Times New Roman"/>
                <a:ea typeface="Times New Roman"/>
              </a:rPr>
              <a:t>G</a:t>
            </a:r>
            <a:r>
              <a:rPr lang="en-US" altLang="zh-CN" sz="2150" spc="185" dirty="0">
                <a:solidFill>
                  <a:srgbClr val="555E6B"/>
                </a:solidFill>
                <a:latin typeface="Times New Roman"/>
                <a:ea typeface="Times New Roman"/>
              </a:rPr>
              <a:t>ENUSU</a:t>
            </a:r>
            <a:r>
              <a:rPr lang="en-US" altLang="zh-CN" sz="2150" spc="80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150" spc="200" dirty="0">
                <a:solidFill>
                  <a:srgbClr val="555E6B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150" spc="75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700" spc="259" dirty="0">
                <a:solidFill>
                  <a:srgbClr val="555E6B"/>
                </a:solidFill>
                <a:latin typeface="Times New Roman"/>
                <a:ea typeface="Times New Roman"/>
              </a:rPr>
              <a:t>G</a:t>
            </a:r>
            <a:r>
              <a:rPr lang="en-US" altLang="zh-CN" sz="2150" spc="179" dirty="0">
                <a:solidFill>
                  <a:srgbClr val="555E6B"/>
                </a:solidFill>
                <a:latin typeface="Times New Roman"/>
                <a:ea typeface="Times New Roman"/>
              </a:rPr>
              <a:t>ENEL</a:t>
            </a:r>
            <a:r>
              <a:rPr lang="en-US" altLang="zh-CN" sz="2150" spc="80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700" spc="265" dirty="0">
                <a:solidFill>
                  <a:srgbClr val="555E6B"/>
                </a:solidFill>
                <a:latin typeface="Times New Roman"/>
                <a:ea typeface="Times New Roman"/>
              </a:rPr>
              <a:t>Ö</a:t>
            </a:r>
            <a:r>
              <a:rPr lang="en-US" altLang="zh-CN" sz="2150" spc="160" dirty="0">
                <a:solidFill>
                  <a:srgbClr val="555E6B"/>
                </a:solidFill>
                <a:latin typeface="Times New Roman"/>
                <a:ea typeface="Times New Roman"/>
              </a:rPr>
              <a:t>ZELLİKLERİ</a:t>
            </a:r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975"/>
              </a:lnSpc>
            </a:pPr>
            <a:endParaRPr lang="en-US" dirty="0"/>
          </a:p>
          <a:p>
            <a:pPr marL="428853" indent="-274320" hangingPunct="0">
              <a:lnSpc>
                <a:spcPct val="100000"/>
              </a:lnSpc>
            </a:pPr>
            <a:r>
              <a:rPr lang="en-US" altLang="zh-CN" sz="1400" spc="20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22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89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türdeki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bakteri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türleri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genel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spor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oluşturmazlar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morfolojik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düzgün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çubuk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şeklindedirler.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Doğada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yaygın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bulunurlar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özellikle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20" dirty="0">
                <a:solidFill>
                  <a:srgbClr val="000000"/>
                </a:solidFill>
                <a:latin typeface="Times New Roman"/>
                <a:ea typeface="Times New Roman"/>
              </a:rPr>
              <a:t>Listeria</a:t>
            </a:r>
            <a:r>
              <a:rPr lang="en-US" altLang="zh-CN" sz="2000" i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35" dirty="0">
                <a:solidFill>
                  <a:srgbClr val="000000"/>
                </a:solidFill>
                <a:latin typeface="Times New Roman"/>
                <a:ea typeface="Times New Roman"/>
              </a:rPr>
              <a:t>monocytogenes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insan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birçok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hayvan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türü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patojen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4" dirty="0">
                <a:solidFill>
                  <a:srgbClr val="000000"/>
                </a:solidFill>
                <a:latin typeface="Times New Roman"/>
                <a:ea typeface="Times New Roman"/>
              </a:rPr>
              <a:t>mikroorg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anizmadır.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428853" indent="-274320" hangingPunct="0">
              <a:lnSpc>
                <a:spcPct val="100000"/>
              </a:lnSpc>
            </a:pPr>
            <a:r>
              <a:rPr lang="en-US" altLang="zh-CN" sz="1400" spc="17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204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Önceleri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20" dirty="0">
                <a:solidFill>
                  <a:srgbClr val="000000"/>
                </a:solidFill>
                <a:latin typeface="Times New Roman"/>
                <a:ea typeface="Times New Roman"/>
              </a:rPr>
              <a:t>Bacillus</a:t>
            </a:r>
            <a:r>
              <a:rPr lang="en-US" altLang="zh-CN" sz="2000" i="1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10" dirty="0">
                <a:solidFill>
                  <a:srgbClr val="000000"/>
                </a:solidFill>
                <a:latin typeface="Times New Roman"/>
                <a:ea typeface="Times New Roman"/>
              </a:rPr>
              <a:t>hepatitis</a:t>
            </a:r>
            <a:r>
              <a:rPr lang="en-US" altLang="zh-CN" sz="2000" i="1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diye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adlandırılan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bakteriye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sonradan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Danimarka’lı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spc="170" dirty="0">
                <a:solidFill>
                  <a:srgbClr val="000000"/>
                </a:solidFill>
                <a:latin typeface="Times New Roman"/>
                <a:ea typeface="Times New Roman"/>
              </a:rPr>
              <a:t>Nyvelt</a:t>
            </a:r>
            <a:r>
              <a:rPr lang="en-US" altLang="zh-CN" sz="2000" b="1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tarafından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45" dirty="0">
                <a:solidFill>
                  <a:srgbClr val="000000"/>
                </a:solidFill>
                <a:latin typeface="Times New Roman"/>
                <a:ea typeface="Times New Roman"/>
              </a:rPr>
              <a:t>Listeria</a:t>
            </a:r>
            <a:r>
              <a:rPr lang="en-US" altLang="zh-CN" sz="2000" i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25" dirty="0">
                <a:solidFill>
                  <a:srgbClr val="000000"/>
                </a:solidFill>
                <a:latin typeface="Times New Roman"/>
                <a:ea typeface="Times New Roman"/>
              </a:rPr>
              <a:t>monocytogenes</a:t>
            </a:r>
            <a:r>
              <a:rPr lang="en-US" altLang="zh-CN" sz="2000" i="1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adı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verilmiştir.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428853" indent="-274320" hangingPunct="0">
              <a:lnSpc>
                <a:spcPct val="100000"/>
              </a:lnSpc>
            </a:pPr>
            <a:r>
              <a:rPr lang="en-US" altLang="zh-CN" sz="1400" spc="164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18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Düşük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ph’ya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sıcaklığa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tuza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toleransı,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soğuk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koşullarda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yaşayabilmesi,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gelişmiş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modern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gıda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süt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endüstrisindeönemli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problem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gözükmektedir.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Bilhasa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temizlik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hijyen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koşullarının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ihmal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edildiği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durumlarda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neden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oldukları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tehlikeler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büyük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boyutlara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ulaşabilir.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" name="Freeform 1833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4" name="Freeform 1834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5" name="Freeform 1835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6" name="Freeform 1836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7" name="Freeform 1837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8" name="Freeform 1838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9" name="Freeform 1839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0" name="TextBox 1840"/>
          <p:cNvSpPr txBox="1"/>
          <p:nvPr/>
        </p:nvSpPr>
        <p:spPr>
          <a:xfrm>
            <a:off x="548640" y="235868"/>
            <a:ext cx="7219365" cy="577642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700" spc="275" dirty="0">
                <a:solidFill>
                  <a:srgbClr val="555E6B"/>
                </a:solidFill>
                <a:latin typeface="Times New Roman"/>
                <a:ea typeface="Times New Roman"/>
              </a:rPr>
              <a:t>M</a:t>
            </a:r>
            <a:r>
              <a:rPr lang="en-US" altLang="zh-CN" sz="2150" spc="150" dirty="0">
                <a:solidFill>
                  <a:srgbClr val="555E6B"/>
                </a:solidFill>
                <a:latin typeface="Times New Roman"/>
                <a:ea typeface="Times New Roman"/>
              </a:rPr>
              <a:t>ORFOLOJİK</a:t>
            </a:r>
            <a:r>
              <a:rPr lang="en-US" altLang="zh-CN" sz="2150" spc="204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700" spc="245" dirty="0">
                <a:solidFill>
                  <a:srgbClr val="555E6B"/>
                </a:solidFill>
                <a:latin typeface="Times New Roman"/>
                <a:ea typeface="Times New Roman"/>
              </a:rPr>
              <a:t>Ö</a:t>
            </a:r>
            <a:r>
              <a:rPr lang="en-US" altLang="zh-CN" sz="2150" spc="139" dirty="0">
                <a:solidFill>
                  <a:srgbClr val="555E6B"/>
                </a:solidFill>
                <a:latin typeface="Times New Roman"/>
                <a:ea typeface="Times New Roman"/>
              </a:rPr>
              <a:t>ZELLİKLERİ</a:t>
            </a:r>
          </a:p>
          <a:p>
            <a:pPr>
              <a:lnSpc>
                <a:spcPts val="709"/>
              </a:lnSpc>
            </a:pPr>
            <a:endParaRPr lang="en-US" dirty="0"/>
          </a:p>
          <a:p>
            <a:pPr marL="274320" indent="-274320" hangingPunct="0">
              <a:lnSpc>
                <a:spcPct val="99583"/>
              </a:lnSpc>
            </a:pPr>
            <a:r>
              <a:rPr lang="en-US" altLang="zh-CN" sz="1650" spc="16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650" spc="17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ea typeface="Times New Roman"/>
              </a:rPr>
              <a:t>Listeria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ea typeface="Times New Roman"/>
              </a:rPr>
              <a:t>G(+),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ea typeface="Times New Roman"/>
              </a:rPr>
              <a:t>küçük,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ea typeface="Times New Roman"/>
              </a:rPr>
              <a:t>koka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ea typeface="Times New Roman"/>
              </a:rPr>
              <a:t>benzer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ea typeface="Times New Roman"/>
              </a:rPr>
              <a:t>çubuk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ea typeface="Times New Roman"/>
              </a:rPr>
              <a:t>formunda,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ea typeface="Times New Roman"/>
              </a:rPr>
              <a:t>0,4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ea typeface="Times New Roman"/>
              </a:rPr>
              <a:t>0,5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4" dirty="0">
                <a:solidFill>
                  <a:srgbClr val="000000"/>
                </a:solidFill>
                <a:latin typeface="Times New Roman"/>
                <a:ea typeface="Times New Roman"/>
              </a:rPr>
              <a:t>µm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ea typeface="Times New Roman"/>
              </a:rPr>
              <a:t>genişlik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ea typeface="Times New Roman"/>
              </a:rPr>
              <a:t>0,5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ea typeface="Times New Roman"/>
              </a:rPr>
              <a:t>2,0</a:t>
            </a:r>
          </a:p>
          <a:p>
            <a:pPr marL="274320" hangingPunct="0">
              <a:lnSpc>
                <a:spcPct val="99583"/>
              </a:lnSpc>
            </a:pPr>
            <a:r>
              <a:rPr lang="en-US" altLang="zh-CN" sz="2400" spc="279" dirty="0">
                <a:solidFill>
                  <a:srgbClr val="000000"/>
                </a:solidFill>
                <a:latin typeface="Times New Roman"/>
                <a:ea typeface="Times New Roman"/>
              </a:rPr>
              <a:t>µm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9" dirty="0">
                <a:solidFill>
                  <a:srgbClr val="000000"/>
                </a:solidFill>
                <a:latin typeface="Times New Roman"/>
                <a:ea typeface="Times New Roman"/>
              </a:rPr>
              <a:t>uzunluğunda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15" dirty="0">
                <a:solidFill>
                  <a:srgbClr val="000000"/>
                </a:solidFill>
                <a:latin typeface="Times New Roman"/>
                <a:ea typeface="Times New Roman"/>
              </a:rPr>
              <a:t>uç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kısımları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yuvarlığımsı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bakteridir.Bu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bakteri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9" dirty="0">
                <a:solidFill>
                  <a:srgbClr val="000000"/>
                </a:solidFill>
                <a:latin typeface="Times New Roman"/>
                <a:ea typeface="Times New Roman"/>
              </a:rPr>
              <a:t>aerob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fakültatif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4" dirty="0">
                <a:solidFill>
                  <a:srgbClr val="000000"/>
                </a:solidFill>
                <a:latin typeface="Times New Roman"/>
                <a:ea typeface="Times New Roman"/>
              </a:rPr>
              <a:t>anaerobtur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>
              <a:lnSpc>
                <a:spcPts val="634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1650" spc="164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650" spc="18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ea typeface="Times New Roman"/>
              </a:rPr>
              <a:t>Besiyeri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ea typeface="Times New Roman"/>
              </a:rPr>
              <a:t>üzerindeki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ea typeface="Times New Roman"/>
              </a:rPr>
              <a:t>24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ea typeface="Times New Roman"/>
              </a:rPr>
              <a:t>28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ea typeface="Times New Roman"/>
              </a:rPr>
              <a:t>saatlik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ea typeface="Times New Roman"/>
              </a:rPr>
              <a:t>kolonileri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ea typeface="Times New Roman"/>
              </a:rPr>
              <a:t>0.5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  <a:p>
            <a:pPr marL="274320" hangingPunct="0">
              <a:lnSpc>
                <a:spcPct val="99583"/>
              </a:lnSpc>
            </a:pP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ea typeface="Times New Roman"/>
              </a:rPr>
              <a:t>1.5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75" dirty="0">
                <a:solidFill>
                  <a:srgbClr val="000000"/>
                </a:solidFill>
                <a:latin typeface="Times New Roman"/>
                <a:ea typeface="Times New Roman"/>
              </a:rPr>
              <a:t>mm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ea typeface="Times New Roman"/>
              </a:rPr>
              <a:t>çapındadır.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Yuvarlak,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5" dirty="0">
                <a:solidFill>
                  <a:srgbClr val="000000"/>
                </a:solidFill>
                <a:latin typeface="Times New Roman"/>
                <a:ea typeface="Times New Roman"/>
              </a:rPr>
              <a:t>pembeye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yakın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ea typeface="Times New Roman"/>
              </a:rPr>
              <a:t>yarı,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4" dirty="0">
                <a:solidFill>
                  <a:srgbClr val="000000"/>
                </a:solidFill>
                <a:latin typeface="Times New Roman"/>
                <a:ea typeface="Times New Roman"/>
              </a:rPr>
              <a:t>tüm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ea typeface="Times New Roman"/>
              </a:rPr>
              <a:t>kenarı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ea typeface="Times New Roman"/>
              </a:rPr>
              <a:t>hafifçe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konveks,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saydamdır.</a:t>
            </a:r>
          </a:p>
          <a:p>
            <a:pPr>
              <a:lnSpc>
                <a:spcPts val="619"/>
              </a:lnSpc>
            </a:pPr>
            <a:endParaRPr lang="en-US" dirty="0"/>
          </a:p>
          <a:p>
            <a:pPr marL="274320" indent="-274320" hangingPunct="0">
              <a:lnSpc>
                <a:spcPct val="100000"/>
              </a:lnSpc>
            </a:pPr>
            <a:r>
              <a:rPr lang="en-US" altLang="zh-CN" sz="1650" spc="27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2400" spc="204" dirty="0">
                <a:solidFill>
                  <a:srgbClr val="000000"/>
                </a:solidFill>
                <a:latin typeface="Times New Roman"/>
                <a:ea typeface="Times New Roman"/>
              </a:rPr>
              <a:t>Bazı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türleri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5" dirty="0">
                <a:solidFill>
                  <a:srgbClr val="000000"/>
                </a:solidFill>
                <a:latin typeface="Times New Roman"/>
                <a:ea typeface="Times New Roman"/>
              </a:rPr>
              <a:t>kanlı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95" dirty="0">
                <a:solidFill>
                  <a:srgbClr val="000000"/>
                </a:solidFill>
                <a:latin typeface="Times New Roman"/>
                <a:ea typeface="Times New Roman"/>
              </a:rPr>
              <a:t>agar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95" dirty="0">
                <a:solidFill>
                  <a:srgbClr val="000000"/>
                </a:solidFill>
                <a:latin typeface="Times New Roman"/>
                <a:ea typeface="Times New Roman"/>
              </a:rPr>
              <a:t>üzerinde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0" dirty="0">
                <a:solidFill>
                  <a:srgbClr val="000000"/>
                </a:solidFill>
                <a:latin typeface="Times New Roman"/>
                <a:ea typeface="Times New Roman"/>
              </a:rPr>
              <a:t>B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ea typeface="Times New Roman"/>
              </a:rPr>
              <a:t>hemolitiktir.Optimum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ea typeface="Times New Roman"/>
              </a:rPr>
              <a:t>gelişme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ea typeface="Times New Roman"/>
              </a:rPr>
              <a:t>sıcaklığı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30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37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ea typeface="Times New Roman"/>
              </a:rPr>
              <a:t>°</a:t>
            </a:r>
            <a:r>
              <a:rPr lang="en-US" altLang="zh-CN" sz="2400" spc="220" dirty="0">
                <a:solidFill>
                  <a:srgbClr val="000000"/>
                </a:solidFill>
                <a:latin typeface="Times New Roman"/>
                <a:ea typeface="Times New Roman"/>
              </a:rPr>
              <a:t>C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ea typeface="Times New Roman"/>
              </a:rPr>
              <a:t>olmasına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rağmen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1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45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ea typeface="Times New Roman"/>
              </a:rPr>
              <a:t>°</a:t>
            </a:r>
            <a:r>
              <a:rPr lang="en-US" altLang="zh-CN" sz="2400" spc="220" dirty="0">
                <a:solidFill>
                  <a:srgbClr val="000000"/>
                </a:solidFill>
                <a:latin typeface="Times New Roman"/>
                <a:ea typeface="Times New Roman"/>
              </a:rPr>
              <a:t>C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ea typeface="Times New Roman"/>
              </a:rPr>
              <a:t>gelişebilir.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Yüksek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ea typeface="Times New Roman"/>
              </a:rPr>
              <a:t>sıcaklık,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kısa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ea typeface="Times New Roman"/>
              </a:rPr>
              <a:t>süreli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ea typeface="Times New Roman"/>
              </a:rPr>
              <a:t>pastörizasyon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koşullarında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ea typeface="Times New Roman"/>
              </a:rPr>
              <a:t>bakteri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ea typeface="Times New Roman"/>
              </a:rPr>
              <a:t>sütte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ea typeface="Times New Roman"/>
              </a:rPr>
              <a:t>elimine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ea typeface="Times New Roman"/>
              </a:rPr>
              <a:t>olur.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ea typeface="Times New Roman"/>
              </a:rPr>
              <a:t>Bazı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ea typeface="Times New Roman"/>
              </a:rPr>
              <a:t>suşlar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85" dirty="0">
                <a:solidFill>
                  <a:srgbClr val="000000"/>
                </a:solidFill>
                <a:latin typeface="Times New Roman"/>
                <a:ea typeface="Times New Roman"/>
              </a:rPr>
              <a:t>%20’ye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0" dirty="0" err="1">
                <a:solidFill>
                  <a:srgbClr val="000000"/>
                </a:solidFill>
                <a:latin typeface="Times New Roman"/>
                <a:ea typeface="Times New Roman"/>
              </a:rPr>
              <a:t>kadar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29" dirty="0" smtClean="0">
                <a:solidFill>
                  <a:srgbClr val="000000"/>
                </a:solidFill>
                <a:latin typeface="Times New Roman"/>
                <a:ea typeface="Times New Roman"/>
              </a:rPr>
              <a:t>NACL</a:t>
            </a:r>
            <a:r>
              <a:rPr lang="tr-TR" altLang="zh-CN" sz="2400" spc="89" dirty="0" smtClean="0">
                <a:solidFill>
                  <a:srgbClr val="000000"/>
                </a:solidFill>
                <a:latin typeface="Times New Roman"/>
                <a:cs typeface="Times New Roman"/>
              </a:rPr>
              <a:t>’</a:t>
            </a:r>
            <a:r>
              <a:rPr lang="en-US" altLang="zh-CN" sz="2400" spc="164" dirty="0" smtClean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400" spc="89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ea typeface="Times New Roman"/>
              </a:rPr>
              <a:t>gelişir.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Freeform 142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Freeform 143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Freeform 144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Freeform 145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Freeform 146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Freeform 147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Freeform 148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Freeform 149"/>
          <p:cNvSpPr/>
          <p:nvPr/>
        </p:nvSpPr>
        <p:spPr>
          <a:xfrm>
            <a:off x="0" y="447332"/>
            <a:ext cx="2110104" cy="1014183"/>
          </a:xfrm>
          <a:custGeom>
            <a:avLst/>
            <a:gdLst>
              <a:gd name="connsiteX0" fmla="*/ 0 w 2110104"/>
              <a:gd name="connsiteY0" fmla="*/ 1014183 h 1014183"/>
              <a:gd name="connsiteX1" fmla="*/ 2110104 w 2110104"/>
              <a:gd name="connsiteY1" fmla="*/ 1014183 h 1014183"/>
              <a:gd name="connsiteX2" fmla="*/ 2110104 w 2110104"/>
              <a:gd name="connsiteY2" fmla="*/ 0 h 1014183"/>
              <a:gd name="connsiteX3" fmla="*/ 0 w 2110104"/>
              <a:gd name="connsiteY3" fmla="*/ 0 h 1014183"/>
              <a:gd name="connsiteX4" fmla="*/ 0 w 2110104"/>
              <a:gd name="connsiteY4" fmla="*/ 1014183 h 10141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10104" h="1014183">
                <a:moveTo>
                  <a:pt x="0" y="1014183"/>
                </a:moveTo>
                <a:lnTo>
                  <a:pt x="2110104" y="1014183"/>
                </a:lnTo>
                <a:lnTo>
                  <a:pt x="2110104" y="0"/>
                </a:lnTo>
                <a:lnTo>
                  <a:pt x="0" y="0"/>
                </a:lnTo>
                <a:lnTo>
                  <a:pt x="0" y="1014183"/>
                </a:lnTo>
                <a:close/>
              </a:path>
            </a:pathLst>
          </a:custGeom>
          <a:solidFill>
            <a:srgbClr val="F4CC2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Freeform 150"/>
          <p:cNvSpPr/>
          <p:nvPr/>
        </p:nvSpPr>
        <p:spPr>
          <a:xfrm>
            <a:off x="2089150" y="425450"/>
            <a:ext cx="1568450" cy="1035050"/>
          </a:xfrm>
          <a:custGeom>
            <a:avLst/>
            <a:gdLst>
              <a:gd name="connsiteX0" fmla="*/ 20954 w 1568450"/>
              <a:gd name="connsiteY0" fmla="*/ 1036066 h 1035050"/>
              <a:gd name="connsiteX1" fmla="*/ 1568450 w 1568450"/>
              <a:gd name="connsiteY1" fmla="*/ 1036066 h 1035050"/>
              <a:gd name="connsiteX2" fmla="*/ 1568450 w 1568450"/>
              <a:gd name="connsiteY2" fmla="*/ 21882 h 1035050"/>
              <a:gd name="connsiteX3" fmla="*/ 20954 w 1568450"/>
              <a:gd name="connsiteY3" fmla="*/ 21882 h 1035050"/>
              <a:gd name="connsiteX4" fmla="*/ 20954 w 1568450"/>
              <a:gd name="connsiteY4" fmla="*/ 1036066 h 1035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68450" h="1035050">
                <a:moveTo>
                  <a:pt x="20954" y="1036066"/>
                </a:moveTo>
                <a:lnTo>
                  <a:pt x="1568450" y="1036066"/>
                </a:lnTo>
                <a:lnTo>
                  <a:pt x="1568450" y="21882"/>
                </a:lnTo>
                <a:lnTo>
                  <a:pt x="20954" y="21882"/>
                </a:lnTo>
                <a:lnTo>
                  <a:pt x="20954" y="1036066"/>
                </a:lnTo>
                <a:close/>
              </a:path>
            </a:pathLst>
          </a:custGeom>
          <a:solidFill>
            <a:srgbClr val="F4CC2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Freeform 151"/>
          <p:cNvSpPr/>
          <p:nvPr/>
        </p:nvSpPr>
        <p:spPr>
          <a:xfrm>
            <a:off x="3638550" y="425450"/>
            <a:ext cx="1847850" cy="1035050"/>
          </a:xfrm>
          <a:custGeom>
            <a:avLst/>
            <a:gdLst>
              <a:gd name="connsiteX0" fmla="*/ 19050 w 1847850"/>
              <a:gd name="connsiteY0" fmla="*/ 1036066 h 1035050"/>
              <a:gd name="connsiteX1" fmla="*/ 1847850 w 1847850"/>
              <a:gd name="connsiteY1" fmla="*/ 1036066 h 1035050"/>
              <a:gd name="connsiteX2" fmla="*/ 1847850 w 1847850"/>
              <a:gd name="connsiteY2" fmla="*/ 21882 h 1035050"/>
              <a:gd name="connsiteX3" fmla="*/ 19050 w 1847850"/>
              <a:gd name="connsiteY3" fmla="*/ 21882 h 1035050"/>
              <a:gd name="connsiteX4" fmla="*/ 19050 w 1847850"/>
              <a:gd name="connsiteY4" fmla="*/ 1036066 h 1035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7850" h="1035050">
                <a:moveTo>
                  <a:pt x="19050" y="1036066"/>
                </a:moveTo>
                <a:lnTo>
                  <a:pt x="1847850" y="1036066"/>
                </a:lnTo>
                <a:lnTo>
                  <a:pt x="1847850" y="21882"/>
                </a:lnTo>
                <a:lnTo>
                  <a:pt x="19050" y="21882"/>
                </a:lnTo>
                <a:lnTo>
                  <a:pt x="19050" y="1036066"/>
                </a:lnTo>
                <a:close/>
              </a:path>
            </a:pathLst>
          </a:custGeom>
          <a:solidFill>
            <a:srgbClr val="F4CC2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Freeform 152"/>
          <p:cNvSpPr/>
          <p:nvPr/>
        </p:nvSpPr>
        <p:spPr>
          <a:xfrm>
            <a:off x="5467350" y="425450"/>
            <a:ext cx="2266950" cy="1035050"/>
          </a:xfrm>
          <a:custGeom>
            <a:avLst/>
            <a:gdLst>
              <a:gd name="connsiteX0" fmla="*/ 19050 w 2266950"/>
              <a:gd name="connsiteY0" fmla="*/ 1036066 h 1035050"/>
              <a:gd name="connsiteX1" fmla="*/ 2269870 w 2266950"/>
              <a:gd name="connsiteY1" fmla="*/ 1036066 h 1035050"/>
              <a:gd name="connsiteX2" fmla="*/ 2269870 w 2266950"/>
              <a:gd name="connsiteY2" fmla="*/ 21882 h 1035050"/>
              <a:gd name="connsiteX3" fmla="*/ 19050 w 2266950"/>
              <a:gd name="connsiteY3" fmla="*/ 21882 h 1035050"/>
              <a:gd name="connsiteX4" fmla="*/ 19050 w 2266950"/>
              <a:gd name="connsiteY4" fmla="*/ 1036066 h 1035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6950" h="1035050">
                <a:moveTo>
                  <a:pt x="19050" y="1036066"/>
                </a:moveTo>
                <a:lnTo>
                  <a:pt x="2269870" y="1036066"/>
                </a:lnTo>
                <a:lnTo>
                  <a:pt x="2269870" y="21882"/>
                </a:lnTo>
                <a:lnTo>
                  <a:pt x="19050" y="21882"/>
                </a:lnTo>
                <a:lnTo>
                  <a:pt x="19050" y="1036066"/>
                </a:lnTo>
                <a:close/>
              </a:path>
            </a:pathLst>
          </a:custGeom>
          <a:solidFill>
            <a:srgbClr val="F4CC2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Freeform 153"/>
          <p:cNvSpPr/>
          <p:nvPr/>
        </p:nvSpPr>
        <p:spPr>
          <a:xfrm>
            <a:off x="7715250" y="425450"/>
            <a:ext cx="1428750" cy="1035050"/>
          </a:xfrm>
          <a:custGeom>
            <a:avLst/>
            <a:gdLst>
              <a:gd name="connsiteX0" fmla="*/ 21970 w 1428750"/>
              <a:gd name="connsiteY0" fmla="*/ 1036066 h 1035050"/>
              <a:gd name="connsiteX1" fmla="*/ 1428750 w 1428750"/>
              <a:gd name="connsiteY1" fmla="*/ 1036066 h 1035050"/>
              <a:gd name="connsiteX2" fmla="*/ 1428750 w 1428750"/>
              <a:gd name="connsiteY2" fmla="*/ 21882 h 1035050"/>
              <a:gd name="connsiteX3" fmla="*/ 21970 w 1428750"/>
              <a:gd name="connsiteY3" fmla="*/ 21882 h 1035050"/>
              <a:gd name="connsiteX4" fmla="*/ 21970 w 1428750"/>
              <a:gd name="connsiteY4" fmla="*/ 1036066 h 1035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28750" h="1035050">
                <a:moveTo>
                  <a:pt x="21970" y="1036066"/>
                </a:moveTo>
                <a:lnTo>
                  <a:pt x="1428750" y="1036066"/>
                </a:lnTo>
                <a:lnTo>
                  <a:pt x="1428750" y="21882"/>
                </a:lnTo>
                <a:lnTo>
                  <a:pt x="21970" y="21882"/>
                </a:lnTo>
                <a:lnTo>
                  <a:pt x="21970" y="1036066"/>
                </a:lnTo>
                <a:close/>
              </a:path>
            </a:pathLst>
          </a:custGeom>
          <a:solidFill>
            <a:srgbClr val="F4CC2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Freeform 154"/>
          <p:cNvSpPr/>
          <p:nvPr/>
        </p:nvSpPr>
        <p:spPr>
          <a:xfrm>
            <a:off x="0" y="1461541"/>
            <a:ext cx="2110104" cy="780135"/>
          </a:xfrm>
          <a:custGeom>
            <a:avLst/>
            <a:gdLst>
              <a:gd name="connsiteX0" fmla="*/ 0 w 2110104"/>
              <a:gd name="connsiteY0" fmla="*/ 780135 h 780135"/>
              <a:gd name="connsiteX1" fmla="*/ 2110104 w 2110104"/>
              <a:gd name="connsiteY1" fmla="*/ 780135 h 780135"/>
              <a:gd name="connsiteX2" fmla="*/ 2110104 w 2110104"/>
              <a:gd name="connsiteY2" fmla="*/ 0 h 780135"/>
              <a:gd name="connsiteX3" fmla="*/ 0 w 2110104"/>
              <a:gd name="connsiteY3" fmla="*/ 0 h 780135"/>
              <a:gd name="connsiteX4" fmla="*/ 0 w 2110104"/>
              <a:gd name="connsiteY4" fmla="*/ 780135 h 780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10104" h="780135">
                <a:moveTo>
                  <a:pt x="0" y="780135"/>
                </a:moveTo>
                <a:lnTo>
                  <a:pt x="2110104" y="780135"/>
                </a:lnTo>
                <a:lnTo>
                  <a:pt x="2110104" y="0"/>
                </a:lnTo>
                <a:lnTo>
                  <a:pt x="0" y="0"/>
                </a:lnTo>
                <a:lnTo>
                  <a:pt x="0" y="780135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Freeform 155"/>
          <p:cNvSpPr/>
          <p:nvPr/>
        </p:nvSpPr>
        <p:spPr>
          <a:xfrm>
            <a:off x="2089150" y="1441450"/>
            <a:ext cx="1568450" cy="793750"/>
          </a:xfrm>
          <a:custGeom>
            <a:avLst/>
            <a:gdLst>
              <a:gd name="connsiteX0" fmla="*/ 20954 w 1568450"/>
              <a:gd name="connsiteY0" fmla="*/ 800227 h 793750"/>
              <a:gd name="connsiteX1" fmla="*/ 1568450 w 1568450"/>
              <a:gd name="connsiteY1" fmla="*/ 800227 h 793750"/>
              <a:gd name="connsiteX2" fmla="*/ 1568450 w 1568450"/>
              <a:gd name="connsiteY2" fmla="*/ 20091 h 793750"/>
              <a:gd name="connsiteX3" fmla="*/ 20954 w 1568450"/>
              <a:gd name="connsiteY3" fmla="*/ 20091 h 793750"/>
              <a:gd name="connsiteX4" fmla="*/ 20954 w 1568450"/>
              <a:gd name="connsiteY4" fmla="*/ 800227 h 793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68450" h="793750">
                <a:moveTo>
                  <a:pt x="20954" y="800227"/>
                </a:moveTo>
                <a:lnTo>
                  <a:pt x="1568450" y="800227"/>
                </a:lnTo>
                <a:lnTo>
                  <a:pt x="1568450" y="20091"/>
                </a:lnTo>
                <a:lnTo>
                  <a:pt x="20954" y="20091"/>
                </a:lnTo>
                <a:lnTo>
                  <a:pt x="20954" y="800227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Freeform 156"/>
          <p:cNvSpPr/>
          <p:nvPr/>
        </p:nvSpPr>
        <p:spPr>
          <a:xfrm>
            <a:off x="3638550" y="1441450"/>
            <a:ext cx="1847850" cy="793750"/>
          </a:xfrm>
          <a:custGeom>
            <a:avLst/>
            <a:gdLst>
              <a:gd name="connsiteX0" fmla="*/ 19050 w 1847850"/>
              <a:gd name="connsiteY0" fmla="*/ 800227 h 793750"/>
              <a:gd name="connsiteX1" fmla="*/ 1847850 w 1847850"/>
              <a:gd name="connsiteY1" fmla="*/ 800227 h 793750"/>
              <a:gd name="connsiteX2" fmla="*/ 1847850 w 1847850"/>
              <a:gd name="connsiteY2" fmla="*/ 20091 h 793750"/>
              <a:gd name="connsiteX3" fmla="*/ 19050 w 1847850"/>
              <a:gd name="connsiteY3" fmla="*/ 20091 h 793750"/>
              <a:gd name="connsiteX4" fmla="*/ 19050 w 1847850"/>
              <a:gd name="connsiteY4" fmla="*/ 800227 h 793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7850" h="793750">
                <a:moveTo>
                  <a:pt x="19050" y="800227"/>
                </a:moveTo>
                <a:lnTo>
                  <a:pt x="1847850" y="800227"/>
                </a:lnTo>
                <a:lnTo>
                  <a:pt x="1847850" y="20091"/>
                </a:lnTo>
                <a:lnTo>
                  <a:pt x="19050" y="20091"/>
                </a:lnTo>
                <a:lnTo>
                  <a:pt x="19050" y="800227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Freeform 157"/>
          <p:cNvSpPr/>
          <p:nvPr/>
        </p:nvSpPr>
        <p:spPr>
          <a:xfrm>
            <a:off x="5467350" y="1441450"/>
            <a:ext cx="2266950" cy="793750"/>
          </a:xfrm>
          <a:custGeom>
            <a:avLst/>
            <a:gdLst>
              <a:gd name="connsiteX0" fmla="*/ 19050 w 2266950"/>
              <a:gd name="connsiteY0" fmla="*/ 800227 h 793750"/>
              <a:gd name="connsiteX1" fmla="*/ 2269870 w 2266950"/>
              <a:gd name="connsiteY1" fmla="*/ 800227 h 793750"/>
              <a:gd name="connsiteX2" fmla="*/ 2269870 w 2266950"/>
              <a:gd name="connsiteY2" fmla="*/ 20091 h 793750"/>
              <a:gd name="connsiteX3" fmla="*/ 19050 w 2266950"/>
              <a:gd name="connsiteY3" fmla="*/ 20091 h 793750"/>
              <a:gd name="connsiteX4" fmla="*/ 19050 w 2266950"/>
              <a:gd name="connsiteY4" fmla="*/ 800227 h 793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6950" h="793750">
                <a:moveTo>
                  <a:pt x="19050" y="800227"/>
                </a:moveTo>
                <a:lnTo>
                  <a:pt x="2269870" y="800227"/>
                </a:lnTo>
                <a:lnTo>
                  <a:pt x="2269870" y="20091"/>
                </a:lnTo>
                <a:lnTo>
                  <a:pt x="19050" y="20091"/>
                </a:lnTo>
                <a:lnTo>
                  <a:pt x="19050" y="800227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Freeform 158"/>
          <p:cNvSpPr/>
          <p:nvPr/>
        </p:nvSpPr>
        <p:spPr>
          <a:xfrm>
            <a:off x="7715250" y="1441450"/>
            <a:ext cx="1428750" cy="793750"/>
          </a:xfrm>
          <a:custGeom>
            <a:avLst/>
            <a:gdLst>
              <a:gd name="connsiteX0" fmla="*/ 21970 w 1428750"/>
              <a:gd name="connsiteY0" fmla="*/ 800227 h 793750"/>
              <a:gd name="connsiteX1" fmla="*/ 1428750 w 1428750"/>
              <a:gd name="connsiteY1" fmla="*/ 800227 h 793750"/>
              <a:gd name="connsiteX2" fmla="*/ 1428750 w 1428750"/>
              <a:gd name="connsiteY2" fmla="*/ 20091 h 793750"/>
              <a:gd name="connsiteX3" fmla="*/ 21970 w 1428750"/>
              <a:gd name="connsiteY3" fmla="*/ 20091 h 793750"/>
              <a:gd name="connsiteX4" fmla="*/ 21970 w 1428750"/>
              <a:gd name="connsiteY4" fmla="*/ 800227 h 793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28750" h="793750">
                <a:moveTo>
                  <a:pt x="21970" y="800227"/>
                </a:moveTo>
                <a:lnTo>
                  <a:pt x="1428750" y="800227"/>
                </a:lnTo>
                <a:lnTo>
                  <a:pt x="1428750" y="20091"/>
                </a:lnTo>
                <a:lnTo>
                  <a:pt x="21970" y="20091"/>
                </a:lnTo>
                <a:lnTo>
                  <a:pt x="21970" y="800227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Freeform 159"/>
          <p:cNvSpPr/>
          <p:nvPr/>
        </p:nvSpPr>
        <p:spPr>
          <a:xfrm>
            <a:off x="0" y="2241677"/>
            <a:ext cx="2110104" cy="546100"/>
          </a:xfrm>
          <a:custGeom>
            <a:avLst/>
            <a:gdLst>
              <a:gd name="connsiteX0" fmla="*/ 0 w 2110104"/>
              <a:gd name="connsiteY0" fmla="*/ 546100 h 546100"/>
              <a:gd name="connsiteX1" fmla="*/ 2110104 w 2110104"/>
              <a:gd name="connsiteY1" fmla="*/ 546100 h 546100"/>
              <a:gd name="connsiteX2" fmla="*/ 2110104 w 2110104"/>
              <a:gd name="connsiteY2" fmla="*/ 0 h 546100"/>
              <a:gd name="connsiteX3" fmla="*/ 0 w 2110104"/>
              <a:gd name="connsiteY3" fmla="*/ 0 h 546100"/>
              <a:gd name="connsiteX4" fmla="*/ 0 w 2110104"/>
              <a:gd name="connsiteY4" fmla="*/ 546100 h 54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10104" h="546100">
                <a:moveTo>
                  <a:pt x="0" y="546100"/>
                </a:moveTo>
                <a:lnTo>
                  <a:pt x="2110104" y="546100"/>
                </a:lnTo>
                <a:lnTo>
                  <a:pt x="2110104" y="0"/>
                </a:lnTo>
                <a:lnTo>
                  <a:pt x="0" y="0"/>
                </a:lnTo>
                <a:lnTo>
                  <a:pt x="0" y="546100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Freeform 160"/>
          <p:cNvSpPr/>
          <p:nvPr/>
        </p:nvSpPr>
        <p:spPr>
          <a:xfrm>
            <a:off x="2089150" y="2216150"/>
            <a:ext cx="1568450" cy="565150"/>
          </a:xfrm>
          <a:custGeom>
            <a:avLst/>
            <a:gdLst>
              <a:gd name="connsiteX0" fmla="*/ 20954 w 1568450"/>
              <a:gd name="connsiteY0" fmla="*/ 571627 h 565150"/>
              <a:gd name="connsiteX1" fmla="*/ 1568450 w 1568450"/>
              <a:gd name="connsiteY1" fmla="*/ 571627 h 565150"/>
              <a:gd name="connsiteX2" fmla="*/ 1568450 w 1568450"/>
              <a:gd name="connsiteY2" fmla="*/ 25527 h 565150"/>
              <a:gd name="connsiteX3" fmla="*/ 20954 w 1568450"/>
              <a:gd name="connsiteY3" fmla="*/ 25527 h 565150"/>
              <a:gd name="connsiteX4" fmla="*/ 20954 w 1568450"/>
              <a:gd name="connsiteY4" fmla="*/ 571627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68450" h="565150">
                <a:moveTo>
                  <a:pt x="20954" y="571627"/>
                </a:moveTo>
                <a:lnTo>
                  <a:pt x="1568450" y="571627"/>
                </a:lnTo>
                <a:lnTo>
                  <a:pt x="1568450" y="25527"/>
                </a:lnTo>
                <a:lnTo>
                  <a:pt x="20954" y="25527"/>
                </a:lnTo>
                <a:lnTo>
                  <a:pt x="20954" y="571627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Freeform 161"/>
          <p:cNvSpPr/>
          <p:nvPr/>
        </p:nvSpPr>
        <p:spPr>
          <a:xfrm>
            <a:off x="3638550" y="2216150"/>
            <a:ext cx="1847850" cy="565150"/>
          </a:xfrm>
          <a:custGeom>
            <a:avLst/>
            <a:gdLst>
              <a:gd name="connsiteX0" fmla="*/ 19050 w 1847850"/>
              <a:gd name="connsiteY0" fmla="*/ 571627 h 565150"/>
              <a:gd name="connsiteX1" fmla="*/ 1847850 w 1847850"/>
              <a:gd name="connsiteY1" fmla="*/ 571627 h 565150"/>
              <a:gd name="connsiteX2" fmla="*/ 1847850 w 1847850"/>
              <a:gd name="connsiteY2" fmla="*/ 25527 h 565150"/>
              <a:gd name="connsiteX3" fmla="*/ 19050 w 1847850"/>
              <a:gd name="connsiteY3" fmla="*/ 25527 h 565150"/>
              <a:gd name="connsiteX4" fmla="*/ 19050 w 1847850"/>
              <a:gd name="connsiteY4" fmla="*/ 571627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7850" h="565150">
                <a:moveTo>
                  <a:pt x="19050" y="571627"/>
                </a:moveTo>
                <a:lnTo>
                  <a:pt x="1847850" y="571627"/>
                </a:lnTo>
                <a:lnTo>
                  <a:pt x="1847850" y="25527"/>
                </a:lnTo>
                <a:lnTo>
                  <a:pt x="19050" y="25527"/>
                </a:lnTo>
                <a:lnTo>
                  <a:pt x="19050" y="571627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Freeform 162"/>
          <p:cNvSpPr/>
          <p:nvPr/>
        </p:nvSpPr>
        <p:spPr>
          <a:xfrm>
            <a:off x="5467350" y="2216150"/>
            <a:ext cx="2266950" cy="565150"/>
          </a:xfrm>
          <a:custGeom>
            <a:avLst/>
            <a:gdLst>
              <a:gd name="connsiteX0" fmla="*/ 19050 w 2266950"/>
              <a:gd name="connsiteY0" fmla="*/ 571627 h 565150"/>
              <a:gd name="connsiteX1" fmla="*/ 2269870 w 2266950"/>
              <a:gd name="connsiteY1" fmla="*/ 571627 h 565150"/>
              <a:gd name="connsiteX2" fmla="*/ 2269870 w 2266950"/>
              <a:gd name="connsiteY2" fmla="*/ 25527 h 565150"/>
              <a:gd name="connsiteX3" fmla="*/ 19050 w 2266950"/>
              <a:gd name="connsiteY3" fmla="*/ 25527 h 565150"/>
              <a:gd name="connsiteX4" fmla="*/ 19050 w 2266950"/>
              <a:gd name="connsiteY4" fmla="*/ 571627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6950" h="565150">
                <a:moveTo>
                  <a:pt x="19050" y="571627"/>
                </a:moveTo>
                <a:lnTo>
                  <a:pt x="2269870" y="571627"/>
                </a:lnTo>
                <a:lnTo>
                  <a:pt x="2269870" y="25527"/>
                </a:lnTo>
                <a:lnTo>
                  <a:pt x="19050" y="25527"/>
                </a:lnTo>
                <a:lnTo>
                  <a:pt x="19050" y="571627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Freeform 163"/>
          <p:cNvSpPr/>
          <p:nvPr/>
        </p:nvSpPr>
        <p:spPr>
          <a:xfrm>
            <a:off x="7715250" y="2216150"/>
            <a:ext cx="1428750" cy="565150"/>
          </a:xfrm>
          <a:custGeom>
            <a:avLst/>
            <a:gdLst>
              <a:gd name="connsiteX0" fmla="*/ 21970 w 1428750"/>
              <a:gd name="connsiteY0" fmla="*/ 571627 h 565150"/>
              <a:gd name="connsiteX1" fmla="*/ 1428750 w 1428750"/>
              <a:gd name="connsiteY1" fmla="*/ 571627 h 565150"/>
              <a:gd name="connsiteX2" fmla="*/ 1428750 w 1428750"/>
              <a:gd name="connsiteY2" fmla="*/ 25527 h 565150"/>
              <a:gd name="connsiteX3" fmla="*/ 21970 w 1428750"/>
              <a:gd name="connsiteY3" fmla="*/ 25527 h 565150"/>
              <a:gd name="connsiteX4" fmla="*/ 21970 w 1428750"/>
              <a:gd name="connsiteY4" fmla="*/ 571627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28750" h="565150">
                <a:moveTo>
                  <a:pt x="21970" y="571627"/>
                </a:moveTo>
                <a:lnTo>
                  <a:pt x="1428750" y="571627"/>
                </a:lnTo>
                <a:lnTo>
                  <a:pt x="1428750" y="25527"/>
                </a:lnTo>
                <a:lnTo>
                  <a:pt x="21970" y="25527"/>
                </a:lnTo>
                <a:lnTo>
                  <a:pt x="21970" y="571627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Freeform 164"/>
          <p:cNvSpPr/>
          <p:nvPr/>
        </p:nvSpPr>
        <p:spPr>
          <a:xfrm>
            <a:off x="0" y="2787777"/>
            <a:ext cx="2110104" cy="546100"/>
          </a:xfrm>
          <a:custGeom>
            <a:avLst/>
            <a:gdLst>
              <a:gd name="connsiteX0" fmla="*/ 0 w 2110104"/>
              <a:gd name="connsiteY0" fmla="*/ 546100 h 546100"/>
              <a:gd name="connsiteX1" fmla="*/ 2110104 w 2110104"/>
              <a:gd name="connsiteY1" fmla="*/ 546100 h 546100"/>
              <a:gd name="connsiteX2" fmla="*/ 2110104 w 2110104"/>
              <a:gd name="connsiteY2" fmla="*/ 0 h 546100"/>
              <a:gd name="connsiteX3" fmla="*/ 0 w 2110104"/>
              <a:gd name="connsiteY3" fmla="*/ 0 h 546100"/>
              <a:gd name="connsiteX4" fmla="*/ 0 w 2110104"/>
              <a:gd name="connsiteY4" fmla="*/ 546100 h 54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10104" h="546100">
                <a:moveTo>
                  <a:pt x="0" y="546100"/>
                </a:moveTo>
                <a:lnTo>
                  <a:pt x="2110104" y="546100"/>
                </a:lnTo>
                <a:lnTo>
                  <a:pt x="2110104" y="0"/>
                </a:lnTo>
                <a:lnTo>
                  <a:pt x="0" y="0"/>
                </a:lnTo>
                <a:lnTo>
                  <a:pt x="0" y="546100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Freeform 165"/>
          <p:cNvSpPr/>
          <p:nvPr/>
        </p:nvSpPr>
        <p:spPr>
          <a:xfrm>
            <a:off x="2089150" y="2762250"/>
            <a:ext cx="1568450" cy="565150"/>
          </a:xfrm>
          <a:custGeom>
            <a:avLst/>
            <a:gdLst>
              <a:gd name="connsiteX0" fmla="*/ 20954 w 1568450"/>
              <a:gd name="connsiteY0" fmla="*/ 571627 h 565150"/>
              <a:gd name="connsiteX1" fmla="*/ 1568450 w 1568450"/>
              <a:gd name="connsiteY1" fmla="*/ 571627 h 565150"/>
              <a:gd name="connsiteX2" fmla="*/ 1568450 w 1568450"/>
              <a:gd name="connsiteY2" fmla="*/ 25527 h 565150"/>
              <a:gd name="connsiteX3" fmla="*/ 20954 w 1568450"/>
              <a:gd name="connsiteY3" fmla="*/ 25527 h 565150"/>
              <a:gd name="connsiteX4" fmla="*/ 20954 w 1568450"/>
              <a:gd name="connsiteY4" fmla="*/ 571627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68450" h="565150">
                <a:moveTo>
                  <a:pt x="20954" y="571627"/>
                </a:moveTo>
                <a:lnTo>
                  <a:pt x="1568450" y="571627"/>
                </a:lnTo>
                <a:lnTo>
                  <a:pt x="1568450" y="25527"/>
                </a:lnTo>
                <a:lnTo>
                  <a:pt x="20954" y="25527"/>
                </a:lnTo>
                <a:lnTo>
                  <a:pt x="20954" y="571627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Freeform 166"/>
          <p:cNvSpPr/>
          <p:nvPr/>
        </p:nvSpPr>
        <p:spPr>
          <a:xfrm>
            <a:off x="3638550" y="2762250"/>
            <a:ext cx="1847850" cy="565150"/>
          </a:xfrm>
          <a:custGeom>
            <a:avLst/>
            <a:gdLst>
              <a:gd name="connsiteX0" fmla="*/ 19050 w 1847850"/>
              <a:gd name="connsiteY0" fmla="*/ 571627 h 565150"/>
              <a:gd name="connsiteX1" fmla="*/ 1847850 w 1847850"/>
              <a:gd name="connsiteY1" fmla="*/ 571627 h 565150"/>
              <a:gd name="connsiteX2" fmla="*/ 1847850 w 1847850"/>
              <a:gd name="connsiteY2" fmla="*/ 25527 h 565150"/>
              <a:gd name="connsiteX3" fmla="*/ 19050 w 1847850"/>
              <a:gd name="connsiteY3" fmla="*/ 25527 h 565150"/>
              <a:gd name="connsiteX4" fmla="*/ 19050 w 1847850"/>
              <a:gd name="connsiteY4" fmla="*/ 571627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7850" h="565150">
                <a:moveTo>
                  <a:pt x="19050" y="571627"/>
                </a:moveTo>
                <a:lnTo>
                  <a:pt x="1847850" y="571627"/>
                </a:lnTo>
                <a:lnTo>
                  <a:pt x="1847850" y="25527"/>
                </a:lnTo>
                <a:lnTo>
                  <a:pt x="19050" y="25527"/>
                </a:lnTo>
                <a:lnTo>
                  <a:pt x="19050" y="571627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Freeform 167"/>
          <p:cNvSpPr/>
          <p:nvPr/>
        </p:nvSpPr>
        <p:spPr>
          <a:xfrm>
            <a:off x="5467350" y="2762250"/>
            <a:ext cx="2266950" cy="565150"/>
          </a:xfrm>
          <a:custGeom>
            <a:avLst/>
            <a:gdLst>
              <a:gd name="connsiteX0" fmla="*/ 19050 w 2266950"/>
              <a:gd name="connsiteY0" fmla="*/ 571627 h 565150"/>
              <a:gd name="connsiteX1" fmla="*/ 2269870 w 2266950"/>
              <a:gd name="connsiteY1" fmla="*/ 571627 h 565150"/>
              <a:gd name="connsiteX2" fmla="*/ 2269870 w 2266950"/>
              <a:gd name="connsiteY2" fmla="*/ 25527 h 565150"/>
              <a:gd name="connsiteX3" fmla="*/ 19050 w 2266950"/>
              <a:gd name="connsiteY3" fmla="*/ 25527 h 565150"/>
              <a:gd name="connsiteX4" fmla="*/ 19050 w 2266950"/>
              <a:gd name="connsiteY4" fmla="*/ 571627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6950" h="565150">
                <a:moveTo>
                  <a:pt x="19050" y="571627"/>
                </a:moveTo>
                <a:lnTo>
                  <a:pt x="2269870" y="571627"/>
                </a:lnTo>
                <a:lnTo>
                  <a:pt x="2269870" y="25527"/>
                </a:lnTo>
                <a:lnTo>
                  <a:pt x="19050" y="25527"/>
                </a:lnTo>
                <a:lnTo>
                  <a:pt x="19050" y="571627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Freeform 168"/>
          <p:cNvSpPr/>
          <p:nvPr/>
        </p:nvSpPr>
        <p:spPr>
          <a:xfrm>
            <a:off x="7715250" y="2762250"/>
            <a:ext cx="1428750" cy="565150"/>
          </a:xfrm>
          <a:custGeom>
            <a:avLst/>
            <a:gdLst>
              <a:gd name="connsiteX0" fmla="*/ 21970 w 1428750"/>
              <a:gd name="connsiteY0" fmla="*/ 571627 h 565150"/>
              <a:gd name="connsiteX1" fmla="*/ 1428750 w 1428750"/>
              <a:gd name="connsiteY1" fmla="*/ 571627 h 565150"/>
              <a:gd name="connsiteX2" fmla="*/ 1428750 w 1428750"/>
              <a:gd name="connsiteY2" fmla="*/ 25527 h 565150"/>
              <a:gd name="connsiteX3" fmla="*/ 21970 w 1428750"/>
              <a:gd name="connsiteY3" fmla="*/ 25527 h 565150"/>
              <a:gd name="connsiteX4" fmla="*/ 21970 w 1428750"/>
              <a:gd name="connsiteY4" fmla="*/ 571627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28750" h="565150">
                <a:moveTo>
                  <a:pt x="21970" y="571627"/>
                </a:moveTo>
                <a:lnTo>
                  <a:pt x="1428750" y="571627"/>
                </a:lnTo>
                <a:lnTo>
                  <a:pt x="1428750" y="25527"/>
                </a:lnTo>
                <a:lnTo>
                  <a:pt x="21970" y="25527"/>
                </a:lnTo>
                <a:lnTo>
                  <a:pt x="21970" y="571627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Freeform 169"/>
          <p:cNvSpPr/>
          <p:nvPr/>
        </p:nvSpPr>
        <p:spPr>
          <a:xfrm>
            <a:off x="0" y="3333877"/>
            <a:ext cx="2110104" cy="546099"/>
          </a:xfrm>
          <a:custGeom>
            <a:avLst/>
            <a:gdLst>
              <a:gd name="connsiteX0" fmla="*/ 0 w 2110104"/>
              <a:gd name="connsiteY0" fmla="*/ 546099 h 546099"/>
              <a:gd name="connsiteX1" fmla="*/ 2110104 w 2110104"/>
              <a:gd name="connsiteY1" fmla="*/ 546099 h 546099"/>
              <a:gd name="connsiteX2" fmla="*/ 2110104 w 2110104"/>
              <a:gd name="connsiteY2" fmla="*/ 0 h 546099"/>
              <a:gd name="connsiteX3" fmla="*/ 0 w 2110104"/>
              <a:gd name="connsiteY3" fmla="*/ 0 h 546099"/>
              <a:gd name="connsiteX4" fmla="*/ 0 w 2110104"/>
              <a:gd name="connsiteY4" fmla="*/ 546099 h 546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10104" h="546099">
                <a:moveTo>
                  <a:pt x="0" y="546099"/>
                </a:moveTo>
                <a:lnTo>
                  <a:pt x="2110104" y="546099"/>
                </a:lnTo>
                <a:lnTo>
                  <a:pt x="2110104" y="0"/>
                </a:lnTo>
                <a:lnTo>
                  <a:pt x="0" y="0"/>
                </a:lnTo>
                <a:lnTo>
                  <a:pt x="0" y="546099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Freeform 170"/>
          <p:cNvSpPr/>
          <p:nvPr/>
        </p:nvSpPr>
        <p:spPr>
          <a:xfrm>
            <a:off x="2089150" y="3308350"/>
            <a:ext cx="1568450" cy="565150"/>
          </a:xfrm>
          <a:custGeom>
            <a:avLst/>
            <a:gdLst>
              <a:gd name="connsiteX0" fmla="*/ 20954 w 1568450"/>
              <a:gd name="connsiteY0" fmla="*/ 571627 h 565150"/>
              <a:gd name="connsiteX1" fmla="*/ 1568450 w 1568450"/>
              <a:gd name="connsiteY1" fmla="*/ 571627 h 565150"/>
              <a:gd name="connsiteX2" fmla="*/ 1568450 w 1568450"/>
              <a:gd name="connsiteY2" fmla="*/ 25527 h 565150"/>
              <a:gd name="connsiteX3" fmla="*/ 20954 w 1568450"/>
              <a:gd name="connsiteY3" fmla="*/ 25527 h 565150"/>
              <a:gd name="connsiteX4" fmla="*/ 20954 w 1568450"/>
              <a:gd name="connsiteY4" fmla="*/ 571627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68450" h="565150">
                <a:moveTo>
                  <a:pt x="20954" y="571627"/>
                </a:moveTo>
                <a:lnTo>
                  <a:pt x="1568450" y="571627"/>
                </a:lnTo>
                <a:lnTo>
                  <a:pt x="1568450" y="25527"/>
                </a:lnTo>
                <a:lnTo>
                  <a:pt x="20954" y="25527"/>
                </a:lnTo>
                <a:lnTo>
                  <a:pt x="20954" y="571627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Freeform 171"/>
          <p:cNvSpPr/>
          <p:nvPr/>
        </p:nvSpPr>
        <p:spPr>
          <a:xfrm>
            <a:off x="3638550" y="3308350"/>
            <a:ext cx="1847850" cy="565150"/>
          </a:xfrm>
          <a:custGeom>
            <a:avLst/>
            <a:gdLst>
              <a:gd name="connsiteX0" fmla="*/ 19050 w 1847850"/>
              <a:gd name="connsiteY0" fmla="*/ 571627 h 565150"/>
              <a:gd name="connsiteX1" fmla="*/ 1847850 w 1847850"/>
              <a:gd name="connsiteY1" fmla="*/ 571627 h 565150"/>
              <a:gd name="connsiteX2" fmla="*/ 1847850 w 1847850"/>
              <a:gd name="connsiteY2" fmla="*/ 25527 h 565150"/>
              <a:gd name="connsiteX3" fmla="*/ 19050 w 1847850"/>
              <a:gd name="connsiteY3" fmla="*/ 25527 h 565150"/>
              <a:gd name="connsiteX4" fmla="*/ 19050 w 1847850"/>
              <a:gd name="connsiteY4" fmla="*/ 571627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7850" h="565150">
                <a:moveTo>
                  <a:pt x="19050" y="571627"/>
                </a:moveTo>
                <a:lnTo>
                  <a:pt x="1847850" y="571627"/>
                </a:lnTo>
                <a:lnTo>
                  <a:pt x="1847850" y="25527"/>
                </a:lnTo>
                <a:lnTo>
                  <a:pt x="19050" y="25527"/>
                </a:lnTo>
                <a:lnTo>
                  <a:pt x="19050" y="571627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Freeform 172"/>
          <p:cNvSpPr/>
          <p:nvPr/>
        </p:nvSpPr>
        <p:spPr>
          <a:xfrm>
            <a:off x="5467350" y="3308350"/>
            <a:ext cx="2266950" cy="565150"/>
          </a:xfrm>
          <a:custGeom>
            <a:avLst/>
            <a:gdLst>
              <a:gd name="connsiteX0" fmla="*/ 19050 w 2266950"/>
              <a:gd name="connsiteY0" fmla="*/ 571627 h 565150"/>
              <a:gd name="connsiteX1" fmla="*/ 2269870 w 2266950"/>
              <a:gd name="connsiteY1" fmla="*/ 571627 h 565150"/>
              <a:gd name="connsiteX2" fmla="*/ 2269870 w 2266950"/>
              <a:gd name="connsiteY2" fmla="*/ 25527 h 565150"/>
              <a:gd name="connsiteX3" fmla="*/ 19050 w 2266950"/>
              <a:gd name="connsiteY3" fmla="*/ 25527 h 565150"/>
              <a:gd name="connsiteX4" fmla="*/ 19050 w 2266950"/>
              <a:gd name="connsiteY4" fmla="*/ 571627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6950" h="565150">
                <a:moveTo>
                  <a:pt x="19050" y="571627"/>
                </a:moveTo>
                <a:lnTo>
                  <a:pt x="2269870" y="571627"/>
                </a:lnTo>
                <a:lnTo>
                  <a:pt x="2269870" y="25527"/>
                </a:lnTo>
                <a:lnTo>
                  <a:pt x="19050" y="25527"/>
                </a:lnTo>
                <a:lnTo>
                  <a:pt x="19050" y="571627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Freeform 173"/>
          <p:cNvSpPr/>
          <p:nvPr/>
        </p:nvSpPr>
        <p:spPr>
          <a:xfrm>
            <a:off x="7715250" y="3308350"/>
            <a:ext cx="1428750" cy="565150"/>
          </a:xfrm>
          <a:custGeom>
            <a:avLst/>
            <a:gdLst>
              <a:gd name="connsiteX0" fmla="*/ 21970 w 1428750"/>
              <a:gd name="connsiteY0" fmla="*/ 571627 h 565150"/>
              <a:gd name="connsiteX1" fmla="*/ 1428750 w 1428750"/>
              <a:gd name="connsiteY1" fmla="*/ 571627 h 565150"/>
              <a:gd name="connsiteX2" fmla="*/ 1428750 w 1428750"/>
              <a:gd name="connsiteY2" fmla="*/ 25527 h 565150"/>
              <a:gd name="connsiteX3" fmla="*/ 21970 w 1428750"/>
              <a:gd name="connsiteY3" fmla="*/ 25527 h 565150"/>
              <a:gd name="connsiteX4" fmla="*/ 21970 w 1428750"/>
              <a:gd name="connsiteY4" fmla="*/ 571627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28750" h="565150">
                <a:moveTo>
                  <a:pt x="21970" y="571627"/>
                </a:moveTo>
                <a:lnTo>
                  <a:pt x="1428750" y="571627"/>
                </a:lnTo>
                <a:lnTo>
                  <a:pt x="1428750" y="25527"/>
                </a:lnTo>
                <a:lnTo>
                  <a:pt x="21970" y="25527"/>
                </a:lnTo>
                <a:lnTo>
                  <a:pt x="21970" y="571627"/>
                </a:lnTo>
                <a:close/>
              </a:path>
            </a:pathLst>
          </a:custGeom>
          <a:solidFill>
            <a:srgbClr val="FBF5E7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Freeform 174"/>
          <p:cNvSpPr/>
          <p:nvPr/>
        </p:nvSpPr>
        <p:spPr>
          <a:xfrm>
            <a:off x="0" y="3879964"/>
            <a:ext cx="2110104" cy="773188"/>
          </a:xfrm>
          <a:custGeom>
            <a:avLst/>
            <a:gdLst>
              <a:gd name="connsiteX0" fmla="*/ 0 w 2110104"/>
              <a:gd name="connsiteY0" fmla="*/ 773188 h 773188"/>
              <a:gd name="connsiteX1" fmla="*/ 2110104 w 2110104"/>
              <a:gd name="connsiteY1" fmla="*/ 773188 h 773188"/>
              <a:gd name="connsiteX2" fmla="*/ 2110104 w 2110104"/>
              <a:gd name="connsiteY2" fmla="*/ 0 h 773188"/>
              <a:gd name="connsiteX3" fmla="*/ 0 w 2110104"/>
              <a:gd name="connsiteY3" fmla="*/ 0 h 773188"/>
              <a:gd name="connsiteX4" fmla="*/ 0 w 2110104"/>
              <a:gd name="connsiteY4" fmla="*/ 773188 h 773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10104" h="773188">
                <a:moveTo>
                  <a:pt x="0" y="773188"/>
                </a:moveTo>
                <a:lnTo>
                  <a:pt x="2110104" y="773188"/>
                </a:lnTo>
                <a:lnTo>
                  <a:pt x="2110104" y="0"/>
                </a:lnTo>
                <a:lnTo>
                  <a:pt x="0" y="0"/>
                </a:lnTo>
                <a:lnTo>
                  <a:pt x="0" y="773188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Freeform 175"/>
          <p:cNvSpPr/>
          <p:nvPr/>
        </p:nvSpPr>
        <p:spPr>
          <a:xfrm>
            <a:off x="2089150" y="3854450"/>
            <a:ext cx="1568450" cy="793750"/>
          </a:xfrm>
          <a:custGeom>
            <a:avLst/>
            <a:gdLst>
              <a:gd name="connsiteX0" fmla="*/ 20954 w 1568450"/>
              <a:gd name="connsiteY0" fmla="*/ 798703 h 793750"/>
              <a:gd name="connsiteX1" fmla="*/ 1568450 w 1568450"/>
              <a:gd name="connsiteY1" fmla="*/ 798703 h 793750"/>
              <a:gd name="connsiteX2" fmla="*/ 1568450 w 1568450"/>
              <a:gd name="connsiteY2" fmla="*/ 25514 h 793750"/>
              <a:gd name="connsiteX3" fmla="*/ 20954 w 1568450"/>
              <a:gd name="connsiteY3" fmla="*/ 25514 h 793750"/>
              <a:gd name="connsiteX4" fmla="*/ 20954 w 1568450"/>
              <a:gd name="connsiteY4" fmla="*/ 798703 h 793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68450" h="793750">
                <a:moveTo>
                  <a:pt x="20954" y="798703"/>
                </a:moveTo>
                <a:lnTo>
                  <a:pt x="1568450" y="798703"/>
                </a:lnTo>
                <a:lnTo>
                  <a:pt x="1568450" y="25514"/>
                </a:lnTo>
                <a:lnTo>
                  <a:pt x="20954" y="25514"/>
                </a:lnTo>
                <a:lnTo>
                  <a:pt x="20954" y="798703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Freeform 176"/>
          <p:cNvSpPr/>
          <p:nvPr/>
        </p:nvSpPr>
        <p:spPr>
          <a:xfrm>
            <a:off x="3638550" y="3854450"/>
            <a:ext cx="1847850" cy="793750"/>
          </a:xfrm>
          <a:custGeom>
            <a:avLst/>
            <a:gdLst>
              <a:gd name="connsiteX0" fmla="*/ 19050 w 1847850"/>
              <a:gd name="connsiteY0" fmla="*/ 798703 h 793750"/>
              <a:gd name="connsiteX1" fmla="*/ 1847850 w 1847850"/>
              <a:gd name="connsiteY1" fmla="*/ 798703 h 793750"/>
              <a:gd name="connsiteX2" fmla="*/ 1847850 w 1847850"/>
              <a:gd name="connsiteY2" fmla="*/ 25514 h 793750"/>
              <a:gd name="connsiteX3" fmla="*/ 19050 w 1847850"/>
              <a:gd name="connsiteY3" fmla="*/ 25514 h 793750"/>
              <a:gd name="connsiteX4" fmla="*/ 19050 w 1847850"/>
              <a:gd name="connsiteY4" fmla="*/ 798703 h 793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7850" h="793750">
                <a:moveTo>
                  <a:pt x="19050" y="798703"/>
                </a:moveTo>
                <a:lnTo>
                  <a:pt x="1847850" y="798703"/>
                </a:lnTo>
                <a:lnTo>
                  <a:pt x="1847850" y="25514"/>
                </a:lnTo>
                <a:lnTo>
                  <a:pt x="19050" y="25514"/>
                </a:lnTo>
                <a:lnTo>
                  <a:pt x="19050" y="798703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Freeform 177"/>
          <p:cNvSpPr/>
          <p:nvPr/>
        </p:nvSpPr>
        <p:spPr>
          <a:xfrm>
            <a:off x="5467350" y="3854450"/>
            <a:ext cx="2266950" cy="793750"/>
          </a:xfrm>
          <a:custGeom>
            <a:avLst/>
            <a:gdLst>
              <a:gd name="connsiteX0" fmla="*/ 19050 w 2266950"/>
              <a:gd name="connsiteY0" fmla="*/ 798703 h 793750"/>
              <a:gd name="connsiteX1" fmla="*/ 2269870 w 2266950"/>
              <a:gd name="connsiteY1" fmla="*/ 798703 h 793750"/>
              <a:gd name="connsiteX2" fmla="*/ 2269870 w 2266950"/>
              <a:gd name="connsiteY2" fmla="*/ 25514 h 793750"/>
              <a:gd name="connsiteX3" fmla="*/ 19050 w 2266950"/>
              <a:gd name="connsiteY3" fmla="*/ 25514 h 793750"/>
              <a:gd name="connsiteX4" fmla="*/ 19050 w 2266950"/>
              <a:gd name="connsiteY4" fmla="*/ 798703 h 793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6950" h="793750">
                <a:moveTo>
                  <a:pt x="19050" y="798703"/>
                </a:moveTo>
                <a:lnTo>
                  <a:pt x="2269870" y="798703"/>
                </a:lnTo>
                <a:lnTo>
                  <a:pt x="2269870" y="25514"/>
                </a:lnTo>
                <a:lnTo>
                  <a:pt x="19050" y="25514"/>
                </a:lnTo>
                <a:lnTo>
                  <a:pt x="19050" y="798703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Freeform 178"/>
          <p:cNvSpPr/>
          <p:nvPr/>
        </p:nvSpPr>
        <p:spPr>
          <a:xfrm>
            <a:off x="7715250" y="3854450"/>
            <a:ext cx="1428750" cy="793750"/>
          </a:xfrm>
          <a:custGeom>
            <a:avLst/>
            <a:gdLst>
              <a:gd name="connsiteX0" fmla="*/ 21970 w 1428750"/>
              <a:gd name="connsiteY0" fmla="*/ 798703 h 793750"/>
              <a:gd name="connsiteX1" fmla="*/ 1428750 w 1428750"/>
              <a:gd name="connsiteY1" fmla="*/ 798703 h 793750"/>
              <a:gd name="connsiteX2" fmla="*/ 1428750 w 1428750"/>
              <a:gd name="connsiteY2" fmla="*/ 25514 h 793750"/>
              <a:gd name="connsiteX3" fmla="*/ 21970 w 1428750"/>
              <a:gd name="connsiteY3" fmla="*/ 25514 h 793750"/>
              <a:gd name="connsiteX4" fmla="*/ 21970 w 1428750"/>
              <a:gd name="connsiteY4" fmla="*/ 798703 h 793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28750" h="793750">
                <a:moveTo>
                  <a:pt x="21970" y="798703"/>
                </a:moveTo>
                <a:lnTo>
                  <a:pt x="1428750" y="798703"/>
                </a:lnTo>
                <a:lnTo>
                  <a:pt x="1428750" y="25514"/>
                </a:lnTo>
                <a:lnTo>
                  <a:pt x="21970" y="25514"/>
                </a:lnTo>
                <a:lnTo>
                  <a:pt x="21970" y="798703"/>
                </a:lnTo>
                <a:close/>
              </a:path>
            </a:pathLst>
          </a:custGeom>
          <a:solidFill>
            <a:srgbClr val="F9EBCC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Freeform 179"/>
          <p:cNvSpPr/>
          <p:nvPr/>
        </p:nvSpPr>
        <p:spPr>
          <a:xfrm>
            <a:off x="2089150" y="412750"/>
            <a:ext cx="31750" cy="4235450"/>
          </a:xfrm>
          <a:custGeom>
            <a:avLst/>
            <a:gdLst>
              <a:gd name="connsiteX0" fmla="*/ 20954 w 31750"/>
              <a:gd name="connsiteY0" fmla="*/ 28194 h 4235450"/>
              <a:gd name="connsiteX1" fmla="*/ 20954 w 31750"/>
              <a:gd name="connsiteY1" fmla="*/ 4246753 h 4235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750" h="4235450">
                <a:moveTo>
                  <a:pt x="20954" y="28194"/>
                </a:moveTo>
                <a:lnTo>
                  <a:pt x="20954" y="4246753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Freeform 180"/>
          <p:cNvSpPr/>
          <p:nvPr/>
        </p:nvSpPr>
        <p:spPr>
          <a:xfrm>
            <a:off x="3638550" y="412750"/>
            <a:ext cx="31750" cy="4235450"/>
          </a:xfrm>
          <a:custGeom>
            <a:avLst/>
            <a:gdLst>
              <a:gd name="connsiteX0" fmla="*/ 19050 w 31750"/>
              <a:gd name="connsiteY0" fmla="*/ 28194 h 4235450"/>
              <a:gd name="connsiteX1" fmla="*/ 19050 w 31750"/>
              <a:gd name="connsiteY1" fmla="*/ 4246753 h 4235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750" h="4235450">
                <a:moveTo>
                  <a:pt x="19050" y="28194"/>
                </a:moveTo>
                <a:lnTo>
                  <a:pt x="19050" y="4246753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Freeform 181"/>
          <p:cNvSpPr/>
          <p:nvPr/>
        </p:nvSpPr>
        <p:spPr>
          <a:xfrm>
            <a:off x="5467350" y="412750"/>
            <a:ext cx="31750" cy="4235450"/>
          </a:xfrm>
          <a:custGeom>
            <a:avLst/>
            <a:gdLst>
              <a:gd name="connsiteX0" fmla="*/ 19050 w 31750"/>
              <a:gd name="connsiteY0" fmla="*/ 28194 h 4235450"/>
              <a:gd name="connsiteX1" fmla="*/ 19050 w 31750"/>
              <a:gd name="connsiteY1" fmla="*/ 4246753 h 4235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750" h="4235450">
                <a:moveTo>
                  <a:pt x="19050" y="28194"/>
                </a:moveTo>
                <a:lnTo>
                  <a:pt x="19050" y="4246753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Freeform 182"/>
          <p:cNvSpPr/>
          <p:nvPr/>
        </p:nvSpPr>
        <p:spPr>
          <a:xfrm>
            <a:off x="7715250" y="412750"/>
            <a:ext cx="31750" cy="4235450"/>
          </a:xfrm>
          <a:custGeom>
            <a:avLst/>
            <a:gdLst>
              <a:gd name="connsiteX0" fmla="*/ 21970 w 31750"/>
              <a:gd name="connsiteY0" fmla="*/ 28194 h 4235450"/>
              <a:gd name="connsiteX1" fmla="*/ 21970 w 31750"/>
              <a:gd name="connsiteY1" fmla="*/ 4246753 h 4235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750" h="4235450">
                <a:moveTo>
                  <a:pt x="21970" y="28194"/>
                </a:moveTo>
                <a:lnTo>
                  <a:pt x="21970" y="4246753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Freeform 183"/>
          <p:cNvSpPr/>
          <p:nvPr/>
        </p:nvSpPr>
        <p:spPr>
          <a:xfrm>
            <a:off x="0" y="1461516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381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Freeform 184"/>
          <p:cNvSpPr/>
          <p:nvPr/>
        </p:nvSpPr>
        <p:spPr>
          <a:xfrm>
            <a:off x="0" y="2241677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Freeform 185"/>
          <p:cNvSpPr/>
          <p:nvPr/>
        </p:nvSpPr>
        <p:spPr>
          <a:xfrm>
            <a:off x="0" y="2787777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Freeform 186"/>
          <p:cNvSpPr/>
          <p:nvPr/>
        </p:nvSpPr>
        <p:spPr>
          <a:xfrm>
            <a:off x="0" y="3333877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Freeform 187"/>
          <p:cNvSpPr/>
          <p:nvPr/>
        </p:nvSpPr>
        <p:spPr>
          <a:xfrm>
            <a:off x="0" y="3879977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Freeform 188"/>
          <p:cNvSpPr/>
          <p:nvPr/>
        </p:nvSpPr>
        <p:spPr>
          <a:xfrm>
            <a:off x="0" y="440944"/>
            <a:ext cx="0" cy="4218558"/>
          </a:xfrm>
          <a:custGeom>
            <a:avLst/>
            <a:gdLst>
              <a:gd name="connsiteX0" fmla="*/ 0 w 0"/>
              <a:gd name="connsiteY0" fmla="*/ 0 h 4218558"/>
              <a:gd name="connsiteX1" fmla="*/ 0 w 0"/>
              <a:gd name="connsiteY1" fmla="*/ 4218558 h 4218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4218558">
                <a:moveTo>
                  <a:pt x="0" y="0"/>
                </a:moveTo>
                <a:lnTo>
                  <a:pt x="0" y="4218558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Freeform 189"/>
          <p:cNvSpPr/>
          <p:nvPr/>
        </p:nvSpPr>
        <p:spPr>
          <a:xfrm>
            <a:off x="9144000" y="440944"/>
            <a:ext cx="0" cy="4218558"/>
          </a:xfrm>
          <a:custGeom>
            <a:avLst/>
            <a:gdLst>
              <a:gd name="connsiteX0" fmla="*/ 0 w 0"/>
              <a:gd name="connsiteY0" fmla="*/ 0 h 4218558"/>
              <a:gd name="connsiteX1" fmla="*/ 0 w 0"/>
              <a:gd name="connsiteY1" fmla="*/ 4218558 h 4218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4218558">
                <a:moveTo>
                  <a:pt x="0" y="0"/>
                </a:moveTo>
                <a:lnTo>
                  <a:pt x="0" y="4218558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Freeform 190"/>
          <p:cNvSpPr/>
          <p:nvPr/>
        </p:nvSpPr>
        <p:spPr>
          <a:xfrm>
            <a:off x="0" y="447294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Freeform 191"/>
          <p:cNvSpPr/>
          <p:nvPr/>
        </p:nvSpPr>
        <p:spPr>
          <a:xfrm>
            <a:off x="0" y="4653153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TextBox 192"/>
          <p:cNvSpPr txBox="1"/>
          <p:nvPr/>
        </p:nvSpPr>
        <p:spPr>
          <a:xfrm>
            <a:off x="91439" y="44752"/>
            <a:ext cx="8417911" cy="304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400" spc="179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20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Çizelge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6.2.2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bakterilerde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genusların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ayrımı(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Leveau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Bouix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</a:p>
        </p:txBody>
      </p:sp>
      <p:sp>
        <p:nvSpPr>
          <p:cNvPr id="193" name="TextBox 193"/>
          <p:cNvSpPr txBox="1"/>
          <p:nvPr/>
        </p:nvSpPr>
        <p:spPr>
          <a:xfrm>
            <a:off x="91439" y="349552"/>
            <a:ext cx="1101760" cy="49275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74319">
              <a:lnSpc>
                <a:spcPct val="71666"/>
              </a:lnSpc>
            </a:pP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19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ea typeface="Times New Roman"/>
              </a:rPr>
              <a:t>93)</a:t>
            </a:r>
          </a:p>
          <a:p>
            <a:pPr marL="0">
              <a:lnSpc>
                <a:spcPct val="100000"/>
              </a:lnSpc>
            </a:pPr>
            <a:r>
              <a:rPr lang="en-US" altLang="zh-CN" sz="1800" b="1" spc="184" dirty="0">
                <a:solidFill>
                  <a:srgbClr val="FEFEFE"/>
                </a:solidFill>
                <a:latin typeface="Times New Roman"/>
                <a:ea typeface="Times New Roman"/>
              </a:rPr>
              <a:t>Genus</a:t>
            </a:r>
            <a:r>
              <a:rPr lang="en-US" altLang="zh-CN" sz="1800" b="1" spc="179" dirty="0">
                <a:solidFill>
                  <a:srgbClr val="FEFEFE"/>
                </a:solidFill>
                <a:latin typeface="Times New Roman"/>
                <a:ea typeface="Times New Roman"/>
              </a:rPr>
              <a:t>lar</a:t>
            </a:r>
          </a:p>
        </p:txBody>
      </p:sp>
      <p:sp>
        <p:nvSpPr>
          <p:cNvPr id="194" name="TextBox 194"/>
          <p:cNvSpPr txBox="1"/>
          <p:nvPr/>
        </p:nvSpPr>
        <p:spPr>
          <a:xfrm>
            <a:off x="2201926" y="491806"/>
            <a:ext cx="1144054" cy="5491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b="1" spc="204" dirty="0">
                <a:solidFill>
                  <a:srgbClr val="FEFEFE"/>
                </a:solidFill>
                <a:latin typeface="Times New Roman"/>
                <a:ea typeface="Times New Roman"/>
              </a:rPr>
              <a:t>Hücr</a:t>
            </a:r>
            <a:r>
              <a:rPr lang="en-US" altLang="zh-CN" sz="1800" b="1" spc="195" dirty="0">
                <a:solidFill>
                  <a:srgbClr val="FEFEFE"/>
                </a:solidFill>
                <a:latin typeface="Times New Roman"/>
                <a:ea typeface="Times New Roman"/>
              </a:rPr>
              <a:t>enin</a:t>
            </a:r>
          </a:p>
          <a:p>
            <a:pPr marL="0">
              <a:lnSpc>
                <a:spcPct val="100000"/>
              </a:lnSpc>
            </a:pPr>
            <a:r>
              <a:rPr lang="en-US" altLang="zh-CN" sz="1800" b="1" spc="189" dirty="0">
                <a:solidFill>
                  <a:srgbClr val="FEFEFE"/>
                </a:solidFill>
                <a:latin typeface="Times New Roman"/>
                <a:ea typeface="Times New Roman"/>
              </a:rPr>
              <a:t>şek</a:t>
            </a:r>
            <a:r>
              <a:rPr lang="en-US" altLang="zh-CN" sz="1800" b="1" spc="179" dirty="0">
                <a:solidFill>
                  <a:srgbClr val="FEFEFE"/>
                </a:solidFill>
                <a:latin typeface="Times New Roman"/>
                <a:ea typeface="Times New Roman"/>
              </a:rPr>
              <a:t>li</a:t>
            </a:r>
          </a:p>
        </p:txBody>
      </p:sp>
      <p:sp>
        <p:nvSpPr>
          <p:cNvPr id="195" name="TextBox 195"/>
          <p:cNvSpPr txBox="1"/>
          <p:nvPr/>
        </p:nvSpPr>
        <p:spPr>
          <a:xfrm>
            <a:off x="3749675" y="491806"/>
            <a:ext cx="1554862" cy="5491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b="1" spc="189" dirty="0">
                <a:solidFill>
                  <a:srgbClr val="FEFEFE"/>
                </a:solidFill>
                <a:latin typeface="Times New Roman"/>
                <a:ea typeface="Times New Roman"/>
              </a:rPr>
              <a:t>Hüc</a:t>
            </a:r>
            <a:r>
              <a:rPr lang="en-US" altLang="zh-CN" sz="1800" b="1" spc="185" dirty="0">
                <a:solidFill>
                  <a:srgbClr val="FEFEFE"/>
                </a:solidFill>
                <a:latin typeface="Times New Roman"/>
                <a:ea typeface="Times New Roman"/>
              </a:rPr>
              <a:t>relerindi</a:t>
            </a:r>
          </a:p>
          <a:p>
            <a:pPr marL="0">
              <a:lnSpc>
                <a:spcPct val="100000"/>
              </a:lnSpc>
            </a:pPr>
            <a:r>
              <a:rPr lang="en-US" altLang="zh-CN" sz="1800" b="1" spc="169" dirty="0">
                <a:solidFill>
                  <a:srgbClr val="FEFEFE"/>
                </a:solidFill>
                <a:latin typeface="Times New Roman"/>
                <a:ea typeface="Times New Roman"/>
              </a:rPr>
              <a:t>zil</a:t>
            </a:r>
            <a:r>
              <a:rPr lang="en-US" altLang="zh-CN" sz="1800" b="1" spc="164" dirty="0">
                <a:solidFill>
                  <a:srgbClr val="FEFEFE"/>
                </a:solidFill>
                <a:latin typeface="Times New Roman"/>
                <a:ea typeface="Times New Roman"/>
              </a:rPr>
              <a:t>işi</a:t>
            </a:r>
          </a:p>
        </p:txBody>
      </p:sp>
      <p:sp>
        <p:nvSpPr>
          <p:cNvPr id="196" name="TextBox 196"/>
          <p:cNvSpPr txBox="1"/>
          <p:nvPr/>
        </p:nvSpPr>
        <p:spPr>
          <a:xfrm>
            <a:off x="5578728" y="491806"/>
            <a:ext cx="1732243" cy="5491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b="1" spc="204" dirty="0">
                <a:solidFill>
                  <a:srgbClr val="FEFEFE"/>
                </a:solidFill>
                <a:latin typeface="Times New Roman"/>
                <a:ea typeface="Times New Roman"/>
              </a:rPr>
              <a:t>Fermant</a:t>
            </a:r>
            <a:r>
              <a:rPr lang="en-US" altLang="zh-CN" sz="1800" b="1" spc="200" dirty="0">
                <a:solidFill>
                  <a:srgbClr val="FEFEFE"/>
                </a:solidFill>
                <a:latin typeface="Times New Roman"/>
                <a:ea typeface="Times New Roman"/>
              </a:rPr>
              <a:t>asyon</a:t>
            </a:r>
          </a:p>
          <a:p>
            <a:pPr marL="0">
              <a:lnSpc>
                <a:spcPct val="100000"/>
              </a:lnSpc>
            </a:pPr>
            <a:r>
              <a:rPr lang="en-US" altLang="zh-CN" sz="1800" b="1" spc="180" dirty="0">
                <a:solidFill>
                  <a:srgbClr val="FEFEFE"/>
                </a:solidFill>
                <a:latin typeface="Times New Roman"/>
                <a:ea typeface="Times New Roman"/>
              </a:rPr>
              <a:t>ti</a:t>
            </a:r>
            <a:r>
              <a:rPr lang="en-US" altLang="zh-CN" sz="1800" b="1" spc="170" dirty="0">
                <a:solidFill>
                  <a:srgbClr val="FEFEFE"/>
                </a:solidFill>
                <a:latin typeface="Times New Roman"/>
                <a:ea typeface="Times New Roman"/>
              </a:rPr>
              <a:t>pi</a:t>
            </a:r>
          </a:p>
        </p:txBody>
      </p:sp>
      <p:sp>
        <p:nvSpPr>
          <p:cNvPr id="197" name="TextBox 197"/>
          <p:cNvSpPr txBox="1"/>
          <p:nvPr/>
        </p:nvSpPr>
        <p:spPr>
          <a:xfrm>
            <a:off x="7829677" y="491806"/>
            <a:ext cx="775084" cy="5491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65531">
              <a:lnSpc>
                <a:spcPct val="100000"/>
              </a:lnSpc>
            </a:pPr>
            <a:r>
              <a:rPr lang="en-US" altLang="zh-CN" sz="1800" b="1" spc="95" dirty="0">
                <a:solidFill>
                  <a:srgbClr val="FEFEFE"/>
                </a:solidFill>
                <a:latin typeface="Times New Roman"/>
                <a:ea typeface="Times New Roman"/>
              </a:rPr>
              <a:t>DN</a:t>
            </a:r>
            <a:r>
              <a:rPr lang="en-US" altLang="zh-CN" sz="1800" b="1" spc="85" dirty="0">
                <a:solidFill>
                  <a:srgbClr val="FEFEFE"/>
                </a:solidFill>
                <a:latin typeface="Times New Roman"/>
                <a:ea typeface="Times New Roman"/>
              </a:rPr>
              <a:t>A;</a:t>
            </a:r>
          </a:p>
          <a:p>
            <a:pPr marL="0">
              <a:lnSpc>
                <a:spcPct val="100000"/>
              </a:lnSpc>
            </a:pPr>
            <a:r>
              <a:rPr lang="en-US" altLang="zh-CN" sz="1800" b="1" spc="-10" dirty="0">
                <a:solidFill>
                  <a:srgbClr val="FEFEFE"/>
                </a:solidFill>
                <a:latin typeface="Times New Roman"/>
                <a:ea typeface="Times New Roman"/>
              </a:rPr>
              <a:t>G+C</a:t>
            </a:r>
            <a:r>
              <a:rPr lang="en-US" altLang="zh-CN" sz="1800" b="1" spc="55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-10" dirty="0">
                <a:solidFill>
                  <a:srgbClr val="FEFEFE"/>
                </a:solidFill>
                <a:latin typeface="Times New Roman"/>
                <a:ea typeface="Times New Roman"/>
              </a:rPr>
              <a:t>%</a:t>
            </a:r>
          </a:p>
        </p:txBody>
      </p:sp>
      <p:sp>
        <p:nvSpPr>
          <p:cNvPr id="198" name="TextBox 198"/>
          <p:cNvSpPr txBox="1"/>
          <p:nvPr/>
        </p:nvSpPr>
        <p:spPr>
          <a:xfrm>
            <a:off x="91439" y="1507678"/>
            <a:ext cx="8448430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110486" algn="l"/>
                <a:tab pos="3658234" algn="l"/>
                <a:tab pos="5487288" algn="l"/>
              </a:tabLst>
            </a:pP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Lactobacillus	</a:t>
            </a:r>
            <a:r>
              <a:rPr lang="en-US" altLang="zh-CN" sz="1800" spc="150" dirty="0">
                <a:solidFill>
                  <a:srgbClr val="000000"/>
                </a:solidFill>
                <a:latin typeface="Times New Roman"/>
                <a:ea typeface="Times New Roman"/>
              </a:rPr>
              <a:t>Çubuk	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ea typeface="Times New Roman"/>
              </a:rPr>
              <a:t>Zincir	</a:t>
            </a:r>
            <a:r>
              <a:rPr lang="en-US" altLang="zh-CN" sz="1800" spc="175" dirty="0">
                <a:solidFill>
                  <a:srgbClr val="000000"/>
                </a:solidFill>
                <a:latin typeface="Times New Roman"/>
                <a:ea typeface="Times New Roman"/>
              </a:rPr>
              <a:t>Homo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heterolaktik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1800" spc="160" dirty="0">
                <a:solidFill>
                  <a:srgbClr val="000000"/>
                </a:solidFill>
                <a:latin typeface="Times New Roman"/>
                <a:ea typeface="Times New Roman"/>
              </a:rPr>
              <a:t>32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53</a:t>
            </a:r>
          </a:p>
        </p:txBody>
      </p:sp>
      <p:sp>
        <p:nvSpPr>
          <p:cNvPr id="199" name="TextBox 199"/>
          <p:cNvSpPr txBox="1"/>
          <p:nvPr/>
        </p:nvSpPr>
        <p:spPr>
          <a:xfrm>
            <a:off x="91439" y="2287966"/>
            <a:ext cx="8448430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110486" algn="l"/>
                <a:tab pos="3658234" algn="l"/>
                <a:tab pos="5487288" algn="l"/>
                <a:tab pos="7738236" algn="l"/>
              </a:tabLst>
            </a:pP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Streptococcus	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ea typeface="Times New Roman"/>
              </a:rPr>
              <a:t>Kok	Zincir	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Homolaktik	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ea typeface="Times New Roman"/>
              </a:rPr>
              <a:t>34</a:t>
            </a:r>
            <a:r>
              <a:rPr lang="en-US" altLang="zh-CN" sz="1800" spc="5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ea typeface="Times New Roman"/>
              </a:rPr>
              <a:t>46</a:t>
            </a:r>
          </a:p>
        </p:txBody>
      </p:sp>
      <p:sp>
        <p:nvSpPr>
          <p:cNvPr id="200" name="TextBox 200"/>
          <p:cNvSpPr txBox="1"/>
          <p:nvPr/>
        </p:nvSpPr>
        <p:spPr>
          <a:xfrm>
            <a:off x="91439" y="2834194"/>
            <a:ext cx="8448430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110486" algn="l"/>
                <a:tab pos="3658234" algn="l"/>
                <a:tab pos="5487288" algn="l"/>
                <a:tab pos="7738236" algn="l"/>
              </a:tabLst>
            </a:pPr>
            <a:r>
              <a:rPr lang="en-US" altLang="zh-CN" sz="1800" spc="85" dirty="0">
                <a:solidFill>
                  <a:srgbClr val="000000"/>
                </a:solidFill>
                <a:latin typeface="Times New Roman"/>
                <a:ea typeface="Times New Roman"/>
              </a:rPr>
              <a:t>Leuconostoc	Kok	Zincir	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Heterolaktik	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ea typeface="Times New Roman"/>
              </a:rPr>
              <a:t>36</a:t>
            </a:r>
            <a:r>
              <a:rPr lang="en-US" altLang="zh-CN" sz="1800" spc="5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ea typeface="Times New Roman"/>
              </a:rPr>
              <a:t>43</a:t>
            </a:r>
          </a:p>
        </p:txBody>
      </p:sp>
      <p:sp>
        <p:nvSpPr>
          <p:cNvPr id="201" name="TextBox 201"/>
          <p:cNvSpPr txBox="1"/>
          <p:nvPr/>
        </p:nvSpPr>
        <p:spPr>
          <a:xfrm>
            <a:off x="91439" y="3380421"/>
            <a:ext cx="8448430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110486" algn="l"/>
                <a:tab pos="3658234" algn="l"/>
                <a:tab pos="5487288" algn="l"/>
                <a:tab pos="7738236" algn="l"/>
              </a:tabLst>
            </a:pPr>
            <a:r>
              <a:rPr lang="en-US" altLang="zh-CN" sz="1800" spc="75" dirty="0">
                <a:solidFill>
                  <a:srgbClr val="000000"/>
                </a:solidFill>
                <a:latin typeface="Times New Roman"/>
                <a:ea typeface="Times New Roman"/>
              </a:rPr>
              <a:t>Pediococcus	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ea typeface="Times New Roman"/>
              </a:rPr>
              <a:t>Kok	</a:t>
            </a:r>
            <a:r>
              <a:rPr lang="en-US" altLang="zh-CN" sz="1800" spc="164" dirty="0">
                <a:solidFill>
                  <a:srgbClr val="000000"/>
                </a:solidFill>
                <a:latin typeface="Times New Roman"/>
                <a:ea typeface="Times New Roman"/>
              </a:rPr>
              <a:t>Tetrat	</a:t>
            </a: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Homolaktik	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ea typeface="Times New Roman"/>
              </a:rPr>
              <a:t>34</a:t>
            </a:r>
            <a:r>
              <a:rPr lang="en-US" altLang="zh-CN" sz="1800" spc="5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ea typeface="Times New Roman"/>
              </a:rPr>
              <a:t>42</a:t>
            </a:r>
          </a:p>
        </p:txBody>
      </p:sp>
      <p:sp>
        <p:nvSpPr>
          <p:cNvPr id="202" name="TextBox 202"/>
          <p:cNvSpPr txBox="1"/>
          <p:nvPr/>
        </p:nvSpPr>
        <p:spPr>
          <a:xfrm>
            <a:off x="91439" y="3926647"/>
            <a:ext cx="1831021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109" dirty="0">
                <a:solidFill>
                  <a:srgbClr val="000000"/>
                </a:solidFill>
                <a:latin typeface="Times New Roman"/>
                <a:ea typeface="Times New Roman"/>
              </a:rPr>
              <a:t>Bifidoba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cterium</a:t>
            </a:r>
          </a:p>
        </p:txBody>
      </p:sp>
      <p:sp>
        <p:nvSpPr>
          <p:cNvPr id="203" name="TextBox 203"/>
          <p:cNvSpPr txBox="1"/>
          <p:nvPr/>
        </p:nvSpPr>
        <p:spPr>
          <a:xfrm>
            <a:off x="2201926" y="3926647"/>
            <a:ext cx="1109029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119" dirty="0">
                <a:solidFill>
                  <a:srgbClr val="000000"/>
                </a:solidFill>
                <a:latin typeface="Times New Roman"/>
                <a:ea typeface="Times New Roman"/>
              </a:rPr>
              <a:t>D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eğişken</a:t>
            </a:r>
          </a:p>
        </p:txBody>
      </p:sp>
      <p:sp>
        <p:nvSpPr>
          <p:cNvPr id="204" name="TextBox 204"/>
          <p:cNvSpPr txBox="1"/>
          <p:nvPr/>
        </p:nvSpPr>
        <p:spPr>
          <a:xfrm>
            <a:off x="3749675" y="3926647"/>
            <a:ext cx="1109029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119" dirty="0">
                <a:solidFill>
                  <a:srgbClr val="000000"/>
                </a:solidFill>
                <a:latin typeface="Times New Roman"/>
                <a:ea typeface="Times New Roman"/>
              </a:rPr>
              <a:t>D</a:t>
            </a: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eğişken</a:t>
            </a:r>
          </a:p>
        </p:txBody>
      </p:sp>
      <p:sp>
        <p:nvSpPr>
          <p:cNvPr id="205" name="TextBox 205"/>
          <p:cNvSpPr txBox="1"/>
          <p:nvPr/>
        </p:nvSpPr>
        <p:spPr>
          <a:xfrm>
            <a:off x="5578728" y="3926647"/>
            <a:ext cx="1742694" cy="5484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99583"/>
              </a:lnSpc>
            </a:pPr>
            <a:r>
              <a:rPr lang="en-US" altLang="zh-CN" sz="1800" spc="114" dirty="0">
                <a:solidFill>
                  <a:srgbClr val="000000"/>
                </a:solidFill>
                <a:latin typeface="Times New Roman"/>
                <a:ea typeface="Times New Roman"/>
              </a:rPr>
              <a:t>Asetik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3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50" dirty="0">
                <a:solidFill>
                  <a:srgbClr val="000000"/>
                </a:solidFill>
                <a:latin typeface="Times New Roman"/>
                <a:ea typeface="Times New Roman"/>
              </a:rPr>
              <a:t>a</a:t>
            </a:r>
            <a:r>
              <a:rPr lang="en-US" altLang="zh-CN" sz="1800" spc="145" dirty="0">
                <a:solidFill>
                  <a:srgbClr val="000000"/>
                </a:solidFill>
                <a:latin typeface="Times New Roman"/>
                <a:ea typeface="Times New Roman"/>
              </a:rPr>
              <a:t>sit</a:t>
            </a:r>
          </a:p>
        </p:txBody>
      </p:sp>
      <p:sp>
        <p:nvSpPr>
          <p:cNvPr id="206" name="TextBox 206"/>
          <p:cNvSpPr txBox="1"/>
          <p:nvPr/>
        </p:nvSpPr>
        <p:spPr>
          <a:xfrm>
            <a:off x="7829677" y="3926647"/>
            <a:ext cx="710193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55</a:t>
            </a:r>
            <a:r>
              <a:rPr lang="en-US" altLang="zh-CN" sz="1800" spc="55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67</a:t>
            </a:r>
          </a:p>
        </p:txBody>
      </p:sp>
      <p:sp>
        <p:nvSpPr>
          <p:cNvPr id="207" name="TextBox 207"/>
          <p:cNvSpPr txBox="1"/>
          <p:nvPr/>
        </p:nvSpPr>
        <p:spPr>
          <a:xfrm>
            <a:off x="91439" y="4693841"/>
            <a:ext cx="9022643" cy="182898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74319" indent="-274319" hangingPunct="0">
              <a:lnSpc>
                <a:spcPct val="100000"/>
              </a:lnSpc>
            </a:pPr>
            <a:r>
              <a:rPr lang="en-US" altLang="zh-CN" sz="1400" spc="17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18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LAB’lar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homofermantatif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heterofermantatif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oluşlarına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yani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enzim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sistemleri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laktozu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sembolize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ederler.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95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grup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bakterileri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iki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tip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fermantasyon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gerçekleştirirler;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homolaktik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olanlar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uygulamada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tek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son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ürün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oluştururlar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9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9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asittir.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Lactobacillus’ların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çoğu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homofermantatif’dir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dışında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bazı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koşullara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format,etanol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asetatı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üretebilirler.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5" dirty="0">
                <a:solidFill>
                  <a:srgbClr val="000000"/>
                </a:solidFill>
                <a:latin typeface="Times New Roman"/>
                <a:ea typeface="Times New Roman"/>
              </a:rPr>
              <a:t>Ancak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pentoz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yoluna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sapma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görülmez.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1" name="Freeform 1841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2" name="Freeform 1842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3" name="Freeform 1843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4" name="Freeform 1844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5" name="Freeform 1845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6" name="Freeform 1846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7" name="Freeform 1847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8" name="TextBox 1848"/>
          <p:cNvSpPr txBox="1"/>
          <p:nvPr/>
        </p:nvSpPr>
        <p:spPr>
          <a:xfrm>
            <a:off x="548640" y="163986"/>
            <a:ext cx="7987517" cy="58904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700" spc="154" dirty="0">
                <a:solidFill>
                  <a:srgbClr val="555E6B"/>
                </a:solidFill>
                <a:latin typeface="Times New Roman"/>
                <a:ea typeface="Times New Roman"/>
              </a:rPr>
              <a:t>B</a:t>
            </a:r>
            <a:r>
              <a:rPr lang="en-US" altLang="zh-CN" sz="2150" spc="114" dirty="0">
                <a:solidFill>
                  <a:srgbClr val="555E6B"/>
                </a:solidFill>
                <a:latin typeface="Times New Roman"/>
                <a:ea typeface="Times New Roman"/>
              </a:rPr>
              <a:t>İYOKİMYASAL</a:t>
            </a:r>
            <a:r>
              <a:rPr lang="en-US" altLang="zh-CN" sz="2150" spc="225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700" spc="220" dirty="0">
                <a:solidFill>
                  <a:srgbClr val="555E6B"/>
                </a:solidFill>
                <a:latin typeface="Times New Roman"/>
                <a:ea typeface="Times New Roman"/>
              </a:rPr>
              <a:t>Ö</a:t>
            </a:r>
            <a:r>
              <a:rPr lang="en-US" altLang="zh-CN" sz="2150" spc="104" dirty="0">
                <a:solidFill>
                  <a:srgbClr val="555E6B"/>
                </a:solidFill>
                <a:latin typeface="Times New Roman"/>
                <a:ea typeface="Times New Roman"/>
              </a:rPr>
              <a:t>ZELLİKLERİ</a:t>
            </a:r>
          </a:p>
          <a:p>
            <a:pPr marL="274320" indent="-274320" hangingPunct="0">
              <a:lnSpc>
                <a:spcPct val="94999"/>
              </a:lnSpc>
            </a:pPr>
            <a:r>
              <a:rPr lang="en-US" altLang="zh-CN" sz="1400" spc="16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18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Bakteri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hücresinin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%20’sini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glukoz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galaktozdan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oluşan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hexoslar,%5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şini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hexozamin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00" dirty="0">
                <a:solidFill>
                  <a:srgbClr val="000000"/>
                </a:solidFill>
                <a:latin typeface="Times New Roman"/>
                <a:ea typeface="Times New Roman"/>
              </a:rPr>
              <a:t>%5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şini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protein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oluşturmaktadır.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G(+)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olmasına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rağmen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eski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kültürlerde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G(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-)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görünebilir.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20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25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°</a:t>
            </a:r>
            <a:r>
              <a:rPr lang="en-US" altLang="zh-CN" sz="2000" spc="185" dirty="0">
                <a:solidFill>
                  <a:srgbClr val="000000"/>
                </a:solidFill>
                <a:latin typeface="Times New Roman"/>
                <a:ea typeface="Times New Roman"/>
              </a:rPr>
              <a:t>C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‘de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geliştirilen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kültürlerinde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organizma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dörtlü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peritrik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flagellaları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(kampçıları)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hareket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eder.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Ancak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37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°</a:t>
            </a:r>
            <a:r>
              <a:rPr lang="en-US" altLang="zh-CN" sz="2000" spc="189" dirty="0">
                <a:solidFill>
                  <a:srgbClr val="000000"/>
                </a:solidFill>
                <a:latin typeface="Times New Roman"/>
                <a:ea typeface="Times New Roman"/>
              </a:rPr>
              <a:t>C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‘de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tek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flagellası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oluşur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diğer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sıcaklıklarda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hareket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kabiliyeti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azalır.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5" dirty="0">
                <a:solidFill>
                  <a:srgbClr val="000000"/>
                </a:solidFill>
                <a:latin typeface="Times New Roman"/>
                <a:ea typeface="Times New Roman"/>
              </a:rPr>
              <a:t>Az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sayıdaki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peritrik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flegelları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sayesinde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20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°</a:t>
            </a:r>
            <a:r>
              <a:rPr lang="en-US" altLang="zh-CN" sz="2000" spc="204" dirty="0">
                <a:solidFill>
                  <a:srgbClr val="000000"/>
                </a:solidFill>
                <a:latin typeface="Times New Roman"/>
                <a:ea typeface="Times New Roman"/>
              </a:rPr>
              <a:t>C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jelozdaki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5" dirty="0">
                <a:solidFill>
                  <a:srgbClr val="000000"/>
                </a:solidFill>
                <a:latin typeface="Times New Roman"/>
                <a:ea typeface="Times New Roman"/>
              </a:rPr>
              <a:t>hareketleri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karakteristiktir.</a:t>
            </a:r>
          </a:p>
          <a:p>
            <a:pPr marL="274320" indent="-274320" hangingPunct="0">
              <a:lnSpc>
                <a:spcPct val="94583"/>
              </a:lnSpc>
            </a:pPr>
            <a:r>
              <a:rPr lang="en-US" altLang="zh-CN" sz="1400" spc="14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16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Katalaz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ea typeface="Times New Roman"/>
              </a:rPr>
              <a:t>(+),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Oksidaz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ea typeface="Times New Roman"/>
              </a:rPr>
              <a:t>(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ea typeface="Times New Roman"/>
              </a:rPr>
              <a:t>-)’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ea typeface="Times New Roman"/>
              </a:rPr>
              <a:t>dir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Kapsülsüzdür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Anaerobik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fakültatif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anaerob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mikroaerofil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koşullarda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gelişir.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95" dirty="0">
                <a:solidFill>
                  <a:srgbClr val="000000"/>
                </a:solidFill>
                <a:latin typeface="Times New Roman"/>
                <a:ea typeface="Times New Roman"/>
              </a:rPr>
              <a:t>H2S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üretmezler.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NO3’tı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genelde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20" dirty="0">
                <a:solidFill>
                  <a:srgbClr val="000000"/>
                </a:solidFill>
                <a:latin typeface="Times New Roman"/>
                <a:ea typeface="Times New Roman"/>
              </a:rPr>
              <a:t>D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galaktoz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laktoz,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melezitoz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ramnoz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sukrozu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bazı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suşları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kullanır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glukozdan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gaz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oluşturmadan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L(+)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laktik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oluştururlar.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2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yüzden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kültürlerde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belirgin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kokusu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hissedilir</a:t>
            </a:r>
          </a:p>
          <a:p>
            <a:pPr marL="0">
              <a:lnSpc>
                <a:spcPct val="92916"/>
              </a:lnSpc>
            </a:pPr>
            <a:r>
              <a:rPr lang="en-US" altLang="zh-CN" sz="1400" spc="139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16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organizmanın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optimum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gelişme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ea typeface="Times New Roman"/>
              </a:rPr>
              <a:t>sıcaklığı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37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°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C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ea typeface="Times New Roman"/>
              </a:rPr>
              <a:t>‘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ea typeface="Times New Roman"/>
              </a:rPr>
              <a:t>dir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Ancak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1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  <a:p>
            <a:pPr marL="0" indent="274320">
              <a:lnSpc>
                <a:spcPct val="92083"/>
              </a:lnSpc>
            </a:pP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45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°</a:t>
            </a:r>
            <a:r>
              <a:rPr lang="en-US" altLang="zh-CN" sz="2000" spc="215" dirty="0">
                <a:solidFill>
                  <a:srgbClr val="000000"/>
                </a:solidFill>
                <a:latin typeface="Times New Roman"/>
                <a:ea typeface="Times New Roman"/>
              </a:rPr>
              <a:t>C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arasında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gelişebilir.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spc="170" dirty="0">
                <a:solidFill>
                  <a:srgbClr val="000000"/>
                </a:solidFill>
                <a:latin typeface="Times New Roman"/>
                <a:ea typeface="Times New Roman"/>
              </a:rPr>
              <a:t>Welshimer</a:t>
            </a:r>
            <a:r>
              <a:rPr lang="en-US" altLang="zh-CN" sz="2000" b="1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(1968)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bakterinin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2.5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°</a:t>
            </a:r>
            <a:r>
              <a:rPr lang="en-US" altLang="zh-CN" sz="2000" spc="215" dirty="0">
                <a:solidFill>
                  <a:srgbClr val="000000"/>
                </a:solidFill>
                <a:latin typeface="Times New Roman"/>
                <a:ea typeface="Times New Roman"/>
              </a:rPr>
              <a:t>C</a:t>
            </a:r>
          </a:p>
          <a:p>
            <a:pPr marL="0" indent="274320">
              <a:lnSpc>
                <a:spcPct val="92083"/>
              </a:lnSpc>
            </a:pP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‘ye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kadar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gelişebildiğini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bildirmişlerdir.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95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nedenle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psikrotrof</a:t>
            </a:r>
          </a:p>
          <a:p>
            <a:pPr marL="0" indent="274320">
              <a:lnSpc>
                <a:spcPct val="91666"/>
              </a:lnSpc>
            </a:pP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karakterde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bakteridir.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Termal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ölüm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noktsası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ise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58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59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°</a:t>
            </a:r>
            <a:r>
              <a:rPr lang="en-US" altLang="zh-CN" sz="2000" spc="204" dirty="0">
                <a:solidFill>
                  <a:srgbClr val="000000"/>
                </a:solidFill>
                <a:latin typeface="Times New Roman"/>
                <a:ea typeface="Times New Roman"/>
              </a:rPr>
              <a:t>C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‘de</a:t>
            </a:r>
          </a:p>
          <a:p>
            <a:pPr marL="0" indent="274320">
              <a:lnSpc>
                <a:spcPct val="100000"/>
              </a:lnSpc>
            </a:pPr>
            <a:r>
              <a:rPr lang="en-US" altLang="zh-CN" sz="2000" spc="175" dirty="0">
                <a:solidFill>
                  <a:srgbClr val="000000"/>
                </a:solidFill>
                <a:latin typeface="Times New Roman"/>
                <a:ea typeface="Times New Roman"/>
              </a:rPr>
              <a:t>10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dakikadır.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9" name="Freeform 1849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0" name="Freeform 1850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1" name="Freeform 1851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2" name="Freeform 1852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3" name="Freeform 1853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4" name="Freeform 1854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5" name="Freeform 1855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Diyagram 1"/>
          <p:cNvGraphicFramePr/>
          <p:nvPr>
            <p:extLst>
              <p:ext uri="{D42A27DB-BD31-4B8C-83A1-F6EECF244321}">
                <p14:modId xmlns:p14="http://schemas.microsoft.com/office/powerpoint/2010/main" val="1016039545"/>
              </p:ext>
            </p:extLst>
          </p:nvPr>
        </p:nvGraphicFramePr>
        <p:xfrm>
          <a:off x="843515" y="593356"/>
          <a:ext cx="7205332" cy="56677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7" name="Freeform 1857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8" name="Freeform 1858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9" name="Freeform 1859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0" name="Freeform 1860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1" name="Freeform 1861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2" name="Freeform 1862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3" name="Freeform 1863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4" name="TextBox 1864"/>
          <p:cNvSpPr txBox="1"/>
          <p:nvPr/>
        </p:nvSpPr>
        <p:spPr>
          <a:xfrm>
            <a:off x="548640" y="256569"/>
            <a:ext cx="7353173" cy="579895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700" spc="195" dirty="0">
                <a:solidFill>
                  <a:srgbClr val="555E6B"/>
                </a:solidFill>
                <a:latin typeface="Times New Roman"/>
                <a:ea typeface="Times New Roman"/>
              </a:rPr>
              <a:t>L</a:t>
            </a:r>
            <a:r>
              <a:rPr lang="en-US" altLang="zh-CN" sz="2150" spc="139" dirty="0">
                <a:solidFill>
                  <a:srgbClr val="555E6B"/>
                </a:solidFill>
                <a:latin typeface="Times New Roman"/>
                <a:ea typeface="Times New Roman"/>
              </a:rPr>
              <a:t>İSTERİA</a:t>
            </a:r>
            <a:r>
              <a:rPr lang="en-US" altLang="zh-CN" sz="2150" spc="64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700" spc="254" dirty="0">
                <a:solidFill>
                  <a:srgbClr val="555E6B"/>
                </a:solidFill>
                <a:latin typeface="Times New Roman"/>
                <a:ea typeface="Times New Roman"/>
              </a:rPr>
              <a:t>G</a:t>
            </a:r>
            <a:r>
              <a:rPr lang="en-US" altLang="zh-CN" sz="2150" spc="175" dirty="0">
                <a:solidFill>
                  <a:srgbClr val="555E6B"/>
                </a:solidFill>
                <a:latin typeface="Times New Roman"/>
                <a:ea typeface="Times New Roman"/>
              </a:rPr>
              <a:t>ENUSUNDA</a:t>
            </a:r>
            <a:r>
              <a:rPr lang="en-US" altLang="zh-CN" sz="2150" spc="64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700" spc="245" dirty="0">
                <a:solidFill>
                  <a:srgbClr val="555E6B"/>
                </a:solidFill>
                <a:latin typeface="Times New Roman"/>
                <a:ea typeface="Times New Roman"/>
              </a:rPr>
              <a:t>B</a:t>
            </a:r>
            <a:r>
              <a:rPr lang="en-US" altLang="zh-CN" sz="2150" spc="179" dirty="0">
                <a:solidFill>
                  <a:srgbClr val="555E6B"/>
                </a:solidFill>
                <a:latin typeface="Times New Roman"/>
                <a:ea typeface="Times New Roman"/>
              </a:rPr>
              <a:t>ULUNAN</a:t>
            </a:r>
            <a:r>
              <a:rPr lang="en-US" altLang="zh-CN" sz="2150" spc="69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700" spc="215" dirty="0">
                <a:solidFill>
                  <a:srgbClr val="555E6B"/>
                </a:solidFill>
                <a:latin typeface="Times New Roman"/>
                <a:ea typeface="Times New Roman"/>
              </a:rPr>
              <a:t>T</a:t>
            </a:r>
            <a:r>
              <a:rPr lang="en-US" altLang="zh-CN" sz="2150" spc="170" dirty="0">
                <a:solidFill>
                  <a:srgbClr val="555E6B"/>
                </a:solidFill>
                <a:latin typeface="Times New Roman"/>
                <a:ea typeface="Times New Roman"/>
              </a:rPr>
              <a:t>ÜRLER</a:t>
            </a:r>
          </a:p>
          <a:p>
            <a:pPr>
              <a:lnSpc>
                <a:spcPts val="1000"/>
              </a:lnSpc>
            </a:pPr>
            <a:endParaRPr lang="en-US" dirty="0"/>
          </a:p>
          <a:p>
            <a:pPr>
              <a:lnSpc>
                <a:spcPts val="1810"/>
              </a:lnSpc>
            </a:pPr>
            <a:endParaRPr lang="en-US" dirty="0"/>
          </a:p>
          <a:p>
            <a:pPr marL="0" hangingPunct="0">
              <a:lnSpc>
                <a:spcPct val="100000"/>
              </a:lnSpc>
            </a:pPr>
            <a:r>
              <a:rPr lang="en-US" altLang="zh-CN" sz="2000" spc="89" dirty="0">
                <a:solidFill>
                  <a:srgbClr val="000000"/>
                </a:solidFill>
                <a:latin typeface="Times New Roman"/>
                <a:ea typeface="Times New Roman"/>
              </a:rPr>
              <a:t>a.</a:t>
            </a:r>
            <a:r>
              <a:rPr lang="en-US" altLang="zh-CN" sz="2000" i="1" spc="120" dirty="0">
                <a:solidFill>
                  <a:srgbClr val="000000"/>
                </a:solidFill>
                <a:latin typeface="Times New Roman"/>
                <a:ea typeface="Times New Roman"/>
              </a:rPr>
              <a:t>L.monocytogenes</a:t>
            </a:r>
            <a:r>
              <a:rPr lang="en-US" altLang="zh-CN" sz="2000" i="1" spc="135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i="1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10" dirty="0">
                <a:solidFill>
                  <a:srgbClr val="000000"/>
                </a:solidFill>
                <a:latin typeface="Times New Roman"/>
                <a:ea typeface="Times New Roman"/>
              </a:rPr>
              <a:t>L.</a:t>
            </a:r>
            <a:r>
              <a:rPr lang="en-US" altLang="zh-CN" sz="2000" i="1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04" dirty="0">
                <a:solidFill>
                  <a:srgbClr val="000000"/>
                </a:solidFill>
                <a:latin typeface="Times New Roman"/>
                <a:ea typeface="Times New Roman"/>
              </a:rPr>
              <a:t>ivanovii</a:t>
            </a:r>
            <a:r>
              <a:rPr lang="en-US" altLang="zh-CN" sz="2000" i="1" spc="89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i="1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04" dirty="0">
                <a:solidFill>
                  <a:srgbClr val="000000"/>
                </a:solidFill>
                <a:latin typeface="Times New Roman"/>
                <a:ea typeface="Times New Roman"/>
              </a:rPr>
              <a:t>L.</a:t>
            </a:r>
            <a:r>
              <a:rPr lang="en-US" altLang="zh-CN" sz="2000" i="1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20" dirty="0">
                <a:solidFill>
                  <a:srgbClr val="000000"/>
                </a:solidFill>
                <a:latin typeface="Times New Roman"/>
                <a:ea typeface="Times New Roman"/>
              </a:rPr>
              <a:t>innocua</a:t>
            </a:r>
            <a:r>
              <a:rPr lang="en-US" altLang="zh-CN" sz="2000" i="1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20" dirty="0">
                <a:solidFill>
                  <a:srgbClr val="000000"/>
                </a:solidFill>
                <a:latin typeface="Times New Roman"/>
                <a:ea typeface="Times New Roman"/>
              </a:rPr>
              <a:t>L.</a:t>
            </a:r>
            <a:r>
              <a:rPr lang="en-US" altLang="zh-CN" sz="2000" i="1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14" dirty="0">
                <a:solidFill>
                  <a:srgbClr val="000000"/>
                </a:solidFill>
                <a:latin typeface="Times New Roman"/>
                <a:ea typeface="Times New Roman"/>
              </a:rPr>
              <a:t>welshimeri</a:t>
            </a:r>
            <a:r>
              <a:rPr lang="en-US" altLang="zh-CN" sz="2000" i="1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2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i="1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10" dirty="0">
                <a:solidFill>
                  <a:srgbClr val="000000"/>
                </a:solidFill>
                <a:latin typeface="Times New Roman"/>
                <a:ea typeface="Times New Roman"/>
              </a:rPr>
              <a:t>L.</a:t>
            </a:r>
            <a:r>
              <a:rPr lang="en-US" altLang="zh-CN" sz="2000" i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00" dirty="0">
                <a:solidFill>
                  <a:srgbClr val="000000"/>
                </a:solidFill>
                <a:latin typeface="Times New Roman"/>
                <a:ea typeface="Times New Roman"/>
              </a:rPr>
              <a:t>S</a:t>
            </a:r>
            <a:r>
              <a:rPr lang="en-US" altLang="zh-CN" sz="2000" i="1" spc="94" dirty="0">
                <a:solidFill>
                  <a:srgbClr val="000000"/>
                </a:solidFill>
                <a:latin typeface="Times New Roman"/>
                <a:ea typeface="Times New Roman"/>
              </a:rPr>
              <a:t>eeligeri</a:t>
            </a:r>
          </a:p>
          <a:p>
            <a:pPr>
              <a:lnSpc>
                <a:spcPts val="605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2000" i="1" spc="114" dirty="0">
                <a:solidFill>
                  <a:srgbClr val="000000"/>
                </a:solidFill>
                <a:latin typeface="Times New Roman"/>
                <a:ea typeface="Times New Roman"/>
              </a:rPr>
              <a:t>b.L</a:t>
            </a:r>
            <a:r>
              <a:rPr lang="en-US" altLang="zh-CN" sz="2000" i="1" spc="8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i="1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14" dirty="0">
                <a:solidFill>
                  <a:srgbClr val="000000"/>
                </a:solidFill>
                <a:latin typeface="Times New Roman"/>
                <a:ea typeface="Times New Roman"/>
              </a:rPr>
              <a:t>grayı</a:t>
            </a:r>
            <a:r>
              <a:rPr lang="en-US" altLang="zh-CN" sz="2000" i="1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2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i="1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10" dirty="0">
                <a:solidFill>
                  <a:srgbClr val="000000"/>
                </a:solidFill>
                <a:latin typeface="Times New Roman"/>
                <a:ea typeface="Times New Roman"/>
              </a:rPr>
              <a:t>L.</a:t>
            </a:r>
            <a:r>
              <a:rPr lang="en-US" altLang="zh-CN" sz="2000" i="1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29" dirty="0">
                <a:solidFill>
                  <a:srgbClr val="000000"/>
                </a:solidFill>
                <a:latin typeface="Times New Roman"/>
                <a:ea typeface="Times New Roman"/>
              </a:rPr>
              <a:t>Murrayi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274320" indent="-274320" hangingPunct="0">
              <a:lnSpc>
                <a:spcPct val="99583"/>
              </a:lnSpc>
            </a:pPr>
            <a:r>
              <a:rPr lang="en-US" altLang="zh-CN" sz="1400" spc="189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21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79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iki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türün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yeni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gennusta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toplanmaları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gerektiği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bazı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araştırmacılar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tarafından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ileri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sürülmüştür.</a:t>
            </a:r>
          </a:p>
          <a:p>
            <a:pPr>
              <a:lnSpc>
                <a:spcPts val="619"/>
              </a:lnSpc>
            </a:pPr>
            <a:endParaRPr lang="en-US" dirty="0"/>
          </a:p>
          <a:p>
            <a:pPr marL="0" hangingPunct="0">
              <a:lnSpc>
                <a:spcPct val="100000"/>
              </a:lnSpc>
            </a:pPr>
            <a:r>
              <a:rPr lang="en-US" altLang="zh-CN" sz="2000" b="1" spc="129" dirty="0">
                <a:solidFill>
                  <a:srgbClr val="000000"/>
                </a:solidFill>
                <a:latin typeface="Times New Roman"/>
                <a:ea typeface="Times New Roman"/>
              </a:rPr>
              <a:t>Rocovort</a:t>
            </a:r>
            <a:r>
              <a:rPr lang="en-US" altLang="zh-CN" sz="2000" b="1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spc="114" dirty="0">
                <a:solidFill>
                  <a:srgbClr val="000000"/>
                </a:solidFill>
                <a:latin typeface="Times New Roman"/>
                <a:ea typeface="Times New Roman"/>
              </a:rPr>
              <a:t>et.Al</a:t>
            </a:r>
            <a:r>
              <a:rPr lang="en-US" altLang="zh-CN" sz="2000" b="1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(1987)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çizelge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6.2.2’de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görüleceği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üzere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7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tütü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başlıca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9" dirty="0">
                <a:solidFill>
                  <a:srgbClr val="000000"/>
                </a:solidFill>
                <a:latin typeface="Times New Roman"/>
                <a:ea typeface="Times New Roman"/>
              </a:rPr>
              <a:t>5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özelliğe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dayanarak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birbirinden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ayırmanın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00" dirty="0">
                <a:solidFill>
                  <a:srgbClr val="000000"/>
                </a:solidFill>
                <a:latin typeface="Times New Roman"/>
                <a:ea typeface="Times New Roman"/>
              </a:rPr>
              <a:t>mümkün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olduğunu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bildirmişlerdir.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Bunl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ar:</a:t>
            </a:r>
          </a:p>
          <a:p>
            <a:pPr>
              <a:lnSpc>
                <a:spcPts val="594"/>
              </a:lnSpc>
            </a:pPr>
            <a:endParaRPr lang="en-US" dirty="0"/>
          </a:p>
          <a:p>
            <a:pPr marL="0">
              <a:lnSpc>
                <a:spcPct val="100416"/>
              </a:lnSpc>
            </a:pPr>
            <a:r>
              <a:rPr lang="en-US" altLang="zh-CN" sz="2000" spc="64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Hemo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liz</a:t>
            </a:r>
          </a:p>
          <a:p>
            <a:pPr>
              <a:lnSpc>
                <a:spcPts val="590"/>
              </a:lnSpc>
            </a:pPr>
            <a:endParaRPr lang="en-US" dirty="0"/>
          </a:p>
          <a:p>
            <a:pPr marL="0" hangingPunct="0">
              <a:lnSpc>
                <a:spcPct val="125000"/>
              </a:lnSpc>
            </a:pPr>
            <a:r>
              <a:rPr lang="en-US" altLang="zh-CN" sz="2000" spc="8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Rhodococcus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equi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ea typeface="Times New Roman"/>
              </a:rPr>
              <a:t>(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Corynebacterium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equi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)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CAMP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ea typeface="Times New Roman"/>
              </a:rPr>
              <a:t>testi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Nitrat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indirgenme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testi</a:t>
            </a:r>
          </a:p>
          <a:p>
            <a:pPr marL="0" hangingPunct="0">
              <a:lnSpc>
                <a:spcPct val="124583"/>
              </a:lnSpc>
            </a:pP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Mannitol’dan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üretimi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/>
              <a:t/>
            </a:r>
            <a:br>
              <a:rPr dirty="0"/>
            </a:br>
            <a:r>
              <a:rPr lang="en-US" altLang="zh-CN" sz="2000" spc="85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000" spc="200" dirty="0">
                <a:solidFill>
                  <a:srgbClr val="000000"/>
                </a:solidFill>
                <a:latin typeface="Times New Roman"/>
                <a:ea typeface="Times New Roman"/>
              </a:rPr>
              <a:t>D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xylose’dan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asit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üretimi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5181" y="893135"/>
            <a:ext cx="8229600" cy="4525963"/>
          </a:xfrm>
        </p:spPr>
        <p:txBody>
          <a:bodyPr>
            <a:noAutofit/>
          </a:bodyPr>
          <a:lstStyle/>
          <a:p>
            <a:r>
              <a:rPr lang="tr-TR" sz="2800" dirty="0" err="1" smtClean="0">
                <a:solidFill>
                  <a:schemeClr val="bg2">
                    <a:lumMod val="50000"/>
                  </a:schemeClr>
                </a:solidFill>
              </a:rPr>
              <a:t>Listeria</a:t>
            </a:r>
            <a:r>
              <a:rPr lang="tr-TR" sz="28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tr-TR" sz="2800" dirty="0" err="1" smtClean="0">
                <a:solidFill>
                  <a:schemeClr val="bg2">
                    <a:lumMod val="50000"/>
                  </a:schemeClr>
                </a:solidFill>
              </a:rPr>
              <a:t>genusunun</a:t>
            </a:r>
            <a:r>
              <a:rPr lang="tr-TR" sz="2800" dirty="0" smtClean="0">
                <a:solidFill>
                  <a:schemeClr val="bg2">
                    <a:lumMod val="50000"/>
                  </a:schemeClr>
                </a:solidFill>
              </a:rPr>
              <a:t> karakterlerine göre; G(+), çubuk şekil, 22 </a:t>
            </a:r>
            <a:r>
              <a:rPr lang="tr-TR" sz="2800" dirty="0" err="1" smtClean="0">
                <a:solidFill>
                  <a:schemeClr val="bg2">
                    <a:lumMod val="50000"/>
                  </a:schemeClr>
                </a:solidFill>
              </a:rPr>
              <a:t>C’de</a:t>
            </a:r>
            <a:r>
              <a:rPr lang="tr-TR" sz="2800" dirty="0" smtClean="0">
                <a:solidFill>
                  <a:schemeClr val="bg2">
                    <a:lumMod val="50000"/>
                  </a:schemeClr>
                </a:solidFill>
              </a:rPr>
              <a:t> hareket, </a:t>
            </a:r>
            <a:r>
              <a:rPr lang="tr-TR" sz="2800" dirty="0" err="1" smtClean="0">
                <a:solidFill>
                  <a:schemeClr val="bg2">
                    <a:lumMod val="50000"/>
                  </a:schemeClr>
                </a:solidFill>
              </a:rPr>
              <a:t>katalaz</a:t>
            </a:r>
            <a:r>
              <a:rPr lang="tr-TR" sz="2800" dirty="0" smtClean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tr-TR" sz="2800" dirty="0" err="1" smtClean="0">
                <a:solidFill>
                  <a:schemeClr val="bg2">
                    <a:lumMod val="50000"/>
                  </a:schemeClr>
                </a:solidFill>
              </a:rPr>
              <a:t>fruktoz</a:t>
            </a:r>
            <a:r>
              <a:rPr lang="tr-TR" sz="2800" dirty="0" smtClean="0">
                <a:solidFill>
                  <a:schemeClr val="bg2">
                    <a:lumMod val="50000"/>
                  </a:schemeClr>
                </a:solidFill>
              </a:rPr>
              <a:t> ve </a:t>
            </a:r>
            <a:r>
              <a:rPr lang="tr-TR" sz="2800" dirty="0" err="1" smtClean="0">
                <a:solidFill>
                  <a:schemeClr val="bg2">
                    <a:lumMod val="50000"/>
                  </a:schemeClr>
                </a:solidFill>
              </a:rPr>
              <a:t>mannoz</a:t>
            </a:r>
            <a:r>
              <a:rPr lang="tr-TR" sz="2800" dirty="0" smtClean="0">
                <a:solidFill>
                  <a:schemeClr val="bg2">
                    <a:lumMod val="50000"/>
                  </a:schemeClr>
                </a:solidFill>
              </a:rPr>
              <a:t> kullanımı, </a:t>
            </a:r>
            <a:r>
              <a:rPr lang="tr-TR" sz="2800" dirty="0" err="1" smtClean="0">
                <a:solidFill>
                  <a:schemeClr val="bg2">
                    <a:lumMod val="50000"/>
                  </a:schemeClr>
                </a:solidFill>
              </a:rPr>
              <a:t>amigdalin</a:t>
            </a:r>
            <a:r>
              <a:rPr lang="tr-TR" sz="2800" dirty="0" smtClean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tr-TR" sz="2800" dirty="0" err="1" smtClean="0">
                <a:solidFill>
                  <a:schemeClr val="bg2">
                    <a:lumMod val="50000"/>
                  </a:schemeClr>
                </a:solidFill>
              </a:rPr>
              <a:t>salisin</a:t>
            </a:r>
            <a:r>
              <a:rPr lang="tr-TR" sz="2800" dirty="0" smtClean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tr-TR" sz="2800" dirty="0" err="1" smtClean="0">
                <a:solidFill>
                  <a:schemeClr val="bg2">
                    <a:lumMod val="50000"/>
                  </a:schemeClr>
                </a:solidFill>
              </a:rPr>
              <a:t>sellobiyoz</a:t>
            </a:r>
            <a:r>
              <a:rPr lang="tr-TR" sz="2800" dirty="0" smtClean="0">
                <a:solidFill>
                  <a:schemeClr val="bg2">
                    <a:lumMod val="50000"/>
                  </a:schemeClr>
                </a:solidFill>
              </a:rPr>
              <a:t>, maltoz,</a:t>
            </a:r>
            <a:r>
              <a:rPr lang="tr-TR" sz="2800" dirty="0" err="1" smtClean="0">
                <a:solidFill>
                  <a:schemeClr val="bg2">
                    <a:lumMod val="50000"/>
                  </a:schemeClr>
                </a:solidFill>
              </a:rPr>
              <a:t>trehaloz</a:t>
            </a:r>
            <a:r>
              <a:rPr lang="tr-TR" sz="2800" dirty="0" smtClean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tr-TR" sz="2800" dirty="0" err="1" smtClean="0">
                <a:solidFill>
                  <a:schemeClr val="bg2">
                    <a:lumMod val="50000"/>
                  </a:schemeClr>
                </a:solidFill>
              </a:rPr>
              <a:t>gentabiyoz</a:t>
            </a:r>
            <a:r>
              <a:rPr lang="tr-TR" sz="2800" dirty="0" smtClean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tr-TR" sz="2800" dirty="0" err="1" smtClean="0">
                <a:solidFill>
                  <a:schemeClr val="bg2">
                    <a:lumMod val="50000"/>
                  </a:schemeClr>
                </a:solidFill>
              </a:rPr>
              <a:t>eskulin</a:t>
            </a:r>
            <a:r>
              <a:rPr lang="tr-TR" sz="2800" dirty="0" smtClean="0">
                <a:solidFill>
                  <a:schemeClr val="bg2">
                    <a:lumMod val="50000"/>
                  </a:schemeClr>
                </a:solidFill>
              </a:rPr>
              <a:t>, sodyum </a:t>
            </a:r>
            <a:r>
              <a:rPr lang="tr-TR" sz="2800" dirty="0" err="1" smtClean="0">
                <a:solidFill>
                  <a:schemeClr val="bg2">
                    <a:lumMod val="50000"/>
                  </a:schemeClr>
                </a:solidFill>
              </a:rPr>
              <a:t>hippurat</a:t>
            </a:r>
            <a:r>
              <a:rPr lang="tr-TR" sz="2800" dirty="0" smtClean="0">
                <a:solidFill>
                  <a:schemeClr val="bg2">
                    <a:lumMod val="50000"/>
                  </a:schemeClr>
                </a:solidFill>
              </a:rPr>
              <a:t>,VP reaksiyonu, metil </a:t>
            </a:r>
            <a:r>
              <a:rPr lang="tr-TR" sz="2800" dirty="0" err="1" smtClean="0">
                <a:solidFill>
                  <a:schemeClr val="bg2">
                    <a:lumMod val="50000"/>
                  </a:schemeClr>
                </a:solidFill>
              </a:rPr>
              <a:t>red</a:t>
            </a:r>
            <a:r>
              <a:rPr lang="tr-TR" sz="2800" dirty="0" smtClean="0">
                <a:solidFill>
                  <a:schemeClr val="bg2">
                    <a:lumMod val="50000"/>
                  </a:schemeClr>
                </a:solidFill>
              </a:rPr>
              <a:t> reaksiyonu, </a:t>
            </a:r>
            <a:r>
              <a:rPr lang="tr-TR" sz="2800" dirty="0" err="1" smtClean="0">
                <a:solidFill>
                  <a:schemeClr val="bg2">
                    <a:lumMod val="50000"/>
                  </a:schemeClr>
                </a:solidFill>
              </a:rPr>
              <a:t>indol</a:t>
            </a:r>
            <a:r>
              <a:rPr lang="tr-TR" sz="28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tr-TR" sz="2800" dirty="0" smtClean="0">
                <a:solidFill>
                  <a:srgbClr val="FF0000"/>
                </a:solidFill>
              </a:rPr>
              <a:t>POZİTİF İKEN</a:t>
            </a:r>
          </a:p>
          <a:p>
            <a:r>
              <a:rPr lang="tr-TR" sz="2800" dirty="0" smtClean="0">
                <a:solidFill>
                  <a:schemeClr val="bg2">
                    <a:lumMod val="50000"/>
                  </a:schemeClr>
                </a:solidFill>
              </a:rPr>
              <a:t>Kapsül,spor,</a:t>
            </a:r>
            <a:r>
              <a:rPr lang="tr-TR" sz="2800" dirty="0" err="1" smtClean="0">
                <a:solidFill>
                  <a:schemeClr val="bg2">
                    <a:lumMod val="50000"/>
                  </a:schemeClr>
                </a:solidFill>
              </a:rPr>
              <a:t>oksidaz</a:t>
            </a:r>
            <a:r>
              <a:rPr lang="tr-TR" sz="2800" dirty="0" smtClean="0">
                <a:solidFill>
                  <a:schemeClr val="bg2">
                    <a:lumMod val="50000"/>
                  </a:schemeClr>
                </a:solidFill>
              </a:rPr>
              <a:t>,</a:t>
            </a:r>
            <a:r>
              <a:rPr lang="tr-TR" sz="2800" dirty="0" err="1" smtClean="0">
                <a:solidFill>
                  <a:schemeClr val="bg2">
                    <a:lumMod val="50000"/>
                  </a:schemeClr>
                </a:solidFill>
              </a:rPr>
              <a:t>üreaz</a:t>
            </a:r>
            <a:r>
              <a:rPr lang="tr-TR" sz="2800" dirty="0" smtClean="0">
                <a:solidFill>
                  <a:schemeClr val="bg2">
                    <a:lumMod val="50000"/>
                  </a:schemeClr>
                </a:solidFill>
              </a:rPr>
              <a:t>,H2S oluşturma </a:t>
            </a:r>
            <a:r>
              <a:rPr lang="tr-TR" sz="2800" dirty="0" smtClean="0">
                <a:solidFill>
                  <a:srgbClr val="FF0000"/>
                </a:solidFill>
              </a:rPr>
              <a:t>NEGATİFTİR.</a:t>
            </a:r>
          </a:p>
          <a:p>
            <a:r>
              <a:rPr lang="tr-TR" sz="2800" dirty="0" smtClean="0">
                <a:solidFill>
                  <a:srgbClr val="7030A0"/>
                </a:solidFill>
              </a:rPr>
              <a:t>Ancak </a:t>
            </a:r>
            <a:r>
              <a:rPr lang="tr-TR" sz="2800" dirty="0" err="1" smtClean="0">
                <a:solidFill>
                  <a:srgbClr val="7030A0"/>
                </a:solidFill>
              </a:rPr>
              <a:t>glukoz’u</a:t>
            </a:r>
            <a:r>
              <a:rPr lang="tr-TR" sz="2800" dirty="0" smtClean="0">
                <a:solidFill>
                  <a:srgbClr val="7030A0"/>
                </a:solidFill>
              </a:rPr>
              <a:t> kullanma ve gaz oluşturma değişkenlik göstermektedir</a:t>
            </a:r>
            <a:r>
              <a:rPr lang="tr-TR" sz="2800" dirty="0" smtClean="0">
                <a:solidFill>
                  <a:srgbClr val="FF0000"/>
                </a:solidFill>
              </a:rPr>
              <a:t>.</a:t>
            </a:r>
            <a:endParaRPr lang="tr-TR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701749"/>
          </a:xfrm>
        </p:spPr>
        <p:txBody>
          <a:bodyPr>
            <a:noAutofit/>
          </a:bodyPr>
          <a:lstStyle/>
          <a:p>
            <a:pPr algn="l"/>
            <a:r>
              <a:rPr lang="tr-TR" sz="2000" dirty="0" smtClean="0"/>
              <a:t>Çizelge 6.2.2 </a:t>
            </a:r>
            <a:r>
              <a:rPr lang="tr-TR" sz="2000" dirty="0" err="1" smtClean="0"/>
              <a:t>Listeria</a:t>
            </a:r>
            <a:r>
              <a:rPr lang="tr-TR" sz="2000" dirty="0" smtClean="0"/>
              <a:t> </a:t>
            </a:r>
            <a:r>
              <a:rPr lang="tr-TR" sz="2000" dirty="0" err="1" smtClean="0"/>
              <a:t>genusunun</a:t>
            </a:r>
            <a:r>
              <a:rPr lang="tr-TR" sz="2000" dirty="0" smtClean="0"/>
              <a:t> ayrı kriterleri</a:t>
            </a:r>
            <a:endParaRPr lang="tr-TR" sz="2000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0" y="542260"/>
          <a:ext cx="9144000" cy="631574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212112"/>
                <a:gridCol w="1073888"/>
                <a:gridCol w="1143000"/>
                <a:gridCol w="1143000"/>
                <a:gridCol w="1143000"/>
                <a:gridCol w="1143000"/>
                <a:gridCol w="1143000"/>
                <a:gridCol w="1143000"/>
              </a:tblGrid>
              <a:tr h="789468">
                <a:tc>
                  <a:txBody>
                    <a:bodyPr/>
                    <a:lstStyle/>
                    <a:p>
                      <a:r>
                        <a:rPr lang="tr-TR" dirty="0" smtClean="0"/>
                        <a:t>Türler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 </a:t>
                      </a:r>
                      <a:r>
                        <a:rPr lang="tr-TR" dirty="0" err="1" smtClean="0"/>
                        <a:t>hemoliz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Nitrat</a:t>
                      </a:r>
                      <a:r>
                        <a:rPr lang="tr-TR" sz="1400" baseline="0" dirty="0" smtClean="0"/>
                        <a:t> redüksiyonu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Mannitol</a:t>
                      </a:r>
                      <a:r>
                        <a:rPr lang="tr-TR" dirty="0" smtClean="0"/>
                        <a:t> kullanımı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MR/VP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Ramnoz</a:t>
                      </a:r>
                      <a:r>
                        <a:rPr lang="tr-TR" baseline="0" dirty="0" smtClean="0"/>
                        <a:t> kullanımı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D-</a:t>
                      </a:r>
                      <a:r>
                        <a:rPr lang="tr-TR" dirty="0" err="1" smtClean="0"/>
                        <a:t>Xyloz</a:t>
                      </a:r>
                      <a:r>
                        <a:rPr lang="tr-TR" baseline="0" dirty="0" smtClean="0"/>
                        <a:t> kullanımı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Farelerde</a:t>
                      </a:r>
                      <a:r>
                        <a:rPr lang="tr-TR" sz="1400" baseline="0" dirty="0" smtClean="0"/>
                        <a:t> patojen gücü</a:t>
                      </a:r>
                      <a:endParaRPr lang="tr-TR" sz="1400" dirty="0"/>
                    </a:p>
                  </a:txBody>
                  <a:tcPr/>
                </a:tc>
              </a:tr>
              <a:tr h="789468"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L.monocytogenes</a:t>
                      </a:r>
                      <a:endParaRPr lang="tr-TR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+/+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evet</a:t>
                      </a:r>
                      <a:endParaRPr lang="tr-TR" dirty="0"/>
                    </a:p>
                  </a:txBody>
                  <a:tcPr/>
                </a:tc>
              </a:tr>
              <a:tr h="789468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L.ivanovii</a:t>
                      </a:r>
                      <a:endParaRPr lang="tr-TR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+/+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Evet</a:t>
                      </a:r>
                      <a:endParaRPr lang="tr-TR" dirty="0"/>
                    </a:p>
                  </a:txBody>
                  <a:tcPr/>
                </a:tc>
              </a:tr>
              <a:tr h="789468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L.innocua</a:t>
                      </a:r>
                      <a:endParaRPr lang="tr-TR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+/+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V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Evet</a:t>
                      </a:r>
                      <a:endParaRPr lang="tr-TR" dirty="0"/>
                    </a:p>
                  </a:txBody>
                  <a:tcPr/>
                </a:tc>
              </a:tr>
              <a:tr h="789468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L.welshimerii</a:t>
                      </a:r>
                      <a:endParaRPr lang="tr-TR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+/+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V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Hayır</a:t>
                      </a:r>
                      <a:endParaRPr lang="tr-TR" dirty="0"/>
                    </a:p>
                  </a:txBody>
                  <a:tcPr/>
                </a:tc>
              </a:tr>
              <a:tr h="789468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L.seeligeri</a:t>
                      </a:r>
                      <a:endParaRPr lang="tr-TR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+/+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Hayır</a:t>
                      </a:r>
                      <a:endParaRPr lang="tr-TR" dirty="0"/>
                    </a:p>
                  </a:txBody>
                  <a:tcPr/>
                </a:tc>
              </a:tr>
              <a:tr h="789468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L.grayi</a:t>
                      </a:r>
                      <a:endParaRPr lang="tr-TR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+/+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Hayır</a:t>
                      </a:r>
                      <a:endParaRPr lang="tr-TR" dirty="0"/>
                    </a:p>
                  </a:txBody>
                  <a:tcPr/>
                </a:tc>
              </a:tr>
              <a:tr h="789468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L.murayi</a:t>
                      </a:r>
                      <a:endParaRPr lang="tr-TR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+/+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V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Hayır</a:t>
                      </a:r>
                      <a:r>
                        <a:rPr lang="tr-TR" baseline="0" dirty="0" smtClean="0"/>
                        <a:t> 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" name="Freeform 1873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4" name="Freeform 1874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5" name="Freeform 1875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6" name="Freeform 1876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7" name="Freeform 1877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8" name="Freeform 1878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9" name="Freeform 1879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0" name="TextBox 1880"/>
          <p:cNvSpPr txBox="1"/>
          <p:nvPr/>
        </p:nvSpPr>
        <p:spPr>
          <a:xfrm>
            <a:off x="342900" y="-10130"/>
            <a:ext cx="8213631" cy="69224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05740">
              <a:lnSpc>
                <a:spcPct val="100000"/>
              </a:lnSpc>
            </a:pPr>
            <a:r>
              <a:rPr lang="en-US" altLang="zh-CN" sz="2700" spc="220" dirty="0">
                <a:solidFill>
                  <a:srgbClr val="555E6B"/>
                </a:solidFill>
                <a:latin typeface="Times New Roman"/>
                <a:ea typeface="Times New Roman"/>
              </a:rPr>
              <a:t>L</a:t>
            </a:r>
            <a:r>
              <a:rPr lang="en-US" altLang="zh-CN" sz="2150" spc="154" dirty="0">
                <a:solidFill>
                  <a:srgbClr val="555E6B"/>
                </a:solidFill>
                <a:latin typeface="Times New Roman"/>
                <a:ea typeface="Times New Roman"/>
              </a:rPr>
              <a:t>İSTERİA</a:t>
            </a:r>
            <a:r>
              <a:rPr lang="en-US" altLang="zh-CN" sz="2150" spc="80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700" spc="254" dirty="0">
                <a:solidFill>
                  <a:srgbClr val="555E6B"/>
                </a:solidFill>
                <a:latin typeface="Times New Roman"/>
                <a:ea typeface="Times New Roman"/>
              </a:rPr>
              <a:t>T</a:t>
            </a:r>
            <a:r>
              <a:rPr lang="en-US" altLang="zh-CN" sz="2150" spc="170" dirty="0">
                <a:solidFill>
                  <a:srgbClr val="555E6B"/>
                </a:solidFill>
                <a:latin typeface="Times New Roman"/>
                <a:ea typeface="Times New Roman"/>
              </a:rPr>
              <a:t>ÜRLERİNİN</a:t>
            </a:r>
            <a:r>
              <a:rPr lang="en-US" altLang="zh-CN" sz="2150" spc="80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700" spc="259" dirty="0">
                <a:solidFill>
                  <a:srgbClr val="555E6B"/>
                </a:solidFill>
                <a:latin typeface="Times New Roman"/>
                <a:ea typeface="Times New Roman"/>
              </a:rPr>
              <a:t>E</a:t>
            </a:r>
            <a:r>
              <a:rPr lang="en-US" altLang="zh-CN" sz="2150" spc="154" dirty="0">
                <a:solidFill>
                  <a:srgbClr val="555E6B"/>
                </a:solidFill>
                <a:latin typeface="Times New Roman"/>
                <a:ea typeface="Times New Roman"/>
              </a:rPr>
              <a:t>PİDEMİSİ</a:t>
            </a:r>
            <a:r>
              <a:rPr lang="en-US" altLang="zh-CN" sz="2700" spc="139" dirty="0">
                <a:solidFill>
                  <a:srgbClr val="555E6B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700" spc="204" dirty="0">
                <a:solidFill>
                  <a:srgbClr val="555E6B"/>
                </a:solidFill>
                <a:latin typeface="Times New Roman"/>
                <a:ea typeface="Times New Roman"/>
              </a:rPr>
              <a:t>P</a:t>
            </a:r>
            <a:r>
              <a:rPr lang="en-US" altLang="zh-CN" sz="2150" spc="179" dirty="0">
                <a:solidFill>
                  <a:srgbClr val="555E6B"/>
                </a:solidFill>
                <a:latin typeface="Times New Roman"/>
                <a:ea typeface="Times New Roman"/>
              </a:rPr>
              <a:t>ATOJEN</a:t>
            </a:r>
            <a:r>
              <a:rPr lang="en-US" altLang="zh-CN" sz="2150" spc="80" dirty="0">
                <a:solidFill>
                  <a:srgbClr val="555E6B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150" spc="185" dirty="0">
                <a:solidFill>
                  <a:srgbClr val="555E6B"/>
                </a:solidFill>
                <a:latin typeface="Times New Roman"/>
                <a:ea typeface="Times New Roman"/>
              </a:rPr>
              <a:t>SUŞLAR</a:t>
            </a:r>
          </a:p>
          <a:p>
            <a:pPr>
              <a:lnSpc>
                <a:spcPts val="709"/>
              </a:lnSpc>
            </a:pPr>
            <a:endParaRPr lang="en-US" dirty="0"/>
          </a:p>
          <a:p>
            <a:pPr marL="274624" indent="-274624" hangingPunct="0">
              <a:lnSpc>
                <a:spcPct val="100000"/>
              </a:lnSpc>
            </a:pPr>
            <a:r>
              <a:rPr lang="en-US" altLang="zh-CN" sz="1400" spc="16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18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türler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arasında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insan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14" dirty="0">
                <a:solidFill>
                  <a:srgbClr val="000000"/>
                </a:solidFill>
                <a:latin typeface="Times New Roman"/>
                <a:ea typeface="Times New Roman"/>
              </a:rPr>
              <a:t>L.</a:t>
            </a:r>
            <a:r>
              <a:rPr lang="en-US" altLang="zh-CN" sz="2000" i="1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tr-TR" altLang="zh-CN" sz="2000" i="1" spc="120" dirty="0" smtClean="0">
                <a:solidFill>
                  <a:srgbClr val="000000"/>
                </a:solidFill>
                <a:latin typeface="Times New Roman"/>
              </a:rPr>
              <a:t>m</a:t>
            </a:r>
            <a:r>
              <a:rPr lang="en-US" altLang="zh-CN" sz="2000" i="1" spc="12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onocytogenes’in</a:t>
            </a:r>
            <a:r>
              <a:rPr lang="en-US" altLang="zh-CN" sz="2000" i="1" spc="69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patojen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olduğu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artık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bilinmektedir.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İlk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1911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yılında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tavşandan,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yaklaşık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9" dirty="0">
                <a:solidFill>
                  <a:srgbClr val="000000"/>
                </a:solidFill>
                <a:latin typeface="Times New Roman"/>
                <a:ea typeface="Times New Roman"/>
              </a:rPr>
              <a:t>40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yıl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sonra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kobay,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keçi,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inekten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izole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edilen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bakteri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son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insandan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izole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edilmiştir.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274624" indent="-274624" hangingPunct="0">
              <a:lnSpc>
                <a:spcPct val="100000"/>
              </a:lnSpc>
            </a:pPr>
            <a:r>
              <a:rPr lang="en-US" altLang="zh-CN" sz="1400" spc="17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189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Önemli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patojen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listeriosis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etmeni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suşları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son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yüzyılın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önemli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gıda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patojenleri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arasında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yerini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almıştır.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spc="270" dirty="0">
                <a:solidFill>
                  <a:srgbClr val="000000"/>
                </a:solidFill>
                <a:latin typeface="Times New Roman"/>
                <a:ea typeface="Times New Roman"/>
              </a:rPr>
              <a:t>B</a:t>
            </a:r>
            <a:r>
              <a:rPr lang="en-US" altLang="zh-CN" sz="2000" b="1" spc="12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000" b="1" spc="145" dirty="0">
                <a:solidFill>
                  <a:srgbClr val="000000"/>
                </a:solidFill>
                <a:latin typeface="Times New Roman"/>
                <a:ea typeface="Times New Roman"/>
              </a:rPr>
              <a:t>Listeriolysin</a:t>
            </a:r>
            <a:r>
              <a:rPr lang="en-US" altLang="zh-CN" sz="20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adlı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hemolisin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üretimine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bağlı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patojen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özellik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gösterir.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274624" indent="-274624" hangingPunct="0">
              <a:lnSpc>
                <a:spcPct val="100000"/>
              </a:lnSpc>
            </a:pPr>
            <a:r>
              <a:rPr lang="en-US" altLang="zh-CN" sz="1400" spc="164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18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Menenjit,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ensafalitis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septisemi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sonucu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ölüm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erken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doğum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olayları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şeklinde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görülür.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Mikro</a:t>
            </a:r>
            <a:r>
              <a:rPr lang="tr-TR" altLang="zh-CN" sz="2000" spc="160" smtClean="0">
                <a:solidFill>
                  <a:srgbClr val="000000"/>
                </a:solidFill>
                <a:latin typeface="Times New Roman"/>
                <a:ea typeface="Times New Roman"/>
              </a:rPr>
              <a:t>p’</a:t>
            </a:r>
            <a:r>
              <a:rPr lang="en-US" altLang="zh-CN" sz="2000" spc="160" dirty="0" smtClean="0">
                <a:solidFill>
                  <a:srgbClr val="000000"/>
                </a:solidFill>
                <a:latin typeface="Times New Roman"/>
                <a:ea typeface="Times New Roman"/>
              </a:rPr>
              <a:t>un</a:t>
            </a:r>
            <a:r>
              <a:rPr lang="en-US" altLang="zh-CN" sz="2000" spc="89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merkezi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sinir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sistemindeki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etkisin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sonucu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9" dirty="0">
                <a:solidFill>
                  <a:srgbClr val="000000"/>
                </a:solidFill>
                <a:latin typeface="Times New Roman"/>
                <a:ea typeface="Times New Roman"/>
              </a:rPr>
              <a:t>%20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50’lere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varan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düzeylerde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ölüm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vakalarına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5" dirty="0">
                <a:solidFill>
                  <a:srgbClr val="000000"/>
                </a:solidFill>
                <a:latin typeface="Times New Roman"/>
                <a:ea typeface="Times New Roman"/>
              </a:rPr>
              <a:t>r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astlanır.</a:t>
            </a:r>
          </a:p>
          <a:p>
            <a:pPr>
              <a:lnSpc>
                <a:spcPts val="594"/>
              </a:lnSpc>
            </a:pPr>
            <a:endParaRPr lang="en-US" dirty="0"/>
          </a:p>
          <a:p>
            <a:pPr marL="274624" indent="-274624" hangingPunct="0">
              <a:lnSpc>
                <a:spcPct val="100000"/>
              </a:lnSpc>
            </a:pPr>
            <a:r>
              <a:rPr lang="en-US" altLang="zh-CN" sz="1400" spc="15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170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L.ivanovii’nin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ise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keçi,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koyun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ineklerde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yavru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düşürme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olaylarında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sorumlu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olduğu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dildirilmiştir.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Nitekim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L.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İvanovii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söz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konusu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hayvanlardan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izole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edilmişlerdir.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Fakat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yapılan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çalışmalarda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39" dirty="0">
                <a:solidFill>
                  <a:srgbClr val="000000"/>
                </a:solidFill>
                <a:latin typeface="Times New Roman"/>
                <a:ea typeface="Times New Roman"/>
              </a:rPr>
              <a:t>L.</a:t>
            </a:r>
            <a:r>
              <a:rPr lang="en-US" altLang="zh-CN" sz="2000" i="1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20" dirty="0">
                <a:solidFill>
                  <a:srgbClr val="000000"/>
                </a:solidFill>
                <a:latin typeface="Times New Roman"/>
                <a:ea typeface="Times New Roman"/>
              </a:rPr>
              <a:t>ivanovii</a:t>
            </a:r>
            <a:r>
              <a:rPr lang="en-US" altLang="zh-CN" sz="2000" i="1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14" dirty="0">
                <a:solidFill>
                  <a:srgbClr val="000000"/>
                </a:solidFill>
                <a:latin typeface="Times New Roman"/>
                <a:ea typeface="Times New Roman"/>
              </a:rPr>
              <a:t>L.</a:t>
            </a:r>
            <a:r>
              <a:rPr lang="en-US" altLang="zh-CN" sz="2000" i="1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tr-TR" altLang="zh-CN" sz="2000" i="1" spc="114" dirty="0" smtClean="0">
                <a:solidFill>
                  <a:srgbClr val="000000"/>
                </a:solidFill>
                <a:latin typeface="Times New Roman"/>
              </a:rPr>
              <a:t>s</a:t>
            </a:r>
            <a:r>
              <a:rPr lang="en-US" altLang="zh-CN" sz="2000" i="1" spc="11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eeligeri</a:t>
            </a:r>
            <a:r>
              <a:rPr lang="en-US" altLang="zh-CN" sz="2000" i="1" spc="7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64" dirty="0">
                <a:solidFill>
                  <a:srgbClr val="000000"/>
                </a:solidFill>
                <a:latin typeface="Times New Roman"/>
                <a:ea typeface="Times New Roman"/>
              </a:rPr>
              <a:t>L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tr-TR" altLang="zh-CN" sz="2000" i="1" spc="125" dirty="0" smtClean="0">
                <a:solidFill>
                  <a:srgbClr val="000000"/>
                </a:solidFill>
                <a:latin typeface="Times New Roman"/>
              </a:rPr>
              <a:t>w</a:t>
            </a:r>
            <a:r>
              <a:rPr lang="en-US" altLang="zh-CN" sz="2000" i="1" spc="12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elshimeri</a:t>
            </a:r>
            <a:r>
              <a:rPr lang="en-US" altLang="zh-CN" sz="2000" spc="12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’nin</a:t>
            </a:r>
            <a:r>
              <a:rPr lang="en-US" altLang="zh-CN" sz="2000" spc="7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patojen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olup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olmadığı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hakkında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kesin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bulgular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elde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edilememiştir.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04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nedenle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10" dirty="0">
                <a:solidFill>
                  <a:srgbClr val="000000"/>
                </a:solidFill>
                <a:latin typeface="Times New Roman"/>
                <a:ea typeface="Times New Roman"/>
              </a:rPr>
              <a:t>Listeria</a:t>
            </a:r>
            <a:r>
              <a:rPr lang="en-US" altLang="zh-CN" sz="2000" i="1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29" dirty="0">
                <a:solidFill>
                  <a:srgbClr val="000000"/>
                </a:solidFill>
                <a:latin typeface="Times New Roman"/>
                <a:ea typeface="Times New Roman"/>
              </a:rPr>
              <a:t>monocytogenes</a:t>
            </a:r>
            <a:r>
              <a:rPr lang="en-US" altLang="zh-CN" sz="2000" i="1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incelenmiştir.</a:t>
            </a:r>
          </a:p>
          <a:p>
            <a:pPr>
              <a:lnSpc>
                <a:spcPts val="605"/>
              </a:lnSpc>
            </a:pPr>
            <a:endParaRPr lang="en-US" dirty="0"/>
          </a:p>
          <a:p>
            <a:pPr marL="274624" indent="-274624" hangingPunct="0">
              <a:lnSpc>
                <a:spcPct val="94583"/>
              </a:lnSpc>
            </a:pPr>
            <a:r>
              <a:rPr lang="en-US" altLang="zh-CN" sz="1400" spc="14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164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i="1" spc="94" dirty="0">
                <a:solidFill>
                  <a:srgbClr val="000000"/>
                </a:solidFill>
                <a:latin typeface="Times New Roman"/>
                <a:ea typeface="Times New Roman"/>
              </a:rPr>
              <a:t>L.</a:t>
            </a:r>
            <a:r>
              <a:rPr lang="en-US" altLang="zh-CN" sz="2000" i="1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Monocytogenes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yaklaşık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%30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oranında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NaCl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ea typeface="Times New Roman"/>
              </a:rPr>
              <a:t>‘e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dayanıklı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bakteridir.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89" dirty="0">
                <a:solidFill>
                  <a:srgbClr val="000000"/>
                </a:solidFill>
                <a:latin typeface="Times New Roman"/>
                <a:ea typeface="Times New Roman"/>
              </a:rPr>
              <a:t>%10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tuz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içeren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Nutrient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Broth’ta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gelişebildiği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5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bildirilmişti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1" name="Freeform 1881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2" name="Freeform 1882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3" name="Freeform 1883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4" name="Freeform 1884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5" name="Freeform 1885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6" name="Freeform 1886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7" name="Freeform 1887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8" name="TextBox 1888"/>
          <p:cNvSpPr txBox="1"/>
          <p:nvPr/>
        </p:nvSpPr>
        <p:spPr>
          <a:xfrm>
            <a:off x="548640" y="449500"/>
            <a:ext cx="7345657" cy="623247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74320" indent="-274320" hangingPunct="0">
              <a:lnSpc>
                <a:spcPct val="99583"/>
              </a:lnSpc>
            </a:pPr>
            <a:r>
              <a:rPr lang="en-US" altLang="zh-CN" sz="1400" spc="160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400" spc="185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pH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4.5’e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kadar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gelişme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ea typeface="Times New Roman"/>
              </a:rPr>
              <a:t>gösterebilir.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5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ea typeface="Times New Roman"/>
              </a:rPr>
              <a:t>bakterinin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5" dirty="0">
                <a:solidFill>
                  <a:srgbClr val="000000"/>
                </a:solidFill>
                <a:latin typeface="Times New Roman"/>
                <a:ea typeface="Times New Roman"/>
              </a:rPr>
              <a:t>dondurma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kurutma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olaylarına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karşı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direnci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yüksektir.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  <a:p>
            <a:pPr marL="274320" hangingPunct="0">
              <a:lnSpc>
                <a:spcPct val="100000"/>
              </a:lnSpc>
            </a:pP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18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°</a:t>
            </a:r>
            <a:r>
              <a:rPr lang="en-US" altLang="zh-CN" sz="2000" spc="209" dirty="0">
                <a:solidFill>
                  <a:srgbClr val="000000"/>
                </a:solidFill>
                <a:latin typeface="Times New Roman"/>
                <a:ea typeface="Times New Roman"/>
              </a:rPr>
              <a:t>C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‘de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dondurma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sonunda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ardı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ardına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gerçekleştirilen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çözdürme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dondurma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işlemelerinden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fazla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ea typeface="Times New Roman"/>
              </a:rPr>
              <a:t>zarar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ea typeface="Times New Roman"/>
              </a:rPr>
              <a:t>görmediği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belirlenmiştir.</a:t>
            </a:r>
          </a:p>
          <a:p>
            <a:pPr>
              <a:lnSpc>
                <a:spcPts val="600"/>
              </a:lnSpc>
            </a:pPr>
            <a:endParaRPr lang="en-US" dirty="0"/>
          </a:p>
          <a:p>
            <a:pPr marL="342900" indent="-342900" hangingPunct="0">
              <a:lnSpc>
                <a:spcPct val="100000"/>
              </a:lnSpc>
              <a:buFont typeface="Wingdings"/>
              <a:buChar char="¢"/>
            </a:pPr>
            <a:r>
              <a:rPr lang="en-US" altLang="zh-CN" sz="2000" i="1" spc="12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L.monocytogenes</a:t>
            </a:r>
            <a:r>
              <a:rPr lang="en-US" altLang="zh-CN" sz="2000" spc="69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yönünden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ea typeface="Times New Roman"/>
              </a:rPr>
              <a:t>riskli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ea typeface="Times New Roman"/>
              </a:rPr>
              <a:t>gıdalar,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tüketime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hazırlanmış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ea typeface="Times New Roman"/>
              </a:rPr>
              <a:t>uzun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süre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soğukta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ea typeface="Times New Roman"/>
              </a:rPr>
              <a:t>saklanmış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ea typeface="Times New Roman"/>
              </a:rPr>
              <a:t>olanlardır.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ea typeface="Times New Roman"/>
              </a:rPr>
              <a:t>Ayrıca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ea typeface="Times New Roman"/>
              </a:rPr>
              <a:t>gıdanın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ea typeface="Times New Roman"/>
              </a:rPr>
              <a:t>içerdiği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ea typeface="Times New Roman"/>
              </a:rPr>
              <a:t>hücre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20" dirty="0">
                <a:solidFill>
                  <a:srgbClr val="000000"/>
                </a:solidFill>
                <a:latin typeface="Times New Roman"/>
                <a:ea typeface="Times New Roman"/>
              </a:rPr>
              <a:t>sayısının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ea typeface="Times New Roman"/>
              </a:rPr>
              <a:t>önemi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75" dirty="0" err="1">
                <a:solidFill>
                  <a:srgbClr val="000000"/>
                </a:solidFill>
                <a:latin typeface="Times New Roman"/>
                <a:ea typeface="Times New Roman"/>
              </a:rPr>
              <a:t>büyü</a:t>
            </a:r>
            <a:r>
              <a:rPr lang="en-US" altLang="zh-CN" sz="2000" spc="170" dirty="0" err="1">
                <a:solidFill>
                  <a:srgbClr val="000000"/>
                </a:solidFill>
                <a:latin typeface="Times New Roman"/>
                <a:ea typeface="Times New Roman"/>
              </a:rPr>
              <a:t>ktür</a:t>
            </a:r>
            <a:r>
              <a:rPr lang="en-US" altLang="zh-CN" sz="2000" spc="17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tr-TR" altLang="zh-CN" sz="2000" spc="17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342900" indent="-342900" hangingPunct="0">
              <a:lnSpc>
                <a:spcPct val="100000"/>
              </a:lnSpc>
              <a:buFont typeface="Wingdings"/>
              <a:buChar char="¢"/>
            </a:pPr>
            <a:endParaRPr lang="tr-TR" altLang="zh-CN" sz="2000" spc="17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hangingPunct="0">
              <a:lnSpc>
                <a:spcPct val="100000"/>
              </a:lnSpc>
            </a:pPr>
            <a:r>
              <a:rPr lang="tr-TR" altLang="zh-CN" sz="2000" b="1" i="1" spc="17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Listeria</a:t>
            </a:r>
            <a:r>
              <a:rPr lang="tr-TR" altLang="zh-CN" sz="2000" b="1" i="1" spc="17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tr-TR" altLang="zh-CN" sz="2000" b="1" i="1" spc="17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monocytogenes’in</a:t>
            </a:r>
            <a:r>
              <a:rPr lang="tr-TR" altLang="zh-CN" sz="2000" b="1" i="1" spc="17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tr-TR" altLang="zh-CN" sz="2000" b="1" spc="170" dirty="0" smtClean="0">
                <a:solidFill>
                  <a:srgbClr val="000000"/>
                </a:solidFill>
                <a:latin typeface="Times New Roman"/>
                <a:ea typeface="Times New Roman"/>
              </a:rPr>
              <a:t>Sebep Olduğu Hastalıklar</a:t>
            </a:r>
          </a:p>
          <a:p>
            <a:pPr hangingPunct="0">
              <a:lnSpc>
                <a:spcPct val="100000"/>
              </a:lnSpc>
            </a:pPr>
            <a:r>
              <a:rPr lang="tr-TR" altLang="zh-CN" sz="2000" b="1" spc="17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tr-TR" altLang="zh-CN" sz="2000" b="1" spc="170" dirty="0" smtClean="0">
                <a:solidFill>
                  <a:srgbClr val="000000"/>
                </a:solidFill>
                <a:latin typeface="Times New Roman"/>
                <a:ea typeface="Times New Roman"/>
              </a:rPr>
              <a:t>Hayvanlarda Meydana Gelen Hastalıklar</a:t>
            </a:r>
            <a:endParaRPr lang="tr-TR" altLang="zh-CN" sz="2000" spc="17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342900" indent="-342900" hangingPunct="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tr-TR" altLang="zh-CN" sz="2000" spc="17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Uterusta</a:t>
            </a:r>
            <a:r>
              <a:rPr lang="tr-TR" altLang="zh-CN" sz="2000" spc="17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iltihaplanma, kan yoluyla </a:t>
            </a:r>
            <a:r>
              <a:rPr lang="tr-TR" altLang="zh-CN" sz="2000" spc="17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enfekte</a:t>
            </a:r>
            <a:r>
              <a:rPr lang="tr-TR" altLang="zh-CN" sz="2000" spc="17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olan </a:t>
            </a:r>
            <a:r>
              <a:rPr lang="tr-TR" altLang="zh-CN" sz="2000" spc="17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uterutan</a:t>
            </a:r>
            <a:r>
              <a:rPr lang="tr-TR" altLang="zh-CN" sz="2000" spc="17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plasenta etkilenir ve düşük olur. Mikrop’un yayılması özellikle koyun ve inek sütüyle olmaktadır</a:t>
            </a:r>
          </a:p>
          <a:p>
            <a:pPr marL="342900" indent="-342900" hangingPunct="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tr-TR" altLang="zh-CN" sz="2000" spc="17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Septisemik</a:t>
            </a:r>
            <a:r>
              <a:rPr lang="tr-TR" altLang="zh-CN" sz="2000" spc="17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enfeksiyonla: enfeksiyonun ilk haftasında karaciğerde lezyonların oluşmasına neden olurlar</a:t>
            </a:r>
          </a:p>
          <a:p>
            <a:pPr marL="342900" indent="-342900" hangingPunct="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tr-TR" altLang="zh-CN" sz="2000" spc="17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Ansefalitis</a:t>
            </a:r>
            <a:r>
              <a:rPr lang="tr-TR" altLang="zh-CN" sz="2000" spc="170" dirty="0" smtClean="0">
                <a:solidFill>
                  <a:srgbClr val="000000"/>
                </a:solidFill>
                <a:latin typeface="Times New Roman"/>
                <a:ea typeface="Times New Roman"/>
              </a:rPr>
              <a:t>, koyun, keçi,sığır gibi geviş getirenlerde gözlenir. Kan yoluyla beyne taşınarak, kısmı parazite neden olur.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235995"/>
          </a:xfrm>
        </p:spPr>
        <p:txBody>
          <a:bodyPr>
            <a:normAutofit/>
          </a:bodyPr>
          <a:lstStyle/>
          <a:p>
            <a:r>
              <a:rPr lang="tr-TR" sz="2000" dirty="0"/>
              <a:t>G</a:t>
            </a:r>
            <a:r>
              <a:rPr lang="tr-TR" sz="2000" dirty="0" smtClean="0"/>
              <a:t>özde enfeksiyon: Tek başına olduğu gibi </a:t>
            </a:r>
            <a:r>
              <a:rPr lang="tr-TR" sz="2000" dirty="0" err="1" smtClean="0"/>
              <a:t>Moraxella</a:t>
            </a:r>
            <a:r>
              <a:rPr lang="tr-TR" sz="2000" dirty="0" smtClean="0"/>
              <a:t> </a:t>
            </a:r>
            <a:r>
              <a:rPr lang="tr-TR" sz="2000" dirty="0" err="1" smtClean="0"/>
              <a:t>bovis</a:t>
            </a:r>
            <a:r>
              <a:rPr lang="tr-TR" sz="2000" dirty="0" smtClean="0"/>
              <a:t>, </a:t>
            </a:r>
            <a:r>
              <a:rPr lang="tr-TR" sz="2000" dirty="0" err="1" smtClean="0"/>
              <a:t>Brancharnella</a:t>
            </a:r>
            <a:r>
              <a:rPr lang="tr-TR" sz="2000" dirty="0" smtClean="0"/>
              <a:t> </a:t>
            </a:r>
            <a:r>
              <a:rPr lang="tr-TR" sz="2000" dirty="0" err="1" smtClean="0"/>
              <a:t>carrahalis</a:t>
            </a:r>
            <a:r>
              <a:rPr lang="tr-TR" sz="2000" dirty="0" smtClean="0"/>
              <a:t> veya </a:t>
            </a:r>
            <a:r>
              <a:rPr lang="tr-TR" sz="2000" dirty="0" err="1" smtClean="0"/>
              <a:t>Mycoplasma</a:t>
            </a:r>
            <a:r>
              <a:rPr lang="tr-TR" sz="2000" dirty="0" smtClean="0"/>
              <a:t> </a:t>
            </a:r>
            <a:r>
              <a:rPr lang="tr-TR" sz="2000" dirty="0" err="1" smtClean="0"/>
              <a:t>boyoculu</a:t>
            </a:r>
            <a:r>
              <a:rPr lang="tr-TR" sz="2000" dirty="0" smtClean="0"/>
              <a:t> ile birlikte </a:t>
            </a:r>
            <a:r>
              <a:rPr lang="tr-TR" sz="2000" dirty="0" err="1" smtClean="0"/>
              <a:t>enfesiyon</a:t>
            </a:r>
            <a:r>
              <a:rPr lang="tr-TR" sz="2000" dirty="0" smtClean="0"/>
              <a:t> oluşturabilir.</a:t>
            </a:r>
          </a:p>
          <a:p>
            <a:r>
              <a:rPr lang="tr-TR" sz="2000" dirty="0" err="1" smtClean="0"/>
              <a:t>Mastitis</a:t>
            </a:r>
            <a:r>
              <a:rPr lang="tr-TR" sz="2000" dirty="0" smtClean="0"/>
              <a:t> : klinik </a:t>
            </a:r>
            <a:r>
              <a:rPr lang="tr-TR" sz="2000" dirty="0" err="1" smtClean="0"/>
              <a:t>semptonların</a:t>
            </a:r>
            <a:r>
              <a:rPr lang="tr-TR" sz="2000" dirty="0" smtClean="0"/>
              <a:t> kaybolmasından 3 ay sonra bile sütün </a:t>
            </a:r>
            <a:r>
              <a:rPr lang="tr-TR" sz="2000" dirty="0" err="1" smtClean="0"/>
              <a:t>enfekte</a:t>
            </a:r>
            <a:r>
              <a:rPr lang="tr-TR" sz="2000" dirty="0" smtClean="0"/>
              <a:t> olduğu belirlenmiştir.</a:t>
            </a:r>
          </a:p>
          <a:p>
            <a:pPr marL="0" indent="0">
              <a:buNone/>
            </a:pPr>
            <a:endParaRPr lang="tr-TR" sz="2000" dirty="0"/>
          </a:p>
          <a:p>
            <a:pPr marL="0" indent="0">
              <a:buNone/>
            </a:pPr>
            <a:r>
              <a:rPr lang="tr-TR" sz="2000" b="1" dirty="0" smtClean="0"/>
              <a:t>İnsanlarda Meydana Gelen Hastalıklar</a:t>
            </a:r>
          </a:p>
          <a:p>
            <a:r>
              <a:rPr lang="tr-TR" sz="2000" dirty="0" err="1" smtClean="0"/>
              <a:t>Meningoansefalit</a:t>
            </a:r>
            <a:endParaRPr lang="tr-TR" sz="2000" dirty="0" smtClean="0"/>
          </a:p>
          <a:p>
            <a:r>
              <a:rPr lang="tr-TR" sz="2000" dirty="0" err="1" smtClean="0"/>
              <a:t>Pnömoni</a:t>
            </a:r>
            <a:endParaRPr lang="tr-TR" sz="2000" dirty="0" smtClean="0"/>
          </a:p>
          <a:p>
            <a:r>
              <a:rPr lang="tr-TR" sz="2000" dirty="0" err="1" smtClean="0"/>
              <a:t>Endokarditis</a:t>
            </a:r>
            <a:endParaRPr lang="tr-TR" sz="2000" dirty="0" smtClean="0"/>
          </a:p>
          <a:p>
            <a:r>
              <a:rPr lang="tr-TR" sz="2000" dirty="0" err="1" smtClean="0"/>
              <a:t>Uretris</a:t>
            </a:r>
            <a:endParaRPr lang="tr-TR" sz="2000" dirty="0" smtClean="0"/>
          </a:p>
          <a:p>
            <a:r>
              <a:rPr lang="tr-TR" sz="2000" dirty="0" smtClean="0"/>
              <a:t>Gelişme geriliği</a:t>
            </a:r>
          </a:p>
          <a:p>
            <a:r>
              <a:rPr lang="tr-TR" sz="2000" dirty="0" err="1" smtClean="0"/>
              <a:t>Faranjit</a:t>
            </a:r>
            <a:endParaRPr lang="tr-TR" sz="2000" dirty="0" smtClean="0"/>
          </a:p>
          <a:p>
            <a:r>
              <a:rPr lang="tr-TR" sz="2000" dirty="0" err="1" smtClean="0"/>
              <a:t>Tonsilit</a:t>
            </a:r>
            <a:endParaRPr lang="tr-TR" sz="2000" dirty="0" smtClean="0"/>
          </a:p>
          <a:p>
            <a:r>
              <a:rPr lang="tr-TR" sz="2000" dirty="0" smtClean="0"/>
              <a:t>Sinüzit</a:t>
            </a:r>
          </a:p>
          <a:p>
            <a:pPr marL="0" indent="0">
              <a:buNone/>
            </a:pPr>
            <a:r>
              <a:rPr lang="tr-TR" sz="2000" dirty="0"/>
              <a:t> </a:t>
            </a:r>
            <a:r>
              <a:rPr lang="tr-TR" sz="2000" b="1" i="1" dirty="0" err="1" smtClean="0"/>
              <a:t>Listeria</a:t>
            </a:r>
            <a:r>
              <a:rPr lang="tr-TR" sz="2000" b="1" i="1" dirty="0" smtClean="0"/>
              <a:t> </a:t>
            </a:r>
            <a:r>
              <a:rPr lang="tr-TR" sz="2000" b="1" i="1" dirty="0" err="1" smtClean="0"/>
              <a:t>monocytogenes’in</a:t>
            </a:r>
            <a:r>
              <a:rPr lang="tr-TR" sz="2000" b="1" i="1" dirty="0" smtClean="0"/>
              <a:t> </a:t>
            </a:r>
            <a:r>
              <a:rPr lang="tr-TR" sz="2000" b="1" dirty="0" smtClean="0"/>
              <a:t>Süt ve Süt Ürünlerine Bulaşması</a:t>
            </a:r>
          </a:p>
          <a:p>
            <a:pPr marL="0" indent="0">
              <a:buNone/>
            </a:pPr>
            <a:r>
              <a:rPr lang="tr-TR" sz="2000" i="1" dirty="0" err="1" smtClean="0"/>
              <a:t>L.monocytogenes</a:t>
            </a:r>
            <a:r>
              <a:rPr lang="tr-TR" sz="2000" i="1" dirty="0" smtClean="0"/>
              <a:t> </a:t>
            </a:r>
            <a:r>
              <a:rPr lang="tr-TR" sz="2000" dirty="0" smtClean="0"/>
              <a:t>bitki ve toprakta bulunan mikroorganizmaların patojen meyilli olanıdır. Toprak bitki su insan ve hayvan gaitasına çok kolay bulaşır</a:t>
            </a:r>
          </a:p>
          <a:p>
            <a:pPr marL="0" indent="0">
              <a:buNone/>
            </a:pPr>
            <a:endParaRPr lang="tr-TR" sz="2000" dirty="0" smtClean="0"/>
          </a:p>
          <a:p>
            <a:pPr marL="0" indent="0">
              <a:buNone/>
            </a:pPr>
            <a:endParaRPr lang="tr-TR" sz="2000" dirty="0" smtClean="0"/>
          </a:p>
          <a:p>
            <a:pPr marL="0" indent="0">
              <a:buNone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986902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23284"/>
            <a:ext cx="8229600" cy="62413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000" dirty="0" smtClean="0"/>
              <a:t>  </a:t>
            </a:r>
            <a:r>
              <a:rPr lang="tr-TR" sz="2000" dirty="0" err="1" smtClean="0"/>
              <a:t>Nitekin</a:t>
            </a:r>
            <a:r>
              <a:rPr lang="tr-TR" sz="2000" dirty="0" smtClean="0"/>
              <a:t> GRAY, kötü koşullarda hazırlanan silaj, değişik bitki materyali, toprak, kanalizasyon suyu ve çamuru ile sütte bulunduğu açıklanmıştır.</a:t>
            </a:r>
          </a:p>
          <a:p>
            <a:pPr marL="0" indent="0">
              <a:buNone/>
            </a:pPr>
            <a:r>
              <a:rPr lang="tr-TR" sz="2000" dirty="0"/>
              <a:t> </a:t>
            </a:r>
            <a:r>
              <a:rPr lang="tr-TR" sz="2000" dirty="0" smtClean="0"/>
              <a:t> Son derece tehlikeli ve patojen olan </a:t>
            </a:r>
            <a:r>
              <a:rPr lang="tr-TR" sz="2000" i="1" dirty="0" err="1" smtClean="0"/>
              <a:t>L.monocytogenes’</a:t>
            </a:r>
            <a:r>
              <a:rPr lang="tr-TR" sz="2000" dirty="0" err="1" smtClean="0"/>
              <a:t>in</a:t>
            </a:r>
            <a:r>
              <a:rPr lang="tr-TR" sz="2000" dirty="0" smtClean="0"/>
              <a:t> süt ve peynire bulaşması oldukça kolaydır. Ancak izolasyonu hiç de kolay değildir. Bu nedenle söz konusu bakteriler ile mücadele etmek oldukça zordur.</a:t>
            </a:r>
          </a:p>
          <a:p>
            <a:pPr marL="0" indent="0">
              <a:buNone/>
            </a:pPr>
            <a:r>
              <a:rPr lang="tr-TR" sz="2000" dirty="0"/>
              <a:t> </a:t>
            </a:r>
            <a:r>
              <a:rPr lang="tr-TR" sz="2000" dirty="0" smtClean="0"/>
              <a:t>    </a:t>
            </a:r>
            <a:r>
              <a:rPr lang="tr-TR" sz="2000" b="1" dirty="0" smtClean="0"/>
              <a:t>Dışardan olan bulaşma kaynakları</a:t>
            </a:r>
          </a:p>
          <a:p>
            <a:pPr marL="0" indent="0">
              <a:buNone/>
            </a:pPr>
            <a:r>
              <a:rPr lang="tr-TR" sz="2000" dirty="0" smtClean="0"/>
              <a:t>  </a:t>
            </a:r>
            <a:r>
              <a:rPr lang="tr-TR" sz="2000" b="1" i="1" dirty="0" err="1" smtClean="0"/>
              <a:t>Listeria</a:t>
            </a:r>
            <a:r>
              <a:rPr lang="tr-TR" sz="2000" b="1" i="1" dirty="0" smtClean="0"/>
              <a:t> </a:t>
            </a:r>
            <a:r>
              <a:rPr lang="tr-TR" sz="2000" b="1" i="1" dirty="0" err="1" smtClean="0"/>
              <a:t>monocytogenes’in</a:t>
            </a:r>
            <a:r>
              <a:rPr lang="tr-TR" sz="2000" b="1" i="1" dirty="0" smtClean="0"/>
              <a:t> </a:t>
            </a:r>
            <a:r>
              <a:rPr lang="tr-TR" sz="2000" dirty="0" smtClean="0"/>
              <a:t>bulaşma yolunun çiğ süt ile olacağı açıktır. </a:t>
            </a:r>
            <a:r>
              <a:rPr lang="tr-TR" sz="2000" dirty="0" err="1" smtClean="0"/>
              <a:t>By</a:t>
            </a:r>
            <a:r>
              <a:rPr lang="tr-TR" sz="2000" dirty="0" smtClean="0"/>
              <a:t> bakterilerin uzun zamandan beri sütte </a:t>
            </a:r>
            <a:r>
              <a:rPr lang="tr-TR" sz="2000" dirty="0" err="1" smtClean="0"/>
              <a:t>mastitis</a:t>
            </a:r>
            <a:r>
              <a:rPr lang="tr-TR" sz="2000" dirty="0" smtClean="0"/>
              <a:t> etmeni olduğu, her ne kadar önemsiz bir durum gibi görünse de, toplanan sütlerden izole edilmesiyle ortaya çıkarılmıştır.</a:t>
            </a:r>
          </a:p>
          <a:p>
            <a:pPr marL="0" indent="0">
              <a:buNone/>
            </a:pPr>
            <a:r>
              <a:rPr lang="tr-TR" sz="2000" i="1" dirty="0"/>
              <a:t> 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L.monocytogenes</a:t>
            </a:r>
            <a:r>
              <a:rPr lang="tr-TR" sz="2000" i="1" dirty="0" smtClean="0"/>
              <a:t> </a:t>
            </a:r>
            <a:r>
              <a:rPr lang="tr-TR" sz="2000" dirty="0" smtClean="0"/>
              <a:t>dayanıklı bakterilerdendir. </a:t>
            </a:r>
            <a:r>
              <a:rPr lang="tr-TR" sz="2000" dirty="0" err="1" smtClean="0"/>
              <a:t>Psiktrotrof</a:t>
            </a:r>
            <a:r>
              <a:rPr lang="tr-TR" sz="2000" dirty="0" smtClean="0"/>
              <a:t>, soğuk derecelerde yavaşça  gelişmeye elverişlidir. Sütte </a:t>
            </a:r>
            <a:r>
              <a:rPr lang="tr-TR" sz="2000" dirty="0" err="1" smtClean="0"/>
              <a:t>generasyon</a:t>
            </a:r>
            <a:r>
              <a:rPr lang="tr-TR" sz="2000" dirty="0" smtClean="0"/>
              <a:t> zamanı 4 C de 1-2 gün, 10-12 C de 30-40 dakikadır. </a:t>
            </a:r>
            <a:r>
              <a:rPr lang="tr-TR" sz="2000" dirty="0" err="1" smtClean="0"/>
              <a:t>Ph</a:t>
            </a:r>
            <a:r>
              <a:rPr lang="tr-TR" sz="2000" dirty="0" smtClean="0"/>
              <a:t> 5.0-9.6 arasında çoğalabilir. </a:t>
            </a:r>
            <a:r>
              <a:rPr lang="tr-TR" sz="2000" dirty="0" err="1" smtClean="0"/>
              <a:t>Ph</a:t>
            </a:r>
            <a:r>
              <a:rPr lang="tr-TR" sz="2000" dirty="0" smtClean="0"/>
              <a:t> nötre yakın olduğunda daha aktif olarak çoğalır.%10-30’luk </a:t>
            </a:r>
            <a:r>
              <a:rPr lang="tr-TR" sz="2000" dirty="0" err="1" smtClean="0"/>
              <a:t>NaCl</a:t>
            </a:r>
            <a:r>
              <a:rPr lang="tr-TR" sz="2000" dirty="0" smtClean="0"/>
              <a:t> ortamında çoğalmadan uzun süre canlılığını sürdürür peynirde rastlanan tuz oranı gelişmelerini </a:t>
            </a:r>
            <a:r>
              <a:rPr lang="tr-TR" sz="2000" dirty="0" err="1" smtClean="0"/>
              <a:t>inhibe</a:t>
            </a:r>
            <a:r>
              <a:rPr lang="tr-TR" sz="2000" dirty="0" smtClean="0"/>
              <a:t> etmez. </a:t>
            </a:r>
            <a:r>
              <a:rPr lang="tr-TR" sz="2000" dirty="0" err="1" smtClean="0"/>
              <a:t>Nisin</a:t>
            </a:r>
            <a:r>
              <a:rPr lang="tr-TR" sz="2000" smtClean="0"/>
              <a:t>  gibi antibiyotik </a:t>
            </a:r>
            <a:r>
              <a:rPr lang="tr-TR" sz="2000" dirty="0" smtClean="0"/>
              <a:t>maddeler gelişmelerini geciktirir veya engellemesine rağmen bazı </a:t>
            </a:r>
            <a:r>
              <a:rPr lang="tr-TR" sz="2000" dirty="0" err="1" smtClean="0"/>
              <a:t>suşlar</a:t>
            </a:r>
            <a:r>
              <a:rPr lang="tr-TR" sz="2000" dirty="0" smtClean="0"/>
              <a:t> çok dayanıklıdır.  </a:t>
            </a:r>
            <a:r>
              <a:rPr lang="tr-TR" sz="2000" i="1" dirty="0" err="1" smtClean="0"/>
              <a:t>L.monocytogenes</a:t>
            </a:r>
            <a:r>
              <a:rPr lang="tr-TR" sz="2000" dirty="0"/>
              <a:t> </a:t>
            </a:r>
            <a:r>
              <a:rPr lang="tr-TR" sz="2000" dirty="0" smtClean="0"/>
              <a:t>süt ürünlerine göre çok farklı davranışı ortaya konmuştur. Süt tozlarında uzun süre yaşayabildikleri belirlenmiştir.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659282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712380" y="372139"/>
            <a:ext cx="789999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/>
              <a:t>    İşletme İçi Bulaşma yolları ve Kaynakları</a:t>
            </a:r>
            <a:endParaRPr lang="tr-TR" sz="2000" dirty="0" smtClean="0"/>
          </a:p>
          <a:p>
            <a:r>
              <a:rPr lang="tr-TR" sz="2000" dirty="0" err="1" smtClean="0"/>
              <a:t>Koliform</a:t>
            </a:r>
            <a:r>
              <a:rPr lang="tr-TR" sz="2000" dirty="0" smtClean="0"/>
              <a:t> bakterilerin bulaşma yolu olan peynirlerin fırçalama makineleri ile bu bakterilerin de bulaştığı ve buradan çevreye yayıldığı belirlenmiştir. Bununla birlikte şekilde </a:t>
            </a:r>
            <a:r>
              <a:rPr lang="tr-TR" sz="2000" dirty="0" err="1" smtClean="0"/>
              <a:t>Listeria’nın</a:t>
            </a:r>
            <a:r>
              <a:rPr lang="tr-TR" sz="2000" dirty="0" smtClean="0"/>
              <a:t> bir peynir işletmesinde, peynirin işlenmesi aşamasında hangi kaynaklar aracılığıyla bulaşabileceği topluca görülmektedir.</a:t>
            </a:r>
            <a:endParaRPr lang="tr-TR" sz="2000" dirty="0"/>
          </a:p>
        </p:txBody>
      </p:sp>
      <p:graphicFrame>
        <p:nvGraphicFramePr>
          <p:cNvPr id="6" name="Diyagram 5"/>
          <p:cNvGraphicFramePr/>
          <p:nvPr>
            <p:extLst>
              <p:ext uri="{D42A27DB-BD31-4B8C-83A1-F6EECF244321}">
                <p14:modId xmlns:p14="http://schemas.microsoft.com/office/powerpoint/2010/main" val="371366158"/>
              </p:ext>
            </p:extLst>
          </p:nvPr>
        </p:nvGraphicFramePr>
        <p:xfrm>
          <a:off x="1265274" y="2311131"/>
          <a:ext cx="5897525" cy="39405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19843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Freeform 208"/>
          <p:cNvSpPr/>
          <p:nvPr/>
        </p:nvSpPr>
        <p:spPr>
          <a:xfrm>
            <a:off x="87637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38100">
            <a:solidFill>
              <a:srgbClr val="FCC6B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9" name="Freeform 209"/>
          <p:cNvSpPr/>
          <p:nvPr/>
        </p:nvSpPr>
        <p:spPr>
          <a:xfrm>
            <a:off x="53035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0" name="Freeform 210"/>
          <p:cNvSpPr/>
          <p:nvPr/>
        </p:nvSpPr>
        <p:spPr>
          <a:xfrm>
            <a:off x="87783" y="0"/>
            <a:ext cx="0" cy="6857997"/>
          </a:xfrm>
          <a:custGeom>
            <a:avLst/>
            <a:gdLst>
              <a:gd name="connsiteX0" fmla="*/ 0 w 0"/>
              <a:gd name="connsiteY0" fmla="*/ 0 h 6857997"/>
              <a:gd name="connsiteX1" fmla="*/ 0 w 0"/>
              <a:gd name="connsiteY1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7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CC2AC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" name="Freeform 211"/>
          <p:cNvSpPr/>
          <p:nvPr/>
        </p:nvSpPr>
        <p:spPr>
          <a:xfrm>
            <a:off x="8992361" y="762"/>
            <a:ext cx="0" cy="6857238"/>
          </a:xfrm>
          <a:custGeom>
            <a:avLst/>
            <a:gdLst>
              <a:gd name="connsiteX0" fmla="*/ 0 w 0"/>
              <a:gd name="connsiteY0" fmla="*/ 0 h 6857238"/>
              <a:gd name="connsiteX1" fmla="*/ 0 w 0"/>
              <a:gd name="connsiteY1" fmla="*/ 6857238 h 68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238">
                <a:moveTo>
                  <a:pt x="0" y="0"/>
                </a:moveTo>
                <a:lnTo>
                  <a:pt x="0" y="6857238"/>
                </a:lnTo>
              </a:path>
            </a:pathLst>
          </a:custGeom>
          <a:ln w="19811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Freeform 212"/>
          <p:cNvSpPr/>
          <p:nvPr/>
        </p:nvSpPr>
        <p:spPr>
          <a:xfrm>
            <a:off x="8839200" y="0"/>
            <a:ext cx="304800" cy="6857999"/>
          </a:xfrm>
          <a:custGeom>
            <a:avLst/>
            <a:gdLst>
              <a:gd name="connsiteX0" fmla="*/ 0 w 304800"/>
              <a:gd name="connsiteY0" fmla="*/ 6857999 h 6857999"/>
              <a:gd name="connsiteX1" fmla="*/ 304800 w 304800"/>
              <a:gd name="connsiteY1" fmla="*/ 6857999 h 6857999"/>
              <a:gd name="connsiteX2" fmla="*/ 304800 w 304800"/>
              <a:gd name="connsiteY2" fmla="*/ 0 h 6857999"/>
              <a:gd name="connsiteX3" fmla="*/ 0 w 304800"/>
              <a:gd name="connsiteY3" fmla="*/ 0 h 6857999"/>
              <a:gd name="connsiteX4" fmla="*/ 0 w 30480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6857999">
                <a:moveTo>
                  <a:pt x="0" y="6857999"/>
                </a:moveTo>
                <a:lnTo>
                  <a:pt x="304800" y="6857999"/>
                </a:lnTo>
                <a:lnTo>
                  <a:pt x="3048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CC9B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" name="Freeform 213"/>
          <p:cNvSpPr/>
          <p:nvPr/>
        </p:nvSpPr>
        <p:spPr>
          <a:xfrm>
            <a:off x="8915400" y="0"/>
            <a:ext cx="0" cy="6857999"/>
          </a:xfrm>
          <a:custGeom>
            <a:avLst/>
            <a:gdLst>
              <a:gd name="connsiteX0" fmla="*/ 0 w 0"/>
              <a:gd name="connsiteY0" fmla="*/ 0 h 6857999"/>
              <a:gd name="connsiteX1" fmla="*/ 0 w 0"/>
              <a:gd name="connsiteY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857999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C8436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" name="Freeform 214"/>
          <p:cNvSpPr/>
          <p:nvPr/>
        </p:nvSpPr>
        <p:spPr>
          <a:xfrm>
            <a:off x="8134350" y="5695950"/>
            <a:ext cx="565150" cy="565150"/>
          </a:xfrm>
          <a:custGeom>
            <a:avLst/>
            <a:gdLst>
              <a:gd name="connsiteX0" fmla="*/ 22097 w 565150"/>
              <a:gd name="connsiteY0" fmla="*/ 293370 h 565150"/>
              <a:gd name="connsiteX1" fmla="*/ 296418 w 565150"/>
              <a:gd name="connsiteY1" fmla="*/ 19050 h 565150"/>
              <a:gd name="connsiteX2" fmla="*/ 570738 w 565150"/>
              <a:gd name="connsiteY2" fmla="*/ 293370 h 565150"/>
              <a:gd name="connsiteX3" fmla="*/ 296418 w 565150"/>
              <a:gd name="connsiteY3" fmla="*/ 567690 h 565150"/>
              <a:gd name="connsiteX4" fmla="*/ 22097 w 565150"/>
              <a:gd name="connsiteY4" fmla="*/ 293370 h 565150"/>
              <a:gd name="connsiteX5" fmla="*/ 22097 w 565150"/>
              <a:gd name="connsiteY5" fmla="*/ 293370 h 565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5150" h="565150">
                <a:moveTo>
                  <a:pt x="22097" y="293370"/>
                </a:moveTo>
                <a:cubicBezTo>
                  <a:pt x="22097" y="141871"/>
                  <a:pt x="144906" y="19050"/>
                  <a:pt x="296418" y="19050"/>
                </a:cubicBezTo>
                <a:cubicBezTo>
                  <a:pt x="447929" y="19050"/>
                  <a:pt x="570738" y="141871"/>
                  <a:pt x="570738" y="293370"/>
                </a:cubicBezTo>
                <a:cubicBezTo>
                  <a:pt x="570738" y="444868"/>
                  <a:pt x="447929" y="567690"/>
                  <a:pt x="296418" y="567690"/>
                </a:cubicBezTo>
                <a:cubicBezTo>
                  <a:pt x="144906" y="567690"/>
                  <a:pt x="22097" y="444868"/>
                  <a:pt x="22097" y="293370"/>
                </a:cubicBezTo>
                <a:lnTo>
                  <a:pt x="22097" y="293370"/>
                </a:lnTo>
                <a:close/>
              </a:path>
            </a:pathLst>
          </a:custGeom>
          <a:solidFill>
            <a:srgbClr val="FC8436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" name="Freeform 215"/>
          <p:cNvSpPr/>
          <p:nvPr/>
        </p:nvSpPr>
        <p:spPr>
          <a:xfrm>
            <a:off x="0" y="692785"/>
            <a:ext cx="1424050" cy="3522980"/>
          </a:xfrm>
          <a:custGeom>
            <a:avLst/>
            <a:gdLst>
              <a:gd name="connsiteX0" fmla="*/ 0 w 1424050"/>
              <a:gd name="connsiteY0" fmla="*/ 3522980 h 3522980"/>
              <a:gd name="connsiteX1" fmla="*/ 1424050 w 1424050"/>
              <a:gd name="connsiteY1" fmla="*/ 3522980 h 3522980"/>
              <a:gd name="connsiteX2" fmla="*/ 1424050 w 1424050"/>
              <a:gd name="connsiteY2" fmla="*/ 0 h 3522980"/>
              <a:gd name="connsiteX3" fmla="*/ 0 w 1424050"/>
              <a:gd name="connsiteY3" fmla="*/ 0 h 3522980"/>
              <a:gd name="connsiteX4" fmla="*/ 0 w 1424050"/>
              <a:gd name="connsiteY4" fmla="*/ 3522980 h 3522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24050" h="3522980">
                <a:moveTo>
                  <a:pt x="0" y="3522980"/>
                </a:moveTo>
                <a:lnTo>
                  <a:pt x="1424050" y="3522980"/>
                </a:lnTo>
                <a:lnTo>
                  <a:pt x="1424050" y="0"/>
                </a:lnTo>
                <a:lnTo>
                  <a:pt x="0" y="0"/>
                </a:lnTo>
                <a:lnTo>
                  <a:pt x="0" y="3522980"/>
                </a:lnTo>
                <a:close/>
              </a:path>
            </a:pathLst>
          </a:custGeom>
          <a:solidFill>
            <a:srgbClr val="767A83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" name="Freeform 216"/>
          <p:cNvSpPr/>
          <p:nvPr/>
        </p:nvSpPr>
        <p:spPr>
          <a:xfrm>
            <a:off x="1403350" y="666750"/>
            <a:ext cx="1885950" cy="3536950"/>
          </a:xfrm>
          <a:custGeom>
            <a:avLst/>
            <a:gdLst>
              <a:gd name="connsiteX0" fmla="*/ 20700 w 1885950"/>
              <a:gd name="connsiteY0" fmla="*/ 3549015 h 3536950"/>
              <a:gd name="connsiteX1" fmla="*/ 1894458 w 1885950"/>
              <a:gd name="connsiteY1" fmla="*/ 3549015 h 3536950"/>
              <a:gd name="connsiteX2" fmla="*/ 1894458 w 1885950"/>
              <a:gd name="connsiteY2" fmla="*/ 26035 h 3536950"/>
              <a:gd name="connsiteX3" fmla="*/ 20700 w 1885950"/>
              <a:gd name="connsiteY3" fmla="*/ 26035 h 3536950"/>
              <a:gd name="connsiteX4" fmla="*/ 20700 w 1885950"/>
              <a:gd name="connsiteY4" fmla="*/ 3549015 h 3536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85950" h="3536950">
                <a:moveTo>
                  <a:pt x="20700" y="3549015"/>
                </a:moveTo>
                <a:lnTo>
                  <a:pt x="1894458" y="3549015"/>
                </a:lnTo>
                <a:lnTo>
                  <a:pt x="1894458" y="26035"/>
                </a:lnTo>
                <a:lnTo>
                  <a:pt x="20700" y="26035"/>
                </a:lnTo>
                <a:lnTo>
                  <a:pt x="20700" y="3549015"/>
                </a:lnTo>
                <a:close/>
              </a:path>
            </a:pathLst>
          </a:custGeom>
          <a:solidFill>
            <a:srgbClr val="767A83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Freeform 217"/>
          <p:cNvSpPr/>
          <p:nvPr/>
        </p:nvSpPr>
        <p:spPr>
          <a:xfrm>
            <a:off x="3270250" y="666750"/>
            <a:ext cx="996950" cy="3536950"/>
          </a:xfrm>
          <a:custGeom>
            <a:avLst/>
            <a:gdLst>
              <a:gd name="connsiteX0" fmla="*/ 27559 w 996950"/>
              <a:gd name="connsiteY0" fmla="*/ 3549015 h 3536950"/>
              <a:gd name="connsiteX1" fmla="*/ 1001915 w 996950"/>
              <a:gd name="connsiteY1" fmla="*/ 3549015 h 3536950"/>
              <a:gd name="connsiteX2" fmla="*/ 1001915 w 996950"/>
              <a:gd name="connsiteY2" fmla="*/ 26035 h 3536950"/>
              <a:gd name="connsiteX3" fmla="*/ 27559 w 996950"/>
              <a:gd name="connsiteY3" fmla="*/ 26035 h 3536950"/>
              <a:gd name="connsiteX4" fmla="*/ 27559 w 996950"/>
              <a:gd name="connsiteY4" fmla="*/ 3549015 h 3536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6950" h="3536950">
                <a:moveTo>
                  <a:pt x="27559" y="3549015"/>
                </a:moveTo>
                <a:lnTo>
                  <a:pt x="1001915" y="3549015"/>
                </a:lnTo>
                <a:lnTo>
                  <a:pt x="1001915" y="26035"/>
                </a:lnTo>
                <a:lnTo>
                  <a:pt x="27559" y="26035"/>
                </a:lnTo>
                <a:lnTo>
                  <a:pt x="27559" y="3549015"/>
                </a:lnTo>
                <a:close/>
              </a:path>
            </a:pathLst>
          </a:custGeom>
          <a:solidFill>
            <a:srgbClr val="767A83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8" name="Freeform 218"/>
          <p:cNvSpPr/>
          <p:nvPr/>
        </p:nvSpPr>
        <p:spPr>
          <a:xfrm>
            <a:off x="4248150" y="666750"/>
            <a:ext cx="1212850" cy="3536950"/>
          </a:xfrm>
          <a:custGeom>
            <a:avLst/>
            <a:gdLst>
              <a:gd name="connsiteX0" fmla="*/ 24003 w 1212850"/>
              <a:gd name="connsiteY0" fmla="*/ 3549015 h 3536950"/>
              <a:gd name="connsiteX1" fmla="*/ 1223213 w 1212850"/>
              <a:gd name="connsiteY1" fmla="*/ 3549015 h 3536950"/>
              <a:gd name="connsiteX2" fmla="*/ 1223213 w 1212850"/>
              <a:gd name="connsiteY2" fmla="*/ 26035 h 3536950"/>
              <a:gd name="connsiteX3" fmla="*/ 24003 w 1212850"/>
              <a:gd name="connsiteY3" fmla="*/ 26035 h 3536950"/>
              <a:gd name="connsiteX4" fmla="*/ 24003 w 1212850"/>
              <a:gd name="connsiteY4" fmla="*/ 3549015 h 3536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2850" h="3536950">
                <a:moveTo>
                  <a:pt x="24003" y="3549015"/>
                </a:moveTo>
                <a:lnTo>
                  <a:pt x="1223213" y="3549015"/>
                </a:lnTo>
                <a:lnTo>
                  <a:pt x="1223213" y="26035"/>
                </a:lnTo>
                <a:lnTo>
                  <a:pt x="24003" y="26035"/>
                </a:lnTo>
                <a:lnTo>
                  <a:pt x="24003" y="3549015"/>
                </a:lnTo>
                <a:close/>
              </a:path>
            </a:pathLst>
          </a:custGeom>
          <a:solidFill>
            <a:srgbClr val="767A83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9" name="Freeform 219"/>
          <p:cNvSpPr/>
          <p:nvPr/>
        </p:nvSpPr>
        <p:spPr>
          <a:xfrm>
            <a:off x="5441950" y="666750"/>
            <a:ext cx="1377950" cy="2114550"/>
          </a:xfrm>
          <a:custGeom>
            <a:avLst/>
            <a:gdLst>
              <a:gd name="connsiteX0" fmla="*/ 29464 w 1377950"/>
              <a:gd name="connsiteY0" fmla="*/ 2117725 h 2114550"/>
              <a:gd name="connsiteX1" fmla="*/ 1378584 w 1377950"/>
              <a:gd name="connsiteY1" fmla="*/ 2117725 h 2114550"/>
              <a:gd name="connsiteX2" fmla="*/ 1378584 w 1377950"/>
              <a:gd name="connsiteY2" fmla="*/ 25907 h 2114550"/>
              <a:gd name="connsiteX3" fmla="*/ 29464 w 1377950"/>
              <a:gd name="connsiteY3" fmla="*/ 25907 h 2114550"/>
              <a:gd name="connsiteX4" fmla="*/ 29464 w 1377950"/>
              <a:gd name="connsiteY4" fmla="*/ 2117725 h 211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77950" h="2114550">
                <a:moveTo>
                  <a:pt x="29464" y="2117725"/>
                </a:moveTo>
                <a:lnTo>
                  <a:pt x="1378584" y="2117725"/>
                </a:lnTo>
                <a:lnTo>
                  <a:pt x="1378584" y="25907"/>
                </a:lnTo>
                <a:lnTo>
                  <a:pt x="29464" y="25907"/>
                </a:lnTo>
                <a:lnTo>
                  <a:pt x="29464" y="2117725"/>
                </a:lnTo>
                <a:close/>
              </a:path>
            </a:pathLst>
          </a:custGeom>
          <a:solidFill>
            <a:srgbClr val="767A83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" name="Freeform 220"/>
          <p:cNvSpPr/>
          <p:nvPr/>
        </p:nvSpPr>
        <p:spPr>
          <a:xfrm>
            <a:off x="6800850" y="666750"/>
            <a:ext cx="1581150" cy="2114550"/>
          </a:xfrm>
          <a:custGeom>
            <a:avLst/>
            <a:gdLst>
              <a:gd name="connsiteX0" fmla="*/ 19684 w 1581150"/>
              <a:gd name="connsiteY0" fmla="*/ 2117725 h 2114550"/>
              <a:gd name="connsiteX1" fmla="*/ 1593595 w 1581150"/>
              <a:gd name="connsiteY1" fmla="*/ 2117725 h 2114550"/>
              <a:gd name="connsiteX2" fmla="*/ 1593595 w 1581150"/>
              <a:gd name="connsiteY2" fmla="*/ 25907 h 2114550"/>
              <a:gd name="connsiteX3" fmla="*/ 19684 w 1581150"/>
              <a:gd name="connsiteY3" fmla="*/ 25907 h 2114550"/>
              <a:gd name="connsiteX4" fmla="*/ 19684 w 1581150"/>
              <a:gd name="connsiteY4" fmla="*/ 2117725 h 211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81150" h="2114550">
                <a:moveTo>
                  <a:pt x="19684" y="2117725"/>
                </a:moveTo>
                <a:lnTo>
                  <a:pt x="1593595" y="2117725"/>
                </a:lnTo>
                <a:lnTo>
                  <a:pt x="1593595" y="25907"/>
                </a:lnTo>
                <a:lnTo>
                  <a:pt x="19684" y="25907"/>
                </a:lnTo>
                <a:lnTo>
                  <a:pt x="19684" y="2117725"/>
                </a:lnTo>
                <a:close/>
              </a:path>
            </a:pathLst>
          </a:custGeom>
          <a:solidFill>
            <a:srgbClr val="767A83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" name="Freeform 221"/>
          <p:cNvSpPr/>
          <p:nvPr/>
        </p:nvSpPr>
        <p:spPr>
          <a:xfrm>
            <a:off x="8362950" y="666750"/>
            <a:ext cx="768350" cy="2114550"/>
          </a:xfrm>
          <a:custGeom>
            <a:avLst/>
            <a:gdLst>
              <a:gd name="connsiteX0" fmla="*/ 31495 w 768350"/>
              <a:gd name="connsiteY0" fmla="*/ 2117725 h 2114550"/>
              <a:gd name="connsiteX1" fmla="*/ 780998 w 768350"/>
              <a:gd name="connsiteY1" fmla="*/ 2117725 h 2114550"/>
              <a:gd name="connsiteX2" fmla="*/ 780998 w 768350"/>
              <a:gd name="connsiteY2" fmla="*/ 25907 h 2114550"/>
              <a:gd name="connsiteX3" fmla="*/ 31495 w 768350"/>
              <a:gd name="connsiteY3" fmla="*/ 25907 h 2114550"/>
              <a:gd name="connsiteX4" fmla="*/ 31495 w 768350"/>
              <a:gd name="connsiteY4" fmla="*/ 2117725 h 211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8350" h="2114550">
                <a:moveTo>
                  <a:pt x="31495" y="2117725"/>
                </a:moveTo>
                <a:lnTo>
                  <a:pt x="780998" y="2117725"/>
                </a:lnTo>
                <a:lnTo>
                  <a:pt x="780998" y="25907"/>
                </a:lnTo>
                <a:lnTo>
                  <a:pt x="31495" y="25907"/>
                </a:lnTo>
                <a:lnTo>
                  <a:pt x="31495" y="2117725"/>
                </a:lnTo>
                <a:close/>
              </a:path>
            </a:pathLst>
          </a:custGeom>
          <a:solidFill>
            <a:srgbClr val="767A83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2" name="Freeform 222"/>
          <p:cNvSpPr/>
          <p:nvPr/>
        </p:nvSpPr>
        <p:spPr>
          <a:xfrm>
            <a:off x="5441950" y="2762250"/>
            <a:ext cx="692150" cy="1441450"/>
          </a:xfrm>
          <a:custGeom>
            <a:avLst/>
            <a:gdLst>
              <a:gd name="connsiteX0" fmla="*/ 29464 w 692150"/>
              <a:gd name="connsiteY0" fmla="*/ 1453515 h 1441450"/>
              <a:gd name="connsiteX1" fmla="*/ 704024 w 692150"/>
              <a:gd name="connsiteY1" fmla="*/ 1453515 h 1441450"/>
              <a:gd name="connsiteX2" fmla="*/ 704024 w 692150"/>
              <a:gd name="connsiteY2" fmla="*/ 22225 h 1441450"/>
              <a:gd name="connsiteX3" fmla="*/ 29464 w 692150"/>
              <a:gd name="connsiteY3" fmla="*/ 22225 h 1441450"/>
              <a:gd name="connsiteX4" fmla="*/ 29464 w 692150"/>
              <a:gd name="connsiteY4" fmla="*/ 1453515 h 1441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150" h="1441450">
                <a:moveTo>
                  <a:pt x="29464" y="1453515"/>
                </a:moveTo>
                <a:lnTo>
                  <a:pt x="704024" y="1453515"/>
                </a:lnTo>
                <a:lnTo>
                  <a:pt x="704024" y="22225"/>
                </a:lnTo>
                <a:lnTo>
                  <a:pt x="29464" y="22225"/>
                </a:lnTo>
                <a:lnTo>
                  <a:pt x="29464" y="1453515"/>
                </a:lnTo>
                <a:close/>
              </a:path>
            </a:pathLst>
          </a:custGeom>
          <a:solidFill>
            <a:srgbClr val="D4D5D8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Freeform 223"/>
          <p:cNvSpPr/>
          <p:nvPr/>
        </p:nvSpPr>
        <p:spPr>
          <a:xfrm>
            <a:off x="6115050" y="2762250"/>
            <a:ext cx="704850" cy="1441450"/>
          </a:xfrm>
          <a:custGeom>
            <a:avLst/>
            <a:gdLst>
              <a:gd name="connsiteX0" fmla="*/ 30860 w 704850"/>
              <a:gd name="connsiteY0" fmla="*/ 1453515 h 1441450"/>
              <a:gd name="connsiteX1" fmla="*/ 705421 w 704850"/>
              <a:gd name="connsiteY1" fmla="*/ 1453515 h 1441450"/>
              <a:gd name="connsiteX2" fmla="*/ 705421 w 704850"/>
              <a:gd name="connsiteY2" fmla="*/ 22225 h 1441450"/>
              <a:gd name="connsiteX3" fmla="*/ 30860 w 704850"/>
              <a:gd name="connsiteY3" fmla="*/ 22225 h 1441450"/>
              <a:gd name="connsiteX4" fmla="*/ 30860 w 704850"/>
              <a:gd name="connsiteY4" fmla="*/ 1453515 h 1441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4850" h="1441450">
                <a:moveTo>
                  <a:pt x="30860" y="1453515"/>
                </a:moveTo>
                <a:lnTo>
                  <a:pt x="705421" y="1453515"/>
                </a:lnTo>
                <a:lnTo>
                  <a:pt x="705421" y="22225"/>
                </a:lnTo>
                <a:lnTo>
                  <a:pt x="30860" y="22225"/>
                </a:lnTo>
                <a:lnTo>
                  <a:pt x="30860" y="1453515"/>
                </a:lnTo>
                <a:close/>
              </a:path>
            </a:pathLst>
          </a:custGeom>
          <a:solidFill>
            <a:srgbClr val="D4D5D8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4" name="Freeform 224"/>
          <p:cNvSpPr/>
          <p:nvPr/>
        </p:nvSpPr>
        <p:spPr>
          <a:xfrm>
            <a:off x="6800850" y="2762250"/>
            <a:ext cx="831850" cy="1441450"/>
          </a:xfrm>
          <a:custGeom>
            <a:avLst/>
            <a:gdLst>
              <a:gd name="connsiteX0" fmla="*/ 19684 w 831850"/>
              <a:gd name="connsiteY0" fmla="*/ 1453515 h 1441450"/>
              <a:gd name="connsiteX1" fmla="*/ 844143 w 831850"/>
              <a:gd name="connsiteY1" fmla="*/ 1453515 h 1441450"/>
              <a:gd name="connsiteX2" fmla="*/ 844143 w 831850"/>
              <a:gd name="connsiteY2" fmla="*/ 22225 h 1441450"/>
              <a:gd name="connsiteX3" fmla="*/ 19684 w 831850"/>
              <a:gd name="connsiteY3" fmla="*/ 22225 h 1441450"/>
              <a:gd name="connsiteX4" fmla="*/ 19684 w 831850"/>
              <a:gd name="connsiteY4" fmla="*/ 1453515 h 1441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1850" h="1441450">
                <a:moveTo>
                  <a:pt x="19684" y="1453515"/>
                </a:moveTo>
                <a:lnTo>
                  <a:pt x="844143" y="1453515"/>
                </a:lnTo>
                <a:lnTo>
                  <a:pt x="844143" y="22225"/>
                </a:lnTo>
                <a:lnTo>
                  <a:pt x="19684" y="22225"/>
                </a:lnTo>
                <a:lnTo>
                  <a:pt x="19684" y="1453515"/>
                </a:lnTo>
                <a:close/>
              </a:path>
            </a:pathLst>
          </a:custGeom>
          <a:solidFill>
            <a:srgbClr val="D4D5D8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Freeform 225"/>
          <p:cNvSpPr/>
          <p:nvPr/>
        </p:nvSpPr>
        <p:spPr>
          <a:xfrm>
            <a:off x="7613650" y="2762250"/>
            <a:ext cx="768350" cy="1441450"/>
          </a:xfrm>
          <a:custGeom>
            <a:avLst/>
            <a:gdLst>
              <a:gd name="connsiteX0" fmla="*/ 31368 w 768350"/>
              <a:gd name="connsiteY0" fmla="*/ 1453515 h 1441450"/>
              <a:gd name="connsiteX1" fmla="*/ 780871 w 768350"/>
              <a:gd name="connsiteY1" fmla="*/ 1453515 h 1441450"/>
              <a:gd name="connsiteX2" fmla="*/ 780871 w 768350"/>
              <a:gd name="connsiteY2" fmla="*/ 22225 h 1441450"/>
              <a:gd name="connsiteX3" fmla="*/ 31368 w 768350"/>
              <a:gd name="connsiteY3" fmla="*/ 22225 h 1441450"/>
              <a:gd name="connsiteX4" fmla="*/ 31368 w 768350"/>
              <a:gd name="connsiteY4" fmla="*/ 1453515 h 1441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8350" h="1441450">
                <a:moveTo>
                  <a:pt x="31368" y="1453515"/>
                </a:moveTo>
                <a:lnTo>
                  <a:pt x="780871" y="1453515"/>
                </a:lnTo>
                <a:lnTo>
                  <a:pt x="780871" y="22225"/>
                </a:lnTo>
                <a:lnTo>
                  <a:pt x="31368" y="22225"/>
                </a:lnTo>
                <a:lnTo>
                  <a:pt x="31368" y="1453515"/>
                </a:lnTo>
                <a:close/>
              </a:path>
            </a:pathLst>
          </a:custGeom>
          <a:solidFill>
            <a:srgbClr val="D4D5D8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6" name="Freeform 226"/>
          <p:cNvSpPr/>
          <p:nvPr/>
        </p:nvSpPr>
        <p:spPr>
          <a:xfrm>
            <a:off x="8362950" y="2762250"/>
            <a:ext cx="768350" cy="1441450"/>
          </a:xfrm>
          <a:custGeom>
            <a:avLst/>
            <a:gdLst>
              <a:gd name="connsiteX0" fmla="*/ 31495 w 768350"/>
              <a:gd name="connsiteY0" fmla="*/ 1453515 h 1441450"/>
              <a:gd name="connsiteX1" fmla="*/ 780998 w 768350"/>
              <a:gd name="connsiteY1" fmla="*/ 1453515 h 1441450"/>
              <a:gd name="connsiteX2" fmla="*/ 780998 w 768350"/>
              <a:gd name="connsiteY2" fmla="*/ 22225 h 1441450"/>
              <a:gd name="connsiteX3" fmla="*/ 31495 w 768350"/>
              <a:gd name="connsiteY3" fmla="*/ 22225 h 1441450"/>
              <a:gd name="connsiteX4" fmla="*/ 31495 w 768350"/>
              <a:gd name="connsiteY4" fmla="*/ 1453515 h 1441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8350" h="1441450">
                <a:moveTo>
                  <a:pt x="31495" y="1453515"/>
                </a:moveTo>
                <a:lnTo>
                  <a:pt x="780998" y="1453515"/>
                </a:lnTo>
                <a:lnTo>
                  <a:pt x="780998" y="22225"/>
                </a:lnTo>
                <a:lnTo>
                  <a:pt x="31495" y="22225"/>
                </a:lnTo>
                <a:lnTo>
                  <a:pt x="31495" y="1453515"/>
                </a:lnTo>
                <a:close/>
              </a:path>
            </a:pathLst>
          </a:custGeom>
          <a:solidFill>
            <a:srgbClr val="D4D5D8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Freeform 227"/>
          <p:cNvSpPr/>
          <p:nvPr/>
        </p:nvSpPr>
        <p:spPr>
          <a:xfrm>
            <a:off x="0" y="4215739"/>
            <a:ext cx="1424050" cy="770661"/>
          </a:xfrm>
          <a:custGeom>
            <a:avLst/>
            <a:gdLst>
              <a:gd name="connsiteX0" fmla="*/ 0 w 1424050"/>
              <a:gd name="connsiteY0" fmla="*/ 770661 h 770661"/>
              <a:gd name="connsiteX1" fmla="*/ 1424050 w 1424050"/>
              <a:gd name="connsiteY1" fmla="*/ 770661 h 770661"/>
              <a:gd name="connsiteX2" fmla="*/ 1424050 w 1424050"/>
              <a:gd name="connsiteY2" fmla="*/ 0 h 770661"/>
              <a:gd name="connsiteX3" fmla="*/ 0 w 1424050"/>
              <a:gd name="connsiteY3" fmla="*/ 0 h 770661"/>
              <a:gd name="connsiteX4" fmla="*/ 0 w 1424050"/>
              <a:gd name="connsiteY4" fmla="*/ 770661 h 7706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24050" h="770661">
                <a:moveTo>
                  <a:pt x="0" y="770661"/>
                </a:moveTo>
                <a:lnTo>
                  <a:pt x="1424050" y="770661"/>
                </a:lnTo>
                <a:lnTo>
                  <a:pt x="1424050" y="0"/>
                </a:lnTo>
                <a:lnTo>
                  <a:pt x="0" y="0"/>
                </a:lnTo>
                <a:lnTo>
                  <a:pt x="0" y="770661"/>
                </a:lnTo>
                <a:close/>
              </a:path>
            </a:pathLst>
          </a:custGeom>
          <a:solidFill>
            <a:srgbClr val="EAEAE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Freeform 228"/>
          <p:cNvSpPr/>
          <p:nvPr/>
        </p:nvSpPr>
        <p:spPr>
          <a:xfrm>
            <a:off x="1403350" y="4184650"/>
            <a:ext cx="1885950" cy="793750"/>
          </a:xfrm>
          <a:custGeom>
            <a:avLst/>
            <a:gdLst>
              <a:gd name="connsiteX0" fmla="*/ 20700 w 1885950"/>
              <a:gd name="connsiteY0" fmla="*/ 801751 h 793750"/>
              <a:gd name="connsiteX1" fmla="*/ 1894458 w 1885950"/>
              <a:gd name="connsiteY1" fmla="*/ 801751 h 793750"/>
              <a:gd name="connsiteX2" fmla="*/ 1894458 w 1885950"/>
              <a:gd name="connsiteY2" fmla="*/ 31089 h 793750"/>
              <a:gd name="connsiteX3" fmla="*/ 20700 w 1885950"/>
              <a:gd name="connsiteY3" fmla="*/ 31089 h 793750"/>
              <a:gd name="connsiteX4" fmla="*/ 20700 w 1885950"/>
              <a:gd name="connsiteY4" fmla="*/ 801751 h 793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85950" h="793750">
                <a:moveTo>
                  <a:pt x="20700" y="801751"/>
                </a:moveTo>
                <a:lnTo>
                  <a:pt x="1894458" y="801751"/>
                </a:lnTo>
                <a:lnTo>
                  <a:pt x="1894458" y="31089"/>
                </a:lnTo>
                <a:lnTo>
                  <a:pt x="20700" y="31089"/>
                </a:lnTo>
                <a:lnTo>
                  <a:pt x="20700" y="801751"/>
                </a:lnTo>
                <a:close/>
              </a:path>
            </a:pathLst>
          </a:custGeom>
          <a:solidFill>
            <a:srgbClr val="EAEAE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Freeform 229"/>
          <p:cNvSpPr/>
          <p:nvPr/>
        </p:nvSpPr>
        <p:spPr>
          <a:xfrm>
            <a:off x="3270250" y="4184650"/>
            <a:ext cx="996950" cy="793750"/>
          </a:xfrm>
          <a:custGeom>
            <a:avLst/>
            <a:gdLst>
              <a:gd name="connsiteX0" fmla="*/ 27559 w 996950"/>
              <a:gd name="connsiteY0" fmla="*/ 801751 h 793750"/>
              <a:gd name="connsiteX1" fmla="*/ 1001915 w 996950"/>
              <a:gd name="connsiteY1" fmla="*/ 801751 h 793750"/>
              <a:gd name="connsiteX2" fmla="*/ 1001915 w 996950"/>
              <a:gd name="connsiteY2" fmla="*/ 31089 h 793750"/>
              <a:gd name="connsiteX3" fmla="*/ 27559 w 996950"/>
              <a:gd name="connsiteY3" fmla="*/ 31089 h 793750"/>
              <a:gd name="connsiteX4" fmla="*/ 27559 w 996950"/>
              <a:gd name="connsiteY4" fmla="*/ 801751 h 793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6950" h="793750">
                <a:moveTo>
                  <a:pt x="27559" y="801751"/>
                </a:moveTo>
                <a:lnTo>
                  <a:pt x="1001915" y="801751"/>
                </a:lnTo>
                <a:lnTo>
                  <a:pt x="1001915" y="31089"/>
                </a:lnTo>
                <a:lnTo>
                  <a:pt x="27559" y="31089"/>
                </a:lnTo>
                <a:lnTo>
                  <a:pt x="27559" y="801751"/>
                </a:lnTo>
                <a:close/>
              </a:path>
            </a:pathLst>
          </a:custGeom>
          <a:solidFill>
            <a:srgbClr val="EAEAE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0" name="Freeform 230"/>
          <p:cNvSpPr/>
          <p:nvPr/>
        </p:nvSpPr>
        <p:spPr>
          <a:xfrm>
            <a:off x="4248150" y="4184650"/>
            <a:ext cx="1212850" cy="793750"/>
          </a:xfrm>
          <a:custGeom>
            <a:avLst/>
            <a:gdLst>
              <a:gd name="connsiteX0" fmla="*/ 24003 w 1212850"/>
              <a:gd name="connsiteY0" fmla="*/ 801751 h 793750"/>
              <a:gd name="connsiteX1" fmla="*/ 1223213 w 1212850"/>
              <a:gd name="connsiteY1" fmla="*/ 801751 h 793750"/>
              <a:gd name="connsiteX2" fmla="*/ 1223213 w 1212850"/>
              <a:gd name="connsiteY2" fmla="*/ 31089 h 793750"/>
              <a:gd name="connsiteX3" fmla="*/ 24003 w 1212850"/>
              <a:gd name="connsiteY3" fmla="*/ 31089 h 793750"/>
              <a:gd name="connsiteX4" fmla="*/ 24003 w 1212850"/>
              <a:gd name="connsiteY4" fmla="*/ 801751 h 793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2850" h="793750">
                <a:moveTo>
                  <a:pt x="24003" y="801751"/>
                </a:moveTo>
                <a:lnTo>
                  <a:pt x="1223213" y="801751"/>
                </a:lnTo>
                <a:lnTo>
                  <a:pt x="1223213" y="31089"/>
                </a:lnTo>
                <a:lnTo>
                  <a:pt x="24003" y="31089"/>
                </a:lnTo>
                <a:lnTo>
                  <a:pt x="24003" y="801751"/>
                </a:lnTo>
                <a:close/>
              </a:path>
            </a:pathLst>
          </a:custGeom>
          <a:solidFill>
            <a:srgbClr val="EAEAE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Freeform 231"/>
          <p:cNvSpPr/>
          <p:nvPr/>
        </p:nvSpPr>
        <p:spPr>
          <a:xfrm>
            <a:off x="5441950" y="4184650"/>
            <a:ext cx="692150" cy="793750"/>
          </a:xfrm>
          <a:custGeom>
            <a:avLst/>
            <a:gdLst>
              <a:gd name="connsiteX0" fmla="*/ 29464 w 692150"/>
              <a:gd name="connsiteY0" fmla="*/ 801751 h 793750"/>
              <a:gd name="connsiteX1" fmla="*/ 704024 w 692150"/>
              <a:gd name="connsiteY1" fmla="*/ 801751 h 793750"/>
              <a:gd name="connsiteX2" fmla="*/ 704024 w 692150"/>
              <a:gd name="connsiteY2" fmla="*/ 31089 h 793750"/>
              <a:gd name="connsiteX3" fmla="*/ 29464 w 692150"/>
              <a:gd name="connsiteY3" fmla="*/ 31089 h 793750"/>
              <a:gd name="connsiteX4" fmla="*/ 29464 w 692150"/>
              <a:gd name="connsiteY4" fmla="*/ 801751 h 793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150" h="793750">
                <a:moveTo>
                  <a:pt x="29464" y="801751"/>
                </a:moveTo>
                <a:lnTo>
                  <a:pt x="704024" y="801751"/>
                </a:lnTo>
                <a:lnTo>
                  <a:pt x="704024" y="31089"/>
                </a:lnTo>
                <a:lnTo>
                  <a:pt x="29464" y="31089"/>
                </a:lnTo>
                <a:lnTo>
                  <a:pt x="29464" y="801751"/>
                </a:lnTo>
                <a:close/>
              </a:path>
            </a:pathLst>
          </a:custGeom>
          <a:solidFill>
            <a:srgbClr val="EAEAE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2" name="Freeform 232"/>
          <p:cNvSpPr/>
          <p:nvPr/>
        </p:nvSpPr>
        <p:spPr>
          <a:xfrm>
            <a:off x="6115050" y="4184650"/>
            <a:ext cx="704850" cy="793750"/>
          </a:xfrm>
          <a:custGeom>
            <a:avLst/>
            <a:gdLst>
              <a:gd name="connsiteX0" fmla="*/ 30860 w 704850"/>
              <a:gd name="connsiteY0" fmla="*/ 801751 h 793750"/>
              <a:gd name="connsiteX1" fmla="*/ 705421 w 704850"/>
              <a:gd name="connsiteY1" fmla="*/ 801751 h 793750"/>
              <a:gd name="connsiteX2" fmla="*/ 705421 w 704850"/>
              <a:gd name="connsiteY2" fmla="*/ 31089 h 793750"/>
              <a:gd name="connsiteX3" fmla="*/ 30860 w 704850"/>
              <a:gd name="connsiteY3" fmla="*/ 31089 h 793750"/>
              <a:gd name="connsiteX4" fmla="*/ 30860 w 704850"/>
              <a:gd name="connsiteY4" fmla="*/ 801751 h 793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4850" h="793750">
                <a:moveTo>
                  <a:pt x="30860" y="801751"/>
                </a:moveTo>
                <a:lnTo>
                  <a:pt x="705421" y="801751"/>
                </a:lnTo>
                <a:lnTo>
                  <a:pt x="705421" y="31089"/>
                </a:lnTo>
                <a:lnTo>
                  <a:pt x="30860" y="31089"/>
                </a:lnTo>
                <a:lnTo>
                  <a:pt x="30860" y="801751"/>
                </a:lnTo>
                <a:close/>
              </a:path>
            </a:pathLst>
          </a:custGeom>
          <a:solidFill>
            <a:srgbClr val="EAEAE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3" name="Freeform 233"/>
          <p:cNvSpPr/>
          <p:nvPr/>
        </p:nvSpPr>
        <p:spPr>
          <a:xfrm>
            <a:off x="6800850" y="4184650"/>
            <a:ext cx="831850" cy="793750"/>
          </a:xfrm>
          <a:custGeom>
            <a:avLst/>
            <a:gdLst>
              <a:gd name="connsiteX0" fmla="*/ 19684 w 831850"/>
              <a:gd name="connsiteY0" fmla="*/ 801751 h 793750"/>
              <a:gd name="connsiteX1" fmla="*/ 844143 w 831850"/>
              <a:gd name="connsiteY1" fmla="*/ 801751 h 793750"/>
              <a:gd name="connsiteX2" fmla="*/ 844143 w 831850"/>
              <a:gd name="connsiteY2" fmla="*/ 31089 h 793750"/>
              <a:gd name="connsiteX3" fmla="*/ 19684 w 831850"/>
              <a:gd name="connsiteY3" fmla="*/ 31089 h 793750"/>
              <a:gd name="connsiteX4" fmla="*/ 19684 w 831850"/>
              <a:gd name="connsiteY4" fmla="*/ 801751 h 793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1850" h="793750">
                <a:moveTo>
                  <a:pt x="19684" y="801751"/>
                </a:moveTo>
                <a:lnTo>
                  <a:pt x="844143" y="801751"/>
                </a:lnTo>
                <a:lnTo>
                  <a:pt x="844143" y="31089"/>
                </a:lnTo>
                <a:lnTo>
                  <a:pt x="19684" y="31089"/>
                </a:lnTo>
                <a:lnTo>
                  <a:pt x="19684" y="801751"/>
                </a:lnTo>
                <a:close/>
              </a:path>
            </a:pathLst>
          </a:custGeom>
          <a:solidFill>
            <a:srgbClr val="EAEAE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4" name="Freeform 234"/>
          <p:cNvSpPr/>
          <p:nvPr/>
        </p:nvSpPr>
        <p:spPr>
          <a:xfrm>
            <a:off x="7613650" y="4184650"/>
            <a:ext cx="768350" cy="793750"/>
          </a:xfrm>
          <a:custGeom>
            <a:avLst/>
            <a:gdLst>
              <a:gd name="connsiteX0" fmla="*/ 31368 w 768350"/>
              <a:gd name="connsiteY0" fmla="*/ 801751 h 793750"/>
              <a:gd name="connsiteX1" fmla="*/ 780871 w 768350"/>
              <a:gd name="connsiteY1" fmla="*/ 801751 h 793750"/>
              <a:gd name="connsiteX2" fmla="*/ 780871 w 768350"/>
              <a:gd name="connsiteY2" fmla="*/ 31089 h 793750"/>
              <a:gd name="connsiteX3" fmla="*/ 31368 w 768350"/>
              <a:gd name="connsiteY3" fmla="*/ 31089 h 793750"/>
              <a:gd name="connsiteX4" fmla="*/ 31368 w 768350"/>
              <a:gd name="connsiteY4" fmla="*/ 801751 h 793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8350" h="793750">
                <a:moveTo>
                  <a:pt x="31368" y="801751"/>
                </a:moveTo>
                <a:lnTo>
                  <a:pt x="780871" y="801751"/>
                </a:lnTo>
                <a:lnTo>
                  <a:pt x="780871" y="31089"/>
                </a:lnTo>
                <a:lnTo>
                  <a:pt x="31368" y="31089"/>
                </a:lnTo>
                <a:lnTo>
                  <a:pt x="31368" y="801751"/>
                </a:lnTo>
                <a:close/>
              </a:path>
            </a:pathLst>
          </a:custGeom>
          <a:solidFill>
            <a:srgbClr val="EAEAE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Freeform 235"/>
          <p:cNvSpPr/>
          <p:nvPr/>
        </p:nvSpPr>
        <p:spPr>
          <a:xfrm>
            <a:off x="8362950" y="4184650"/>
            <a:ext cx="768350" cy="793750"/>
          </a:xfrm>
          <a:custGeom>
            <a:avLst/>
            <a:gdLst>
              <a:gd name="connsiteX0" fmla="*/ 31495 w 768350"/>
              <a:gd name="connsiteY0" fmla="*/ 801751 h 793750"/>
              <a:gd name="connsiteX1" fmla="*/ 780998 w 768350"/>
              <a:gd name="connsiteY1" fmla="*/ 801751 h 793750"/>
              <a:gd name="connsiteX2" fmla="*/ 780998 w 768350"/>
              <a:gd name="connsiteY2" fmla="*/ 31089 h 793750"/>
              <a:gd name="connsiteX3" fmla="*/ 31495 w 768350"/>
              <a:gd name="connsiteY3" fmla="*/ 31089 h 793750"/>
              <a:gd name="connsiteX4" fmla="*/ 31495 w 768350"/>
              <a:gd name="connsiteY4" fmla="*/ 801751 h 793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8350" h="793750">
                <a:moveTo>
                  <a:pt x="31495" y="801751"/>
                </a:moveTo>
                <a:lnTo>
                  <a:pt x="780998" y="801751"/>
                </a:lnTo>
                <a:lnTo>
                  <a:pt x="780998" y="31089"/>
                </a:lnTo>
                <a:lnTo>
                  <a:pt x="31495" y="31089"/>
                </a:lnTo>
                <a:lnTo>
                  <a:pt x="31495" y="801751"/>
                </a:lnTo>
                <a:close/>
              </a:path>
            </a:pathLst>
          </a:custGeom>
          <a:solidFill>
            <a:srgbClr val="EAEAE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6" name="Freeform 236"/>
          <p:cNvSpPr/>
          <p:nvPr/>
        </p:nvSpPr>
        <p:spPr>
          <a:xfrm>
            <a:off x="0" y="4986388"/>
            <a:ext cx="1424050" cy="770661"/>
          </a:xfrm>
          <a:custGeom>
            <a:avLst/>
            <a:gdLst>
              <a:gd name="connsiteX0" fmla="*/ 0 w 1424050"/>
              <a:gd name="connsiteY0" fmla="*/ 770661 h 770661"/>
              <a:gd name="connsiteX1" fmla="*/ 1424050 w 1424050"/>
              <a:gd name="connsiteY1" fmla="*/ 770661 h 770661"/>
              <a:gd name="connsiteX2" fmla="*/ 1424050 w 1424050"/>
              <a:gd name="connsiteY2" fmla="*/ 0 h 770661"/>
              <a:gd name="connsiteX3" fmla="*/ 0 w 1424050"/>
              <a:gd name="connsiteY3" fmla="*/ 0 h 770661"/>
              <a:gd name="connsiteX4" fmla="*/ 0 w 1424050"/>
              <a:gd name="connsiteY4" fmla="*/ 770661 h 7706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24050" h="770661">
                <a:moveTo>
                  <a:pt x="0" y="770661"/>
                </a:moveTo>
                <a:lnTo>
                  <a:pt x="1424050" y="770661"/>
                </a:lnTo>
                <a:lnTo>
                  <a:pt x="1424050" y="0"/>
                </a:lnTo>
                <a:lnTo>
                  <a:pt x="0" y="0"/>
                </a:lnTo>
                <a:lnTo>
                  <a:pt x="0" y="770661"/>
                </a:lnTo>
                <a:close/>
              </a:path>
            </a:pathLst>
          </a:custGeom>
          <a:solidFill>
            <a:srgbClr val="D4D5D8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Freeform 237"/>
          <p:cNvSpPr/>
          <p:nvPr/>
        </p:nvSpPr>
        <p:spPr>
          <a:xfrm>
            <a:off x="1403350" y="4959350"/>
            <a:ext cx="1885950" cy="793750"/>
          </a:xfrm>
          <a:custGeom>
            <a:avLst/>
            <a:gdLst>
              <a:gd name="connsiteX0" fmla="*/ 20700 w 1885950"/>
              <a:gd name="connsiteY0" fmla="*/ 797699 h 793750"/>
              <a:gd name="connsiteX1" fmla="*/ 1894458 w 1885950"/>
              <a:gd name="connsiteY1" fmla="*/ 797699 h 793750"/>
              <a:gd name="connsiteX2" fmla="*/ 1894458 w 1885950"/>
              <a:gd name="connsiteY2" fmla="*/ 27038 h 793750"/>
              <a:gd name="connsiteX3" fmla="*/ 20700 w 1885950"/>
              <a:gd name="connsiteY3" fmla="*/ 27038 h 793750"/>
              <a:gd name="connsiteX4" fmla="*/ 20700 w 1885950"/>
              <a:gd name="connsiteY4" fmla="*/ 797699 h 793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85950" h="793750">
                <a:moveTo>
                  <a:pt x="20700" y="797699"/>
                </a:moveTo>
                <a:lnTo>
                  <a:pt x="1894458" y="797699"/>
                </a:lnTo>
                <a:lnTo>
                  <a:pt x="1894458" y="27038"/>
                </a:lnTo>
                <a:lnTo>
                  <a:pt x="20700" y="27038"/>
                </a:lnTo>
                <a:lnTo>
                  <a:pt x="20700" y="797699"/>
                </a:lnTo>
                <a:close/>
              </a:path>
            </a:pathLst>
          </a:custGeom>
          <a:solidFill>
            <a:srgbClr val="D4D5D8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8" name="Freeform 238"/>
          <p:cNvSpPr/>
          <p:nvPr/>
        </p:nvSpPr>
        <p:spPr>
          <a:xfrm>
            <a:off x="3270250" y="4959350"/>
            <a:ext cx="996950" cy="793750"/>
          </a:xfrm>
          <a:custGeom>
            <a:avLst/>
            <a:gdLst>
              <a:gd name="connsiteX0" fmla="*/ 27559 w 996950"/>
              <a:gd name="connsiteY0" fmla="*/ 797699 h 793750"/>
              <a:gd name="connsiteX1" fmla="*/ 1001915 w 996950"/>
              <a:gd name="connsiteY1" fmla="*/ 797699 h 793750"/>
              <a:gd name="connsiteX2" fmla="*/ 1001915 w 996950"/>
              <a:gd name="connsiteY2" fmla="*/ 27038 h 793750"/>
              <a:gd name="connsiteX3" fmla="*/ 27559 w 996950"/>
              <a:gd name="connsiteY3" fmla="*/ 27038 h 793750"/>
              <a:gd name="connsiteX4" fmla="*/ 27559 w 996950"/>
              <a:gd name="connsiteY4" fmla="*/ 797699 h 793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6950" h="793750">
                <a:moveTo>
                  <a:pt x="27559" y="797699"/>
                </a:moveTo>
                <a:lnTo>
                  <a:pt x="1001915" y="797699"/>
                </a:lnTo>
                <a:lnTo>
                  <a:pt x="1001915" y="27038"/>
                </a:lnTo>
                <a:lnTo>
                  <a:pt x="27559" y="27038"/>
                </a:lnTo>
                <a:lnTo>
                  <a:pt x="27559" y="797699"/>
                </a:lnTo>
                <a:close/>
              </a:path>
            </a:pathLst>
          </a:custGeom>
          <a:solidFill>
            <a:srgbClr val="D4D5D8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9" name="Freeform 239"/>
          <p:cNvSpPr/>
          <p:nvPr/>
        </p:nvSpPr>
        <p:spPr>
          <a:xfrm>
            <a:off x="4248150" y="4959350"/>
            <a:ext cx="1212850" cy="793750"/>
          </a:xfrm>
          <a:custGeom>
            <a:avLst/>
            <a:gdLst>
              <a:gd name="connsiteX0" fmla="*/ 24003 w 1212850"/>
              <a:gd name="connsiteY0" fmla="*/ 797699 h 793750"/>
              <a:gd name="connsiteX1" fmla="*/ 1223213 w 1212850"/>
              <a:gd name="connsiteY1" fmla="*/ 797699 h 793750"/>
              <a:gd name="connsiteX2" fmla="*/ 1223213 w 1212850"/>
              <a:gd name="connsiteY2" fmla="*/ 27038 h 793750"/>
              <a:gd name="connsiteX3" fmla="*/ 24003 w 1212850"/>
              <a:gd name="connsiteY3" fmla="*/ 27038 h 793750"/>
              <a:gd name="connsiteX4" fmla="*/ 24003 w 1212850"/>
              <a:gd name="connsiteY4" fmla="*/ 797699 h 793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2850" h="793750">
                <a:moveTo>
                  <a:pt x="24003" y="797699"/>
                </a:moveTo>
                <a:lnTo>
                  <a:pt x="1223213" y="797699"/>
                </a:lnTo>
                <a:lnTo>
                  <a:pt x="1223213" y="27038"/>
                </a:lnTo>
                <a:lnTo>
                  <a:pt x="24003" y="27038"/>
                </a:lnTo>
                <a:lnTo>
                  <a:pt x="24003" y="797699"/>
                </a:lnTo>
                <a:close/>
              </a:path>
            </a:pathLst>
          </a:custGeom>
          <a:solidFill>
            <a:srgbClr val="D4D5D8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0" name="Freeform 240"/>
          <p:cNvSpPr/>
          <p:nvPr/>
        </p:nvSpPr>
        <p:spPr>
          <a:xfrm>
            <a:off x="5441950" y="4959350"/>
            <a:ext cx="692150" cy="793750"/>
          </a:xfrm>
          <a:custGeom>
            <a:avLst/>
            <a:gdLst>
              <a:gd name="connsiteX0" fmla="*/ 29464 w 692150"/>
              <a:gd name="connsiteY0" fmla="*/ 797699 h 793750"/>
              <a:gd name="connsiteX1" fmla="*/ 704024 w 692150"/>
              <a:gd name="connsiteY1" fmla="*/ 797699 h 793750"/>
              <a:gd name="connsiteX2" fmla="*/ 704024 w 692150"/>
              <a:gd name="connsiteY2" fmla="*/ 27038 h 793750"/>
              <a:gd name="connsiteX3" fmla="*/ 29464 w 692150"/>
              <a:gd name="connsiteY3" fmla="*/ 27038 h 793750"/>
              <a:gd name="connsiteX4" fmla="*/ 29464 w 692150"/>
              <a:gd name="connsiteY4" fmla="*/ 797699 h 793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150" h="793750">
                <a:moveTo>
                  <a:pt x="29464" y="797699"/>
                </a:moveTo>
                <a:lnTo>
                  <a:pt x="704024" y="797699"/>
                </a:lnTo>
                <a:lnTo>
                  <a:pt x="704024" y="27038"/>
                </a:lnTo>
                <a:lnTo>
                  <a:pt x="29464" y="27038"/>
                </a:lnTo>
                <a:lnTo>
                  <a:pt x="29464" y="797699"/>
                </a:lnTo>
                <a:close/>
              </a:path>
            </a:pathLst>
          </a:custGeom>
          <a:solidFill>
            <a:srgbClr val="D4D5D8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Freeform 241"/>
          <p:cNvSpPr/>
          <p:nvPr/>
        </p:nvSpPr>
        <p:spPr>
          <a:xfrm>
            <a:off x="6115050" y="4959350"/>
            <a:ext cx="704850" cy="793750"/>
          </a:xfrm>
          <a:custGeom>
            <a:avLst/>
            <a:gdLst>
              <a:gd name="connsiteX0" fmla="*/ 30860 w 704850"/>
              <a:gd name="connsiteY0" fmla="*/ 797699 h 793750"/>
              <a:gd name="connsiteX1" fmla="*/ 705421 w 704850"/>
              <a:gd name="connsiteY1" fmla="*/ 797699 h 793750"/>
              <a:gd name="connsiteX2" fmla="*/ 705421 w 704850"/>
              <a:gd name="connsiteY2" fmla="*/ 27038 h 793750"/>
              <a:gd name="connsiteX3" fmla="*/ 30860 w 704850"/>
              <a:gd name="connsiteY3" fmla="*/ 27038 h 793750"/>
              <a:gd name="connsiteX4" fmla="*/ 30860 w 704850"/>
              <a:gd name="connsiteY4" fmla="*/ 797699 h 793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4850" h="793750">
                <a:moveTo>
                  <a:pt x="30860" y="797699"/>
                </a:moveTo>
                <a:lnTo>
                  <a:pt x="705421" y="797699"/>
                </a:lnTo>
                <a:lnTo>
                  <a:pt x="705421" y="27038"/>
                </a:lnTo>
                <a:lnTo>
                  <a:pt x="30860" y="27038"/>
                </a:lnTo>
                <a:lnTo>
                  <a:pt x="30860" y="797699"/>
                </a:lnTo>
                <a:close/>
              </a:path>
            </a:pathLst>
          </a:custGeom>
          <a:solidFill>
            <a:srgbClr val="D4D5D8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2" name="Freeform 242"/>
          <p:cNvSpPr/>
          <p:nvPr/>
        </p:nvSpPr>
        <p:spPr>
          <a:xfrm>
            <a:off x="6800850" y="4959350"/>
            <a:ext cx="831850" cy="793750"/>
          </a:xfrm>
          <a:custGeom>
            <a:avLst/>
            <a:gdLst>
              <a:gd name="connsiteX0" fmla="*/ 19684 w 831850"/>
              <a:gd name="connsiteY0" fmla="*/ 797699 h 793750"/>
              <a:gd name="connsiteX1" fmla="*/ 844143 w 831850"/>
              <a:gd name="connsiteY1" fmla="*/ 797699 h 793750"/>
              <a:gd name="connsiteX2" fmla="*/ 844143 w 831850"/>
              <a:gd name="connsiteY2" fmla="*/ 27038 h 793750"/>
              <a:gd name="connsiteX3" fmla="*/ 19684 w 831850"/>
              <a:gd name="connsiteY3" fmla="*/ 27038 h 793750"/>
              <a:gd name="connsiteX4" fmla="*/ 19684 w 831850"/>
              <a:gd name="connsiteY4" fmla="*/ 797699 h 793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1850" h="793750">
                <a:moveTo>
                  <a:pt x="19684" y="797699"/>
                </a:moveTo>
                <a:lnTo>
                  <a:pt x="844143" y="797699"/>
                </a:lnTo>
                <a:lnTo>
                  <a:pt x="844143" y="27038"/>
                </a:lnTo>
                <a:lnTo>
                  <a:pt x="19684" y="27038"/>
                </a:lnTo>
                <a:lnTo>
                  <a:pt x="19684" y="797699"/>
                </a:lnTo>
                <a:close/>
              </a:path>
            </a:pathLst>
          </a:custGeom>
          <a:solidFill>
            <a:srgbClr val="D4D5D8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3" name="Freeform 243"/>
          <p:cNvSpPr/>
          <p:nvPr/>
        </p:nvSpPr>
        <p:spPr>
          <a:xfrm>
            <a:off x="7613650" y="4959350"/>
            <a:ext cx="768350" cy="793750"/>
          </a:xfrm>
          <a:custGeom>
            <a:avLst/>
            <a:gdLst>
              <a:gd name="connsiteX0" fmla="*/ 31368 w 768350"/>
              <a:gd name="connsiteY0" fmla="*/ 797699 h 793750"/>
              <a:gd name="connsiteX1" fmla="*/ 780871 w 768350"/>
              <a:gd name="connsiteY1" fmla="*/ 797699 h 793750"/>
              <a:gd name="connsiteX2" fmla="*/ 780871 w 768350"/>
              <a:gd name="connsiteY2" fmla="*/ 27038 h 793750"/>
              <a:gd name="connsiteX3" fmla="*/ 31368 w 768350"/>
              <a:gd name="connsiteY3" fmla="*/ 27038 h 793750"/>
              <a:gd name="connsiteX4" fmla="*/ 31368 w 768350"/>
              <a:gd name="connsiteY4" fmla="*/ 797699 h 793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8350" h="793750">
                <a:moveTo>
                  <a:pt x="31368" y="797699"/>
                </a:moveTo>
                <a:lnTo>
                  <a:pt x="780871" y="797699"/>
                </a:lnTo>
                <a:lnTo>
                  <a:pt x="780871" y="27038"/>
                </a:lnTo>
                <a:lnTo>
                  <a:pt x="31368" y="27038"/>
                </a:lnTo>
                <a:lnTo>
                  <a:pt x="31368" y="797699"/>
                </a:lnTo>
                <a:close/>
              </a:path>
            </a:pathLst>
          </a:custGeom>
          <a:solidFill>
            <a:srgbClr val="D4D5D8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4" name="Freeform 244"/>
          <p:cNvSpPr/>
          <p:nvPr/>
        </p:nvSpPr>
        <p:spPr>
          <a:xfrm>
            <a:off x="8362950" y="4959350"/>
            <a:ext cx="768350" cy="793750"/>
          </a:xfrm>
          <a:custGeom>
            <a:avLst/>
            <a:gdLst>
              <a:gd name="connsiteX0" fmla="*/ 31495 w 768350"/>
              <a:gd name="connsiteY0" fmla="*/ 797699 h 793750"/>
              <a:gd name="connsiteX1" fmla="*/ 780998 w 768350"/>
              <a:gd name="connsiteY1" fmla="*/ 797699 h 793750"/>
              <a:gd name="connsiteX2" fmla="*/ 780998 w 768350"/>
              <a:gd name="connsiteY2" fmla="*/ 27038 h 793750"/>
              <a:gd name="connsiteX3" fmla="*/ 31495 w 768350"/>
              <a:gd name="connsiteY3" fmla="*/ 27038 h 793750"/>
              <a:gd name="connsiteX4" fmla="*/ 31495 w 768350"/>
              <a:gd name="connsiteY4" fmla="*/ 797699 h 793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8350" h="793750">
                <a:moveTo>
                  <a:pt x="31495" y="797699"/>
                </a:moveTo>
                <a:lnTo>
                  <a:pt x="780998" y="797699"/>
                </a:lnTo>
                <a:lnTo>
                  <a:pt x="780998" y="27038"/>
                </a:lnTo>
                <a:lnTo>
                  <a:pt x="31495" y="27038"/>
                </a:lnTo>
                <a:lnTo>
                  <a:pt x="31495" y="797699"/>
                </a:lnTo>
                <a:close/>
              </a:path>
            </a:pathLst>
          </a:custGeom>
          <a:solidFill>
            <a:srgbClr val="D4D5D8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" name="Freeform 245"/>
          <p:cNvSpPr/>
          <p:nvPr/>
        </p:nvSpPr>
        <p:spPr>
          <a:xfrm>
            <a:off x="0" y="5757048"/>
            <a:ext cx="1424050" cy="1100950"/>
          </a:xfrm>
          <a:custGeom>
            <a:avLst/>
            <a:gdLst>
              <a:gd name="connsiteX0" fmla="*/ 0 w 1424050"/>
              <a:gd name="connsiteY0" fmla="*/ 1100950 h 1100950"/>
              <a:gd name="connsiteX1" fmla="*/ 1424050 w 1424050"/>
              <a:gd name="connsiteY1" fmla="*/ 1100950 h 1100950"/>
              <a:gd name="connsiteX2" fmla="*/ 1424050 w 1424050"/>
              <a:gd name="connsiteY2" fmla="*/ 0 h 1100950"/>
              <a:gd name="connsiteX3" fmla="*/ 0 w 1424050"/>
              <a:gd name="connsiteY3" fmla="*/ 0 h 1100950"/>
              <a:gd name="connsiteX4" fmla="*/ 0 w 1424050"/>
              <a:gd name="connsiteY4" fmla="*/ 1100950 h 1100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24050" h="1100950">
                <a:moveTo>
                  <a:pt x="0" y="1100950"/>
                </a:moveTo>
                <a:lnTo>
                  <a:pt x="1424050" y="1100950"/>
                </a:lnTo>
                <a:lnTo>
                  <a:pt x="1424050" y="0"/>
                </a:lnTo>
                <a:lnTo>
                  <a:pt x="0" y="0"/>
                </a:lnTo>
                <a:lnTo>
                  <a:pt x="0" y="1100950"/>
                </a:lnTo>
                <a:close/>
              </a:path>
            </a:pathLst>
          </a:custGeom>
          <a:solidFill>
            <a:srgbClr val="EAEAE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6" name="Freeform 246"/>
          <p:cNvSpPr/>
          <p:nvPr/>
        </p:nvSpPr>
        <p:spPr>
          <a:xfrm>
            <a:off x="1403350" y="5734050"/>
            <a:ext cx="1885950" cy="1111250"/>
          </a:xfrm>
          <a:custGeom>
            <a:avLst/>
            <a:gdLst>
              <a:gd name="connsiteX0" fmla="*/ 20700 w 1885950"/>
              <a:gd name="connsiteY0" fmla="*/ 1123949 h 1111250"/>
              <a:gd name="connsiteX1" fmla="*/ 1894458 w 1885950"/>
              <a:gd name="connsiteY1" fmla="*/ 1123949 h 1111250"/>
              <a:gd name="connsiteX2" fmla="*/ 1894458 w 1885950"/>
              <a:gd name="connsiteY2" fmla="*/ 22998 h 1111250"/>
              <a:gd name="connsiteX3" fmla="*/ 20700 w 1885950"/>
              <a:gd name="connsiteY3" fmla="*/ 22998 h 1111250"/>
              <a:gd name="connsiteX4" fmla="*/ 20700 w 1885950"/>
              <a:gd name="connsiteY4" fmla="*/ 1123949 h 1111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85950" h="1111250">
                <a:moveTo>
                  <a:pt x="20700" y="1123949"/>
                </a:moveTo>
                <a:lnTo>
                  <a:pt x="1894458" y="1123949"/>
                </a:lnTo>
                <a:lnTo>
                  <a:pt x="1894458" y="22998"/>
                </a:lnTo>
                <a:lnTo>
                  <a:pt x="20700" y="22998"/>
                </a:lnTo>
                <a:lnTo>
                  <a:pt x="20700" y="1123949"/>
                </a:lnTo>
                <a:close/>
              </a:path>
            </a:pathLst>
          </a:custGeom>
          <a:solidFill>
            <a:srgbClr val="EAEAE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7" name="Freeform 247"/>
          <p:cNvSpPr/>
          <p:nvPr/>
        </p:nvSpPr>
        <p:spPr>
          <a:xfrm>
            <a:off x="3270250" y="5734050"/>
            <a:ext cx="996950" cy="1111250"/>
          </a:xfrm>
          <a:custGeom>
            <a:avLst/>
            <a:gdLst>
              <a:gd name="connsiteX0" fmla="*/ 27559 w 996950"/>
              <a:gd name="connsiteY0" fmla="*/ 1123949 h 1111250"/>
              <a:gd name="connsiteX1" fmla="*/ 1001915 w 996950"/>
              <a:gd name="connsiteY1" fmla="*/ 1123949 h 1111250"/>
              <a:gd name="connsiteX2" fmla="*/ 1001915 w 996950"/>
              <a:gd name="connsiteY2" fmla="*/ 22998 h 1111250"/>
              <a:gd name="connsiteX3" fmla="*/ 27559 w 996950"/>
              <a:gd name="connsiteY3" fmla="*/ 22998 h 1111250"/>
              <a:gd name="connsiteX4" fmla="*/ 27559 w 996950"/>
              <a:gd name="connsiteY4" fmla="*/ 1123949 h 1111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6950" h="1111250">
                <a:moveTo>
                  <a:pt x="27559" y="1123949"/>
                </a:moveTo>
                <a:lnTo>
                  <a:pt x="1001915" y="1123949"/>
                </a:lnTo>
                <a:lnTo>
                  <a:pt x="1001915" y="22998"/>
                </a:lnTo>
                <a:lnTo>
                  <a:pt x="27559" y="22998"/>
                </a:lnTo>
                <a:lnTo>
                  <a:pt x="27559" y="1123949"/>
                </a:lnTo>
                <a:close/>
              </a:path>
            </a:pathLst>
          </a:custGeom>
          <a:solidFill>
            <a:srgbClr val="EAEAE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8" name="Freeform 248"/>
          <p:cNvSpPr/>
          <p:nvPr/>
        </p:nvSpPr>
        <p:spPr>
          <a:xfrm>
            <a:off x="4248150" y="5734050"/>
            <a:ext cx="1212850" cy="1111250"/>
          </a:xfrm>
          <a:custGeom>
            <a:avLst/>
            <a:gdLst>
              <a:gd name="connsiteX0" fmla="*/ 24003 w 1212850"/>
              <a:gd name="connsiteY0" fmla="*/ 1123949 h 1111250"/>
              <a:gd name="connsiteX1" fmla="*/ 1223213 w 1212850"/>
              <a:gd name="connsiteY1" fmla="*/ 1123949 h 1111250"/>
              <a:gd name="connsiteX2" fmla="*/ 1223213 w 1212850"/>
              <a:gd name="connsiteY2" fmla="*/ 22998 h 1111250"/>
              <a:gd name="connsiteX3" fmla="*/ 24003 w 1212850"/>
              <a:gd name="connsiteY3" fmla="*/ 22998 h 1111250"/>
              <a:gd name="connsiteX4" fmla="*/ 24003 w 1212850"/>
              <a:gd name="connsiteY4" fmla="*/ 1123949 h 1111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2850" h="1111250">
                <a:moveTo>
                  <a:pt x="24003" y="1123949"/>
                </a:moveTo>
                <a:lnTo>
                  <a:pt x="1223213" y="1123949"/>
                </a:lnTo>
                <a:lnTo>
                  <a:pt x="1223213" y="22998"/>
                </a:lnTo>
                <a:lnTo>
                  <a:pt x="24003" y="22998"/>
                </a:lnTo>
                <a:lnTo>
                  <a:pt x="24003" y="1123949"/>
                </a:lnTo>
                <a:close/>
              </a:path>
            </a:pathLst>
          </a:custGeom>
          <a:solidFill>
            <a:srgbClr val="EAEAE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9" name="Freeform 249"/>
          <p:cNvSpPr/>
          <p:nvPr/>
        </p:nvSpPr>
        <p:spPr>
          <a:xfrm>
            <a:off x="5441950" y="5734050"/>
            <a:ext cx="692150" cy="1111250"/>
          </a:xfrm>
          <a:custGeom>
            <a:avLst/>
            <a:gdLst>
              <a:gd name="connsiteX0" fmla="*/ 29464 w 692150"/>
              <a:gd name="connsiteY0" fmla="*/ 1123949 h 1111250"/>
              <a:gd name="connsiteX1" fmla="*/ 704024 w 692150"/>
              <a:gd name="connsiteY1" fmla="*/ 1123949 h 1111250"/>
              <a:gd name="connsiteX2" fmla="*/ 704024 w 692150"/>
              <a:gd name="connsiteY2" fmla="*/ 22998 h 1111250"/>
              <a:gd name="connsiteX3" fmla="*/ 29464 w 692150"/>
              <a:gd name="connsiteY3" fmla="*/ 22998 h 1111250"/>
              <a:gd name="connsiteX4" fmla="*/ 29464 w 692150"/>
              <a:gd name="connsiteY4" fmla="*/ 1123949 h 1111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150" h="1111250">
                <a:moveTo>
                  <a:pt x="29464" y="1123949"/>
                </a:moveTo>
                <a:lnTo>
                  <a:pt x="704024" y="1123949"/>
                </a:lnTo>
                <a:lnTo>
                  <a:pt x="704024" y="22998"/>
                </a:lnTo>
                <a:lnTo>
                  <a:pt x="29464" y="22998"/>
                </a:lnTo>
                <a:lnTo>
                  <a:pt x="29464" y="1123949"/>
                </a:lnTo>
                <a:close/>
              </a:path>
            </a:pathLst>
          </a:custGeom>
          <a:solidFill>
            <a:srgbClr val="EAEAE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0" name="Freeform 250"/>
          <p:cNvSpPr/>
          <p:nvPr/>
        </p:nvSpPr>
        <p:spPr>
          <a:xfrm>
            <a:off x="6115050" y="5734050"/>
            <a:ext cx="704850" cy="1111250"/>
          </a:xfrm>
          <a:custGeom>
            <a:avLst/>
            <a:gdLst>
              <a:gd name="connsiteX0" fmla="*/ 30860 w 704850"/>
              <a:gd name="connsiteY0" fmla="*/ 1123949 h 1111250"/>
              <a:gd name="connsiteX1" fmla="*/ 705421 w 704850"/>
              <a:gd name="connsiteY1" fmla="*/ 1123949 h 1111250"/>
              <a:gd name="connsiteX2" fmla="*/ 705421 w 704850"/>
              <a:gd name="connsiteY2" fmla="*/ 22998 h 1111250"/>
              <a:gd name="connsiteX3" fmla="*/ 30860 w 704850"/>
              <a:gd name="connsiteY3" fmla="*/ 22998 h 1111250"/>
              <a:gd name="connsiteX4" fmla="*/ 30860 w 704850"/>
              <a:gd name="connsiteY4" fmla="*/ 1123949 h 1111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4850" h="1111250">
                <a:moveTo>
                  <a:pt x="30860" y="1123949"/>
                </a:moveTo>
                <a:lnTo>
                  <a:pt x="705421" y="1123949"/>
                </a:lnTo>
                <a:lnTo>
                  <a:pt x="705421" y="22998"/>
                </a:lnTo>
                <a:lnTo>
                  <a:pt x="30860" y="22998"/>
                </a:lnTo>
                <a:lnTo>
                  <a:pt x="30860" y="1123949"/>
                </a:lnTo>
                <a:close/>
              </a:path>
            </a:pathLst>
          </a:custGeom>
          <a:solidFill>
            <a:srgbClr val="EAEAE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1" name="Freeform 251"/>
          <p:cNvSpPr/>
          <p:nvPr/>
        </p:nvSpPr>
        <p:spPr>
          <a:xfrm>
            <a:off x="6800850" y="5734050"/>
            <a:ext cx="831850" cy="1111250"/>
          </a:xfrm>
          <a:custGeom>
            <a:avLst/>
            <a:gdLst>
              <a:gd name="connsiteX0" fmla="*/ 19684 w 831850"/>
              <a:gd name="connsiteY0" fmla="*/ 1123949 h 1111250"/>
              <a:gd name="connsiteX1" fmla="*/ 844143 w 831850"/>
              <a:gd name="connsiteY1" fmla="*/ 1123949 h 1111250"/>
              <a:gd name="connsiteX2" fmla="*/ 844143 w 831850"/>
              <a:gd name="connsiteY2" fmla="*/ 22998 h 1111250"/>
              <a:gd name="connsiteX3" fmla="*/ 19684 w 831850"/>
              <a:gd name="connsiteY3" fmla="*/ 22998 h 1111250"/>
              <a:gd name="connsiteX4" fmla="*/ 19684 w 831850"/>
              <a:gd name="connsiteY4" fmla="*/ 1123949 h 1111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1850" h="1111250">
                <a:moveTo>
                  <a:pt x="19684" y="1123949"/>
                </a:moveTo>
                <a:lnTo>
                  <a:pt x="844143" y="1123949"/>
                </a:lnTo>
                <a:lnTo>
                  <a:pt x="844143" y="22998"/>
                </a:lnTo>
                <a:lnTo>
                  <a:pt x="19684" y="22998"/>
                </a:lnTo>
                <a:lnTo>
                  <a:pt x="19684" y="1123949"/>
                </a:lnTo>
                <a:close/>
              </a:path>
            </a:pathLst>
          </a:custGeom>
          <a:solidFill>
            <a:srgbClr val="EAEAE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2" name="Freeform 252"/>
          <p:cNvSpPr/>
          <p:nvPr/>
        </p:nvSpPr>
        <p:spPr>
          <a:xfrm>
            <a:off x="7613650" y="5734050"/>
            <a:ext cx="768350" cy="1111250"/>
          </a:xfrm>
          <a:custGeom>
            <a:avLst/>
            <a:gdLst>
              <a:gd name="connsiteX0" fmla="*/ 31368 w 768350"/>
              <a:gd name="connsiteY0" fmla="*/ 1123949 h 1111250"/>
              <a:gd name="connsiteX1" fmla="*/ 780871 w 768350"/>
              <a:gd name="connsiteY1" fmla="*/ 1123949 h 1111250"/>
              <a:gd name="connsiteX2" fmla="*/ 780871 w 768350"/>
              <a:gd name="connsiteY2" fmla="*/ 22998 h 1111250"/>
              <a:gd name="connsiteX3" fmla="*/ 31368 w 768350"/>
              <a:gd name="connsiteY3" fmla="*/ 22998 h 1111250"/>
              <a:gd name="connsiteX4" fmla="*/ 31368 w 768350"/>
              <a:gd name="connsiteY4" fmla="*/ 1123949 h 1111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8350" h="1111250">
                <a:moveTo>
                  <a:pt x="31368" y="1123949"/>
                </a:moveTo>
                <a:lnTo>
                  <a:pt x="780871" y="1123949"/>
                </a:lnTo>
                <a:lnTo>
                  <a:pt x="780871" y="22998"/>
                </a:lnTo>
                <a:lnTo>
                  <a:pt x="31368" y="22998"/>
                </a:lnTo>
                <a:lnTo>
                  <a:pt x="31368" y="1123949"/>
                </a:lnTo>
                <a:close/>
              </a:path>
            </a:pathLst>
          </a:custGeom>
          <a:solidFill>
            <a:srgbClr val="EAEAE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3" name="Freeform 253"/>
          <p:cNvSpPr/>
          <p:nvPr/>
        </p:nvSpPr>
        <p:spPr>
          <a:xfrm>
            <a:off x="8362950" y="5734050"/>
            <a:ext cx="768350" cy="1111250"/>
          </a:xfrm>
          <a:custGeom>
            <a:avLst/>
            <a:gdLst>
              <a:gd name="connsiteX0" fmla="*/ 31495 w 768350"/>
              <a:gd name="connsiteY0" fmla="*/ 1123949 h 1111250"/>
              <a:gd name="connsiteX1" fmla="*/ 780998 w 768350"/>
              <a:gd name="connsiteY1" fmla="*/ 1123949 h 1111250"/>
              <a:gd name="connsiteX2" fmla="*/ 780998 w 768350"/>
              <a:gd name="connsiteY2" fmla="*/ 22998 h 1111250"/>
              <a:gd name="connsiteX3" fmla="*/ 31495 w 768350"/>
              <a:gd name="connsiteY3" fmla="*/ 22998 h 1111250"/>
              <a:gd name="connsiteX4" fmla="*/ 31495 w 768350"/>
              <a:gd name="connsiteY4" fmla="*/ 1123949 h 1111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8350" h="1111250">
                <a:moveTo>
                  <a:pt x="31495" y="1123949"/>
                </a:moveTo>
                <a:lnTo>
                  <a:pt x="780998" y="1123949"/>
                </a:lnTo>
                <a:lnTo>
                  <a:pt x="780998" y="22998"/>
                </a:lnTo>
                <a:lnTo>
                  <a:pt x="31495" y="22998"/>
                </a:lnTo>
                <a:lnTo>
                  <a:pt x="31495" y="1123949"/>
                </a:lnTo>
                <a:close/>
              </a:path>
            </a:pathLst>
          </a:custGeom>
          <a:solidFill>
            <a:srgbClr val="EAEAEB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4" name="Freeform 254"/>
          <p:cNvSpPr/>
          <p:nvPr/>
        </p:nvSpPr>
        <p:spPr>
          <a:xfrm>
            <a:off x="1403350" y="666750"/>
            <a:ext cx="31750" cy="6191250"/>
          </a:xfrm>
          <a:custGeom>
            <a:avLst/>
            <a:gdLst>
              <a:gd name="connsiteX0" fmla="*/ 20700 w 31750"/>
              <a:gd name="connsiteY0" fmla="*/ 19558 h 6191250"/>
              <a:gd name="connsiteX1" fmla="*/ 20700 w 31750"/>
              <a:gd name="connsiteY1" fmla="*/ 6197599 h 6191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750" h="6191250">
                <a:moveTo>
                  <a:pt x="20700" y="19558"/>
                </a:moveTo>
                <a:lnTo>
                  <a:pt x="20700" y="6197599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5" name="Freeform 255"/>
          <p:cNvSpPr/>
          <p:nvPr/>
        </p:nvSpPr>
        <p:spPr>
          <a:xfrm>
            <a:off x="3270250" y="666750"/>
            <a:ext cx="31750" cy="6191250"/>
          </a:xfrm>
          <a:custGeom>
            <a:avLst/>
            <a:gdLst>
              <a:gd name="connsiteX0" fmla="*/ 27559 w 31750"/>
              <a:gd name="connsiteY0" fmla="*/ 19558 h 6191250"/>
              <a:gd name="connsiteX1" fmla="*/ 27559 w 31750"/>
              <a:gd name="connsiteY1" fmla="*/ 6197599 h 6191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750" h="6191250">
                <a:moveTo>
                  <a:pt x="27559" y="19558"/>
                </a:moveTo>
                <a:lnTo>
                  <a:pt x="27559" y="6197599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" name="Freeform 256"/>
          <p:cNvSpPr/>
          <p:nvPr/>
        </p:nvSpPr>
        <p:spPr>
          <a:xfrm>
            <a:off x="4248150" y="666750"/>
            <a:ext cx="31750" cy="6191250"/>
          </a:xfrm>
          <a:custGeom>
            <a:avLst/>
            <a:gdLst>
              <a:gd name="connsiteX0" fmla="*/ 24003 w 31750"/>
              <a:gd name="connsiteY0" fmla="*/ 19558 h 6191250"/>
              <a:gd name="connsiteX1" fmla="*/ 24003 w 31750"/>
              <a:gd name="connsiteY1" fmla="*/ 6197599 h 6191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750" h="6191250">
                <a:moveTo>
                  <a:pt x="24003" y="19558"/>
                </a:moveTo>
                <a:lnTo>
                  <a:pt x="24003" y="6197599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7" name="Freeform 257"/>
          <p:cNvSpPr/>
          <p:nvPr/>
        </p:nvSpPr>
        <p:spPr>
          <a:xfrm>
            <a:off x="5441950" y="666750"/>
            <a:ext cx="31750" cy="2089150"/>
          </a:xfrm>
          <a:custGeom>
            <a:avLst/>
            <a:gdLst>
              <a:gd name="connsiteX0" fmla="*/ 29464 w 31750"/>
              <a:gd name="connsiteY0" fmla="*/ 19558 h 2089150"/>
              <a:gd name="connsiteX1" fmla="*/ 29464 w 31750"/>
              <a:gd name="connsiteY1" fmla="*/ 2098675 h 208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750" h="2089150">
                <a:moveTo>
                  <a:pt x="29464" y="19558"/>
                </a:moveTo>
                <a:lnTo>
                  <a:pt x="29464" y="2098675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8" name="Freeform 258"/>
          <p:cNvSpPr/>
          <p:nvPr/>
        </p:nvSpPr>
        <p:spPr>
          <a:xfrm>
            <a:off x="5441950" y="2736850"/>
            <a:ext cx="57150" cy="1492250"/>
          </a:xfrm>
          <a:custGeom>
            <a:avLst/>
            <a:gdLst>
              <a:gd name="connsiteX0" fmla="*/ 29464 w 57150"/>
              <a:gd name="connsiteY0" fmla="*/ 28575 h 1492250"/>
              <a:gd name="connsiteX1" fmla="*/ 29464 w 57150"/>
              <a:gd name="connsiteY1" fmla="*/ 1497965 h 1492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7150" h="1492250">
                <a:moveTo>
                  <a:pt x="29464" y="28575"/>
                </a:moveTo>
                <a:lnTo>
                  <a:pt x="29464" y="1497965"/>
                </a:lnTo>
              </a:path>
            </a:pathLst>
          </a:custGeom>
          <a:ln w="381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Freeform 259"/>
          <p:cNvSpPr/>
          <p:nvPr/>
        </p:nvSpPr>
        <p:spPr>
          <a:xfrm>
            <a:off x="5441950" y="4210050"/>
            <a:ext cx="31750" cy="2647950"/>
          </a:xfrm>
          <a:custGeom>
            <a:avLst/>
            <a:gdLst>
              <a:gd name="connsiteX0" fmla="*/ 29464 w 31750"/>
              <a:gd name="connsiteY0" fmla="*/ 24765 h 2647950"/>
              <a:gd name="connsiteX1" fmla="*/ 29464 w 31750"/>
              <a:gd name="connsiteY1" fmla="*/ 2654299 h 2647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750" h="2647950">
                <a:moveTo>
                  <a:pt x="29464" y="24765"/>
                </a:moveTo>
                <a:lnTo>
                  <a:pt x="29464" y="2654299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0" name="Freeform 260"/>
          <p:cNvSpPr/>
          <p:nvPr/>
        </p:nvSpPr>
        <p:spPr>
          <a:xfrm>
            <a:off x="6115050" y="2736850"/>
            <a:ext cx="31750" cy="4121150"/>
          </a:xfrm>
          <a:custGeom>
            <a:avLst/>
            <a:gdLst>
              <a:gd name="connsiteX0" fmla="*/ 30860 w 31750"/>
              <a:gd name="connsiteY0" fmla="*/ 28575 h 4121150"/>
              <a:gd name="connsiteX1" fmla="*/ 30860 w 31750"/>
              <a:gd name="connsiteY1" fmla="*/ 4127499 h 412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750" h="4121150">
                <a:moveTo>
                  <a:pt x="30860" y="28575"/>
                </a:moveTo>
                <a:lnTo>
                  <a:pt x="30860" y="4127499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1" name="Freeform 261"/>
          <p:cNvSpPr/>
          <p:nvPr/>
        </p:nvSpPr>
        <p:spPr>
          <a:xfrm>
            <a:off x="6800850" y="666750"/>
            <a:ext cx="31750" cy="6191250"/>
          </a:xfrm>
          <a:custGeom>
            <a:avLst/>
            <a:gdLst>
              <a:gd name="connsiteX0" fmla="*/ 19684 w 31750"/>
              <a:gd name="connsiteY0" fmla="*/ 19558 h 6191250"/>
              <a:gd name="connsiteX1" fmla="*/ 19684 w 31750"/>
              <a:gd name="connsiteY1" fmla="*/ 6197599 h 6191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750" h="6191250">
                <a:moveTo>
                  <a:pt x="19684" y="19558"/>
                </a:moveTo>
                <a:lnTo>
                  <a:pt x="19684" y="6197599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" name="Freeform 262"/>
          <p:cNvSpPr/>
          <p:nvPr/>
        </p:nvSpPr>
        <p:spPr>
          <a:xfrm>
            <a:off x="7613650" y="2736850"/>
            <a:ext cx="31750" cy="4121150"/>
          </a:xfrm>
          <a:custGeom>
            <a:avLst/>
            <a:gdLst>
              <a:gd name="connsiteX0" fmla="*/ 31368 w 31750"/>
              <a:gd name="connsiteY0" fmla="*/ 28575 h 4121150"/>
              <a:gd name="connsiteX1" fmla="*/ 31368 w 31750"/>
              <a:gd name="connsiteY1" fmla="*/ 4127499 h 412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750" h="4121150">
                <a:moveTo>
                  <a:pt x="31368" y="28575"/>
                </a:moveTo>
                <a:lnTo>
                  <a:pt x="31368" y="4127499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3" name="Freeform 263"/>
          <p:cNvSpPr/>
          <p:nvPr/>
        </p:nvSpPr>
        <p:spPr>
          <a:xfrm>
            <a:off x="8362950" y="666750"/>
            <a:ext cx="31750" cy="6191250"/>
          </a:xfrm>
          <a:custGeom>
            <a:avLst/>
            <a:gdLst>
              <a:gd name="connsiteX0" fmla="*/ 31495 w 31750"/>
              <a:gd name="connsiteY0" fmla="*/ 19558 h 6191250"/>
              <a:gd name="connsiteX1" fmla="*/ 31495 w 31750"/>
              <a:gd name="connsiteY1" fmla="*/ 6197599 h 6191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750" h="6191250">
                <a:moveTo>
                  <a:pt x="31495" y="19558"/>
                </a:moveTo>
                <a:lnTo>
                  <a:pt x="31495" y="6197599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" name="Freeform 264"/>
          <p:cNvSpPr/>
          <p:nvPr/>
        </p:nvSpPr>
        <p:spPr>
          <a:xfrm>
            <a:off x="5429250" y="2762250"/>
            <a:ext cx="3714750" cy="57150"/>
          </a:xfrm>
          <a:custGeom>
            <a:avLst/>
            <a:gdLst>
              <a:gd name="connsiteX0" fmla="*/ 23114 w 3714750"/>
              <a:gd name="connsiteY0" fmla="*/ 22225 h 57150"/>
              <a:gd name="connsiteX1" fmla="*/ 3721100 w 3714750"/>
              <a:gd name="connsiteY1" fmla="*/ 22225 h 57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714750" h="57150">
                <a:moveTo>
                  <a:pt x="23114" y="22225"/>
                </a:moveTo>
                <a:lnTo>
                  <a:pt x="3721100" y="22225"/>
                </a:lnTo>
              </a:path>
            </a:pathLst>
          </a:custGeom>
          <a:ln w="381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Freeform 265"/>
          <p:cNvSpPr/>
          <p:nvPr/>
        </p:nvSpPr>
        <p:spPr>
          <a:xfrm>
            <a:off x="0" y="4215765"/>
            <a:ext cx="5490464" cy="0"/>
          </a:xfrm>
          <a:custGeom>
            <a:avLst/>
            <a:gdLst>
              <a:gd name="connsiteX0" fmla="*/ 0 w 5490464"/>
              <a:gd name="connsiteY0" fmla="*/ 0 h 0"/>
              <a:gd name="connsiteX1" fmla="*/ 5490464 w 5490464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490464">
                <a:moveTo>
                  <a:pt x="0" y="0"/>
                </a:moveTo>
                <a:lnTo>
                  <a:pt x="5490464" y="0"/>
                </a:lnTo>
              </a:path>
            </a:pathLst>
          </a:custGeom>
          <a:ln w="381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" name="Freeform 266"/>
          <p:cNvSpPr/>
          <p:nvPr/>
        </p:nvSpPr>
        <p:spPr>
          <a:xfrm>
            <a:off x="5467350" y="4184650"/>
            <a:ext cx="3676650" cy="31750"/>
          </a:xfrm>
          <a:custGeom>
            <a:avLst/>
            <a:gdLst>
              <a:gd name="connsiteX0" fmla="*/ 23114 w 3676650"/>
              <a:gd name="connsiteY0" fmla="*/ 31115 h 31750"/>
              <a:gd name="connsiteX1" fmla="*/ 3683000 w 3676650"/>
              <a:gd name="connsiteY1" fmla="*/ 31115 h 3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76650" h="31750">
                <a:moveTo>
                  <a:pt x="23114" y="31115"/>
                </a:moveTo>
                <a:lnTo>
                  <a:pt x="3683000" y="31115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Freeform 267"/>
          <p:cNvSpPr/>
          <p:nvPr/>
        </p:nvSpPr>
        <p:spPr>
          <a:xfrm>
            <a:off x="0" y="4986401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8" name="Freeform 268"/>
          <p:cNvSpPr/>
          <p:nvPr/>
        </p:nvSpPr>
        <p:spPr>
          <a:xfrm>
            <a:off x="0" y="5757049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" name="Freeform 269"/>
          <p:cNvSpPr/>
          <p:nvPr/>
        </p:nvSpPr>
        <p:spPr>
          <a:xfrm>
            <a:off x="0" y="686308"/>
            <a:ext cx="0" cy="6171691"/>
          </a:xfrm>
          <a:custGeom>
            <a:avLst/>
            <a:gdLst>
              <a:gd name="connsiteX0" fmla="*/ 0 w 0"/>
              <a:gd name="connsiteY0" fmla="*/ 0 h 6171691"/>
              <a:gd name="connsiteX1" fmla="*/ 0 w 0"/>
              <a:gd name="connsiteY1" fmla="*/ 6171691 h 6171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171691">
                <a:moveTo>
                  <a:pt x="0" y="0"/>
                </a:moveTo>
                <a:lnTo>
                  <a:pt x="0" y="6171691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0" name="Freeform 270"/>
          <p:cNvSpPr/>
          <p:nvPr/>
        </p:nvSpPr>
        <p:spPr>
          <a:xfrm>
            <a:off x="9144000" y="686308"/>
            <a:ext cx="0" cy="6171691"/>
          </a:xfrm>
          <a:custGeom>
            <a:avLst/>
            <a:gdLst>
              <a:gd name="connsiteX0" fmla="*/ 0 w 0"/>
              <a:gd name="connsiteY0" fmla="*/ 0 h 6171691"/>
              <a:gd name="connsiteX1" fmla="*/ 0 w 0"/>
              <a:gd name="connsiteY1" fmla="*/ 6171691 h 6171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171691">
                <a:moveTo>
                  <a:pt x="0" y="0"/>
                </a:moveTo>
                <a:lnTo>
                  <a:pt x="0" y="6171691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Freeform 271"/>
          <p:cNvSpPr/>
          <p:nvPr/>
        </p:nvSpPr>
        <p:spPr>
          <a:xfrm>
            <a:off x="0" y="692658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2" name="Freeform 272"/>
          <p:cNvSpPr/>
          <p:nvPr/>
        </p:nvSpPr>
        <p:spPr>
          <a:xfrm>
            <a:off x="0" y="6857999"/>
            <a:ext cx="9144000" cy="0"/>
          </a:xfrm>
          <a:custGeom>
            <a:avLst/>
            <a:gdLst>
              <a:gd name="connsiteX0" fmla="*/ 0 w 9144000"/>
              <a:gd name="connsiteY0" fmla="*/ 0 h 0"/>
              <a:gd name="connsiteX1" fmla="*/ 9144000 w 9144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EFEFE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3" name="TextBox 273"/>
          <p:cNvSpPr txBox="1"/>
          <p:nvPr/>
        </p:nvSpPr>
        <p:spPr>
          <a:xfrm>
            <a:off x="91439" y="45908"/>
            <a:ext cx="8311653" cy="5484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74319" indent="-274319" hangingPunct="0">
              <a:lnSpc>
                <a:spcPct val="99583"/>
              </a:lnSpc>
            </a:pPr>
            <a:r>
              <a:rPr lang="en-US" altLang="zh-CN" sz="1250" spc="135" dirty="0">
                <a:solidFill>
                  <a:srgbClr val="FC8436"/>
                </a:solidFill>
                <a:latin typeface="Wingdings"/>
                <a:ea typeface="Wingdings"/>
              </a:rPr>
              <a:t></a:t>
            </a:r>
            <a:r>
              <a:rPr lang="en-US" altLang="zh-CN" sz="1250" spc="154" dirty="0">
                <a:solidFill>
                  <a:srgbClr val="FC8436"/>
                </a:solidFill>
                <a:latin typeface="Wingdings"/>
                <a:cs typeface="Wingdings"/>
              </a:rPr>
              <a:t> </a:t>
            </a:r>
            <a:r>
              <a:rPr lang="en-US" altLang="zh-CN" sz="1800" spc="9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Çizelge</a:t>
            </a:r>
            <a:r>
              <a:rPr lang="en-US" altLang="zh-CN" sz="1800" spc="5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89" dirty="0" smtClean="0">
                <a:solidFill>
                  <a:srgbClr val="000000"/>
                </a:solidFill>
                <a:latin typeface="Times New Roman"/>
                <a:ea typeface="Times New Roman"/>
              </a:rPr>
              <a:t>6.1.3</a:t>
            </a:r>
            <a:r>
              <a:rPr lang="en-US" altLang="zh-CN" sz="1800" spc="6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94" dirty="0" smtClean="0">
                <a:solidFill>
                  <a:srgbClr val="000000"/>
                </a:solidFill>
                <a:latin typeface="Times New Roman"/>
                <a:ea typeface="Times New Roman"/>
              </a:rPr>
              <a:t>Streptococcus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Lactococcus</a:t>
            </a:r>
            <a:r>
              <a:rPr lang="en-US" altLang="zh-CN" sz="18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0" dirty="0">
                <a:solidFill>
                  <a:srgbClr val="000000"/>
                </a:solidFill>
                <a:latin typeface="Times New Roman"/>
                <a:ea typeface="Times New Roman"/>
              </a:rPr>
              <a:t>Enterococcus</a:t>
            </a:r>
            <a:r>
              <a:rPr lang="en-US" altLang="zh-CN" sz="18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89" dirty="0">
                <a:solidFill>
                  <a:srgbClr val="000000"/>
                </a:solidFill>
                <a:latin typeface="Times New Roman"/>
                <a:ea typeface="Times New Roman"/>
              </a:rPr>
              <a:t>genuslarının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ayırt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10" dirty="0">
                <a:solidFill>
                  <a:srgbClr val="000000"/>
                </a:solidFill>
                <a:latin typeface="Times New Roman"/>
                <a:ea typeface="Times New Roman"/>
              </a:rPr>
              <a:t>edilmesinde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başlıca</a:t>
            </a:r>
            <a:r>
              <a:rPr lang="en-US" altLang="zh-CN" sz="18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94" dirty="0">
                <a:solidFill>
                  <a:srgbClr val="000000"/>
                </a:solidFill>
                <a:latin typeface="Times New Roman"/>
                <a:ea typeface="Times New Roman"/>
              </a:rPr>
              <a:t>özellikler</a:t>
            </a:r>
          </a:p>
        </p:txBody>
      </p:sp>
      <p:sp>
        <p:nvSpPr>
          <p:cNvPr id="274" name="TextBox 274"/>
          <p:cNvSpPr txBox="1"/>
          <p:nvPr/>
        </p:nvSpPr>
        <p:spPr>
          <a:xfrm>
            <a:off x="91439" y="737170"/>
            <a:ext cx="876579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b="1" spc="204" dirty="0">
                <a:solidFill>
                  <a:srgbClr val="FEFEFE"/>
                </a:solidFill>
                <a:latin typeface="Times New Roman"/>
                <a:ea typeface="Times New Roman"/>
              </a:rPr>
              <a:t>Ge</a:t>
            </a:r>
            <a:r>
              <a:rPr lang="en-US" altLang="zh-CN" sz="1800" b="1" spc="195" dirty="0">
                <a:solidFill>
                  <a:srgbClr val="FEFEFE"/>
                </a:solidFill>
                <a:latin typeface="Times New Roman"/>
                <a:ea typeface="Times New Roman"/>
              </a:rPr>
              <a:t>nus</a:t>
            </a:r>
          </a:p>
        </p:txBody>
      </p:sp>
      <p:sp>
        <p:nvSpPr>
          <p:cNvPr id="275" name="TextBox 275"/>
          <p:cNvSpPr txBox="1"/>
          <p:nvPr/>
        </p:nvSpPr>
        <p:spPr>
          <a:xfrm>
            <a:off x="1515744" y="737170"/>
            <a:ext cx="2668446" cy="82334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873884" indent="-1873884" hangingPunct="0">
              <a:lnSpc>
                <a:spcPct val="100000"/>
              </a:lnSpc>
            </a:pPr>
            <a:r>
              <a:rPr lang="en-US" altLang="zh-CN" sz="1800" b="1" spc="200" dirty="0">
                <a:solidFill>
                  <a:srgbClr val="FEFEFE"/>
                </a:solidFill>
                <a:latin typeface="Times New Roman"/>
                <a:ea typeface="Times New Roman"/>
              </a:rPr>
              <a:t>Önemli</a:t>
            </a:r>
            <a:r>
              <a:rPr lang="en-US" altLang="zh-CN" sz="1800" b="1" spc="100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164" dirty="0">
                <a:solidFill>
                  <a:srgbClr val="FEFEFE"/>
                </a:solidFill>
                <a:latin typeface="Times New Roman"/>
                <a:ea typeface="Times New Roman"/>
              </a:rPr>
              <a:t>türler</a:t>
            </a:r>
            <a:r>
              <a:rPr lang="en-US" altLang="zh-CN" sz="1800" b="1" spc="100" dirty="0">
                <a:solidFill>
                  <a:srgbClr val="FEFEFE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1800" b="1" spc="170" dirty="0">
                <a:solidFill>
                  <a:srgbClr val="FEFEFE"/>
                </a:solidFill>
                <a:latin typeface="Times New Roman"/>
                <a:ea typeface="Times New Roman"/>
              </a:rPr>
              <a:t>Antije</a:t>
            </a:r>
            <a:r>
              <a:rPr lang="en-US" altLang="zh-CN" sz="1800" b="1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204" dirty="0">
                <a:solidFill>
                  <a:srgbClr val="FEFEFE"/>
                </a:solidFill>
                <a:latin typeface="Times New Roman"/>
                <a:ea typeface="Times New Roman"/>
              </a:rPr>
              <a:t>nik</a:t>
            </a:r>
            <a:r>
              <a:rPr lang="en-US" altLang="zh-CN" sz="1800" b="1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194" dirty="0">
                <a:solidFill>
                  <a:srgbClr val="FEFEFE"/>
                </a:solidFill>
                <a:latin typeface="Times New Roman"/>
                <a:ea typeface="Times New Roman"/>
              </a:rPr>
              <a:t>g</a:t>
            </a:r>
            <a:r>
              <a:rPr lang="en-US" altLang="zh-CN" sz="1800" b="1" spc="189" dirty="0">
                <a:solidFill>
                  <a:srgbClr val="FEFEFE"/>
                </a:solidFill>
                <a:latin typeface="Times New Roman"/>
                <a:ea typeface="Times New Roman"/>
              </a:rPr>
              <a:t>rup</a:t>
            </a:r>
          </a:p>
        </p:txBody>
      </p:sp>
      <p:sp>
        <p:nvSpPr>
          <p:cNvPr id="276" name="TextBox 276"/>
          <p:cNvSpPr txBox="1"/>
          <p:nvPr/>
        </p:nvSpPr>
        <p:spPr>
          <a:xfrm>
            <a:off x="4364482" y="737170"/>
            <a:ext cx="1006220" cy="10975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00000"/>
              </a:lnSpc>
            </a:pPr>
            <a:r>
              <a:rPr lang="en-US" altLang="zh-CN" sz="1800" b="1" spc="164" dirty="0">
                <a:solidFill>
                  <a:srgbClr val="FEFEFE"/>
                </a:solidFill>
                <a:latin typeface="Times New Roman"/>
                <a:ea typeface="Times New Roman"/>
              </a:rPr>
              <a:t>Kan</a:t>
            </a:r>
            <a:r>
              <a:rPr lang="en-US" altLang="zh-CN" sz="1800" b="1" spc="160" dirty="0">
                <a:solidFill>
                  <a:srgbClr val="FEFEFE"/>
                </a:solidFill>
                <a:latin typeface="Times New Roman"/>
                <a:ea typeface="Times New Roman"/>
              </a:rPr>
              <a:t>lı</a:t>
            </a:r>
            <a:r>
              <a:rPr lang="en-US" altLang="zh-CN" sz="1800" b="1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194" dirty="0">
                <a:solidFill>
                  <a:srgbClr val="FEFEFE"/>
                </a:solidFill>
                <a:latin typeface="Times New Roman"/>
                <a:ea typeface="Times New Roman"/>
              </a:rPr>
              <a:t>agar</a:t>
            </a:r>
            <a:r>
              <a:rPr lang="en-US" altLang="zh-CN" sz="1800" b="1" spc="189" dirty="0">
                <a:solidFill>
                  <a:srgbClr val="FEFEFE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1800" b="1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195" dirty="0">
                <a:solidFill>
                  <a:srgbClr val="FEFEFE"/>
                </a:solidFill>
                <a:latin typeface="Times New Roman"/>
                <a:ea typeface="Times New Roman"/>
              </a:rPr>
              <a:t>hem</a:t>
            </a:r>
            <a:r>
              <a:rPr lang="en-US" altLang="zh-CN" sz="1800" b="1" spc="185" dirty="0">
                <a:solidFill>
                  <a:srgbClr val="FEFEFE"/>
                </a:solidFill>
                <a:latin typeface="Times New Roman"/>
                <a:ea typeface="Times New Roman"/>
              </a:rPr>
              <a:t>oliz</a:t>
            </a:r>
            <a:r>
              <a:rPr lang="en-US" altLang="zh-CN" sz="1800" b="1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180" dirty="0">
                <a:solidFill>
                  <a:srgbClr val="FEFEFE"/>
                </a:solidFill>
                <a:latin typeface="Times New Roman"/>
                <a:ea typeface="Times New Roman"/>
              </a:rPr>
              <a:t>ti</a:t>
            </a:r>
            <a:r>
              <a:rPr lang="en-US" altLang="zh-CN" sz="1800" b="1" spc="170" dirty="0">
                <a:solidFill>
                  <a:srgbClr val="FEFEFE"/>
                </a:solidFill>
                <a:latin typeface="Times New Roman"/>
                <a:ea typeface="Times New Roman"/>
              </a:rPr>
              <a:t>pi</a:t>
            </a:r>
          </a:p>
        </p:txBody>
      </p:sp>
      <p:sp>
        <p:nvSpPr>
          <p:cNvPr id="277" name="TextBox 277"/>
          <p:cNvSpPr txBox="1"/>
          <p:nvPr/>
        </p:nvSpPr>
        <p:spPr>
          <a:xfrm>
            <a:off x="5563870" y="737170"/>
            <a:ext cx="1117522" cy="5491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b="1" spc="189" dirty="0">
                <a:solidFill>
                  <a:srgbClr val="FEFEFE"/>
                </a:solidFill>
                <a:latin typeface="Times New Roman"/>
                <a:ea typeface="Times New Roman"/>
              </a:rPr>
              <a:t>Gel</a:t>
            </a:r>
            <a:r>
              <a:rPr lang="en-US" altLang="zh-CN" sz="1800" b="1" spc="185" dirty="0">
                <a:solidFill>
                  <a:srgbClr val="FEFEFE"/>
                </a:solidFill>
                <a:latin typeface="Times New Roman"/>
                <a:ea typeface="Times New Roman"/>
              </a:rPr>
              <a:t>işmed</a:t>
            </a:r>
          </a:p>
          <a:p>
            <a:pPr marL="0">
              <a:lnSpc>
                <a:spcPct val="100000"/>
              </a:lnSpc>
            </a:pPr>
            <a:r>
              <a:rPr lang="en-US" altLang="zh-CN" sz="1800" b="1" spc="225" dirty="0">
                <a:solidFill>
                  <a:srgbClr val="FEFEFE"/>
                </a:solidFill>
                <a:latin typeface="Times New Roman"/>
                <a:ea typeface="Times New Roman"/>
              </a:rPr>
              <a:t>e</a:t>
            </a:r>
          </a:p>
        </p:txBody>
      </p:sp>
      <p:sp>
        <p:nvSpPr>
          <p:cNvPr id="278" name="TextBox 278"/>
          <p:cNvSpPr txBox="1"/>
          <p:nvPr/>
        </p:nvSpPr>
        <p:spPr>
          <a:xfrm>
            <a:off x="6912864" y="737170"/>
            <a:ext cx="1364918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b="1" spc="194" dirty="0">
                <a:solidFill>
                  <a:srgbClr val="FEFEFE"/>
                </a:solidFill>
                <a:latin typeface="Times New Roman"/>
                <a:ea typeface="Times New Roman"/>
              </a:rPr>
              <a:t>Gelişm</a:t>
            </a:r>
            <a:r>
              <a:rPr lang="en-US" altLang="zh-CN" sz="1800" b="1" spc="189" dirty="0">
                <a:solidFill>
                  <a:srgbClr val="FEFEFE"/>
                </a:solidFill>
                <a:latin typeface="Times New Roman"/>
                <a:ea typeface="Times New Roman"/>
              </a:rPr>
              <a:t>ede</a:t>
            </a:r>
          </a:p>
        </p:txBody>
      </p:sp>
      <p:sp>
        <p:nvSpPr>
          <p:cNvPr id="279" name="TextBox 279"/>
          <p:cNvSpPr txBox="1"/>
          <p:nvPr/>
        </p:nvSpPr>
        <p:spPr>
          <a:xfrm>
            <a:off x="8487156" y="737170"/>
            <a:ext cx="601229" cy="164615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00000"/>
              </a:lnSpc>
            </a:pPr>
            <a:r>
              <a:rPr lang="en-US" altLang="zh-CN" sz="1800" b="1" spc="69" dirty="0">
                <a:solidFill>
                  <a:srgbClr val="FEFEFE"/>
                </a:solidFill>
                <a:latin typeface="Times New Roman"/>
                <a:ea typeface="Times New Roman"/>
              </a:rPr>
              <a:t>60</a:t>
            </a:r>
            <a:r>
              <a:rPr lang="en-US" altLang="zh-CN" sz="1800" b="1" spc="64" dirty="0">
                <a:solidFill>
                  <a:srgbClr val="FEFEFE"/>
                </a:solidFill>
                <a:latin typeface="Times New Roman"/>
                <a:ea typeface="Times New Roman"/>
              </a:rPr>
              <a:t>°</a:t>
            </a:r>
            <a:r>
              <a:rPr lang="en-US" altLang="zh-CN" sz="1800" b="1" spc="104" dirty="0">
                <a:solidFill>
                  <a:srgbClr val="FEFEFE"/>
                </a:solidFill>
                <a:latin typeface="Times New Roman"/>
                <a:ea typeface="Times New Roman"/>
              </a:rPr>
              <a:t>C</a:t>
            </a:r>
            <a:r>
              <a:rPr lang="en-US" altLang="zh-CN" sz="1800" b="1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89" dirty="0">
                <a:solidFill>
                  <a:srgbClr val="FEFEFE"/>
                </a:solidFill>
                <a:latin typeface="Times New Roman"/>
                <a:ea typeface="Times New Roman"/>
              </a:rPr>
              <a:t>’de</a:t>
            </a:r>
            <a:r>
              <a:rPr lang="en-US" altLang="zh-CN" sz="1800" b="1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135" dirty="0">
                <a:solidFill>
                  <a:srgbClr val="FEFEFE"/>
                </a:solidFill>
                <a:latin typeface="Times New Roman"/>
                <a:ea typeface="Times New Roman"/>
              </a:rPr>
              <a:t>39</a:t>
            </a:r>
            <a:r>
              <a:rPr lang="en-US" altLang="zh-CN" sz="1800" b="1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t/>
            </a:r>
            <a:br/>
            <a:r>
              <a:rPr lang="en-US" altLang="zh-CN" sz="1800" b="1" spc="200" dirty="0">
                <a:solidFill>
                  <a:srgbClr val="FEFEFE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1800" b="1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189" dirty="0">
                <a:solidFill>
                  <a:srgbClr val="FEFEFE"/>
                </a:solidFill>
                <a:latin typeface="Times New Roman"/>
                <a:ea typeface="Times New Roman"/>
              </a:rPr>
              <a:t>ca</a:t>
            </a:r>
            <a:r>
              <a:rPr lang="en-US" altLang="zh-CN" sz="1800" b="1" spc="185" dirty="0">
                <a:solidFill>
                  <a:srgbClr val="FEFEFE"/>
                </a:solidFill>
                <a:latin typeface="Times New Roman"/>
                <a:ea typeface="Times New Roman"/>
              </a:rPr>
              <a:t>nl</a:t>
            </a:r>
            <a:r>
              <a:rPr lang="en-US" altLang="zh-CN" sz="1800" b="1" dirty="0">
                <a:solidFill>
                  <a:srgbClr val="FEFEFE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b="1" spc="169" dirty="0">
                <a:solidFill>
                  <a:srgbClr val="FEFEFE"/>
                </a:solidFill>
                <a:latin typeface="Times New Roman"/>
                <a:ea typeface="Times New Roman"/>
              </a:rPr>
              <a:t>ıl</a:t>
            </a:r>
            <a:r>
              <a:rPr lang="en-US" altLang="zh-CN" sz="1800" b="1" spc="164" dirty="0">
                <a:solidFill>
                  <a:srgbClr val="FEFEFE"/>
                </a:solidFill>
                <a:latin typeface="Times New Roman"/>
                <a:ea typeface="Times New Roman"/>
              </a:rPr>
              <a:t>ık</a:t>
            </a:r>
          </a:p>
        </p:txBody>
      </p:sp>
      <p:sp>
        <p:nvSpPr>
          <p:cNvPr id="280" name="TextBox 280"/>
          <p:cNvSpPr txBox="1"/>
          <p:nvPr/>
        </p:nvSpPr>
        <p:spPr>
          <a:xfrm>
            <a:off x="5563870" y="2830591"/>
            <a:ext cx="414373" cy="54938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00000"/>
              </a:lnSpc>
            </a:pPr>
            <a:r>
              <a:rPr lang="en-US" altLang="zh-CN" sz="1800" spc="50" dirty="0">
                <a:solidFill>
                  <a:srgbClr val="000000"/>
                </a:solidFill>
                <a:latin typeface="Times New Roman"/>
                <a:ea typeface="Times New Roman"/>
              </a:rPr>
              <a:t>10</a:t>
            </a:r>
            <a:r>
              <a:rPr lang="en-US" altLang="zh-CN" sz="1800" spc="40" dirty="0">
                <a:solidFill>
                  <a:srgbClr val="000000"/>
                </a:solidFill>
                <a:latin typeface="Times New Roman"/>
                <a:ea typeface="Times New Roman"/>
              </a:rPr>
              <a:t>°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ea typeface="Times New Roman"/>
              </a:rPr>
              <a:t>C</a:t>
            </a:r>
          </a:p>
        </p:txBody>
      </p:sp>
      <p:sp>
        <p:nvSpPr>
          <p:cNvPr id="281" name="TextBox 281"/>
          <p:cNvSpPr txBox="1"/>
          <p:nvPr/>
        </p:nvSpPr>
        <p:spPr>
          <a:xfrm>
            <a:off x="6238366" y="2830591"/>
            <a:ext cx="414373" cy="54938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00000"/>
              </a:lnSpc>
            </a:pPr>
            <a:r>
              <a:rPr lang="en-US" altLang="zh-CN" sz="1800" spc="50" dirty="0">
                <a:solidFill>
                  <a:srgbClr val="000000"/>
                </a:solidFill>
                <a:latin typeface="Times New Roman"/>
                <a:ea typeface="Times New Roman"/>
              </a:rPr>
              <a:t>45</a:t>
            </a:r>
            <a:r>
              <a:rPr lang="en-US" altLang="zh-CN" sz="1800" spc="40" dirty="0">
                <a:solidFill>
                  <a:srgbClr val="000000"/>
                </a:solidFill>
                <a:latin typeface="Times New Roman"/>
                <a:ea typeface="Times New Roman"/>
              </a:rPr>
              <a:t>°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ea typeface="Times New Roman"/>
              </a:rPr>
              <a:t>C</a:t>
            </a:r>
          </a:p>
        </p:txBody>
      </p:sp>
      <p:sp>
        <p:nvSpPr>
          <p:cNvPr id="282" name="TextBox 282"/>
          <p:cNvSpPr txBox="1"/>
          <p:nvPr/>
        </p:nvSpPr>
        <p:spPr>
          <a:xfrm>
            <a:off x="6912864" y="2830591"/>
            <a:ext cx="521590" cy="5496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5" dirty="0">
                <a:solidFill>
                  <a:srgbClr val="000000"/>
                </a:solidFill>
                <a:latin typeface="Times New Roman"/>
                <a:ea typeface="Times New Roman"/>
              </a:rPr>
              <a:t>%0</a:t>
            </a:r>
            <a:r>
              <a:rPr lang="en-US" altLang="zh-CN" sz="1800" spc="60" dirty="0">
                <a:solidFill>
                  <a:srgbClr val="000000"/>
                </a:solidFill>
                <a:latin typeface="Times New Roman"/>
                <a:ea typeface="Times New Roman"/>
              </a:rPr>
              <a:t>.1</a:t>
            </a:r>
          </a:p>
          <a:p>
            <a:pPr marL="0">
              <a:lnSpc>
                <a:spcPct val="100000"/>
              </a:lnSpc>
            </a:pPr>
            <a:r>
              <a:rPr lang="en-US" altLang="zh-CN" sz="1800" spc="189" dirty="0">
                <a:solidFill>
                  <a:srgbClr val="000000"/>
                </a:solidFill>
                <a:latin typeface="Times New Roman"/>
                <a:ea typeface="Times New Roman"/>
              </a:rPr>
              <a:t>mm</a:t>
            </a:r>
          </a:p>
        </p:txBody>
      </p:sp>
      <p:sp>
        <p:nvSpPr>
          <p:cNvPr id="283" name="TextBox 283"/>
          <p:cNvSpPr txBox="1"/>
          <p:nvPr/>
        </p:nvSpPr>
        <p:spPr>
          <a:xfrm>
            <a:off x="7737602" y="2830591"/>
            <a:ext cx="593309" cy="109792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00000"/>
              </a:lnSpc>
            </a:pP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%44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0so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ea typeface="Times New Roman"/>
              </a:rPr>
              <a:t>fr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209" dirty="0">
                <a:solidFill>
                  <a:srgbClr val="000000"/>
                </a:solidFill>
                <a:latin typeface="Times New Roman"/>
                <a:ea typeface="Times New Roman"/>
              </a:rPr>
              <a:t>a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70" dirty="0">
                <a:solidFill>
                  <a:srgbClr val="000000"/>
                </a:solidFill>
                <a:latin typeface="Times New Roman"/>
                <a:ea typeface="Times New Roman"/>
              </a:rPr>
              <a:t>tu</a:t>
            </a:r>
            <a:r>
              <a:rPr lang="en-US" altLang="zh-CN" sz="1800" spc="160" dirty="0">
                <a:solidFill>
                  <a:srgbClr val="000000"/>
                </a:solidFill>
                <a:latin typeface="Times New Roman"/>
                <a:ea typeface="Times New Roman"/>
              </a:rPr>
              <a:t>zu</a:t>
            </a:r>
          </a:p>
        </p:txBody>
      </p:sp>
      <p:sp>
        <p:nvSpPr>
          <p:cNvPr id="284" name="TextBox 284"/>
          <p:cNvSpPr txBox="1"/>
          <p:nvPr/>
        </p:nvSpPr>
        <p:spPr>
          <a:xfrm>
            <a:off x="91439" y="4262563"/>
            <a:ext cx="1213958" cy="5491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90" dirty="0">
                <a:solidFill>
                  <a:srgbClr val="000000"/>
                </a:solidFill>
                <a:latin typeface="Times New Roman"/>
                <a:ea typeface="Times New Roman"/>
              </a:rPr>
              <a:t>Stre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ea typeface="Times New Roman"/>
              </a:rPr>
              <a:t>ptococc</a:t>
            </a:r>
          </a:p>
          <a:p>
            <a:pPr marL="0">
              <a:lnSpc>
                <a:spcPct val="100000"/>
              </a:lnSpc>
            </a:pPr>
            <a:r>
              <a:rPr lang="en-US" altLang="zh-CN" sz="1800" spc="160" dirty="0">
                <a:solidFill>
                  <a:srgbClr val="000000"/>
                </a:solidFill>
                <a:latin typeface="Times New Roman"/>
                <a:ea typeface="Times New Roman"/>
              </a:rPr>
              <a:t>us</a:t>
            </a:r>
          </a:p>
        </p:txBody>
      </p:sp>
      <p:sp>
        <p:nvSpPr>
          <p:cNvPr id="285" name="TextBox 285"/>
          <p:cNvSpPr txBox="1"/>
          <p:nvPr/>
        </p:nvSpPr>
        <p:spPr>
          <a:xfrm>
            <a:off x="1515744" y="4262563"/>
            <a:ext cx="1644433" cy="548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99583"/>
              </a:lnSpc>
            </a:pP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Str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spc="144" dirty="0">
                <a:solidFill>
                  <a:srgbClr val="000000"/>
                </a:solidFill>
                <a:latin typeface="Times New Roman"/>
                <a:ea typeface="Times New Roman"/>
              </a:rPr>
              <a:t>thermoph</a:t>
            </a:r>
            <a:r>
              <a:rPr lang="en-US" altLang="zh-CN" sz="1800" spc="139" dirty="0">
                <a:solidFill>
                  <a:srgbClr val="000000"/>
                </a:solidFill>
                <a:latin typeface="Times New Roman"/>
                <a:ea typeface="Times New Roman"/>
              </a:rPr>
              <a:t>il</a:t>
            </a:r>
            <a:r>
              <a:rPr lang="en-US" altLang="zh-CN" sz="1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160" dirty="0">
                <a:solidFill>
                  <a:srgbClr val="000000"/>
                </a:solidFill>
                <a:latin typeface="Times New Roman"/>
                <a:ea typeface="Times New Roman"/>
              </a:rPr>
              <a:t>us</a:t>
            </a:r>
          </a:p>
        </p:txBody>
      </p:sp>
      <p:sp>
        <p:nvSpPr>
          <p:cNvPr id="286" name="TextBox 286"/>
          <p:cNvSpPr txBox="1"/>
          <p:nvPr/>
        </p:nvSpPr>
        <p:spPr>
          <a:xfrm>
            <a:off x="3389629" y="4262563"/>
            <a:ext cx="20312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287" name="TextBox 287"/>
          <p:cNvSpPr txBox="1"/>
          <p:nvPr/>
        </p:nvSpPr>
        <p:spPr>
          <a:xfrm>
            <a:off x="5563870" y="4262563"/>
            <a:ext cx="20312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288" name="TextBox 288"/>
          <p:cNvSpPr txBox="1"/>
          <p:nvPr/>
        </p:nvSpPr>
        <p:spPr>
          <a:xfrm>
            <a:off x="6238366" y="4262563"/>
            <a:ext cx="265521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</p:txBody>
      </p:sp>
      <p:sp>
        <p:nvSpPr>
          <p:cNvPr id="289" name="TextBox 289"/>
          <p:cNvSpPr txBox="1"/>
          <p:nvPr/>
        </p:nvSpPr>
        <p:spPr>
          <a:xfrm>
            <a:off x="6912864" y="4262563"/>
            <a:ext cx="20312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290" name="TextBox 290"/>
          <p:cNvSpPr txBox="1"/>
          <p:nvPr/>
        </p:nvSpPr>
        <p:spPr>
          <a:xfrm>
            <a:off x="7737602" y="4262563"/>
            <a:ext cx="20312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291" name="TextBox 291"/>
          <p:cNvSpPr txBox="1"/>
          <p:nvPr/>
        </p:nvSpPr>
        <p:spPr>
          <a:xfrm>
            <a:off x="8487156" y="4262563"/>
            <a:ext cx="265521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</p:txBody>
      </p:sp>
      <p:sp>
        <p:nvSpPr>
          <p:cNvPr id="292" name="TextBox 292"/>
          <p:cNvSpPr txBox="1"/>
          <p:nvPr/>
        </p:nvSpPr>
        <p:spPr>
          <a:xfrm>
            <a:off x="91439" y="5033326"/>
            <a:ext cx="1156120" cy="5491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75" dirty="0">
                <a:solidFill>
                  <a:srgbClr val="000000"/>
                </a:solidFill>
                <a:latin typeface="Times New Roman"/>
                <a:ea typeface="Times New Roman"/>
              </a:rPr>
              <a:t>Lacto</a:t>
            </a: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coccu</a:t>
            </a:r>
          </a:p>
          <a:p>
            <a:pPr marL="0">
              <a:lnSpc>
                <a:spcPct val="100000"/>
              </a:lnSpc>
            </a:pPr>
            <a:r>
              <a:rPr lang="en-US" altLang="zh-CN" sz="1800" spc="120" dirty="0">
                <a:solidFill>
                  <a:srgbClr val="000000"/>
                </a:solidFill>
                <a:latin typeface="Times New Roman"/>
                <a:ea typeface="Times New Roman"/>
              </a:rPr>
              <a:t>s</a:t>
            </a:r>
          </a:p>
        </p:txBody>
      </p:sp>
      <p:sp>
        <p:nvSpPr>
          <p:cNvPr id="293" name="TextBox 293"/>
          <p:cNvSpPr txBox="1"/>
          <p:nvPr/>
        </p:nvSpPr>
        <p:spPr>
          <a:xfrm>
            <a:off x="1515744" y="5033326"/>
            <a:ext cx="1011961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Lc</a:t>
            </a:r>
            <a:r>
              <a:rPr lang="en-US" altLang="zh-CN" sz="1800" spc="5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spc="90" dirty="0">
                <a:solidFill>
                  <a:srgbClr val="000000"/>
                </a:solidFill>
                <a:latin typeface="Times New Roman"/>
                <a:ea typeface="Times New Roman"/>
              </a:rPr>
              <a:t>lac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tis</a:t>
            </a:r>
          </a:p>
        </p:txBody>
      </p:sp>
      <p:sp>
        <p:nvSpPr>
          <p:cNvPr id="294" name="TextBox 294"/>
          <p:cNvSpPr txBox="1"/>
          <p:nvPr/>
        </p:nvSpPr>
        <p:spPr>
          <a:xfrm>
            <a:off x="3389629" y="5033326"/>
            <a:ext cx="31329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154" dirty="0">
                <a:solidFill>
                  <a:srgbClr val="000000"/>
                </a:solidFill>
                <a:latin typeface="Times New Roman"/>
                <a:ea typeface="Times New Roman"/>
              </a:rPr>
              <a:t>N</a:t>
            </a:r>
          </a:p>
        </p:txBody>
      </p:sp>
      <p:sp>
        <p:nvSpPr>
          <p:cNvPr id="295" name="TextBox 295"/>
          <p:cNvSpPr txBox="1"/>
          <p:nvPr/>
        </p:nvSpPr>
        <p:spPr>
          <a:xfrm>
            <a:off x="4364482" y="5033326"/>
            <a:ext cx="20312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296" name="TextBox 296"/>
          <p:cNvSpPr txBox="1"/>
          <p:nvPr/>
        </p:nvSpPr>
        <p:spPr>
          <a:xfrm>
            <a:off x="5563870" y="5033326"/>
            <a:ext cx="265521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</p:txBody>
      </p:sp>
      <p:sp>
        <p:nvSpPr>
          <p:cNvPr id="297" name="TextBox 297"/>
          <p:cNvSpPr txBox="1"/>
          <p:nvPr/>
        </p:nvSpPr>
        <p:spPr>
          <a:xfrm>
            <a:off x="6238366" y="5033326"/>
            <a:ext cx="203125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-1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298" name="TextBox 298"/>
          <p:cNvSpPr txBox="1"/>
          <p:nvPr/>
        </p:nvSpPr>
        <p:spPr>
          <a:xfrm>
            <a:off x="6912864" y="5033326"/>
            <a:ext cx="265521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</p:txBody>
      </p:sp>
      <p:sp>
        <p:nvSpPr>
          <p:cNvPr id="299" name="TextBox 299"/>
          <p:cNvSpPr txBox="1"/>
          <p:nvPr/>
        </p:nvSpPr>
        <p:spPr>
          <a:xfrm>
            <a:off x="7737602" y="5033326"/>
            <a:ext cx="265521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</p:txBody>
      </p:sp>
      <p:sp>
        <p:nvSpPr>
          <p:cNvPr id="300" name="TextBox 300"/>
          <p:cNvSpPr txBox="1"/>
          <p:nvPr/>
        </p:nvSpPr>
        <p:spPr>
          <a:xfrm>
            <a:off x="8487156" y="5033326"/>
            <a:ext cx="265521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</p:txBody>
      </p:sp>
      <p:sp>
        <p:nvSpPr>
          <p:cNvPr id="301" name="TextBox 301"/>
          <p:cNvSpPr txBox="1"/>
          <p:nvPr/>
        </p:nvSpPr>
        <p:spPr>
          <a:xfrm>
            <a:off x="91439" y="5804190"/>
            <a:ext cx="1155665" cy="5491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95" dirty="0">
                <a:solidFill>
                  <a:srgbClr val="000000"/>
                </a:solidFill>
                <a:latin typeface="Times New Roman"/>
                <a:ea typeface="Times New Roman"/>
              </a:rPr>
              <a:t>Enter</a:t>
            </a:r>
            <a:r>
              <a:rPr lang="en-US" altLang="zh-CN" sz="1800" spc="85" dirty="0">
                <a:solidFill>
                  <a:srgbClr val="000000"/>
                </a:solidFill>
                <a:latin typeface="Times New Roman"/>
                <a:ea typeface="Times New Roman"/>
              </a:rPr>
              <a:t>ococc</a:t>
            </a:r>
          </a:p>
          <a:p>
            <a:pPr marL="0">
              <a:lnSpc>
                <a:spcPct val="100000"/>
              </a:lnSpc>
            </a:pPr>
            <a:r>
              <a:rPr lang="en-US" altLang="zh-CN" sz="1800" spc="160" dirty="0">
                <a:solidFill>
                  <a:srgbClr val="000000"/>
                </a:solidFill>
                <a:latin typeface="Times New Roman"/>
                <a:ea typeface="Times New Roman"/>
              </a:rPr>
              <a:t>us</a:t>
            </a:r>
          </a:p>
        </p:txBody>
      </p:sp>
      <p:sp>
        <p:nvSpPr>
          <p:cNvPr id="302" name="TextBox 302"/>
          <p:cNvSpPr txBox="1"/>
          <p:nvPr/>
        </p:nvSpPr>
        <p:spPr>
          <a:xfrm>
            <a:off x="1515744" y="5804190"/>
            <a:ext cx="1366901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125" dirty="0">
                <a:solidFill>
                  <a:srgbClr val="000000"/>
                </a:solidFill>
                <a:latin typeface="Times New Roman"/>
                <a:ea typeface="Times New Roman"/>
              </a:rPr>
              <a:t>Ent</a:t>
            </a:r>
            <a:r>
              <a:rPr lang="en-US" altLang="zh-CN" sz="1800" spc="8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800" spc="109" dirty="0">
                <a:solidFill>
                  <a:srgbClr val="000000"/>
                </a:solidFill>
                <a:latin typeface="Times New Roman"/>
                <a:ea typeface="Times New Roman"/>
              </a:rPr>
              <a:t>fac</a:t>
            </a: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calis</a:t>
            </a:r>
          </a:p>
        </p:txBody>
      </p:sp>
      <p:sp>
        <p:nvSpPr>
          <p:cNvPr id="303" name="TextBox 303"/>
          <p:cNvSpPr txBox="1"/>
          <p:nvPr/>
        </p:nvSpPr>
        <p:spPr>
          <a:xfrm>
            <a:off x="3389629" y="5804190"/>
            <a:ext cx="304812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89" dirty="0">
                <a:solidFill>
                  <a:srgbClr val="000000"/>
                </a:solidFill>
                <a:latin typeface="Times New Roman"/>
                <a:ea typeface="Times New Roman"/>
              </a:rPr>
              <a:t>D</a:t>
            </a:r>
          </a:p>
        </p:txBody>
      </p:sp>
      <p:sp>
        <p:nvSpPr>
          <p:cNvPr id="304" name="TextBox 304"/>
          <p:cNvSpPr txBox="1"/>
          <p:nvPr/>
        </p:nvSpPr>
        <p:spPr>
          <a:xfrm>
            <a:off x="4364482" y="5804190"/>
            <a:ext cx="866065" cy="5491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-5" dirty="0">
                <a:solidFill>
                  <a:srgbClr val="000000"/>
                </a:solidFill>
                <a:latin typeface="Times New Roman"/>
                <a:ea typeface="Times New Roman"/>
              </a:rPr>
              <a:t>β</a:t>
            </a:r>
          </a:p>
          <a:p>
            <a:pPr marL="0">
              <a:lnSpc>
                <a:spcPct val="100000"/>
              </a:lnSpc>
            </a:pPr>
            <a:r>
              <a:rPr lang="en-US" altLang="zh-CN" sz="1800" spc="104" dirty="0">
                <a:solidFill>
                  <a:srgbClr val="000000"/>
                </a:solidFill>
                <a:latin typeface="Times New Roman"/>
                <a:ea typeface="Times New Roman"/>
              </a:rPr>
              <a:t>Α</a:t>
            </a:r>
            <a:r>
              <a:rPr lang="en-US" altLang="zh-CN" sz="18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69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18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800" spc="50" dirty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</a:p>
        </p:txBody>
      </p:sp>
      <p:sp>
        <p:nvSpPr>
          <p:cNvPr id="305" name="TextBox 305"/>
          <p:cNvSpPr txBox="1"/>
          <p:nvPr/>
        </p:nvSpPr>
        <p:spPr>
          <a:xfrm>
            <a:off x="5563870" y="5804190"/>
            <a:ext cx="265521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</p:txBody>
      </p:sp>
      <p:sp>
        <p:nvSpPr>
          <p:cNvPr id="306" name="TextBox 306"/>
          <p:cNvSpPr txBox="1"/>
          <p:nvPr/>
        </p:nvSpPr>
        <p:spPr>
          <a:xfrm>
            <a:off x="6238366" y="5804190"/>
            <a:ext cx="265521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</p:txBody>
      </p:sp>
      <p:sp>
        <p:nvSpPr>
          <p:cNvPr id="307" name="TextBox 307"/>
          <p:cNvSpPr txBox="1"/>
          <p:nvPr/>
        </p:nvSpPr>
        <p:spPr>
          <a:xfrm>
            <a:off x="6912864" y="5804190"/>
            <a:ext cx="265521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</p:txBody>
      </p:sp>
      <p:sp>
        <p:nvSpPr>
          <p:cNvPr id="308" name="TextBox 308"/>
          <p:cNvSpPr txBox="1"/>
          <p:nvPr/>
        </p:nvSpPr>
        <p:spPr>
          <a:xfrm>
            <a:off x="7737602" y="5804190"/>
            <a:ext cx="265521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</p:txBody>
      </p:sp>
      <p:sp>
        <p:nvSpPr>
          <p:cNvPr id="309" name="TextBox 309"/>
          <p:cNvSpPr txBox="1"/>
          <p:nvPr/>
        </p:nvSpPr>
        <p:spPr>
          <a:xfrm>
            <a:off x="8487156" y="5804190"/>
            <a:ext cx="265521" cy="274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800" spc="64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71130"/>
            <a:ext cx="8229600" cy="63635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000" i="1" dirty="0" smtClean="0"/>
              <a:t>   </a:t>
            </a:r>
            <a:r>
              <a:rPr lang="tr-TR" sz="2000" b="1" i="1" dirty="0" err="1" smtClean="0"/>
              <a:t>Listeria</a:t>
            </a:r>
            <a:r>
              <a:rPr lang="tr-TR" sz="2000" b="1" i="1" dirty="0" smtClean="0"/>
              <a:t> </a:t>
            </a:r>
            <a:r>
              <a:rPr lang="tr-TR" sz="2000" b="1" i="1" dirty="0" err="1" smtClean="0"/>
              <a:t>monocytogenes’in</a:t>
            </a:r>
            <a:r>
              <a:rPr lang="tr-TR" sz="2000" b="1" i="1" dirty="0" smtClean="0"/>
              <a:t> </a:t>
            </a:r>
            <a:r>
              <a:rPr lang="tr-TR" sz="2000" b="1" dirty="0" smtClean="0"/>
              <a:t>Süt ve </a:t>
            </a:r>
            <a:r>
              <a:rPr lang="tr-TR" sz="2000" b="1" dirty="0" err="1" smtClean="0"/>
              <a:t>Ürünleride</a:t>
            </a:r>
            <a:r>
              <a:rPr lang="tr-TR" sz="2000" b="1" dirty="0" smtClean="0"/>
              <a:t> Gelişme ve Canlı Kalması</a:t>
            </a:r>
          </a:p>
          <a:p>
            <a:pPr marL="0" indent="0">
              <a:buNone/>
            </a:pPr>
            <a:r>
              <a:rPr lang="tr-TR" sz="2000" dirty="0" smtClean="0"/>
              <a:t> Her ne kadar optimum 37 </a:t>
            </a:r>
            <a:r>
              <a:rPr lang="tr-TR" sz="2000" dirty="0" err="1" smtClean="0"/>
              <a:t>Cde</a:t>
            </a:r>
            <a:r>
              <a:rPr lang="tr-TR" sz="2000" dirty="0" smtClean="0"/>
              <a:t> geliştiği bildirildiyse de genelde oldukça geniş bir sıcaklık derecesinde gerekse canlı kalması bulunduğu ortama, konsantrasyona ve </a:t>
            </a:r>
            <a:r>
              <a:rPr lang="tr-TR" sz="2000" dirty="0" err="1" smtClean="0"/>
              <a:t>uygunlanan</a:t>
            </a:r>
            <a:r>
              <a:rPr lang="tr-TR" sz="2000" dirty="0" smtClean="0"/>
              <a:t> ısısal işlem şekline bağlı olduğu araştırmalarla saptanmıştır. </a:t>
            </a:r>
          </a:p>
          <a:p>
            <a:pPr marL="0" indent="0">
              <a:buNone/>
            </a:pPr>
            <a:r>
              <a:rPr lang="tr-TR" sz="2000" dirty="0" smtClean="0"/>
              <a:t> Süt mamullerinin yapımı sırasında </a:t>
            </a:r>
            <a:r>
              <a:rPr lang="tr-TR" sz="2000" i="1" dirty="0" err="1" smtClean="0"/>
              <a:t>L.monocytogenes</a:t>
            </a:r>
            <a:r>
              <a:rPr lang="tr-TR" sz="2000" dirty="0" smtClean="0"/>
              <a:t> içeren süte </a:t>
            </a:r>
            <a:r>
              <a:rPr lang="tr-TR" sz="2000" i="1" dirty="0" err="1" smtClean="0"/>
              <a:t>Lactococcus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lactis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ssp</a:t>
            </a:r>
            <a:r>
              <a:rPr lang="tr-TR" sz="2000" i="1" dirty="0" smtClean="0"/>
              <a:t>.</a:t>
            </a:r>
            <a:r>
              <a:rPr lang="tr-TR" sz="2000" i="1" dirty="0" err="1" smtClean="0"/>
              <a:t>lactis</a:t>
            </a:r>
            <a:r>
              <a:rPr lang="tr-TR" sz="2000" i="1" dirty="0" smtClean="0"/>
              <a:t> ve </a:t>
            </a:r>
            <a:r>
              <a:rPr lang="tr-TR" sz="2000" i="1" dirty="0" err="1" smtClean="0"/>
              <a:t>Lactococcus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lactis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ssp</a:t>
            </a:r>
            <a:r>
              <a:rPr lang="tr-TR" sz="2000" i="1" dirty="0" smtClean="0"/>
              <a:t>.</a:t>
            </a:r>
            <a:r>
              <a:rPr lang="tr-TR" sz="2000" i="1" dirty="0" err="1" smtClean="0"/>
              <a:t>cremoris</a:t>
            </a:r>
            <a:r>
              <a:rPr lang="tr-TR" sz="2000" i="1" dirty="0" smtClean="0"/>
              <a:t> </a:t>
            </a:r>
            <a:r>
              <a:rPr lang="tr-TR" sz="2000" dirty="0" smtClean="0"/>
              <a:t>ilave </a:t>
            </a:r>
            <a:r>
              <a:rPr lang="tr-TR" sz="2000" i="1" dirty="0" err="1" smtClean="0"/>
              <a:t>L.monocytogenes’i</a:t>
            </a:r>
            <a:r>
              <a:rPr lang="tr-TR" sz="2000" dirty="0" err="1" smtClean="0"/>
              <a:t>n</a:t>
            </a:r>
            <a:r>
              <a:rPr lang="tr-TR" sz="2000" dirty="0" smtClean="0"/>
              <a:t> önemli bir kısmı </a:t>
            </a:r>
            <a:r>
              <a:rPr lang="tr-TR" sz="2000" dirty="0" err="1" smtClean="0"/>
              <a:t>inhibe</a:t>
            </a:r>
            <a:r>
              <a:rPr lang="tr-TR" sz="2000" dirty="0" smtClean="0"/>
              <a:t> olmuş bir kısmı canlı kalmıştır. Bakteri </a:t>
            </a:r>
            <a:r>
              <a:rPr lang="tr-TR" sz="2000" dirty="0" err="1" smtClean="0"/>
              <a:t>inhibisyonu</a:t>
            </a:r>
            <a:r>
              <a:rPr lang="tr-TR" sz="2000" dirty="0" smtClean="0"/>
              <a:t> üzerinde laktoz fermantasyonuyla meydana gelen asitliğin etkili olduğu belirtilmiştir.</a:t>
            </a:r>
          </a:p>
          <a:p>
            <a:pPr marL="0" indent="0">
              <a:buNone/>
            </a:pPr>
            <a:r>
              <a:rPr lang="tr-TR" sz="2000" dirty="0"/>
              <a:t> </a:t>
            </a:r>
            <a:r>
              <a:rPr lang="tr-TR" sz="2000" dirty="0" smtClean="0"/>
              <a:t>Süt ürünleri arasında yumuşak peynirler, </a:t>
            </a:r>
            <a:r>
              <a:rPr lang="tr-TR" sz="2000" dirty="0" err="1" smtClean="0"/>
              <a:t>listeria</a:t>
            </a:r>
            <a:r>
              <a:rPr lang="tr-TR" sz="2000" dirty="0" smtClean="0"/>
              <a:t> türlerinin bulundurma bakımından önemli kaynak olması nedeniyle büyük bir risk oluştururlar.</a:t>
            </a:r>
          </a:p>
          <a:p>
            <a:pPr marL="0" indent="0">
              <a:buNone/>
            </a:pPr>
            <a:r>
              <a:rPr lang="tr-TR" sz="2000" dirty="0"/>
              <a:t> </a:t>
            </a:r>
            <a:r>
              <a:rPr lang="tr-TR" sz="2000" dirty="0" smtClean="0"/>
              <a:t>  </a:t>
            </a:r>
            <a:r>
              <a:rPr lang="tr-TR" sz="2000" b="1" i="1" dirty="0" err="1" smtClean="0"/>
              <a:t>L.monocytogenes</a:t>
            </a:r>
            <a:r>
              <a:rPr lang="tr-TR" sz="2000" b="1" dirty="0" err="1" smtClean="0"/>
              <a:t>’in</a:t>
            </a:r>
            <a:r>
              <a:rPr lang="tr-TR" sz="2000" b="1" dirty="0" smtClean="0"/>
              <a:t> Zararlı </a:t>
            </a:r>
            <a:r>
              <a:rPr lang="tr-TR" sz="2000" b="1" dirty="0"/>
              <a:t>E</a:t>
            </a:r>
            <a:r>
              <a:rPr lang="tr-TR" sz="2000" b="1" dirty="0" smtClean="0"/>
              <a:t>tkilerinin Engellenmesi</a:t>
            </a:r>
          </a:p>
          <a:p>
            <a:pPr marL="0" indent="0">
              <a:buNone/>
            </a:pPr>
            <a:r>
              <a:rPr lang="tr-TR" sz="2000" b="1" dirty="0"/>
              <a:t> </a:t>
            </a:r>
            <a:r>
              <a:rPr lang="tr-TR" sz="2000" i="1" dirty="0" err="1" smtClean="0"/>
              <a:t>L.monocytogenes’</a:t>
            </a:r>
            <a:r>
              <a:rPr lang="tr-TR" sz="2000" dirty="0" err="1" smtClean="0"/>
              <a:t>in</a:t>
            </a:r>
            <a:r>
              <a:rPr lang="tr-TR" sz="2000" dirty="0" smtClean="0"/>
              <a:t> bulunuş yerleri, bulaşma yolları ve kültürel karakterleri bilindiğine göre süt ve süt ürünlerinde bu bakteri varlığı belli başlı iki aşamada önlenebilir veya etkisi en az indirilebilir.</a:t>
            </a:r>
          </a:p>
          <a:p>
            <a:pPr marL="0" indent="0">
              <a:buNone/>
            </a:pPr>
            <a:r>
              <a:rPr lang="tr-TR" sz="2000" dirty="0"/>
              <a:t> </a:t>
            </a:r>
            <a:r>
              <a:rPr lang="tr-TR" sz="2000" dirty="0" smtClean="0"/>
              <a:t>  </a:t>
            </a:r>
          </a:p>
          <a:p>
            <a:pPr marL="0" indent="0">
              <a:buNone/>
            </a:pPr>
            <a:r>
              <a:rPr lang="tr-TR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03282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46568" y="388088"/>
            <a:ext cx="8229600" cy="607650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sz="2000" dirty="0" smtClean="0"/>
              <a:t>   </a:t>
            </a:r>
            <a:r>
              <a:rPr lang="tr-TR" sz="2000" b="1" dirty="0" smtClean="0"/>
              <a:t>Süt Üretimi aşamasında</a:t>
            </a:r>
          </a:p>
          <a:p>
            <a:r>
              <a:rPr lang="tr-TR" sz="2000" dirty="0" smtClean="0"/>
              <a:t>Süt hayvanı sürülerinin sağlık ve hijyen durumu</a:t>
            </a:r>
          </a:p>
          <a:p>
            <a:r>
              <a:rPr lang="tr-TR" sz="2000" dirty="0" smtClean="0"/>
              <a:t>Hayvan barınaklarının temizlik ve hijyen durumu</a:t>
            </a:r>
          </a:p>
          <a:p>
            <a:r>
              <a:rPr lang="tr-TR" sz="2000" dirty="0" smtClean="0"/>
              <a:t>Hayvan yemi olarak kullanılan maddelerin özellikle silo yemlerinin kalitesi</a:t>
            </a:r>
          </a:p>
          <a:p>
            <a:r>
              <a:rPr lang="tr-TR" sz="2000" dirty="0" smtClean="0"/>
              <a:t>Sağım sırası hayvanın, sağıcının ve sağım malzemelerinin sağlık kuralarına uygunluğu, onlara gösterilen özen</a:t>
            </a:r>
          </a:p>
          <a:p>
            <a:r>
              <a:rPr lang="tr-TR" sz="2000" dirty="0" smtClean="0"/>
              <a:t>Sağılan sütün toplanması ve süt işletmelerinde taşınması sırasında uygulanan işlemler, kullanılan süt tankları ve personel.</a:t>
            </a:r>
          </a:p>
          <a:p>
            <a:pPr marL="0" indent="0">
              <a:buNone/>
            </a:pPr>
            <a:r>
              <a:rPr lang="tr-TR" sz="2000" dirty="0"/>
              <a:t> </a:t>
            </a:r>
            <a:r>
              <a:rPr lang="tr-TR" sz="2000" dirty="0" smtClean="0"/>
              <a:t>  </a:t>
            </a:r>
            <a:r>
              <a:rPr lang="tr-TR" sz="2000" b="1" dirty="0" smtClean="0"/>
              <a:t>Süt Ürünlerinde İşenmesi ve Depolanması Aşamasında</a:t>
            </a:r>
          </a:p>
          <a:p>
            <a:r>
              <a:rPr lang="tr-TR" sz="2000" dirty="0" smtClean="0"/>
              <a:t>Süt işletmesinin yapımında kapı, pencere malzemeleri, havalandırma düzenlerine gösterilen özen</a:t>
            </a:r>
          </a:p>
          <a:p>
            <a:r>
              <a:rPr lang="tr-TR" sz="2000" dirty="0" smtClean="0"/>
              <a:t>Alet ve ekipmanların kullanım şekilleri</a:t>
            </a:r>
          </a:p>
          <a:p>
            <a:r>
              <a:rPr lang="tr-TR" sz="2000" dirty="0" smtClean="0"/>
              <a:t>Servis personelinin sağlık ve hijyen durumu</a:t>
            </a:r>
          </a:p>
          <a:p>
            <a:r>
              <a:rPr lang="tr-TR" sz="2000" dirty="0" smtClean="0"/>
              <a:t>Ziyaretçilerin sağlık durumları</a:t>
            </a:r>
          </a:p>
          <a:p>
            <a:pPr marL="0" indent="0">
              <a:buNone/>
            </a:pPr>
            <a:r>
              <a:rPr lang="tr-TR" sz="2000" dirty="0" smtClean="0"/>
              <a:t>Bu kontroller sırasında üretimin her aşamasından örnek alınması gerekir ve </a:t>
            </a:r>
            <a:r>
              <a:rPr lang="tr-TR" sz="2000" i="1" dirty="0" err="1" smtClean="0"/>
              <a:t>L.monocytogenes</a:t>
            </a:r>
            <a:r>
              <a:rPr lang="tr-TR" sz="2000" i="1" dirty="0" smtClean="0"/>
              <a:t> </a:t>
            </a:r>
            <a:r>
              <a:rPr lang="tr-TR" sz="2000" dirty="0" smtClean="0"/>
              <a:t>belirlendiğinde;</a:t>
            </a:r>
          </a:p>
          <a:p>
            <a:r>
              <a:rPr lang="tr-TR" sz="2000" dirty="0" smtClean="0"/>
              <a:t>Temizlik şüpheli</a:t>
            </a:r>
          </a:p>
          <a:p>
            <a:r>
              <a:rPr lang="tr-TR" sz="2000" dirty="0" smtClean="0"/>
              <a:t>Sistematik olarak kontrolü genişletmek</a:t>
            </a:r>
          </a:p>
          <a:p>
            <a:r>
              <a:rPr lang="tr-TR" sz="2000" dirty="0" smtClean="0"/>
              <a:t>Kontrol işlemini sıklaştırmak</a:t>
            </a:r>
          </a:p>
          <a:p>
            <a:pPr marL="0" indent="0">
              <a:buNone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4244011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71130"/>
            <a:ext cx="8229600" cy="64167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000" dirty="0" smtClean="0"/>
              <a:t> Kesif enfeksiyon görüldüğünde ise;</a:t>
            </a:r>
          </a:p>
          <a:p>
            <a:r>
              <a:rPr lang="tr-TR" sz="2000" dirty="0" smtClean="0"/>
              <a:t>Üretimi hemen durdurmak, temizlik ve dezenfeksiyonu yoğunlaştırmak.</a:t>
            </a:r>
          </a:p>
          <a:p>
            <a:r>
              <a:rPr lang="tr-TR" sz="2000" dirty="0" smtClean="0"/>
              <a:t>Süt ürünlerinin teslimini durdurmak</a:t>
            </a:r>
          </a:p>
          <a:p>
            <a:r>
              <a:rPr lang="tr-TR" sz="2000" dirty="0" smtClean="0"/>
              <a:t>Özellikle piyasaya verilen peynirlerin geri alınması sağlanmalıdır.</a:t>
            </a:r>
          </a:p>
          <a:p>
            <a:pPr marL="0" indent="0">
              <a:buNone/>
            </a:pPr>
            <a:r>
              <a:rPr lang="tr-TR" sz="2000" dirty="0"/>
              <a:t> </a:t>
            </a:r>
            <a:r>
              <a:rPr lang="tr-TR" sz="2000" dirty="0" smtClean="0"/>
              <a:t>Risk grubundaki kişilere çiğ ve pastörize gıdalar arasında çapraz </a:t>
            </a:r>
            <a:r>
              <a:rPr lang="tr-TR" sz="2000" dirty="0" err="1" smtClean="0"/>
              <a:t>kontaminasyonlardan</a:t>
            </a:r>
            <a:r>
              <a:rPr lang="tr-TR" sz="2000" dirty="0" smtClean="0"/>
              <a:t> kaçınılmalıdır. Yumuşak ve taze peynirler ile pastörize edilmemiş sütlerden yapılan süt ürünlerinin tüketilmesi oldukça sakıncalıdır. </a:t>
            </a:r>
            <a:r>
              <a:rPr lang="tr-TR" sz="2000" dirty="0" err="1" smtClean="0"/>
              <a:t>Listeria</a:t>
            </a:r>
            <a:r>
              <a:rPr lang="tr-TR" sz="2000" dirty="0" smtClean="0"/>
              <a:t> kontrol programlarında işletmelerin HACCP kurallarına uygun olarak denetlenmesi ve gerekli test ve analizlerin yapılması ile </a:t>
            </a:r>
            <a:r>
              <a:rPr lang="tr-TR" sz="2000" dirty="0" err="1" smtClean="0"/>
              <a:t>kontaminasyon</a:t>
            </a:r>
            <a:r>
              <a:rPr lang="tr-TR" sz="2000" dirty="0" smtClean="0"/>
              <a:t> kaynakları belirlenebilir. Böylelikle mikroorganizmanın bulaşma ve yayılması engellenebilir.</a:t>
            </a:r>
          </a:p>
          <a:p>
            <a:pPr marL="0" indent="0">
              <a:buNone/>
            </a:pPr>
            <a:r>
              <a:rPr lang="tr-TR" sz="2000" dirty="0"/>
              <a:t> </a:t>
            </a:r>
            <a:r>
              <a:rPr lang="tr-TR" sz="2000" dirty="0" smtClean="0"/>
              <a:t>  </a:t>
            </a:r>
            <a:r>
              <a:rPr lang="tr-TR" sz="2000" b="1" dirty="0" smtClean="0"/>
              <a:t>Süt Ürünlerinde </a:t>
            </a:r>
            <a:r>
              <a:rPr lang="tr-TR" sz="2000" b="1" dirty="0" err="1" smtClean="0"/>
              <a:t>Listeria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monocytogenes’in</a:t>
            </a:r>
            <a:r>
              <a:rPr lang="tr-TR" sz="2000" b="1" dirty="0" smtClean="0"/>
              <a:t> Tanımlanması</a:t>
            </a:r>
          </a:p>
          <a:p>
            <a:pPr marL="0" indent="0">
              <a:buNone/>
            </a:pPr>
            <a:r>
              <a:rPr lang="tr-TR" sz="2000" b="1" dirty="0"/>
              <a:t> </a:t>
            </a:r>
            <a:r>
              <a:rPr lang="tr-TR" sz="2000" b="1" dirty="0" smtClean="0"/>
              <a:t> İzolasyonu</a:t>
            </a:r>
          </a:p>
          <a:p>
            <a:pPr marL="0" indent="0">
              <a:buNone/>
            </a:pPr>
            <a:r>
              <a:rPr lang="tr-TR" sz="2000" b="1" dirty="0"/>
              <a:t> </a:t>
            </a:r>
            <a:r>
              <a:rPr lang="tr-TR" sz="2000" dirty="0" smtClean="0"/>
              <a:t>gıdalarda </a:t>
            </a:r>
            <a:r>
              <a:rPr lang="tr-TR" sz="2000" dirty="0" err="1" smtClean="0"/>
              <a:t>Listeria’nın</a:t>
            </a:r>
            <a:r>
              <a:rPr lang="tr-TR" sz="2000" dirty="0" smtClean="0"/>
              <a:t> araştırılması için bir çok metot önerilmiştir. Analize alınan örnekte sayıca fazla olduğunda belirlenmesi nispeten basittir ve </a:t>
            </a:r>
            <a:r>
              <a:rPr lang="tr-TR" sz="2000" dirty="0" err="1" smtClean="0"/>
              <a:t>selektif</a:t>
            </a:r>
            <a:r>
              <a:rPr lang="tr-TR" sz="2000" dirty="0" smtClean="0"/>
              <a:t> bir ortamda basit bir ayrım, onları saptamak için yeterlidir. </a:t>
            </a:r>
            <a:r>
              <a:rPr lang="tr-TR" sz="2000" dirty="0" err="1" smtClean="0"/>
              <a:t>Listeria</a:t>
            </a:r>
            <a:r>
              <a:rPr lang="tr-TR" sz="2000" dirty="0" smtClean="0"/>
              <a:t> genellikle diğer florayla birlikte az sayıda bulunur. Bu yüzden belirlenmeleri hem zaman alır hem de zorlaşır. Geniş sıcaklık aralığında gelişmeleri </a:t>
            </a:r>
            <a:r>
              <a:rPr lang="tr-TR" sz="2000" dirty="0" err="1" smtClean="0"/>
              <a:t>selektif</a:t>
            </a:r>
            <a:r>
              <a:rPr lang="tr-TR" sz="2000" dirty="0" smtClean="0"/>
              <a:t> besi yeri kullanılmasında etkendir</a:t>
            </a:r>
          </a:p>
          <a:p>
            <a:pPr marL="0" indent="0">
              <a:buNone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915169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55182"/>
            <a:ext cx="8229600" cy="58709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000" dirty="0" smtClean="0"/>
              <a:t>  </a:t>
            </a:r>
            <a:r>
              <a:rPr lang="tr-TR" sz="2000" b="1" dirty="0" smtClean="0"/>
              <a:t>Kültürel yöntemler</a:t>
            </a:r>
            <a:endParaRPr lang="tr-TR" sz="2000" dirty="0"/>
          </a:p>
          <a:p>
            <a:pPr marL="0" indent="0">
              <a:buNone/>
            </a:pPr>
            <a:r>
              <a:rPr lang="tr-TR" sz="2000" b="1" dirty="0" smtClean="0"/>
              <a:t> </a:t>
            </a:r>
            <a:r>
              <a:rPr lang="tr-TR" sz="2000" dirty="0" err="1" smtClean="0"/>
              <a:t>Listeriaların</a:t>
            </a:r>
            <a:r>
              <a:rPr lang="tr-TR" sz="2000" dirty="0" smtClean="0"/>
              <a:t> izolasyonu zenginleştirme ve izolasyon aşamaları olmak üzere iki aşamada tamamlanır. zenginleştirme amacıyla kullanılan besi yerleri diğer mikroorganizmaların gelişmesini engellemek açısından </a:t>
            </a:r>
            <a:r>
              <a:rPr lang="tr-TR" sz="2000" dirty="0" err="1" smtClean="0"/>
              <a:t>nalidixic</a:t>
            </a:r>
            <a:r>
              <a:rPr lang="tr-TR" sz="2000" dirty="0" smtClean="0"/>
              <a:t> asit, </a:t>
            </a:r>
            <a:r>
              <a:rPr lang="tr-TR" sz="2000" dirty="0" err="1" smtClean="0"/>
              <a:t>cychoneximid</a:t>
            </a:r>
            <a:r>
              <a:rPr lang="tr-TR" sz="2000" dirty="0" smtClean="0"/>
              <a:t> gibi inhibitör maddeleri içerir. Böylece kolay ve hızlı gelişmeleri sağlanmış olur. İzolasyon aşamasında yararlanılan maddeler çok amaçlıdır.</a:t>
            </a:r>
            <a:endParaRPr lang="tr-TR" sz="2000" b="1" dirty="0" smtClean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7124011"/>
              </p:ext>
            </p:extLst>
          </p:nvPr>
        </p:nvGraphicFramePr>
        <p:xfrm>
          <a:off x="606056" y="2331720"/>
          <a:ext cx="7772400" cy="4211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7684"/>
                <a:gridCol w="1031358"/>
                <a:gridCol w="1095153"/>
                <a:gridCol w="499731"/>
                <a:gridCol w="850604"/>
                <a:gridCol w="978196"/>
                <a:gridCol w="1190846"/>
                <a:gridCol w="988828"/>
              </a:tblGrid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Besi yeri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err="1" smtClean="0"/>
                        <a:t>Glicine</a:t>
                      </a:r>
                      <a:r>
                        <a:rPr lang="tr-TR" sz="1200" dirty="0" smtClean="0"/>
                        <a:t> </a:t>
                      </a:r>
                      <a:r>
                        <a:rPr lang="tr-TR" sz="1200" dirty="0" err="1" smtClean="0"/>
                        <a:t>anhydrid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err="1" smtClean="0"/>
                        <a:t>phenoletanol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LİCI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Esculin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K-</a:t>
                      </a:r>
                      <a:r>
                        <a:rPr lang="tr-TR" sz="1600" dirty="0" err="1" smtClean="0"/>
                        <a:t>telurit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Antibiyotik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Acriflavin</a:t>
                      </a:r>
                      <a:endParaRPr lang="tr-T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MMA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+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+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+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-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-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err="1" smtClean="0"/>
                        <a:t>Cyclohegzimid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-</a:t>
                      </a:r>
                      <a:endParaRPr lang="tr-T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LPM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+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+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+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-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-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err="1" smtClean="0"/>
                        <a:t>mOX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-</a:t>
                      </a:r>
                      <a:endParaRPr lang="tr-T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MOD</a:t>
                      </a:r>
                      <a:r>
                        <a:rPr lang="tr-TR" sz="1600" baseline="0" dirty="0" smtClean="0"/>
                        <a:t> V.J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+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-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+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-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-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err="1" smtClean="0"/>
                        <a:t>Mox,nal,ba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-</a:t>
                      </a:r>
                      <a:endParaRPr lang="tr-T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RAPAMY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-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+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-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+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-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 </a:t>
                      </a:r>
                      <a:r>
                        <a:rPr lang="tr-TR" sz="1600" dirty="0" err="1" smtClean="0"/>
                        <a:t>mox,nal</a:t>
                      </a:r>
                      <a:endParaRPr lang="tr-TR" sz="1600" dirty="0" smtClean="0"/>
                    </a:p>
                    <a:p>
                      <a:pPr algn="ctr"/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+</a:t>
                      </a:r>
                      <a:endParaRPr lang="tr-T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PALCAM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-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-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+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+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-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err="1" smtClean="0"/>
                        <a:t>Cz,Poly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+</a:t>
                      </a:r>
                      <a:endParaRPr lang="tr-T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ACA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-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-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-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-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-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err="1" smtClean="0"/>
                        <a:t>Cz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+</a:t>
                      </a:r>
                      <a:endParaRPr lang="tr-T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OXFORD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-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-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+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+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-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err="1" smtClean="0"/>
                        <a:t>Ctt,Fos,Col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+</a:t>
                      </a:r>
                      <a:endParaRPr lang="tr-T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M.OXFORD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-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-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+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+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+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err="1" smtClean="0"/>
                        <a:t>Mox,Col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-</a:t>
                      </a:r>
                      <a:endParaRPr lang="tr-T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ASLM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+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-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+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+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+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err="1" smtClean="0"/>
                        <a:t>Mox,Cz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+</a:t>
                      </a:r>
                      <a:endParaRPr lang="tr-TR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182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340242"/>
            <a:ext cx="8229600" cy="57859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000" b="1" dirty="0" smtClean="0"/>
              <a:t>   FDA Metodu</a:t>
            </a:r>
          </a:p>
          <a:p>
            <a:pPr marL="0" indent="0">
              <a:buNone/>
            </a:pPr>
            <a:r>
              <a:rPr lang="tr-TR" sz="2000" dirty="0" smtClean="0"/>
              <a:t>Bu metotta 25 gr veya ml örnek 225 ml zenginleştirme ortamında </a:t>
            </a:r>
            <a:r>
              <a:rPr lang="tr-TR" sz="2000" dirty="0" err="1" smtClean="0"/>
              <a:t>homojenize</a:t>
            </a:r>
            <a:r>
              <a:rPr lang="tr-TR" sz="2000" dirty="0" smtClean="0"/>
              <a:t> edildikten sonra 30 C de 24-28 saat </a:t>
            </a:r>
            <a:r>
              <a:rPr lang="tr-TR" sz="2000" dirty="0" err="1" smtClean="0"/>
              <a:t>inkübasyona</a:t>
            </a:r>
            <a:r>
              <a:rPr lang="tr-TR" sz="2000" dirty="0" smtClean="0"/>
              <a:t> bırakılarak sıcakta zenginleştirme işlemi </a:t>
            </a:r>
            <a:r>
              <a:rPr lang="tr-TR" sz="2000" dirty="0" err="1" smtClean="0"/>
              <a:t>ugulanır</a:t>
            </a:r>
            <a:r>
              <a:rPr lang="tr-TR" sz="2000" dirty="0" smtClean="0"/>
              <a:t>. Daha sonra </a:t>
            </a:r>
            <a:r>
              <a:rPr lang="tr-TR" sz="2000" dirty="0" err="1" smtClean="0"/>
              <a:t>Mc</a:t>
            </a:r>
            <a:r>
              <a:rPr lang="tr-TR" sz="2000" dirty="0" smtClean="0"/>
              <a:t> </a:t>
            </a:r>
            <a:r>
              <a:rPr lang="tr-TR" sz="2000" dirty="0" err="1" smtClean="0"/>
              <a:t>Bride</a:t>
            </a:r>
            <a:r>
              <a:rPr lang="tr-TR" sz="2000" dirty="0" smtClean="0"/>
              <a:t> </a:t>
            </a:r>
            <a:r>
              <a:rPr lang="tr-TR" sz="2000" dirty="0" err="1" smtClean="0"/>
              <a:t>agar</a:t>
            </a:r>
            <a:r>
              <a:rPr lang="tr-TR" sz="2000" dirty="0" smtClean="0"/>
              <a:t>, Oxford </a:t>
            </a:r>
            <a:r>
              <a:rPr lang="tr-TR" sz="2000" dirty="0" err="1" smtClean="0"/>
              <a:t>agar</a:t>
            </a:r>
            <a:r>
              <a:rPr lang="tr-TR" sz="2000" dirty="0" smtClean="0"/>
              <a:t>, </a:t>
            </a:r>
            <a:r>
              <a:rPr lang="tr-TR" sz="2000" dirty="0" err="1" smtClean="0"/>
              <a:t>Palcam</a:t>
            </a:r>
            <a:r>
              <a:rPr lang="tr-TR" sz="2000" dirty="0" smtClean="0"/>
              <a:t> </a:t>
            </a:r>
            <a:r>
              <a:rPr lang="tr-TR" sz="2000" dirty="0" err="1" smtClean="0"/>
              <a:t>agarda</a:t>
            </a:r>
            <a:r>
              <a:rPr lang="tr-TR" sz="2000" dirty="0" smtClean="0"/>
              <a:t> 35 C de 24-48 saat, LPM </a:t>
            </a:r>
            <a:r>
              <a:rPr lang="tr-TR" sz="2000" dirty="0" err="1" smtClean="0"/>
              <a:t>agarda</a:t>
            </a:r>
            <a:r>
              <a:rPr lang="tr-TR" sz="2000" dirty="0" smtClean="0"/>
              <a:t> 30 C de 24-48 saat </a:t>
            </a:r>
            <a:r>
              <a:rPr lang="tr-TR" sz="2000" dirty="0" err="1" smtClean="0"/>
              <a:t>inkübe</a:t>
            </a:r>
            <a:r>
              <a:rPr lang="tr-TR" sz="2000" dirty="0" smtClean="0"/>
              <a:t> edilir.</a:t>
            </a:r>
          </a:p>
          <a:p>
            <a:pPr marL="0" indent="0">
              <a:buNone/>
            </a:pPr>
            <a:r>
              <a:rPr lang="tr-TR" sz="2000" b="1" dirty="0" smtClean="0"/>
              <a:t> </a:t>
            </a:r>
          </a:p>
          <a:p>
            <a:pPr marL="0" indent="0">
              <a:buNone/>
            </a:pPr>
            <a:r>
              <a:rPr lang="tr-TR" sz="2000" b="1" dirty="0"/>
              <a:t> </a:t>
            </a:r>
            <a:r>
              <a:rPr lang="tr-TR" sz="2000" b="1" dirty="0" smtClean="0"/>
              <a:t>  İ.D.F Metodu</a:t>
            </a:r>
          </a:p>
          <a:p>
            <a:pPr marL="0" indent="0">
              <a:buNone/>
            </a:pPr>
            <a:r>
              <a:rPr lang="tr-TR" sz="2000" b="1" dirty="0"/>
              <a:t> </a:t>
            </a:r>
            <a:r>
              <a:rPr lang="tr-TR" sz="2000" dirty="0" smtClean="0"/>
              <a:t>25 gr. Veya ml örnek 255mk </a:t>
            </a:r>
            <a:r>
              <a:rPr lang="tr-TR" sz="2000" dirty="0" err="1" smtClean="0"/>
              <a:t>Listeria</a:t>
            </a:r>
            <a:r>
              <a:rPr lang="tr-TR" sz="2000" dirty="0" smtClean="0"/>
              <a:t> </a:t>
            </a:r>
            <a:r>
              <a:rPr lang="tr-TR" sz="2000" dirty="0" err="1" smtClean="0"/>
              <a:t>Enrichment</a:t>
            </a:r>
            <a:r>
              <a:rPr lang="tr-TR" sz="2000" dirty="0" smtClean="0"/>
              <a:t> </a:t>
            </a:r>
            <a:r>
              <a:rPr lang="tr-TR" sz="2000" dirty="0" err="1" smtClean="0"/>
              <a:t>Broth</a:t>
            </a:r>
            <a:r>
              <a:rPr lang="tr-TR" sz="2000" dirty="0" smtClean="0"/>
              <a:t> a konur. İyice karıştırıldıktan sonra 30 C de 48 saat süreyle </a:t>
            </a:r>
            <a:r>
              <a:rPr lang="tr-TR" sz="2000" dirty="0" err="1" smtClean="0"/>
              <a:t>inkübe</a:t>
            </a:r>
            <a:r>
              <a:rPr lang="tr-TR" sz="2000" dirty="0" smtClean="0"/>
              <a:t> edilir. Daha sonra </a:t>
            </a:r>
            <a:r>
              <a:rPr lang="tr-TR" sz="2000" dirty="0" err="1" smtClean="0"/>
              <a:t>Palcam</a:t>
            </a:r>
            <a:r>
              <a:rPr lang="tr-TR" sz="2000" dirty="0" smtClean="0"/>
              <a:t> veya Oxford </a:t>
            </a:r>
            <a:r>
              <a:rPr lang="tr-TR" sz="2000" dirty="0" err="1" smtClean="0"/>
              <a:t>agar</a:t>
            </a:r>
            <a:r>
              <a:rPr lang="tr-TR" sz="2000" dirty="0" smtClean="0"/>
              <a:t> a çizilerek ekim yapılır.</a:t>
            </a:r>
          </a:p>
          <a:p>
            <a:pPr marL="0" indent="0">
              <a:buNone/>
            </a:pPr>
            <a:r>
              <a:rPr lang="tr-TR" sz="2000" b="1" dirty="0"/>
              <a:t> </a:t>
            </a:r>
            <a:r>
              <a:rPr lang="tr-TR" sz="2000" b="1" dirty="0" smtClean="0"/>
              <a:t> ISO Metodu</a:t>
            </a:r>
          </a:p>
          <a:p>
            <a:pPr marL="0" indent="0">
              <a:buNone/>
            </a:pPr>
            <a:r>
              <a:rPr lang="tr-TR" sz="2000" b="1" dirty="0"/>
              <a:t> </a:t>
            </a:r>
            <a:r>
              <a:rPr lang="tr-TR" sz="2000" dirty="0" smtClean="0"/>
              <a:t>25 gr ve 225 ml örnek ½ </a:t>
            </a:r>
            <a:r>
              <a:rPr lang="tr-TR" sz="2000" dirty="0" err="1" smtClean="0"/>
              <a:t>yığunlukta</a:t>
            </a:r>
            <a:r>
              <a:rPr lang="tr-TR" sz="2000" dirty="0" smtClean="0"/>
              <a:t> </a:t>
            </a:r>
            <a:r>
              <a:rPr lang="tr-TR" sz="2000" dirty="0" err="1" smtClean="0"/>
              <a:t>Fraser</a:t>
            </a:r>
            <a:r>
              <a:rPr lang="tr-TR" sz="2000" dirty="0" smtClean="0"/>
              <a:t> </a:t>
            </a:r>
            <a:r>
              <a:rPr lang="tr-TR" sz="2000" dirty="0" err="1" smtClean="0"/>
              <a:t>Broth’a</a:t>
            </a:r>
            <a:r>
              <a:rPr lang="tr-TR" sz="2000" dirty="0" smtClean="0"/>
              <a:t> aktarılır. 30 </a:t>
            </a:r>
            <a:r>
              <a:rPr lang="tr-TR" sz="2000" dirty="0" err="1" smtClean="0"/>
              <a:t>Cde</a:t>
            </a:r>
            <a:r>
              <a:rPr lang="tr-TR" sz="2000" dirty="0" smtClean="0"/>
              <a:t> 24 saat </a:t>
            </a:r>
            <a:r>
              <a:rPr lang="tr-TR" sz="2000" dirty="0" err="1" smtClean="0"/>
              <a:t>inkübe</a:t>
            </a:r>
            <a:r>
              <a:rPr lang="tr-TR" sz="2000" dirty="0" smtClean="0"/>
              <a:t> edilir. Oxford </a:t>
            </a:r>
            <a:r>
              <a:rPr lang="tr-TR" sz="2000" dirty="0" err="1" smtClean="0"/>
              <a:t>agar</a:t>
            </a:r>
            <a:r>
              <a:rPr lang="tr-TR" sz="2000" dirty="0" smtClean="0"/>
              <a:t> veya </a:t>
            </a:r>
            <a:r>
              <a:rPr lang="tr-TR" sz="2000" dirty="0" err="1" smtClean="0"/>
              <a:t>Palcam</a:t>
            </a:r>
            <a:r>
              <a:rPr lang="tr-TR" sz="2000" dirty="0" smtClean="0"/>
              <a:t> </a:t>
            </a:r>
            <a:r>
              <a:rPr lang="tr-TR" sz="2000" dirty="0" err="1" smtClean="0"/>
              <a:t>agara</a:t>
            </a:r>
            <a:r>
              <a:rPr lang="tr-TR" sz="2000" dirty="0" smtClean="0"/>
              <a:t> sürme yöntemiyle ekim yapılır. Aynı anda tam yoğunluktaki </a:t>
            </a:r>
            <a:r>
              <a:rPr lang="tr-TR" sz="2000" dirty="0" err="1" smtClean="0"/>
              <a:t>Fraser</a:t>
            </a:r>
            <a:r>
              <a:rPr lang="tr-TR" sz="2000" dirty="0" smtClean="0"/>
              <a:t> </a:t>
            </a:r>
            <a:r>
              <a:rPr lang="tr-TR" sz="2000" dirty="0" err="1" smtClean="0"/>
              <a:t>Broth’a</a:t>
            </a:r>
            <a:r>
              <a:rPr lang="tr-TR" sz="2000" dirty="0" smtClean="0"/>
              <a:t> 1 ml/10ml olacak şekilde konduktan sonra 35-37 </a:t>
            </a:r>
            <a:r>
              <a:rPr lang="tr-TR" sz="2000" dirty="0" err="1" smtClean="0"/>
              <a:t>Cde</a:t>
            </a:r>
            <a:r>
              <a:rPr lang="tr-TR" sz="2000" dirty="0" smtClean="0"/>
              <a:t> 48 saat </a:t>
            </a:r>
            <a:r>
              <a:rPr lang="tr-TR" sz="2000" dirty="0" err="1" smtClean="0"/>
              <a:t>inkübe</a:t>
            </a:r>
            <a:r>
              <a:rPr lang="tr-TR" sz="2000" dirty="0" smtClean="0"/>
              <a:t> edilir. Daha sonra her ikisinden de </a:t>
            </a:r>
            <a:r>
              <a:rPr lang="tr-TR" sz="2000" dirty="0" err="1" smtClean="0"/>
              <a:t>oxfor</a:t>
            </a:r>
            <a:r>
              <a:rPr lang="tr-TR" sz="2000" dirty="0" smtClean="0"/>
              <a:t> ve </a:t>
            </a:r>
            <a:r>
              <a:rPr lang="tr-TR" sz="2000" dirty="0" err="1" smtClean="0"/>
              <a:t>palcam</a:t>
            </a:r>
            <a:r>
              <a:rPr lang="tr-TR" sz="2000" dirty="0" smtClean="0"/>
              <a:t> </a:t>
            </a:r>
            <a:r>
              <a:rPr lang="tr-TR" sz="2000" dirty="0" err="1" smtClean="0"/>
              <a:t>agara</a:t>
            </a:r>
            <a:r>
              <a:rPr lang="tr-TR" sz="2000" dirty="0" smtClean="0"/>
              <a:t> ekim yapılır. 30-37 C de 48 saat </a:t>
            </a:r>
            <a:r>
              <a:rPr lang="tr-TR" sz="2000" dirty="0" err="1" smtClean="0"/>
              <a:t>inkübasyona</a:t>
            </a:r>
            <a:r>
              <a:rPr lang="tr-TR" sz="2000" dirty="0" smtClean="0"/>
              <a:t> bırakıldıktan sonra oluşan koloniler alınır ve </a:t>
            </a:r>
            <a:r>
              <a:rPr lang="tr-TR" sz="2000" dirty="0" err="1" smtClean="0"/>
              <a:t>identifiye</a:t>
            </a:r>
            <a:r>
              <a:rPr lang="tr-TR" sz="2000" dirty="0" smtClean="0"/>
              <a:t> edilir.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462523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91386"/>
            <a:ext cx="8229600" cy="59347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000" b="1" dirty="0"/>
              <a:t> </a:t>
            </a:r>
            <a:r>
              <a:rPr lang="tr-TR" sz="2000" b="1" dirty="0" smtClean="0"/>
              <a:t>       Kültürel Olmayan Metotlar</a:t>
            </a:r>
          </a:p>
          <a:p>
            <a:pPr marL="0" indent="0">
              <a:buNone/>
            </a:pPr>
            <a:r>
              <a:rPr lang="tr-TR" sz="2000" dirty="0"/>
              <a:t> </a:t>
            </a:r>
            <a:r>
              <a:rPr lang="tr-TR" sz="2000" dirty="0" smtClean="0"/>
              <a:t>Bu tür çalışmalarda bakterinin izolasyonu ve </a:t>
            </a:r>
            <a:r>
              <a:rPr lang="tr-TR" sz="2000" dirty="0" err="1" smtClean="0"/>
              <a:t>identifikasyonu</a:t>
            </a:r>
            <a:r>
              <a:rPr lang="tr-TR" sz="2000" dirty="0" smtClean="0"/>
              <a:t> için herhangi bir besi yeri kullanılmaz bu amaçla yararlanılan teknikler şöyle sıralanabilir.</a:t>
            </a:r>
          </a:p>
          <a:p>
            <a:pPr marL="0" indent="0">
              <a:buNone/>
            </a:pPr>
            <a:r>
              <a:rPr lang="tr-TR" sz="2000" dirty="0"/>
              <a:t> </a:t>
            </a:r>
            <a:r>
              <a:rPr lang="tr-TR" sz="2000" b="1" dirty="0" smtClean="0"/>
              <a:t>a) Direk Mikroskobik Sayım </a:t>
            </a:r>
            <a:r>
              <a:rPr lang="tr-TR" sz="2000" dirty="0" smtClean="0"/>
              <a:t>: kesin karar vermek mümkün olmamakla birlikte alınan örneklerde gram boyama uygulanır. Mikroskopta inceleme sırasında G(+) olan çubuklar için </a:t>
            </a:r>
            <a:r>
              <a:rPr lang="tr-TR" sz="2000" dirty="0" err="1" smtClean="0"/>
              <a:t>Listeria</a:t>
            </a:r>
            <a:r>
              <a:rPr lang="tr-TR" sz="2000" dirty="0" smtClean="0"/>
              <a:t> tanısı başlangıç olarak konulabilir.</a:t>
            </a:r>
          </a:p>
          <a:p>
            <a:pPr marL="0" indent="0">
              <a:buNone/>
            </a:pPr>
            <a:endParaRPr lang="tr-TR" sz="2000" dirty="0" smtClean="0"/>
          </a:p>
          <a:p>
            <a:pPr marL="0" indent="0">
              <a:buNone/>
            </a:pPr>
            <a:r>
              <a:rPr lang="tr-TR" sz="2000" dirty="0" smtClean="0"/>
              <a:t> </a:t>
            </a:r>
            <a:r>
              <a:rPr lang="tr-TR" sz="2000" b="1" dirty="0" smtClean="0"/>
              <a:t>b)</a:t>
            </a:r>
            <a:r>
              <a:rPr lang="tr-TR" sz="2000" b="1" dirty="0" err="1" smtClean="0"/>
              <a:t>Elisa</a:t>
            </a:r>
            <a:r>
              <a:rPr lang="tr-TR" sz="2000" b="1" dirty="0" smtClean="0"/>
              <a:t>: </a:t>
            </a:r>
            <a:r>
              <a:rPr lang="tr-TR" sz="2000" dirty="0" smtClean="0"/>
              <a:t>Antijen antikor reaksiyonlarının saptanmasına yönelik olan bu testte bir veya daha çok antijene karşı hazırlanan </a:t>
            </a:r>
            <a:r>
              <a:rPr lang="tr-TR" sz="2000" dirty="0" err="1" smtClean="0"/>
              <a:t>monoklonal</a:t>
            </a:r>
            <a:r>
              <a:rPr lang="tr-TR" sz="2000" dirty="0" smtClean="0"/>
              <a:t> veya </a:t>
            </a:r>
            <a:r>
              <a:rPr lang="tr-TR" sz="2000" dirty="0" err="1" smtClean="0"/>
              <a:t>polikkonal</a:t>
            </a:r>
            <a:r>
              <a:rPr lang="tr-TR" sz="2000" dirty="0" smtClean="0"/>
              <a:t> antikorlar kullanılır iki </a:t>
            </a:r>
            <a:r>
              <a:rPr lang="tr-TR" sz="2000" dirty="0" err="1" smtClean="0"/>
              <a:t>franksiyonun</a:t>
            </a:r>
            <a:r>
              <a:rPr lang="tr-TR" sz="2000" dirty="0" smtClean="0"/>
              <a:t> birbirine aktivitesinin ölçülmesi prensibine dayanır.</a:t>
            </a:r>
          </a:p>
          <a:p>
            <a:pPr marL="0" indent="0">
              <a:buNone/>
            </a:pPr>
            <a:r>
              <a:rPr lang="tr-TR" sz="2000" b="1" dirty="0"/>
              <a:t> </a:t>
            </a:r>
          </a:p>
          <a:p>
            <a:pPr marL="0" indent="0">
              <a:buNone/>
            </a:pPr>
            <a:r>
              <a:rPr lang="tr-TR" sz="2000" b="1" dirty="0" smtClean="0"/>
              <a:t> c) FAT: </a:t>
            </a:r>
            <a:r>
              <a:rPr lang="tr-TR" sz="2000" dirty="0" smtClean="0"/>
              <a:t>Çok kısa sürede </a:t>
            </a:r>
            <a:r>
              <a:rPr lang="tr-TR" sz="2000" dirty="0" err="1" smtClean="0"/>
              <a:t>sonuş</a:t>
            </a:r>
            <a:r>
              <a:rPr lang="tr-TR" sz="2000" dirty="0" smtClean="0"/>
              <a:t> alınabilen ve ekonomiktir. Boyanmış olan hücrenin içerdiği DNA ve RNA oranına bağlı olarak farklı renklerde </a:t>
            </a:r>
            <a:r>
              <a:rPr lang="tr-TR" sz="2000" dirty="0" err="1" smtClean="0"/>
              <a:t>fluoresans</a:t>
            </a:r>
            <a:r>
              <a:rPr lang="tr-TR" sz="2000" dirty="0" smtClean="0"/>
              <a:t> vermesine dayanır.</a:t>
            </a:r>
          </a:p>
          <a:p>
            <a:pPr marL="0" indent="0">
              <a:buNone/>
            </a:pPr>
            <a:r>
              <a:rPr lang="tr-TR" sz="2000" b="1" dirty="0" smtClean="0"/>
              <a:t>d) PCR: </a:t>
            </a:r>
            <a:r>
              <a:rPr lang="tr-TR" sz="2000" dirty="0" smtClean="0"/>
              <a:t> Örnekteki DNA ve RNA moleküllerinin sayısal olarak çoğalıp saptanması prensibine dayanır.</a:t>
            </a:r>
            <a:endParaRPr lang="tr-TR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2857063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76448"/>
            <a:ext cx="8229600" cy="58497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000" b="1" i="1" dirty="0" smtClean="0"/>
              <a:t>    </a:t>
            </a:r>
            <a:r>
              <a:rPr lang="tr-TR" sz="2000" b="1" i="1" dirty="0" err="1" smtClean="0"/>
              <a:t>L.Monocytogenes</a:t>
            </a:r>
            <a:r>
              <a:rPr lang="tr-TR" sz="2000" b="1" i="1" dirty="0" smtClean="0"/>
              <a:t> </a:t>
            </a:r>
            <a:r>
              <a:rPr lang="tr-TR" sz="2000" b="1" dirty="0" smtClean="0"/>
              <a:t> Tespitinde Kullanılan Hızlı Metotlar</a:t>
            </a:r>
          </a:p>
          <a:p>
            <a:pPr marL="0" indent="0">
              <a:buNone/>
            </a:pPr>
            <a:r>
              <a:rPr lang="tr-TR" sz="2000" b="1" dirty="0" smtClean="0"/>
              <a:t> a)Elektrik </a:t>
            </a:r>
            <a:r>
              <a:rPr lang="tr-TR" sz="2000" b="1" dirty="0" err="1" smtClean="0"/>
              <a:t>impedan</a:t>
            </a:r>
            <a:r>
              <a:rPr lang="tr-TR" sz="2000" b="1" dirty="0" smtClean="0"/>
              <a:t> metodu</a:t>
            </a:r>
            <a:r>
              <a:rPr lang="tr-TR" sz="2000" b="1" i="1" dirty="0" smtClean="0"/>
              <a:t> : </a:t>
            </a:r>
            <a:r>
              <a:rPr lang="tr-TR" sz="2000" i="1" dirty="0" smtClean="0"/>
              <a:t>bakterilerin geliştirildiği ortamlarda gerek sayıları gerekse oluşturdukları </a:t>
            </a:r>
            <a:r>
              <a:rPr lang="tr-TR" sz="2000" i="1" dirty="0" err="1" smtClean="0"/>
              <a:t>metabolitlerin</a:t>
            </a:r>
            <a:r>
              <a:rPr lang="tr-TR" sz="2000" i="1" dirty="0" smtClean="0"/>
              <a:t> iletkenlik ve kapasite meydana getirdikleri değişimin </a:t>
            </a:r>
            <a:r>
              <a:rPr lang="tr-TR" sz="2000" i="1" dirty="0" err="1" smtClean="0"/>
              <a:t>baktomete</a:t>
            </a:r>
            <a:r>
              <a:rPr lang="tr-TR" sz="2000" i="1" dirty="0" smtClean="0"/>
              <a:t>, </a:t>
            </a:r>
            <a:r>
              <a:rPr lang="tr-TR" sz="2000" i="1" dirty="0" err="1" smtClean="0"/>
              <a:t>Malthus</a:t>
            </a:r>
            <a:r>
              <a:rPr lang="tr-TR" sz="2000" i="1" dirty="0" smtClean="0"/>
              <a:t>, </a:t>
            </a:r>
            <a:r>
              <a:rPr lang="tr-TR" sz="2000" i="1" dirty="0" err="1" smtClean="0"/>
              <a:t>BaeTrac</a:t>
            </a:r>
            <a:r>
              <a:rPr lang="tr-TR" sz="2000" i="1" dirty="0" smtClean="0"/>
              <a:t> ve </a:t>
            </a:r>
            <a:r>
              <a:rPr lang="tr-TR" sz="2000" i="1" dirty="0" err="1" smtClean="0"/>
              <a:t>Rabit</a:t>
            </a:r>
            <a:r>
              <a:rPr lang="tr-TR" sz="2000" i="1" dirty="0" smtClean="0"/>
              <a:t> gibi isimlerle anılan cihazlarla ölçme.</a:t>
            </a:r>
          </a:p>
          <a:p>
            <a:pPr marL="0" indent="0">
              <a:buNone/>
            </a:pPr>
            <a:r>
              <a:rPr lang="tr-TR" sz="2000" b="1" i="1" dirty="0" smtClean="0"/>
              <a:t> </a:t>
            </a:r>
            <a:r>
              <a:rPr lang="tr-TR" sz="2000" b="1" dirty="0" smtClean="0"/>
              <a:t>b) IMS :</a:t>
            </a:r>
            <a:r>
              <a:rPr lang="tr-TR" sz="2000" dirty="0" smtClean="0"/>
              <a:t> Manyetik tutucular üzerinde tutulmuş olan mikroorganizma hücrelerini tutabilme </a:t>
            </a:r>
            <a:r>
              <a:rPr lang="tr-TR" sz="2000" dirty="0" err="1" smtClean="0"/>
              <a:t>orensibine</a:t>
            </a:r>
            <a:r>
              <a:rPr lang="tr-TR" sz="2000" dirty="0" smtClean="0"/>
              <a:t> dayanır.</a:t>
            </a:r>
          </a:p>
          <a:p>
            <a:pPr marL="0" indent="0">
              <a:buNone/>
            </a:pPr>
            <a:r>
              <a:rPr lang="tr-TR" sz="2000" b="1" dirty="0"/>
              <a:t> </a:t>
            </a:r>
            <a:r>
              <a:rPr lang="tr-TR" sz="2000" b="1" dirty="0" smtClean="0"/>
              <a:t>c) OXOİD </a:t>
            </a:r>
            <a:r>
              <a:rPr lang="tr-TR" sz="2000" b="1" dirty="0" err="1" smtClean="0"/>
              <a:t>Clarirview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Listeria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monocytogenes</a:t>
            </a:r>
            <a:r>
              <a:rPr lang="tr-TR" sz="2000" b="1" dirty="0" smtClean="0"/>
              <a:t> : </a:t>
            </a:r>
            <a:r>
              <a:rPr lang="tr-TR" sz="2000" dirty="0" smtClean="0"/>
              <a:t>B </a:t>
            </a:r>
            <a:r>
              <a:rPr lang="tr-TR" sz="2000" dirty="0" err="1" smtClean="0"/>
              <a:t>flagellar</a:t>
            </a:r>
            <a:r>
              <a:rPr lang="tr-TR" sz="2000" dirty="0" smtClean="0"/>
              <a:t> antijenin varlığının araştırılmasına dayanır. Bunun için bakterinin zenginleştirilmesi </a:t>
            </a:r>
            <a:r>
              <a:rPr lang="tr-TR" sz="2000" dirty="0" err="1" smtClean="0"/>
              <a:t>gereki</a:t>
            </a:r>
            <a:r>
              <a:rPr lang="tr-TR" sz="2000" dirty="0" smtClean="0"/>
              <a:t> daha sonra somatik antijenlerin giderilmesi için 80 C de ısıtılır. Kitler yardımıyla antijen varlığı dolayısıyla belirlenir.</a:t>
            </a:r>
          </a:p>
          <a:p>
            <a:pPr marL="0" indent="0">
              <a:buNone/>
            </a:pPr>
            <a:endParaRPr lang="tr-TR" sz="2000" b="1" dirty="0"/>
          </a:p>
        </p:txBody>
      </p:sp>
    </p:spTree>
    <p:extLst>
      <p:ext uri="{BB962C8B-B14F-4D97-AF65-F5344CB8AC3E}">
        <p14:creationId xmlns:p14="http://schemas.microsoft.com/office/powerpoint/2010/main" val="935424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361508"/>
            <a:ext cx="8229600" cy="523121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sz="2000" dirty="0"/>
          </a:p>
          <a:p>
            <a:pPr marL="0" indent="0">
              <a:buNone/>
            </a:pPr>
            <a:endParaRPr lang="tr-TR" sz="2000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5970460"/>
              </p:ext>
            </p:extLst>
          </p:nvPr>
        </p:nvGraphicFramePr>
        <p:xfrm>
          <a:off x="308342" y="265812"/>
          <a:ext cx="8378458" cy="2956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89229"/>
                <a:gridCol w="4189229"/>
              </a:tblGrid>
              <a:tr h="204978"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Pozitif Reaksiyonlar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Negatif</a:t>
                      </a:r>
                      <a:r>
                        <a:rPr lang="tr-TR" sz="1400" baseline="0" dirty="0" smtClean="0"/>
                        <a:t> </a:t>
                      </a:r>
                      <a:r>
                        <a:rPr lang="tr-TR" sz="1400" baseline="0" dirty="0" err="1" smtClean="0"/>
                        <a:t>Reaksiyonalr</a:t>
                      </a:r>
                      <a:endParaRPr lang="tr-TR" sz="1400" dirty="0"/>
                    </a:p>
                  </a:txBody>
                  <a:tcPr/>
                </a:tc>
              </a:tr>
              <a:tr h="204978">
                <a:tc>
                  <a:txBody>
                    <a:bodyPr/>
                    <a:lstStyle/>
                    <a:p>
                      <a:r>
                        <a:rPr lang="tr-TR" sz="1400" dirty="0" err="1" smtClean="0"/>
                        <a:t>Katalaz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err="1" smtClean="0"/>
                        <a:t>Oksidaz</a:t>
                      </a:r>
                      <a:endParaRPr lang="tr-TR" sz="1400" dirty="0"/>
                    </a:p>
                  </a:txBody>
                  <a:tcPr/>
                </a:tc>
              </a:tr>
              <a:tr h="348463"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Glukoz,fruktoz,mannoz,amigdalin,sals,n,maltoz,trehaloz,gentiobiyoz</a:t>
                      </a:r>
                      <a:r>
                        <a:rPr lang="tr-TR" sz="1400" baseline="0" dirty="0" smtClean="0"/>
                        <a:t> kullanımı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err="1" smtClean="0"/>
                        <a:t>Glukozdan</a:t>
                      </a:r>
                      <a:r>
                        <a:rPr lang="tr-TR" sz="1400" dirty="0" smtClean="0"/>
                        <a:t> gaz oluşumu</a:t>
                      </a:r>
                      <a:endParaRPr lang="tr-TR" sz="1400" dirty="0"/>
                    </a:p>
                  </a:txBody>
                  <a:tcPr/>
                </a:tc>
              </a:tr>
              <a:tr h="204978"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D-</a:t>
                      </a:r>
                      <a:r>
                        <a:rPr lang="tr-TR" sz="1400" dirty="0" err="1" smtClean="0"/>
                        <a:t>arabitol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err="1" smtClean="0"/>
                        <a:t>Üreaz</a:t>
                      </a:r>
                      <a:endParaRPr lang="tr-TR" sz="1400" dirty="0"/>
                    </a:p>
                  </a:txBody>
                  <a:tcPr/>
                </a:tc>
              </a:tr>
              <a:tr h="204978"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VP,RM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err="1" smtClean="0"/>
                        <a:t>İndol</a:t>
                      </a:r>
                      <a:endParaRPr lang="tr-TR" sz="1400" dirty="0"/>
                    </a:p>
                  </a:txBody>
                  <a:tcPr/>
                </a:tc>
              </a:tr>
              <a:tr h="204978">
                <a:tc>
                  <a:txBody>
                    <a:bodyPr/>
                    <a:lstStyle/>
                    <a:p>
                      <a:r>
                        <a:rPr lang="tr-TR" sz="1400" dirty="0" err="1" smtClean="0"/>
                        <a:t>Eskulin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Kazein</a:t>
                      </a:r>
                      <a:endParaRPr lang="tr-TR" sz="1400" dirty="0"/>
                    </a:p>
                  </a:txBody>
                  <a:tcPr/>
                </a:tc>
              </a:tr>
              <a:tr h="204978">
                <a:tc>
                  <a:txBody>
                    <a:bodyPr/>
                    <a:lstStyle/>
                    <a:p>
                      <a:r>
                        <a:rPr lang="tr-TR" sz="1400" dirty="0" err="1" smtClean="0"/>
                        <a:t>Hippurat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err="1" smtClean="0"/>
                        <a:t>Jelatinaz</a:t>
                      </a:r>
                      <a:endParaRPr lang="tr-TR" sz="1400" dirty="0"/>
                    </a:p>
                  </a:txBody>
                  <a:tcPr/>
                </a:tc>
              </a:tr>
              <a:tr h="204978"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Solunum tipi: anaerobik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H2S</a:t>
                      </a:r>
                      <a:endParaRPr lang="tr-TR" sz="1400" dirty="0"/>
                    </a:p>
                  </a:txBody>
                  <a:tcPr/>
                </a:tc>
              </a:tr>
              <a:tr h="204978">
                <a:tc>
                  <a:txBody>
                    <a:bodyPr/>
                    <a:lstStyle/>
                    <a:p>
                      <a:r>
                        <a:rPr lang="tr-TR" sz="1400" dirty="0" err="1" smtClean="0"/>
                        <a:t>Turnusollu</a:t>
                      </a:r>
                      <a:r>
                        <a:rPr lang="tr-TR" sz="1400" dirty="0" smtClean="0"/>
                        <a:t> sütün indirgenmesi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err="1" smtClean="0"/>
                        <a:t>Sitrat</a:t>
                      </a:r>
                      <a:endParaRPr lang="tr-TR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0005432"/>
              </p:ext>
            </p:extLst>
          </p:nvPr>
        </p:nvGraphicFramePr>
        <p:xfrm>
          <a:off x="308342" y="3603182"/>
          <a:ext cx="82296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244409">
                <a:tc rowSpan="2"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Türler</a:t>
                      </a:r>
                      <a:endParaRPr lang="tr-TR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Asit Üretimi</a:t>
                      </a:r>
                      <a:endParaRPr lang="tr-T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CAMP</a:t>
                      </a:r>
                      <a:r>
                        <a:rPr lang="tr-TR" sz="1400" baseline="0" dirty="0" smtClean="0"/>
                        <a:t> Testi</a:t>
                      </a:r>
                      <a:endParaRPr lang="tr-T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sz="1400" dirty="0"/>
                    </a:p>
                  </a:txBody>
                  <a:tcPr/>
                </a:tc>
              </a:tr>
              <a:tr h="244409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err="1" smtClean="0"/>
                        <a:t>Ramnoz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err="1" smtClean="0"/>
                        <a:t>Ksiloz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err="1" smtClean="0"/>
                        <a:t>Stapf.anreus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err="1" smtClean="0"/>
                        <a:t>R.qeui</a:t>
                      </a:r>
                      <a:endParaRPr lang="tr-TR" sz="1400" dirty="0"/>
                    </a:p>
                  </a:txBody>
                  <a:tcPr/>
                </a:tc>
              </a:tr>
              <a:tr h="244409">
                <a:tc>
                  <a:txBody>
                    <a:bodyPr/>
                    <a:lstStyle/>
                    <a:p>
                      <a:pPr algn="ctr"/>
                      <a:r>
                        <a:rPr lang="tr-TR" sz="1400" i="1" dirty="0" err="1" smtClean="0"/>
                        <a:t>L.monocytogenes</a:t>
                      </a:r>
                      <a:endParaRPr lang="tr-TR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+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-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+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-</a:t>
                      </a:r>
                      <a:endParaRPr lang="tr-TR" sz="1400" dirty="0"/>
                    </a:p>
                  </a:txBody>
                  <a:tcPr/>
                </a:tc>
              </a:tr>
              <a:tr h="244409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L.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V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-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-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-</a:t>
                      </a:r>
                      <a:endParaRPr lang="tr-TR" sz="1400" dirty="0"/>
                    </a:p>
                  </a:txBody>
                  <a:tcPr/>
                </a:tc>
              </a:tr>
              <a:tr h="244409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L.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-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+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-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+</a:t>
                      </a:r>
                      <a:endParaRPr lang="tr-TR" sz="1400" dirty="0"/>
                    </a:p>
                  </a:txBody>
                  <a:tcPr/>
                </a:tc>
              </a:tr>
              <a:tr h="244409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L.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-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+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(+)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-</a:t>
                      </a:r>
                      <a:endParaRPr lang="tr-TR" sz="1400" dirty="0"/>
                    </a:p>
                  </a:txBody>
                  <a:tcPr/>
                </a:tc>
              </a:tr>
              <a:tr h="244409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L.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V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+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-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-</a:t>
                      </a:r>
                      <a:endParaRPr lang="tr-TR" sz="1400" dirty="0"/>
                    </a:p>
                  </a:txBody>
                  <a:tcPr/>
                </a:tc>
              </a:tr>
              <a:tr h="244409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L.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-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-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-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-</a:t>
                      </a:r>
                      <a:endParaRPr lang="tr-TR" sz="1400" dirty="0"/>
                    </a:p>
                  </a:txBody>
                  <a:tcPr/>
                </a:tc>
              </a:tr>
              <a:tr h="244409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L.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v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-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-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-</a:t>
                      </a:r>
                      <a:endParaRPr lang="tr-TR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0737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308344"/>
            <a:ext cx="8229600" cy="58178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000" dirty="0" smtClean="0"/>
              <a:t>  </a:t>
            </a:r>
            <a:r>
              <a:rPr lang="tr-TR" sz="2000" b="1" dirty="0" smtClean="0"/>
              <a:t>Zenginleştirme </a:t>
            </a:r>
            <a:r>
              <a:rPr lang="tr-TR" sz="2000" b="1" dirty="0" err="1" smtClean="0"/>
              <a:t>Besiyeri</a:t>
            </a:r>
            <a:r>
              <a:rPr lang="tr-TR" sz="2000" dirty="0" smtClean="0"/>
              <a:t> :</a:t>
            </a:r>
          </a:p>
          <a:p>
            <a:pPr marL="0" indent="0">
              <a:buNone/>
            </a:pPr>
            <a:r>
              <a:rPr lang="tr-TR" sz="2000" dirty="0"/>
              <a:t> </a:t>
            </a:r>
            <a:r>
              <a:rPr lang="tr-TR" sz="2000" dirty="0" smtClean="0"/>
              <a:t>her 225 ml </a:t>
            </a:r>
            <a:r>
              <a:rPr lang="tr-TR" sz="2000" dirty="0" err="1" smtClean="0"/>
              <a:t>destile</a:t>
            </a:r>
            <a:r>
              <a:rPr lang="tr-TR" sz="2000" dirty="0" smtClean="0"/>
              <a:t> suya %0.6 maya </a:t>
            </a:r>
            <a:r>
              <a:rPr lang="tr-TR" sz="2000" dirty="0" err="1" smtClean="0"/>
              <a:t>ekstrakt’ı</a:t>
            </a:r>
            <a:r>
              <a:rPr lang="tr-TR" sz="2000" dirty="0" smtClean="0"/>
              <a:t> olacak şekilde eklenir. Sonra 120 </a:t>
            </a:r>
            <a:r>
              <a:rPr lang="tr-TR" sz="2000" dirty="0" err="1" smtClean="0"/>
              <a:t>Cde</a:t>
            </a:r>
            <a:r>
              <a:rPr lang="tr-TR" sz="2000" dirty="0" smtClean="0"/>
              <a:t> 15 dakika sterile edilir. Sterilizasyon sonrasında 25 C de </a:t>
            </a:r>
            <a:r>
              <a:rPr lang="tr-TR" sz="2000" dirty="0" err="1" smtClean="0"/>
              <a:t>pH’nın</a:t>
            </a:r>
            <a:r>
              <a:rPr lang="tr-TR" sz="2000" dirty="0" smtClean="0"/>
              <a:t> 7.3 olması gerekir. Daha sonra her şişeye 50.5lik </a:t>
            </a:r>
            <a:r>
              <a:rPr lang="tr-TR" sz="2000" dirty="0" err="1" smtClean="0"/>
              <a:t>akriflavin</a:t>
            </a:r>
            <a:r>
              <a:rPr lang="tr-TR" sz="2000" dirty="0" smtClean="0"/>
              <a:t> HCL çözeltisinden 0.5 ml %2lik </a:t>
            </a:r>
            <a:r>
              <a:rPr lang="tr-TR" sz="2000" dirty="0" err="1" smtClean="0"/>
              <a:t>nalidik</a:t>
            </a:r>
            <a:r>
              <a:rPr lang="tr-TR" sz="2000" dirty="0" smtClean="0"/>
              <a:t> asit çözeltisinden 0.5 ml %2.5 </a:t>
            </a:r>
            <a:r>
              <a:rPr lang="tr-TR" sz="2000" dirty="0" err="1" smtClean="0"/>
              <a:t>lik</a:t>
            </a:r>
            <a:r>
              <a:rPr lang="tr-TR" sz="2000" dirty="0" smtClean="0"/>
              <a:t> </a:t>
            </a:r>
            <a:r>
              <a:rPr lang="tr-TR" sz="2000" dirty="0" err="1" smtClean="0"/>
              <a:t>siklohegzimit</a:t>
            </a:r>
            <a:r>
              <a:rPr lang="tr-TR" sz="2000" dirty="0" smtClean="0"/>
              <a:t> eklenir. </a:t>
            </a:r>
            <a:r>
              <a:rPr lang="tr-TR" sz="2000" dirty="0" err="1" smtClean="0"/>
              <a:t>Akriflavin</a:t>
            </a:r>
            <a:r>
              <a:rPr lang="tr-TR" sz="2000" dirty="0" smtClean="0"/>
              <a:t> </a:t>
            </a:r>
            <a:r>
              <a:rPr lang="tr-TR" sz="2000" dirty="0" err="1" smtClean="0"/>
              <a:t>HCl</a:t>
            </a:r>
            <a:r>
              <a:rPr lang="tr-TR" sz="2000" dirty="0" smtClean="0"/>
              <a:t> </a:t>
            </a:r>
            <a:r>
              <a:rPr lang="tr-TR" sz="2000" dirty="0" err="1" smtClean="0"/>
              <a:t>nalidik</a:t>
            </a:r>
            <a:r>
              <a:rPr lang="tr-TR" sz="2000" dirty="0" smtClean="0"/>
              <a:t> </a:t>
            </a:r>
            <a:r>
              <a:rPr lang="tr-TR" sz="2000" dirty="0" err="1" smtClean="0"/>
              <a:t>acid</a:t>
            </a:r>
            <a:r>
              <a:rPr lang="tr-TR" sz="2000" dirty="0" smtClean="0"/>
              <a:t>, </a:t>
            </a:r>
            <a:r>
              <a:rPr lang="tr-TR" sz="2000" dirty="0" err="1" smtClean="0"/>
              <a:t>siklohegzimit</a:t>
            </a:r>
            <a:r>
              <a:rPr lang="tr-TR" sz="2000" dirty="0" smtClean="0"/>
              <a:t> çözeltileri </a:t>
            </a:r>
            <a:r>
              <a:rPr lang="tr-TR" sz="2000" dirty="0" err="1" smtClean="0"/>
              <a:t>membran</a:t>
            </a:r>
            <a:r>
              <a:rPr lang="tr-TR" sz="2000" dirty="0" smtClean="0"/>
              <a:t> </a:t>
            </a:r>
            <a:r>
              <a:rPr lang="tr-TR" sz="2000" dirty="0" err="1" smtClean="0"/>
              <a:t>filtrasyonuyla</a:t>
            </a:r>
            <a:r>
              <a:rPr lang="tr-TR" sz="2000" dirty="0" smtClean="0"/>
              <a:t> sterilizasyonları yapılır. 1 litrelik çözelti hazırlanır ve 100 er ml şişelerde taksim edilir.</a:t>
            </a:r>
          </a:p>
          <a:p>
            <a:pPr marL="0" indent="0">
              <a:buNone/>
            </a:pPr>
            <a:endParaRPr lang="tr-TR" sz="2000" dirty="0"/>
          </a:p>
          <a:p>
            <a:pPr marL="0" indent="0">
              <a:buNone/>
            </a:pPr>
            <a:r>
              <a:rPr lang="tr-TR" sz="2000" i="1" dirty="0" smtClean="0"/>
              <a:t>  </a:t>
            </a:r>
            <a:r>
              <a:rPr lang="tr-TR" sz="2000" b="1" i="1" dirty="0" err="1" smtClean="0"/>
              <a:t>Listeria</a:t>
            </a:r>
            <a:r>
              <a:rPr lang="tr-TR" sz="2000" b="1" i="1" dirty="0" smtClean="0"/>
              <a:t> </a:t>
            </a:r>
            <a:r>
              <a:rPr lang="tr-TR" sz="2000" b="1" i="1" dirty="0" err="1" smtClean="0"/>
              <a:t>monocytogenes’in</a:t>
            </a:r>
            <a:r>
              <a:rPr lang="tr-TR" sz="2000" b="1" i="1" dirty="0" smtClean="0"/>
              <a:t> </a:t>
            </a:r>
            <a:r>
              <a:rPr lang="tr-TR" sz="2000" b="1" dirty="0" err="1" smtClean="0"/>
              <a:t>İdefikasyonu</a:t>
            </a:r>
            <a:endParaRPr lang="tr-TR" sz="2000" b="1" dirty="0" smtClean="0"/>
          </a:p>
          <a:p>
            <a:pPr marL="0" indent="0">
              <a:buNone/>
            </a:pPr>
            <a:r>
              <a:rPr lang="tr-TR" sz="2000" b="1" dirty="0"/>
              <a:t> </a:t>
            </a:r>
            <a:r>
              <a:rPr lang="tr-TR" sz="2000" dirty="0" smtClean="0"/>
              <a:t>Hangi besi yeri olursa olsun ortamlarda oluşan tipik koloniler basit </a:t>
            </a:r>
            <a:r>
              <a:rPr lang="tr-TR" sz="2000" dirty="0" err="1" smtClean="0"/>
              <a:t>testşer</a:t>
            </a:r>
            <a:r>
              <a:rPr lang="tr-TR" sz="2000" dirty="0" smtClean="0"/>
              <a:t> ile ön </a:t>
            </a:r>
            <a:r>
              <a:rPr lang="tr-TR" sz="2000" dirty="0" err="1" smtClean="0"/>
              <a:t>identifikasyona</a:t>
            </a:r>
            <a:r>
              <a:rPr lang="tr-TR" sz="2000" dirty="0" smtClean="0"/>
              <a:t> tabi tutulur. G(+) damla testinde takla atar gibi hareketli , yarı katı ortamlarda tipik şemsiye veren hareketli, </a:t>
            </a:r>
            <a:r>
              <a:rPr lang="tr-TR" sz="2000" dirty="0" err="1" smtClean="0"/>
              <a:t>katalaz</a:t>
            </a:r>
            <a:r>
              <a:rPr lang="tr-TR" sz="2000" dirty="0" smtClean="0"/>
              <a:t> (+), </a:t>
            </a:r>
            <a:r>
              <a:rPr lang="tr-TR" sz="2000" dirty="0" err="1" smtClean="0"/>
              <a:t>Dglukozdan</a:t>
            </a:r>
            <a:r>
              <a:rPr lang="tr-TR" sz="2000" dirty="0" smtClean="0"/>
              <a:t> asit oluşturan vb. gibi testleri uygulanan kolonilerin </a:t>
            </a:r>
            <a:r>
              <a:rPr lang="tr-TR" sz="2000" dirty="0" err="1" smtClean="0"/>
              <a:t>Listeria</a:t>
            </a:r>
            <a:r>
              <a:rPr lang="tr-TR" sz="2000" dirty="0" smtClean="0"/>
              <a:t> cinsinde ait olduğunun doğrulanması gerekir bunun için Henry aydınlatma testi uygulanır</a:t>
            </a:r>
          </a:p>
          <a:p>
            <a:pPr marL="0" indent="0">
              <a:buNone/>
            </a:pPr>
            <a:endParaRPr lang="tr-TR" sz="2000" dirty="0" smtClean="0"/>
          </a:p>
          <a:p>
            <a:pPr marL="0" indent="0">
              <a:buNone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120067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9283</Words>
  <Application>Microsoft Office PowerPoint</Application>
  <PresentationFormat>Ekran Gösterisi (4:3)</PresentationFormat>
  <Paragraphs>1592</Paragraphs>
  <Slides>98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98</vt:i4>
      </vt:variant>
    </vt:vector>
  </HeadingPairs>
  <TitlesOfParts>
    <vt:vector size="105" baseType="lpstr">
      <vt:lpstr>宋体</vt:lpstr>
      <vt:lpstr>Arial</vt:lpstr>
      <vt:lpstr>Calibri</vt:lpstr>
      <vt:lpstr>Courier New</vt:lpstr>
      <vt:lpstr>Times New Roman</vt:lpstr>
      <vt:lpstr>Wingdings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Çizelge 6.1.18 Leuconostoc türlerinin ayrım kriterleri</vt:lpstr>
      <vt:lpstr>PowerPoint Sunusu</vt:lpstr>
      <vt:lpstr>PowerPoint Sunusu</vt:lpstr>
      <vt:lpstr>Çizelge 6.1.19 laktik kültürlerde tat oluşturucu türlerin ayrımında önemli kriterler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Çizelge 6.1.21 bazı laktik streptokok, Leuconostoc ve Pediococcus terlerinden üretilen bakteriyosinler ve etkileri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Çizelge 6.2.2 Listeria genusunun ayrı kriterleri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Birce Taban</dc:creator>
  <cp:lastModifiedBy>Birce Taban</cp:lastModifiedBy>
  <cp:revision>36</cp:revision>
  <dcterms:created xsi:type="dcterms:W3CDTF">2011-01-21T15:00:27Z</dcterms:created>
  <dcterms:modified xsi:type="dcterms:W3CDTF">2019-03-13T10:09:19Z</dcterms:modified>
</cp:coreProperties>
</file>