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56" r:id="rId2"/>
    <p:sldId id="257" r:id="rId3"/>
    <p:sldId id="258" r:id="rId4"/>
    <p:sldId id="259" r:id="rId5"/>
    <p:sldId id="260" r:id="rId6"/>
    <p:sldId id="261" r:id="rId7"/>
    <p:sldId id="262" r:id="rId8"/>
    <p:sldId id="370" r:id="rId9"/>
    <p:sldId id="263" r:id="rId10"/>
    <p:sldId id="371" r:id="rId11"/>
    <p:sldId id="369" r:id="rId12"/>
    <p:sldId id="264" r:id="rId13"/>
    <p:sldId id="277" r:id="rId14"/>
    <p:sldId id="265" r:id="rId15"/>
    <p:sldId id="266" r:id="rId16"/>
    <p:sldId id="267" r:id="rId17"/>
    <p:sldId id="268" r:id="rId18"/>
    <p:sldId id="270" r:id="rId19"/>
    <p:sldId id="269" r:id="rId20"/>
    <p:sldId id="372" r:id="rId21"/>
    <p:sldId id="271" r:id="rId22"/>
    <p:sldId id="373" r:id="rId23"/>
    <p:sldId id="272" r:id="rId24"/>
    <p:sldId id="286" r:id="rId25"/>
    <p:sldId id="374" r:id="rId26"/>
    <p:sldId id="375" r:id="rId27"/>
    <p:sldId id="377" r:id="rId28"/>
    <p:sldId id="379" r:id="rId29"/>
    <p:sldId id="287" r:id="rId30"/>
    <p:sldId id="290" r:id="rId31"/>
    <p:sldId id="293" r:id="rId32"/>
    <p:sldId id="297" r:id="rId33"/>
    <p:sldId id="382" r:id="rId34"/>
    <p:sldId id="302" r:id="rId35"/>
    <p:sldId id="338" r:id="rId36"/>
    <p:sldId id="381" r:id="rId37"/>
    <p:sldId id="355" r:id="rId38"/>
    <p:sldId id="349" r:id="rId39"/>
    <p:sldId id="351" r:id="rId40"/>
    <p:sldId id="352" r:id="rId41"/>
    <p:sldId id="353" r:id="rId42"/>
    <p:sldId id="339" r:id="rId43"/>
    <p:sldId id="340" r:id="rId44"/>
    <p:sldId id="356" r:id="rId45"/>
    <p:sldId id="342" r:id="rId46"/>
    <p:sldId id="343" r:id="rId47"/>
    <p:sldId id="327" r:id="rId48"/>
    <p:sldId id="274" r:id="rId49"/>
    <p:sldId id="303" r:id="rId50"/>
    <p:sldId id="308" r:id="rId51"/>
    <p:sldId id="309" r:id="rId52"/>
    <p:sldId id="310" r:id="rId53"/>
    <p:sldId id="311" r:id="rId54"/>
    <p:sldId id="304" r:id="rId55"/>
    <p:sldId id="305" r:id="rId56"/>
    <p:sldId id="312" r:id="rId57"/>
    <p:sldId id="313" r:id="rId58"/>
    <p:sldId id="314" r:id="rId59"/>
    <p:sldId id="315" r:id="rId60"/>
    <p:sldId id="331" r:id="rId61"/>
    <p:sldId id="359" r:id="rId62"/>
    <p:sldId id="360" r:id="rId63"/>
    <p:sldId id="361" r:id="rId64"/>
    <p:sldId id="275" r:id="rId65"/>
    <p:sldId id="362" r:id="rId66"/>
    <p:sldId id="363" r:id="rId67"/>
    <p:sldId id="346" r:id="rId68"/>
    <p:sldId id="347" r:id="rId69"/>
    <p:sldId id="348" r:id="rId70"/>
    <p:sldId id="345" r:id="rId71"/>
    <p:sldId id="384" r:id="rId72"/>
    <p:sldId id="383" r:id="rId73"/>
    <p:sldId id="306" r:id="rId74"/>
    <p:sldId id="307" r:id="rId7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909DCE-DE54-45AE-857D-62D6F958469E}" type="datetimeFigureOut">
              <a:rPr lang="tr-TR" smtClean="0"/>
              <a:pPr/>
              <a:t>11.07.2018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F0BB35-ADBC-4EEF-BB6F-D72D8391B25F}"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DF0BB35-ADBC-4EEF-BB6F-D72D8391B25F}"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A7AF48D-0097-4CF4-A5C7-7B13F3BB94AD}"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DA5DA7E-F11A-4FB8-AEB7-C6556125617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AF48D-0097-4CF4-A5C7-7B13F3BB94AD}" type="datetimeFigureOut">
              <a:rPr lang="tr-TR" smtClean="0"/>
              <a:pPr/>
              <a:t>11.07.2018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5DA7E-F11A-4FB8-AEB7-C6556125617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Aydınlatma</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Açılarına Göre Aydınlatma Çeşitleri</a:t>
            </a:r>
            <a:endParaRPr lang="tr-TR" dirty="0"/>
          </a:p>
        </p:txBody>
      </p:sp>
      <p:sp>
        <p:nvSpPr>
          <p:cNvPr id="3" name="2 İçerik Yer Tutucusu"/>
          <p:cNvSpPr>
            <a:spLocks noGrp="1"/>
          </p:cNvSpPr>
          <p:nvPr>
            <p:ph idx="1"/>
          </p:nvPr>
        </p:nvSpPr>
        <p:spPr>
          <a:xfrm>
            <a:off x="457200" y="1600200"/>
            <a:ext cx="8229600" cy="4709119"/>
          </a:xfrm>
        </p:spPr>
        <p:txBody>
          <a:bodyPr>
            <a:normAutofit/>
          </a:bodyPr>
          <a:lstStyle/>
          <a:p>
            <a:r>
              <a:rPr lang="tr-TR" dirty="0" smtClean="0"/>
              <a:t>Önden Aydınlatma</a:t>
            </a:r>
          </a:p>
          <a:p>
            <a:pPr lvl="0"/>
            <a:r>
              <a:rPr lang="tr-TR" dirty="0" smtClean="0"/>
              <a:t>Geriden Aydınlatma</a:t>
            </a:r>
          </a:p>
          <a:p>
            <a:pPr lvl="0"/>
            <a:r>
              <a:rPr lang="tr-TR" dirty="0" smtClean="0"/>
              <a:t>Alttan Aydınlatma</a:t>
            </a:r>
          </a:p>
          <a:p>
            <a:pPr lvl="0"/>
            <a:r>
              <a:rPr lang="tr-TR" dirty="0" smtClean="0"/>
              <a:t>Üstten Aydınlatma</a:t>
            </a:r>
          </a:p>
          <a:p>
            <a:pPr lvl="0"/>
            <a:r>
              <a:rPr lang="tr-TR" dirty="0" smtClean="0"/>
              <a:t>Çapraz Aydınlatma</a:t>
            </a:r>
            <a:endParaRPr lang="tr-TR" sz="2400" dirty="0" smtClean="0"/>
          </a:p>
          <a:p>
            <a:pPr lvl="0"/>
            <a:r>
              <a:rPr lang="tr-TR" dirty="0" smtClean="0"/>
              <a:t>Yandan Aydınlatma</a:t>
            </a:r>
          </a:p>
          <a:p>
            <a:pPr>
              <a:buNone/>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Işığın yönü</a:t>
            </a:r>
            <a:endParaRPr lang="tr-TR" dirty="0"/>
          </a:p>
        </p:txBody>
      </p:sp>
      <p:sp>
        <p:nvSpPr>
          <p:cNvPr id="3" name="2 İçerik Yer Tutucusu"/>
          <p:cNvSpPr>
            <a:spLocks noGrp="1"/>
          </p:cNvSpPr>
          <p:nvPr>
            <p:ph idx="1"/>
          </p:nvPr>
        </p:nvSpPr>
        <p:spPr>
          <a:xfrm>
            <a:off x="457200" y="1340768"/>
            <a:ext cx="8229600" cy="2736304"/>
          </a:xfrm>
        </p:spPr>
        <p:txBody>
          <a:bodyPr>
            <a:normAutofit lnSpcReduction="10000"/>
          </a:bodyPr>
          <a:lstStyle/>
          <a:p>
            <a:r>
              <a:rPr lang="tr-TR" dirty="0" smtClean="0"/>
              <a:t>Nesnelerin iki ya da üç boyutlu görünmesini etkiler. </a:t>
            </a:r>
          </a:p>
          <a:p>
            <a:r>
              <a:rPr lang="tr-TR" dirty="0" smtClean="0"/>
              <a:t>Atmosfer yaratılmasına katkıda bulunur.</a:t>
            </a:r>
          </a:p>
          <a:p>
            <a:r>
              <a:rPr lang="tr-TR" dirty="0" smtClean="0"/>
              <a:t>İzleyicinin dikkatini yönlendirir.</a:t>
            </a:r>
          </a:p>
          <a:p>
            <a:r>
              <a:rPr lang="tr-TR" dirty="0" smtClean="0"/>
              <a:t>Saat ve mevsim hakkında bilgi verir.</a:t>
            </a:r>
          </a:p>
        </p:txBody>
      </p:sp>
      <p:sp>
        <p:nvSpPr>
          <p:cNvPr id="6" name="2 İçerik Yer Tutucusu"/>
          <p:cNvSpPr txBox="1">
            <a:spLocks/>
          </p:cNvSpPr>
          <p:nvPr/>
        </p:nvSpPr>
        <p:spPr>
          <a:xfrm>
            <a:off x="1619672" y="4077072"/>
            <a:ext cx="5904656" cy="2160239"/>
          </a:xfrm>
          <a:prstGeom prst="rect">
            <a:avLst/>
          </a:prstGeom>
        </p:spPr>
        <p:txBody>
          <a:bodyPr vert="horz" lIns="91440" tIns="45720" rIns="91440" bIns="45720" rtlCol="0">
            <a:normAutofit/>
          </a:bodyPr>
          <a:lstStyle/>
          <a:p>
            <a:pPr marL="342900" indent="-342900">
              <a:spcBef>
                <a:spcPct val="20000"/>
              </a:spcBef>
            </a:pPr>
            <a:r>
              <a:rPr lang="tr-TR" sz="2400" dirty="0" smtClean="0"/>
              <a:t>	</a:t>
            </a:r>
            <a:r>
              <a:rPr lang="tr-TR" sz="2400" i="1" dirty="0" smtClean="0"/>
              <a:t>Deneme</a:t>
            </a:r>
          </a:p>
          <a:p>
            <a:pPr marL="342900" indent="-342900">
              <a:spcBef>
                <a:spcPct val="20000"/>
              </a:spcBef>
            </a:pPr>
            <a:r>
              <a:rPr lang="tr-TR" sz="2400" i="1" dirty="0"/>
              <a:t>	</a:t>
            </a:r>
            <a:r>
              <a:rPr lang="tr-TR" sz="2400" i="1" dirty="0" smtClean="0"/>
              <a:t>Nesneyi </a:t>
            </a:r>
            <a:r>
              <a:rPr lang="tr-TR" sz="2400" i="1" dirty="0"/>
              <a:t>tek bir ana ışıkla aydınlattıktan sonra kamerayla etrafında dolaşıp ana ışığın cepheden, yandan, tersten (</a:t>
            </a:r>
            <a:r>
              <a:rPr lang="tr-TR" sz="2400" i="1" dirty="0" smtClean="0"/>
              <a:t>kontur</a:t>
            </a:r>
            <a:r>
              <a:rPr lang="tr-TR" sz="2400" i="1" dirty="0"/>
              <a:t>) gelmesi halinde neler olabileceğini görün.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800" dirty="0" smtClean="0"/>
              <a:t>Üç Noktadan Aydınlatma</a:t>
            </a:r>
            <a:endParaRPr lang="tr-TR" sz="4800" dirty="0"/>
          </a:p>
        </p:txBody>
      </p:sp>
      <p:sp>
        <p:nvSpPr>
          <p:cNvPr id="3" name="2 İçerik Yer Tutucusu"/>
          <p:cNvSpPr>
            <a:spLocks noGrp="1"/>
          </p:cNvSpPr>
          <p:nvPr>
            <p:ph idx="1"/>
          </p:nvPr>
        </p:nvSpPr>
        <p:spPr/>
        <p:txBody>
          <a:bodyPr/>
          <a:lstStyle/>
          <a:p>
            <a:pPr>
              <a:buNone/>
            </a:pPr>
            <a:r>
              <a:rPr lang="tr-TR" dirty="0" smtClean="0"/>
              <a:t>	Temel aydınlatma yöntemidir. Elbette amacınıza göre başka bir yöntem de belirleyebilirsiniz.</a:t>
            </a:r>
          </a:p>
          <a:p>
            <a:pPr>
              <a:buNone/>
            </a:pPr>
            <a:endParaRPr lang="tr-TR" dirty="0" smtClean="0"/>
          </a:p>
          <a:p>
            <a:pPr>
              <a:buNone/>
            </a:pPr>
            <a:r>
              <a:rPr lang="tr-TR" dirty="0" smtClean="0"/>
              <a:t>	Üç ışık kaynağı kullanılarak yapılır.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Yer Tutucusu" descr="uc nokta aydinlatma.jpg"/>
          <p:cNvPicPr>
            <a:picLocks noGrp="1" noChangeAspect="1"/>
          </p:cNvPicPr>
          <p:nvPr>
            <p:ph type="pic" idx="1"/>
          </p:nvPr>
        </p:nvPicPr>
        <p:blipFill>
          <a:blip r:embed="rId2" cstate="print"/>
          <a:srcRect t="143" b="143"/>
          <a:stretch>
            <a:fillRect/>
          </a:stretch>
        </p:blipFill>
        <p:spPr>
          <a:xfrm>
            <a:off x="1115616" y="692696"/>
            <a:ext cx="6923319" cy="5192489"/>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 Noktadan Aydınlatma</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1. Ana </a:t>
            </a:r>
            <a:r>
              <a:rPr lang="tr-TR" sz="2600" dirty="0" smtClean="0"/>
              <a:t>(Anahtar)</a:t>
            </a:r>
            <a:r>
              <a:rPr lang="tr-TR" dirty="0" smtClean="0"/>
              <a:t> Işık </a:t>
            </a:r>
            <a:r>
              <a:rPr lang="tr-TR" sz="2600" dirty="0" smtClean="0"/>
              <a:t>(</a:t>
            </a:r>
            <a:r>
              <a:rPr lang="tr-TR" sz="2600" dirty="0" err="1" smtClean="0"/>
              <a:t>Key</a:t>
            </a:r>
            <a:r>
              <a:rPr lang="tr-TR" sz="2600" dirty="0" smtClean="0"/>
              <a:t> </a:t>
            </a:r>
            <a:r>
              <a:rPr lang="tr-TR" sz="2600" dirty="0" err="1" smtClean="0"/>
              <a:t>Light</a:t>
            </a:r>
            <a:r>
              <a:rPr lang="tr-TR" sz="2600" dirty="0" smtClean="0"/>
              <a:t>)</a:t>
            </a:r>
            <a:r>
              <a:rPr lang="tr-TR" dirty="0" smtClean="0"/>
              <a:t>:</a:t>
            </a:r>
          </a:p>
          <a:p>
            <a:pPr>
              <a:buNone/>
            </a:pPr>
            <a:r>
              <a:rPr lang="tr-TR" dirty="0" smtClean="0"/>
              <a:t>	Kamera ile konunun birleştiği çizgiden 45°</a:t>
            </a:r>
            <a:r>
              <a:rPr lang="tr-TR" dirty="0" err="1" smtClean="0"/>
              <a:t>lik</a:t>
            </a:r>
            <a:r>
              <a:rPr lang="tr-TR" dirty="0" smtClean="0"/>
              <a:t> açıyla kameranın yakınına yerleştirilir. Genellikle sert ışık kaynağı kullanılır.</a:t>
            </a:r>
          </a:p>
          <a:p>
            <a:pPr>
              <a:buNone/>
            </a:pPr>
            <a:endParaRPr lang="tr-TR" sz="2000" dirty="0" smtClean="0"/>
          </a:p>
          <a:p>
            <a:r>
              <a:rPr lang="tr-TR" sz="2800" dirty="0" smtClean="0"/>
              <a:t>Işığın yönünü belirler.</a:t>
            </a:r>
          </a:p>
          <a:p>
            <a:r>
              <a:rPr lang="tr-TR" sz="2800" dirty="0" smtClean="0"/>
              <a:t>Temel gölgeleri oluşturur.</a:t>
            </a:r>
          </a:p>
          <a:p>
            <a:r>
              <a:rPr lang="tr-TR" sz="2800" dirty="0" smtClean="0"/>
              <a:t>Şekli, yüzey yapısını ve dokuyu ortaya çıkarır.</a:t>
            </a:r>
          </a:p>
          <a:p>
            <a:r>
              <a:rPr lang="tr-TR" sz="2800" dirty="0" err="1" smtClean="0"/>
              <a:t>Pozlamayı</a:t>
            </a:r>
            <a:r>
              <a:rPr lang="tr-TR" sz="2800" dirty="0" smtClean="0"/>
              <a:t> büyük oranda belirler.</a:t>
            </a:r>
          </a:p>
          <a:p>
            <a:r>
              <a:rPr lang="tr-TR" sz="2800" dirty="0" smtClean="0"/>
              <a:t>Kişinin gözlerinde parıltı ve canlılık yaratan göz ışığını oluşturur.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 Noktadan Aydınlatma</a:t>
            </a:r>
            <a:endParaRPr lang="tr-TR" dirty="0"/>
          </a:p>
        </p:txBody>
      </p:sp>
      <p:sp>
        <p:nvSpPr>
          <p:cNvPr id="3" name="2 İçerik Yer Tutucusu"/>
          <p:cNvSpPr>
            <a:spLocks noGrp="1"/>
          </p:cNvSpPr>
          <p:nvPr>
            <p:ph idx="1"/>
          </p:nvPr>
        </p:nvSpPr>
        <p:spPr>
          <a:xfrm>
            <a:off x="457200" y="1412776"/>
            <a:ext cx="8229600" cy="4713387"/>
          </a:xfrm>
        </p:spPr>
        <p:txBody>
          <a:bodyPr>
            <a:normAutofit fontScale="92500" lnSpcReduction="10000"/>
          </a:bodyPr>
          <a:lstStyle/>
          <a:p>
            <a:pPr>
              <a:buNone/>
            </a:pPr>
            <a:r>
              <a:rPr lang="tr-TR" dirty="0" smtClean="0"/>
              <a:t>2. Dolgu Işığı </a:t>
            </a:r>
            <a:r>
              <a:rPr lang="tr-TR" sz="2400" dirty="0" smtClean="0"/>
              <a:t>(</a:t>
            </a:r>
            <a:r>
              <a:rPr lang="tr-TR" sz="2400" dirty="0" err="1" smtClean="0"/>
              <a:t>Fill</a:t>
            </a:r>
            <a:r>
              <a:rPr lang="tr-TR" sz="2400" dirty="0" smtClean="0"/>
              <a:t> </a:t>
            </a:r>
            <a:r>
              <a:rPr lang="tr-TR" sz="2400" dirty="0" err="1" smtClean="0"/>
              <a:t>Light</a:t>
            </a:r>
            <a:r>
              <a:rPr lang="tr-TR" sz="2400" dirty="0" smtClean="0"/>
              <a:t>)</a:t>
            </a:r>
            <a:r>
              <a:rPr lang="tr-TR" dirty="0" smtClean="0"/>
              <a:t>:</a:t>
            </a:r>
          </a:p>
          <a:p>
            <a:pPr>
              <a:buNone/>
            </a:pPr>
            <a:r>
              <a:rPr lang="tr-TR" dirty="0" smtClean="0"/>
              <a:t>	Ana ışığın tam tersi tarafa ve yine 45°</a:t>
            </a:r>
            <a:r>
              <a:rPr lang="tr-TR" dirty="0" err="1" smtClean="0"/>
              <a:t>lik</a:t>
            </a:r>
            <a:r>
              <a:rPr lang="tr-TR" dirty="0" smtClean="0"/>
              <a:t> açıyla  ya da kameranın tam yanına yerleştirilir. </a:t>
            </a:r>
          </a:p>
          <a:p>
            <a:pPr>
              <a:buNone/>
            </a:pPr>
            <a:r>
              <a:rPr lang="tr-TR" dirty="0" smtClean="0"/>
              <a:t>	Ana ışıkla hemen hemen aynı yüksekliktedir.</a:t>
            </a:r>
          </a:p>
          <a:p>
            <a:pPr>
              <a:buNone/>
            </a:pPr>
            <a:r>
              <a:rPr lang="tr-TR" dirty="0" smtClean="0"/>
              <a:t>	Genellikle yumuşak ve ana ışığın yarısı ya da üçte biri oranda ışık yoğunluğuna sahip bir ışık kaynağı kullanılır.</a:t>
            </a:r>
          </a:p>
          <a:p>
            <a:pPr>
              <a:buNone/>
            </a:pPr>
            <a:endParaRPr lang="tr-TR" sz="2000" dirty="0" smtClean="0"/>
          </a:p>
          <a:p>
            <a:r>
              <a:rPr lang="tr-TR" sz="2800" dirty="0" smtClean="0"/>
              <a:t>Gölgeleri hafif aydınlatır.</a:t>
            </a:r>
          </a:p>
          <a:p>
            <a:r>
              <a:rPr lang="tr-TR" sz="2800" dirty="0" smtClean="0"/>
              <a:t>Genel ton kontrastını yumuşatır.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 Noktadan Aydınlatma</a:t>
            </a:r>
            <a:endParaRPr lang="tr-TR" dirty="0"/>
          </a:p>
        </p:txBody>
      </p:sp>
      <p:sp>
        <p:nvSpPr>
          <p:cNvPr id="3" name="2 İçerik Yer Tutucusu"/>
          <p:cNvSpPr>
            <a:spLocks noGrp="1"/>
          </p:cNvSpPr>
          <p:nvPr>
            <p:ph idx="1"/>
          </p:nvPr>
        </p:nvSpPr>
        <p:spPr/>
        <p:txBody>
          <a:bodyPr>
            <a:normAutofit/>
          </a:bodyPr>
          <a:lstStyle/>
          <a:p>
            <a:pPr>
              <a:buNone/>
            </a:pPr>
            <a:r>
              <a:rPr lang="tr-TR" dirty="0" smtClean="0"/>
              <a:t>3. Arka Işık </a:t>
            </a:r>
            <a:r>
              <a:rPr lang="tr-TR" sz="2400" dirty="0" smtClean="0"/>
              <a:t>(</a:t>
            </a:r>
            <a:r>
              <a:rPr lang="tr-TR" sz="2400" dirty="0" err="1" smtClean="0"/>
              <a:t>Back</a:t>
            </a:r>
            <a:r>
              <a:rPr lang="tr-TR" sz="2400" dirty="0" smtClean="0"/>
              <a:t> </a:t>
            </a:r>
            <a:r>
              <a:rPr lang="tr-TR" sz="2400" dirty="0" err="1" smtClean="0"/>
              <a:t>Light</a:t>
            </a:r>
            <a:r>
              <a:rPr lang="tr-TR" sz="2400" dirty="0" smtClean="0"/>
              <a:t>)</a:t>
            </a:r>
            <a:r>
              <a:rPr lang="tr-TR" dirty="0" smtClean="0"/>
              <a:t>:</a:t>
            </a:r>
          </a:p>
          <a:p>
            <a:pPr>
              <a:buNone/>
            </a:pPr>
            <a:r>
              <a:rPr lang="tr-TR" dirty="0" smtClean="0"/>
              <a:t>	Konunun arkasına, genellikle konuya arkadan ve yukarıdan bakacak şekilde yerleştirilen sert ışık kaynağı. </a:t>
            </a:r>
          </a:p>
          <a:p>
            <a:pPr>
              <a:buNone/>
            </a:pPr>
            <a:endParaRPr lang="tr-TR" sz="2000" dirty="0" smtClean="0"/>
          </a:p>
          <a:p>
            <a:r>
              <a:rPr lang="tr-TR" sz="2800" dirty="0" smtClean="0"/>
              <a:t>Konunun üstünü ve kenarlarını bir çizgi halinde aydınlatarak onun arka fonla karışmasını engeller.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Dört noktadan aydınlatma:</a:t>
            </a:r>
            <a:br>
              <a:rPr lang="tr-TR" dirty="0" smtClean="0"/>
            </a:br>
            <a:r>
              <a:rPr lang="tr-TR" dirty="0" smtClean="0"/>
              <a:t>Fon Işığı</a:t>
            </a:r>
            <a:endParaRPr lang="tr-TR" dirty="0"/>
          </a:p>
        </p:txBody>
      </p:sp>
      <p:sp>
        <p:nvSpPr>
          <p:cNvPr id="3" name="2 İçerik Yer Tutucusu"/>
          <p:cNvSpPr>
            <a:spLocks noGrp="1"/>
          </p:cNvSpPr>
          <p:nvPr>
            <p:ph idx="1"/>
          </p:nvPr>
        </p:nvSpPr>
        <p:spPr/>
        <p:txBody>
          <a:bodyPr>
            <a:normAutofit/>
          </a:bodyPr>
          <a:lstStyle/>
          <a:p>
            <a:pPr>
              <a:buNone/>
            </a:pPr>
            <a:r>
              <a:rPr lang="tr-TR" dirty="0" smtClean="0"/>
              <a:t>	Eğer gerek varsa, konunun arkasında kalan fonu aydınlatmak için kullanılır. Bu durumda buna “Dört noktadan aydınlatma” denir.</a:t>
            </a:r>
          </a:p>
          <a:p>
            <a:pPr>
              <a:buNone/>
            </a:pPr>
            <a:endParaRPr lang="tr-TR" dirty="0" smtClean="0"/>
          </a:p>
          <a:p>
            <a:pPr>
              <a:buNone/>
            </a:pPr>
            <a:r>
              <a:rPr lang="tr-TR" dirty="0" smtClean="0"/>
              <a:t>	Çoğu zaman fon, anahtar ışıkla aydınlatır; ayrı bir ışık kaynağı kullanılmaz.</a:t>
            </a:r>
          </a:p>
          <a:p>
            <a:pPr>
              <a:buNone/>
            </a:pPr>
            <a:endParaRPr lang="tr-TR" sz="20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İnsan yüzü</a:t>
            </a:r>
            <a:endParaRPr lang="tr-TR" dirty="0"/>
          </a:p>
        </p:txBody>
      </p:sp>
      <p:sp>
        <p:nvSpPr>
          <p:cNvPr id="3" name="2 İçerik Yer Tutucusu"/>
          <p:cNvSpPr>
            <a:spLocks noGrp="1"/>
          </p:cNvSpPr>
          <p:nvPr>
            <p:ph idx="1"/>
          </p:nvPr>
        </p:nvSpPr>
        <p:spPr>
          <a:xfrm>
            <a:off x="457200" y="1600201"/>
            <a:ext cx="8229600" cy="2692896"/>
          </a:xfrm>
        </p:spPr>
        <p:txBody>
          <a:bodyPr/>
          <a:lstStyle/>
          <a:p>
            <a:pPr>
              <a:buNone/>
            </a:pPr>
            <a:r>
              <a:rPr lang="tr-TR" dirty="0" smtClean="0"/>
              <a:t>	İnsan yüzünü aydınlatırken burun, çene ve varsa uzun saçların yarattığı gölgelere; göz çukurlarının karanlıkta kalmamasına dikkat edilmelidir. Elbette dramatik etki yaratmak için farklı tercihler yapılabilir.</a:t>
            </a:r>
          </a:p>
        </p:txBody>
      </p:sp>
      <p:sp>
        <p:nvSpPr>
          <p:cNvPr id="4" name="2 İçerik Yer Tutucusu"/>
          <p:cNvSpPr txBox="1">
            <a:spLocks/>
          </p:cNvSpPr>
          <p:nvPr/>
        </p:nvSpPr>
        <p:spPr>
          <a:xfrm>
            <a:off x="1691680" y="4293096"/>
            <a:ext cx="5976664" cy="1728191"/>
          </a:xfrm>
          <a:prstGeom prst="rect">
            <a:avLst/>
          </a:prstGeom>
        </p:spPr>
        <p:txBody>
          <a:bodyPr vert="horz" lIns="91440" tIns="45720" rIns="91440" bIns="45720" rtlCol="0">
            <a:normAutofit lnSpcReduction="10000"/>
          </a:bodyPr>
          <a:lstStyle/>
          <a:p>
            <a:pPr marL="342900" indent="-342900">
              <a:spcBef>
                <a:spcPct val="20000"/>
              </a:spcBef>
            </a:pPr>
            <a:r>
              <a:rPr lang="tr-TR" sz="2800" i="1" dirty="0" smtClean="0"/>
              <a:t>	Deneme</a:t>
            </a:r>
          </a:p>
          <a:p>
            <a:pPr marL="342900" indent="-342900">
              <a:spcBef>
                <a:spcPct val="20000"/>
              </a:spcBef>
            </a:pPr>
            <a:r>
              <a:rPr lang="tr-TR" sz="2800" i="1" dirty="0" smtClean="0"/>
              <a:t>	Karanlık bir odada ayna karşısında bir </a:t>
            </a:r>
            <a:r>
              <a:rPr lang="tr-TR" sz="2800" i="1" dirty="0"/>
              <a:t>el fenerini başınızın etrafında gezdirerek yarattığı etkileri izleyin.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Tek Işık Kaynağı ile Aydınlatma</a:t>
            </a:r>
            <a:endParaRPr lang="tr-TR" dirty="0"/>
          </a:p>
        </p:txBody>
      </p:sp>
      <p:sp>
        <p:nvSpPr>
          <p:cNvPr id="3" name="2 İçerik Yer Tutucusu"/>
          <p:cNvSpPr>
            <a:spLocks noGrp="1"/>
          </p:cNvSpPr>
          <p:nvPr>
            <p:ph idx="1"/>
          </p:nvPr>
        </p:nvSpPr>
        <p:spPr/>
        <p:txBody>
          <a:bodyPr/>
          <a:lstStyle/>
          <a:p>
            <a:pPr>
              <a:buNone/>
            </a:pPr>
            <a:r>
              <a:rPr lang="tr-TR" dirty="0" smtClean="0"/>
              <a:t>	</a:t>
            </a:r>
          </a:p>
          <a:p>
            <a:pPr>
              <a:buNone/>
            </a:pPr>
            <a:r>
              <a:rPr lang="tr-TR" dirty="0" smtClean="0"/>
              <a:t>	Tek ışık kaynağı kullanılacaksa, o ışığı (ana ışık) kameraya olabildiğince yakın tutmak gerekir. Böylece gölgeler daha kısa ve hafif olacaktır.</a:t>
            </a:r>
          </a:p>
          <a:p>
            <a:pPr>
              <a:buNone/>
            </a:pPr>
            <a:r>
              <a:rPr lang="tr-TR" dirty="0" smtClean="0"/>
              <a:t>	</a:t>
            </a:r>
          </a:p>
          <a:p>
            <a:pPr>
              <a:buNone/>
            </a:pPr>
            <a:r>
              <a:rPr lang="tr-TR" dirty="0" smtClean="0"/>
              <a:t>	Örnek: Haber çekimlerinde kullanılan kamera üstü ışık.</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işe yarar?</a:t>
            </a:r>
            <a:endParaRPr lang="tr-TR" dirty="0"/>
          </a:p>
        </p:txBody>
      </p:sp>
      <p:sp>
        <p:nvSpPr>
          <p:cNvPr id="3" name="2 İçerik Yer Tutucusu"/>
          <p:cNvSpPr>
            <a:spLocks noGrp="1"/>
          </p:cNvSpPr>
          <p:nvPr>
            <p:ph idx="1"/>
          </p:nvPr>
        </p:nvSpPr>
        <p:spPr>
          <a:xfrm>
            <a:off x="457200" y="1628800"/>
            <a:ext cx="8229600" cy="4497363"/>
          </a:xfrm>
        </p:spPr>
        <p:txBody>
          <a:bodyPr>
            <a:normAutofit lnSpcReduction="10000"/>
          </a:bodyPr>
          <a:lstStyle/>
          <a:p>
            <a:r>
              <a:rPr lang="tr-TR" dirty="0" smtClean="0"/>
              <a:t>Doğru </a:t>
            </a:r>
            <a:r>
              <a:rPr lang="tr-TR" dirty="0" err="1" smtClean="0"/>
              <a:t>pozlama</a:t>
            </a:r>
            <a:r>
              <a:rPr lang="tr-TR" dirty="0" smtClean="0"/>
              <a:t> için gerekli ışığı sağlar.</a:t>
            </a:r>
          </a:p>
          <a:p>
            <a:r>
              <a:rPr lang="tr-TR" dirty="0" smtClean="0"/>
              <a:t>İki boyutlu perdede üç boyutluluk izlenimi yaratılmasına yardımcı olur.</a:t>
            </a:r>
          </a:p>
          <a:p>
            <a:r>
              <a:rPr lang="tr-TR" dirty="0" smtClean="0"/>
              <a:t>Saat ve hava durumu hakkında bilgi verir.</a:t>
            </a:r>
          </a:p>
          <a:p>
            <a:r>
              <a:rPr lang="tr-TR" dirty="0" smtClean="0"/>
              <a:t>Atmosfer ve dramatik etki yaratır, psikolojik durumu yansıtır.</a:t>
            </a:r>
          </a:p>
          <a:p>
            <a:r>
              <a:rPr lang="tr-TR" dirty="0" smtClean="0"/>
              <a:t>İzleyicinin ilgisini çerçeve içinde belirli bir yere yönlendirir. (Aydınlık yerler daha önce fark edilir.)</a:t>
            </a:r>
          </a:p>
          <a:p>
            <a:endParaRPr lang="tr-TR" dirty="0" smtClean="0"/>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 Işıkları</a:t>
            </a:r>
            <a:endParaRPr lang="tr-TR" dirty="0"/>
          </a:p>
        </p:txBody>
      </p:sp>
      <p:sp>
        <p:nvSpPr>
          <p:cNvPr id="3" name="2 İçerik Yer Tutucusu"/>
          <p:cNvSpPr>
            <a:spLocks noGrp="1"/>
          </p:cNvSpPr>
          <p:nvPr>
            <p:ph idx="1"/>
          </p:nvPr>
        </p:nvSpPr>
        <p:spPr/>
        <p:txBody>
          <a:bodyPr/>
          <a:lstStyle/>
          <a:p>
            <a:pPr lvl="0">
              <a:buNone/>
            </a:pPr>
            <a:endParaRPr lang="tr-TR" dirty="0" smtClean="0"/>
          </a:p>
          <a:p>
            <a:pPr lvl="0"/>
            <a:r>
              <a:rPr lang="tr-TR" dirty="0" smtClean="0"/>
              <a:t> Fon Işığı</a:t>
            </a:r>
          </a:p>
          <a:p>
            <a:pPr lvl="0"/>
            <a:r>
              <a:rPr lang="tr-TR" dirty="0" smtClean="0"/>
              <a:t> Kostüm Işığı</a:t>
            </a:r>
          </a:p>
          <a:p>
            <a:pPr lvl="0"/>
            <a:r>
              <a:rPr lang="tr-TR" dirty="0" smtClean="0"/>
              <a:t> Göz Işığı</a:t>
            </a:r>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Aydınlatma Yöntemleri</a:t>
            </a:r>
            <a:endParaRPr lang="tr-TR" dirty="0"/>
          </a:p>
        </p:txBody>
      </p:sp>
      <p:sp>
        <p:nvSpPr>
          <p:cNvPr id="3" name="2 İçerik Yer Tutucusu"/>
          <p:cNvSpPr>
            <a:spLocks noGrp="1"/>
          </p:cNvSpPr>
          <p:nvPr>
            <p:ph idx="1"/>
          </p:nvPr>
        </p:nvSpPr>
        <p:spPr/>
        <p:txBody>
          <a:bodyPr/>
          <a:lstStyle/>
          <a:p>
            <a:pPr>
              <a:buNone/>
            </a:pPr>
            <a:r>
              <a:rPr lang="tr-TR" dirty="0" smtClean="0"/>
              <a:t>İki temel aydınlatma yöntemi vardır:</a:t>
            </a:r>
          </a:p>
          <a:p>
            <a:pPr marL="514350" indent="-514350">
              <a:buAutoNum type="arabicPeriod"/>
            </a:pPr>
            <a:r>
              <a:rPr lang="tr-TR" dirty="0" smtClean="0"/>
              <a:t>Düz (Notan) Aydınlatma </a:t>
            </a:r>
          </a:p>
          <a:p>
            <a:pPr marL="514350" indent="-514350">
              <a:buNone/>
            </a:pPr>
            <a:r>
              <a:rPr lang="tr-TR" dirty="0" smtClean="0"/>
              <a:t>2. Işık-Gölge Aydınlatması (</a:t>
            </a:r>
            <a:r>
              <a:rPr lang="tr-TR" dirty="0" err="1" smtClean="0"/>
              <a:t>Chiaroscuro</a:t>
            </a:r>
            <a:r>
              <a:rPr lang="tr-TR" dirty="0" smtClean="0"/>
              <a:t>)</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Düz (Notan) Aydınlatma</a:t>
            </a:r>
            <a:endParaRPr lang="tr-TR" dirty="0"/>
          </a:p>
        </p:txBody>
      </p:sp>
      <p:sp>
        <p:nvSpPr>
          <p:cNvPr id="3" name="2 İçerik Yer Tutucusu"/>
          <p:cNvSpPr>
            <a:spLocks noGrp="1"/>
          </p:cNvSpPr>
          <p:nvPr>
            <p:ph idx="1"/>
          </p:nvPr>
        </p:nvSpPr>
        <p:spPr/>
        <p:txBody>
          <a:bodyPr/>
          <a:lstStyle/>
          <a:p>
            <a:pPr>
              <a:buNone/>
            </a:pPr>
            <a:r>
              <a:rPr lang="tr-TR" dirty="0" smtClean="0"/>
              <a:t>	Mekân olabildiğince geniş biçimde aydınlatılır. Hiçbir dramatik etki gözetilmez. Genellikle yumuşak ışık kaynağı/kaynakları kullanılır.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Işık-Gölge Aydınlatması</a:t>
            </a:r>
            <a:br>
              <a:rPr lang="tr-TR" dirty="0" smtClean="0"/>
            </a:br>
            <a:r>
              <a:rPr lang="tr-TR" dirty="0" smtClean="0"/>
              <a:t> (</a:t>
            </a:r>
            <a:r>
              <a:rPr lang="tr-TR" dirty="0" err="1" smtClean="0"/>
              <a:t>Chiaroscuro</a:t>
            </a:r>
            <a:r>
              <a:rPr lang="tr-TR" dirty="0" smtClean="0"/>
              <a:t>)</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Konunun belirli bölümleri aydınlatılırken bazı bölümleri karanlıkta bırakılır.</a:t>
            </a:r>
          </a:p>
          <a:p>
            <a:pPr>
              <a:buNone/>
            </a:pPr>
            <a:endParaRPr lang="tr-TR" dirty="0" smtClean="0"/>
          </a:p>
          <a:p>
            <a:r>
              <a:rPr lang="tr-TR" dirty="0" smtClean="0"/>
              <a:t>Dramatik etki yaratmak ve izleyicinin ilgisini yönlendirmek amacıyla kullanılır.</a:t>
            </a:r>
          </a:p>
          <a:p>
            <a:r>
              <a:rPr lang="tr-TR" dirty="0" smtClean="0"/>
              <a:t>Üç boyutluluğu vurgular.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Işık-Gölge Aydınlatması</a:t>
            </a:r>
            <a:br>
              <a:rPr lang="tr-TR" dirty="0" smtClean="0"/>
            </a:br>
            <a:r>
              <a:rPr lang="tr-TR" dirty="0" smtClean="0"/>
              <a:t> (</a:t>
            </a:r>
            <a:r>
              <a:rPr lang="tr-TR" dirty="0" err="1" smtClean="0"/>
              <a:t>Chiaroscuro</a:t>
            </a:r>
            <a:r>
              <a:rPr lang="tr-TR" dirty="0" smtClean="0"/>
              <a:t>)</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Rönesans döneminden başlayarak </a:t>
            </a:r>
            <a:r>
              <a:rPr lang="tr-TR" dirty="0" err="1" smtClean="0"/>
              <a:t>Caravaggio</a:t>
            </a:r>
            <a:r>
              <a:rPr lang="tr-TR" dirty="0" smtClean="0"/>
              <a:t>, </a:t>
            </a:r>
            <a:r>
              <a:rPr lang="tr-TR" dirty="0" err="1" smtClean="0"/>
              <a:t>Rembrandt</a:t>
            </a:r>
            <a:r>
              <a:rPr lang="tr-TR" dirty="0" smtClean="0"/>
              <a:t> gibi bazı ressamların tercih ettiği bir ışık kullanım biçimidir.</a:t>
            </a:r>
          </a:p>
          <a:p>
            <a:pPr>
              <a:buNone/>
            </a:pPr>
            <a:endParaRPr lang="tr-TR" dirty="0" smtClean="0"/>
          </a:p>
          <a:p>
            <a:pPr>
              <a:buNone/>
            </a:pPr>
            <a:r>
              <a:rPr lang="tr-TR" dirty="0" smtClean="0"/>
              <a:t>	Karanlık ve aydınlığın oluşturduğu zıtlık için kullanılır. İtalyancada “</a:t>
            </a:r>
            <a:r>
              <a:rPr lang="tr-TR" dirty="0" err="1" smtClean="0"/>
              <a:t>chiaro</a:t>
            </a:r>
            <a:r>
              <a:rPr lang="tr-TR" dirty="0" smtClean="0"/>
              <a:t>” aydınlık/ışık, “</a:t>
            </a:r>
            <a:r>
              <a:rPr lang="tr-TR" dirty="0" err="1" smtClean="0"/>
              <a:t>oscuro</a:t>
            </a:r>
            <a:r>
              <a:rPr lang="tr-TR" dirty="0" smtClean="0"/>
              <a:t>” ise karanlık anlamına gelir.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Gölge</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Gölge (Ombra)  : Işığın çarptığı yüzeyin arkasına geçememesi nedeniyle, bu yüzeyin arkasında kalan aydınlanmamış bölgedir. </a:t>
            </a:r>
          </a:p>
          <a:p>
            <a:pPr>
              <a:buNone/>
            </a:pPr>
            <a:r>
              <a:rPr lang="tr-TR" dirty="0" smtClean="0"/>
              <a:t>	Gündelik hayatta gölgeler vardır. Demek ki sinema ve televizyonda da gölge görmeliyiz.</a:t>
            </a:r>
          </a:p>
          <a:p>
            <a:pPr>
              <a:buNone/>
            </a:pPr>
            <a:r>
              <a:rPr lang="tr-TR" dirty="0" smtClean="0"/>
              <a:t>	Ancak ışıklı ve gölgeli alanların kontrollü biçimde belirlenmesi gerekir.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Gölge</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Gölge Türleri</a:t>
            </a:r>
          </a:p>
          <a:p>
            <a:pPr>
              <a:buNone/>
            </a:pPr>
            <a:endParaRPr lang="tr-TR" dirty="0" smtClean="0"/>
          </a:p>
          <a:p>
            <a:r>
              <a:rPr lang="tr-TR" dirty="0" smtClean="0"/>
              <a:t>Karanlık Bölüm (</a:t>
            </a:r>
            <a:r>
              <a:rPr lang="tr-TR" dirty="0" err="1" smtClean="0"/>
              <a:t>Penombra</a:t>
            </a:r>
            <a:r>
              <a:rPr lang="tr-TR" dirty="0" smtClean="0"/>
              <a:t>)</a:t>
            </a:r>
          </a:p>
          <a:p>
            <a:r>
              <a:rPr lang="tr-TR" dirty="0" smtClean="0"/>
              <a:t>Yarı Gölge (</a:t>
            </a:r>
            <a:r>
              <a:rPr lang="tr-TR" dirty="0" err="1" smtClean="0"/>
              <a:t>Mezombra</a:t>
            </a:r>
            <a:r>
              <a:rPr lang="tr-TR"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Gölge</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Leonardo da Vinci iki tür gölgeden söz eder:</a:t>
            </a:r>
          </a:p>
          <a:p>
            <a:pPr>
              <a:buNone/>
            </a:pPr>
            <a:endParaRPr lang="tr-TR" dirty="0" smtClean="0"/>
          </a:p>
          <a:p>
            <a:r>
              <a:rPr lang="tr-TR" dirty="0" smtClean="0"/>
              <a:t>Bağlı Gölge</a:t>
            </a:r>
            <a:endParaRPr lang="tr-TR" sz="2400" dirty="0" smtClean="0"/>
          </a:p>
          <a:p>
            <a:r>
              <a:rPr lang="tr-TR" dirty="0" smtClean="0"/>
              <a:t>Atılan Gölge  </a:t>
            </a:r>
            <a:r>
              <a:rPr lang="tr-TR" sz="2400" dirty="0" smtClean="0"/>
              <a:t>(Buna Düşen Gölge (</a:t>
            </a:r>
            <a:r>
              <a:rPr lang="tr-TR" sz="2400" dirty="0" err="1" smtClean="0"/>
              <a:t>Shattimento</a:t>
            </a:r>
            <a:r>
              <a:rPr lang="tr-TR" sz="2400" dirty="0" smtClean="0"/>
              <a:t>) da denebilir.)</a:t>
            </a:r>
          </a:p>
          <a:p>
            <a:pPr>
              <a:buNone/>
            </a:pPr>
            <a:endParaRPr lang="tr-TR"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Gölge</a:t>
            </a:r>
            <a:endParaRPr lang="tr-TR" dirty="0"/>
          </a:p>
        </p:txBody>
      </p:sp>
      <p:sp>
        <p:nvSpPr>
          <p:cNvPr id="3" name="2 İçerik Yer Tutucusu"/>
          <p:cNvSpPr>
            <a:spLocks noGrp="1"/>
          </p:cNvSpPr>
          <p:nvPr>
            <p:ph idx="1"/>
          </p:nvPr>
        </p:nvSpPr>
        <p:spPr>
          <a:xfrm>
            <a:off x="457200" y="1628800"/>
            <a:ext cx="8229600" cy="2952327"/>
          </a:xfrm>
        </p:spPr>
        <p:txBody>
          <a:bodyPr>
            <a:normAutofit/>
          </a:bodyPr>
          <a:lstStyle/>
          <a:p>
            <a:pPr>
              <a:buNone/>
            </a:pPr>
            <a:r>
              <a:rPr lang="tr-TR" dirty="0" smtClean="0"/>
              <a:t>Bağlı Gölge: </a:t>
            </a:r>
            <a:r>
              <a:rPr lang="tr-TR" sz="2400" dirty="0" smtClean="0"/>
              <a:t>Nesnenin kendi üzerindeki girinti-çıkıntıların yine nesnenin kendi üzerinde oluşturduğu gölge.</a:t>
            </a:r>
          </a:p>
          <a:p>
            <a:pPr>
              <a:buNone/>
            </a:pPr>
            <a:endParaRPr lang="tr-TR" sz="2400" dirty="0" smtClean="0"/>
          </a:p>
          <a:p>
            <a:pPr>
              <a:buNone/>
            </a:pPr>
            <a:r>
              <a:rPr lang="tr-TR" dirty="0" smtClean="0"/>
              <a:t>Atılan Gölge: </a:t>
            </a:r>
            <a:r>
              <a:rPr lang="tr-TR" sz="2400" dirty="0" smtClean="0"/>
              <a:t>Nesnenin bütününün başka bir nesne üzerine düşen gölgesi.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Işık-Gölge Aydınlatması</a:t>
            </a:r>
            <a:br>
              <a:rPr lang="tr-TR" dirty="0" smtClean="0"/>
            </a:br>
            <a:r>
              <a:rPr lang="tr-TR" dirty="0" smtClean="0"/>
              <a:t> (</a:t>
            </a:r>
            <a:r>
              <a:rPr lang="tr-TR" dirty="0" err="1" smtClean="0"/>
              <a:t>Chiaroscuro</a:t>
            </a:r>
            <a:r>
              <a:rPr lang="tr-TR" dirty="0" smtClean="0"/>
              <a:t>)</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Işık-gölge aydınlatmasında kontrast çok belirgindir. </a:t>
            </a:r>
          </a:p>
          <a:p>
            <a:pPr>
              <a:buNone/>
            </a:pPr>
            <a:r>
              <a:rPr lang="tr-TR" dirty="0" smtClean="0"/>
              <a:t>	Işık-gölge aydınlanması, kontrastlığın derecesine göre üç ana türe ayrılır:</a:t>
            </a:r>
          </a:p>
          <a:p>
            <a:pPr marL="514350" indent="-514350">
              <a:buAutoNum type="arabicPeriod"/>
            </a:pPr>
            <a:r>
              <a:rPr lang="tr-TR" dirty="0" err="1" smtClean="0"/>
              <a:t>Rembrandt</a:t>
            </a:r>
            <a:r>
              <a:rPr lang="tr-TR" dirty="0" smtClean="0"/>
              <a:t> aydınlatması.</a:t>
            </a:r>
          </a:p>
          <a:p>
            <a:pPr marL="514350" indent="-514350">
              <a:buAutoNum type="arabicPeriod"/>
            </a:pPr>
            <a:r>
              <a:rPr lang="tr-TR" dirty="0" err="1" smtClean="0"/>
              <a:t>Cameo</a:t>
            </a:r>
            <a:r>
              <a:rPr lang="tr-TR" dirty="0" smtClean="0"/>
              <a:t> aydınlatması.</a:t>
            </a:r>
          </a:p>
          <a:p>
            <a:pPr marL="514350" indent="-514350">
              <a:buAutoNum type="arabicPeriod"/>
            </a:pPr>
            <a:r>
              <a:rPr lang="tr-TR" dirty="0" smtClean="0"/>
              <a:t>Siluet aydınlatması.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Nelere dikkat etmeliyiz?</a:t>
            </a:r>
            <a:endParaRPr lang="tr-TR" dirty="0"/>
          </a:p>
        </p:txBody>
      </p:sp>
      <p:sp>
        <p:nvSpPr>
          <p:cNvPr id="3" name="2 İçerik Yer Tutucusu"/>
          <p:cNvSpPr>
            <a:spLocks noGrp="1"/>
          </p:cNvSpPr>
          <p:nvPr>
            <p:ph idx="1"/>
          </p:nvPr>
        </p:nvSpPr>
        <p:spPr/>
        <p:txBody>
          <a:bodyPr>
            <a:normAutofit/>
          </a:bodyPr>
          <a:lstStyle/>
          <a:p>
            <a:r>
              <a:rPr lang="tr-TR" dirty="0" smtClean="0"/>
              <a:t>Sahnenin aydınlatmasını tasarlamadan önce ışığın o sahnedeki amacını belirlemelisiniz.</a:t>
            </a:r>
          </a:p>
          <a:p>
            <a:r>
              <a:rPr lang="tr-TR" dirty="0" smtClean="0"/>
              <a:t>Amacınıza uygun ışık kaynakları ve filtreler kullanmalısınız.</a:t>
            </a:r>
          </a:p>
          <a:p>
            <a:r>
              <a:rPr lang="tr-TR" dirty="0" smtClean="0"/>
              <a:t>Objektifinizin ve </a:t>
            </a:r>
            <a:r>
              <a:rPr lang="tr-TR" dirty="0" err="1" smtClean="0"/>
              <a:t>sensörünüzün</a:t>
            </a:r>
            <a:r>
              <a:rPr lang="tr-TR" dirty="0" smtClean="0"/>
              <a:t> ışık duyarlılığını göz önünde bulundurmalısınız.</a:t>
            </a:r>
          </a:p>
          <a:p>
            <a:r>
              <a:rPr lang="tr-TR" dirty="0" smtClean="0"/>
              <a:t>Konuya yönelttiğiniz ışığın yanı sıra ışığın yansımasını ve gölgeleri de yönetebilmelisiniz.</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err="1" smtClean="0"/>
              <a:t>Rembrandt</a:t>
            </a:r>
            <a:r>
              <a:rPr lang="tr-TR" dirty="0" smtClean="0"/>
              <a:t> Aydınlatması</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Konunun bazı yerleri aydınlık, bazı yerleri karanlıktır.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err="1" smtClean="0"/>
              <a:t>Cameo</a:t>
            </a:r>
            <a:r>
              <a:rPr lang="tr-TR" dirty="0" smtClean="0"/>
              <a:t> Aydınlatması</a:t>
            </a:r>
            <a:endParaRPr lang="tr-TR" dirty="0"/>
          </a:p>
        </p:txBody>
      </p:sp>
      <p:sp>
        <p:nvSpPr>
          <p:cNvPr id="3" name="2 İçerik Yer Tutucusu"/>
          <p:cNvSpPr>
            <a:spLocks noGrp="1"/>
          </p:cNvSpPr>
          <p:nvPr>
            <p:ph idx="1"/>
          </p:nvPr>
        </p:nvSpPr>
        <p:spPr>
          <a:xfrm>
            <a:off x="457200" y="2204864"/>
            <a:ext cx="8229600" cy="3921299"/>
          </a:xfrm>
        </p:spPr>
        <p:txBody>
          <a:bodyPr/>
          <a:lstStyle/>
          <a:p>
            <a:pPr>
              <a:buNone/>
            </a:pPr>
            <a:r>
              <a:rPr lang="tr-TR" dirty="0" smtClean="0"/>
              <a:t>	Konunun bir bölümü bir tek ışık kaynağı ile aydınlatılır.</a:t>
            </a:r>
          </a:p>
          <a:p>
            <a:pPr>
              <a:buNone/>
            </a:pPr>
            <a:r>
              <a:rPr lang="tr-TR" dirty="0" smtClean="0"/>
              <a:t>	Konunun arkasındaki ya da aydınlatılmayan bölümündeki detaylar önemli değildir.</a:t>
            </a:r>
          </a:p>
          <a:p>
            <a:pPr>
              <a:buNone/>
            </a:pPr>
            <a:r>
              <a:rPr lang="tr-TR" dirty="0" smtClean="0"/>
              <a:t>	İzleyicinin ilgisi aydınlatılan yöne yoğun olarak çekilir.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714202"/>
          </a:xfrm>
        </p:spPr>
        <p:txBody>
          <a:bodyPr>
            <a:normAutofit/>
          </a:bodyPr>
          <a:lstStyle/>
          <a:p>
            <a:r>
              <a:rPr lang="tr-TR" dirty="0" smtClean="0"/>
              <a:t>Siluet Aydınlatma</a:t>
            </a:r>
            <a:endParaRPr lang="tr-TR" dirty="0"/>
          </a:p>
        </p:txBody>
      </p:sp>
      <p:sp>
        <p:nvSpPr>
          <p:cNvPr id="3" name="2 İçerik Yer Tutucusu"/>
          <p:cNvSpPr>
            <a:spLocks noGrp="1"/>
          </p:cNvSpPr>
          <p:nvPr>
            <p:ph idx="1"/>
          </p:nvPr>
        </p:nvSpPr>
        <p:spPr>
          <a:xfrm>
            <a:off x="457200" y="1700808"/>
            <a:ext cx="8229600" cy="4425355"/>
          </a:xfrm>
        </p:spPr>
        <p:txBody>
          <a:bodyPr>
            <a:normAutofit lnSpcReduction="10000"/>
          </a:bodyPr>
          <a:lstStyle/>
          <a:p>
            <a:pPr>
              <a:buNone/>
            </a:pPr>
            <a:r>
              <a:rPr lang="tr-TR" dirty="0" smtClean="0"/>
              <a:t>	Arka fon aydınlıktır, konu ise karanlıkta kalır ve siluet olarak görülür.</a:t>
            </a:r>
          </a:p>
          <a:p>
            <a:pPr>
              <a:buNone/>
            </a:pPr>
            <a:r>
              <a:rPr lang="tr-TR" dirty="0" smtClean="0"/>
              <a:t>	Siluet aydınlatmayla gizem ve merak yaratılabilir. Sözgelimi bir kişinin kim olduğunu göstermek istemediğinizde, izleyicide merak uyandırmak amacıyla onu siluet olarak gösterebilirsiniz.</a:t>
            </a:r>
          </a:p>
          <a:p>
            <a:pPr>
              <a:buNone/>
            </a:pPr>
            <a:r>
              <a:rPr lang="tr-TR" sz="2400" dirty="0" smtClean="0"/>
              <a:t>	Dilerseniz konunun önüne de gücü çok düşük bir ışık kaynağı koyarak ön tarafını tam seçilemeyecek ama tahmin yürütülebilecek kadar belli belirsiz aydınlatabilirsiniz.</a:t>
            </a:r>
            <a:endParaRPr lang="tr-TR"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Renk Isısı</a:t>
            </a:r>
            <a:endParaRPr lang="tr-TR" dirty="0"/>
          </a:p>
        </p:txBody>
      </p:sp>
      <p:sp>
        <p:nvSpPr>
          <p:cNvPr id="3" name="2 İçerik Yer Tutucusu"/>
          <p:cNvSpPr>
            <a:spLocks noGrp="1"/>
          </p:cNvSpPr>
          <p:nvPr>
            <p:ph idx="1"/>
          </p:nvPr>
        </p:nvSpPr>
        <p:spPr>
          <a:xfrm>
            <a:off x="457200" y="1628799"/>
            <a:ext cx="8229600" cy="1872209"/>
          </a:xfrm>
        </p:spPr>
        <p:txBody>
          <a:bodyPr>
            <a:normAutofit fontScale="85000" lnSpcReduction="20000"/>
          </a:bodyPr>
          <a:lstStyle/>
          <a:p>
            <a:pPr>
              <a:buNone/>
            </a:pPr>
            <a:r>
              <a:rPr lang="tr-TR" dirty="0" smtClean="0"/>
              <a:t>	Beyaz, bütün renklerin karışımıdır.</a:t>
            </a:r>
          </a:p>
          <a:p>
            <a:pPr>
              <a:buNone/>
            </a:pPr>
            <a:r>
              <a:rPr lang="tr-TR" dirty="0" smtClean="0"/>
              <a:t>	Ancak beyaz ışık kaynaklarının renk kompozisyonu farklılıklar gösterir. İnsan beyni bu farklılıkları telafi etmek için kendi ayarlama mekanizmasına sahiptir; ancak kamera, bu konuda insan kadar iyi değildir.</a:t>
            </a:r>
          </a:p>
          <a:p>
            <a:pPr>
              <a:buNone/>
            </a:pPr>
            <a:endParaRPr lang="tr-TR" dirty="0" smtClean="0"/>
          </a:p>
          <a:p>
            <a:pPr>
              <a:buNone/>
            </a:pPr>
            <a:endParaRPr lang="tr-TR" dirty="0" smtClean="0"/>
          </a:p>
        </p:txBody>
      </p:sp>
      <p:sp>
        <p:nvSpPr>
          <p:cNvPr id="4" name="3 Dikdörtgen"/>
          <p:cNvSpPr/>
          <p:nvPr/>
        </p:nvSpPr>
        <p:spPr>
          <a:xfrm>
            <a:off x="827584" y="3933056"/>
            <a:ext cx="7056784" cy="2031325"/>
          </a:xfrm>
          <a:prstGeom prst="rect">
            <a:avLst/>
          </a:prstGeom>
        </p:spPr>
        <p:txBody>
          <a:bodyPr wrap="square">
            <a:spAutoFit/>
          </a:bodyPr>
          <a:lstStyle/>
          <a:p>
            <a:pPr>
              <a:buNone/>
            </a:pPr>
            <a:r>
              <a:rPr lang="tr-TR" dirty="0" smtClean="0"/>
              <a:t>	Işığın Kaynaklarına Göre Renk Oranları</a:t>
            </a:r>
          </a:p>
          <a:p>
            <a:pPr>
              <a:buNone/>
            </a:pPr>
            <a:endParaRPr lang="tr-TR" dirty="0" smtClean="0"/>
          </a:p>
          <a:p>
            <a:r>
              <a:rPr lang="tr-TR" dirty="0" smtClean="0"/>
              <a:t>Işık Kaynağı	Mavi%		Yeşil%		Kırmızı%</a:t>
            </a:r>
          </a:p>
          <a:p>
            <a:r>
              <a:rPr lang="tr-TR" dirty="0" smtClean="0"/>
              <a:t>Gün Işığı		%33		%33		%33</a:t>
            </a:r>
          </a:p>
          <a:p>
            <a:r>
              <a:rPr lang="tr-TR" dirty="0" smtClean="0"/>
              <a:t>Flaş Işığı		%26		%34		%40</a:t>
            </a:r>
          </a:p>
          <a:p>
            <a:r>
              <a:rPr lang="tr-TR" dirty="0" smtClean="0"/>
              <a:t>Foto-</a:t>
            </a:r>
            <a:r>
              <a:rPr lang="tr-TR" dirty="0" err="1" smtClean="0"/>
              <a:t>Floot</a:t>
            </a:r>
            <a:r>
              <a:rPr lang="tr-TR" dirty="0" smtClean="0"/>
              <a:t> </a:t>
            </a:r>
            <a:r>
              <a:rPr lang="tr-TR" dirty="0" err="1" smtClean="0"/>
              <a:t>Ampül</a:t>
            </a:r>
            <a:r>
              <a:rPr lang="tr-TR" dirty="0" smtClean="0"/>
              <a:t>	%21		%34		%45</a:t>
            </a:r>
          </a:p>
          <a:p>
            <a:r>
              <a:rPr lang="tr-TR" dirty="0" smtClean="0"/>
              <a:t>Elektrik </a:t>
            </a:r>
            <a:r>
              <a:rPr lang="tr-TR" dirty="0" err="1" smtClean="0"/>
              <a:t>Ampül</a:t>
            </a:r>
            <a:r>
              <a:rPr lang="tr-TR" dirty="0" smtClean="0"/>
              <a:t>	%11		%34		%50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Renk Isısı</a:t>
            </a:r>
            <a:endParaRPr lang="tr-TR" dirty="0"/>
          </a:p>
        </p:txBody>
      </p:sp>
      <p:sp>
        <p:nvSpPr>
          <p:cNvPr id="3" name="2 İçerik Yer Tutucusu"/>
          <p:cNvSpPr>
            <a:spLocks noGrp="1"/>
          </p:cNvSpPr>
          <p:nvPr>
            <p:ph idx="1"/>
          </p:nvPr>
        </p:nvSpPr>
        <p:spPr>
          <a:xfrm>
            <a:off x="457200" y="1600200"/>
            <a:ext cx="8229600" cy="4781128"/>
          </a:xfrm>
        </p:spPr>
        <p:txBody>
          <a:bodyPr>
            <a:normAutofit fontScale="85000" lnSpcReduction="10000"/>
          </a:bodyPr>
          <a:lstStyle/>
          <a:p>
            <a:pPr>
              <a:buNone/>
            </a:pPr>
            <a:r>
              <a:rPr lang="tr-TR" dirty="0" smtClean="0"/>
              <a:t>	</a:t>
            </a:r>
            <a:r>
              <a:rPr lang="tr-TR" dirty="0" err="1" smtClean="0"/>
              <a:t>Lord</a:t>
            </a:r>
            <a:r>
              <a:rPr lang="tr-TR" dirty="0" smtClean="0"/>
              <a:t> Kelvin, bu farklılıkları ölçen bir skala geliştirmiştir.</a:t>
            </a:r>
          </a:p>
          <a:p>
            <a:pPr>
              <a:buNone/>
            </a:pPr>
            <a:r>
              <a:rPr lang="tr-TR" dirty="0" smtClean="0"/>
              <a:t>	Onun skalasına göre </a:t>
            </a:r>
          </a:p>
          <a:p>
            <a:pPr>
              <a:buNone/>
            </a:pPr>
            <a:endParaRPr lang="tr-TR" dirty="0" smtClean="0"/>
          </a:p>
          <a:p>
            <a:pPr>
              <a:buNone/>
            </a:pPr>
            <a:r>
              <a:rPr lang="tr-TR" dirty="0" smtClean="0"/>
              <a:t>	3200 Kelvinlik renk ısı derecesi, standart beyaz ışık olarak iç mekan ışığının renk sıcaklığı olarak kabul edilir.</a:t>
            </a:r>
          </a:p>
          <a:p>
            <a:pPr>
              <a:buNone/>
            </a:pPr>
            <a:r>
              <a:rPr lang="tr-TR" dirty="0" smtClean="0"/>
              <a:t>	Gün ışığı ise yapay ışıktan daha mavidir. Onun Kelvin derecesi 5600 olarak kabul edilir. </a:t>
            </a:r>
          </a:p>
          <a:p>
            <a:pPr>
              <a:buNone/>
            </a:pPr>
            <a:r>
              <a:rPr lang="tr-TR" sz="2600" dirty="0" smtClean="0"/>
              <a:t>	</a:t>
            </a:r>
          </a:p>
          <a:p>
            <a:pPr>
              <a:buNone/>
            </a:pPr>
            <a:r>
              <a:rPr lang="tr-TR" sz="2600" dirty="0" smtClean="0"/>
              <a:t>	Ancak, bu standart değerler her iç mekân ışığı ve her gün ışığı için tam olarak geçerli değildir. Bu nedenle beyaz ayarını elle yapmak daha doğrudur.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5256584"/>
          </a:xfrm>
        </p:spPr>
        <p:txBody>
          <a:bodyPr>
            <a:normAutofit fontScale="77500" lnSpcReduction="20000"/>
          </a:bodyPr>
          <a:lstStyle/>
          <a:p>
            <a:pPr>
              <a:buNone/>
            </a:pPr>
            <a:r>
              <a:rPr lang="tr-TR" sz="4000" dirty="0" smtClean="0"/>
              <a:t>	Işık Kaynakları ve Renk Dereceleri</a:t>
            </a:r>
          </a:p>
          <a:p>
            <a:pPr>
              <a:buNone/>
            </a:pPr>
            <a:endParaRPr lang="tr-TR" sz="2800" dirty="0" smtClean="0"/>
          </a:p>
          <a:p>
            <a:r>
              <a:rPr lang="tr-TR" sz="2800" dirty="0" smtClean="0"/>
              <a:t>Kızgın Demir				800-1200 K</a:t>
            </a:r>
          </a:p>
          <a:p>
            <a:r>
              <a:rPr lang="tr-TR" sz="2800" dirty="0" smtClean="0"/>
              <a:t>Mum Işığı				1300-1900 K</a:t>
            </a:r>
          </a:p>
          <a:p>
            <a:r>
              <a:rPr lang="tr-TR" sz="2800" dirty="0" smtClean="0"/>
              <a:t>60 W </a:t>
            </a:r>
            <a:r>
              <a:rPr lang="tr-TR" sz="2800" dirty="0" err="1" smtClean="0"/>
              <a:t>Ampül</a:t>
            </a:r>
            <a:r>
              <a:rPr lang="tr-TR" sz="2800" dirty="0" smtClean="0"/>
              <a:t>				2700 K</a:t>
            </a:r>
          </a:p>
          <a:p>
            <a:r>
              <a:rPr lang="tr-TR" sz="2800" dirty="0" smtClean="0"/>
              <a:t>100 W </a:t>
            </a:r>
            <a:r>
              <a:rPr lang="tr-TR" sz="2800" dirty="0" err="1" smtClean="0"/>
              <a:t>Ampül</a:t>
            </a:r>
            <a:r>
              <a:rPr lang="tr-TR" sz="2800" dirty="0" smtClean="0"/>
              <a:t>			2800 K</a:t>
            </a:r>
          </a:p>
          <a:p>
            <a:r>
              <a:rPr lang="tr-TR" sz="2800" dirty="0" smtClean="0"/>
              <a:t>200 W </a:t>
            </a:r>
            <a:r>
              <a:rPr lang="tr-TR" sz="2800" dirty="0" err="1" smtClean="0"/>
              <a:t>Ampül</a:t>
            </a:r>
            <a:r>
              <a:rPr lang="tr-TR" sz="2800" dirty="0" smtClean="0"/>
              <a:t>			2900 K</a:t>
            </a:r>
          </a:p>
          <a:p>
            <a:r>
              <a:rPr lang="tr-TR" sz="2800" dirty="0" smtClean="0"/>
              <a:t>300 W Projeksiyon </a:t>
            </a:r>
            <a:r>
              <a:rPr lang="tr-TR" sz="2800" dirty="0" err="1" smtClean="0"/>
              <a:t>Ampülü</a:t>
            </a:r>
            <a:r>
              <a:rPr lang="tr-TR" sz="2800" dirty="0" smtClean="0"/>
              <a:t>		3000 K</a:t>
            </a:r>
          </a:p>
          <a:p>
            <a:r>
              <a:rPr lang="tr-TR" sz="2800" dirty="0" smtClean="0"/>
              <a:t>500 W Projeksiyon </a:t>
            </a:r>
            <a:r>
              <a:rPr lang="tr-TR" sz="2800" dirty="0" err="1" smtClean="0"/>
              <a:t>Ampülü</a:t>
            </a:r>
            <a:r>
              <a:rPr lang="tr-TR" sz="2800" dirty="0" smtClean="0"/>
              <a:t>		3100 K</a:t>
            </a:r>
          </a:p>
          <a:p>
            <a:r>
              <a:rPr lang="tr-TR" sz="2800" dirty="0" err="1" smtClean="0"/>
              <a:t>Florasan</a:t>
            </a:r>
            <a:r>
              <a:rPr lang="tr-TR" sz="2800" dirty="0" smtClean="0"/>
              <a:t> </a:t>
            </a:r>
            <a:r>
              <a:rPr lang="tr-TR" sz="2800" dirty="0" err="1" smtClean="0"/>
              <a:t>Ampül</a:t>
            </a:r>
            <a:r>
              <a:rPr lang="tr-TR" sz="2800" dirty="0" smtClean="0"/>
              <a:t>			3700 K</a:t>
            </a:r>
          </a:p>
          <a:p>
            <a:r>
              <a:rPr lang="tr-TR" sz="2800" dirty="0" err="1" smtClean="0"/>
              <a:t>Florasan</a:t>
            </a:r>
            <a:r>
              <a:rPr lang="tr-TR" sz="2800" dirty="0" smtClean="0"/>
              <a:t> </a:t>
            </a:r>
            <a:r>
              <a:rPr lang="tr-TR" sz="2800" dirty="0" err="1" smtClean="0"/>
              <a:t>Ampül</a:t>
            </a:r>
            <a:r>
              <a:rPr lang="tr-TR" sz="2800" dirty="0" smtClean="0"/>
              <a:t>	(</a:t>
            </a:r>
            <a:r>
              <a:rPr lang="tr-TR" sz="2800" dirty="0" err="1" smtClean="0"/>
              <a:t>Daylight</a:t>
            </a:r>
            <a:r>
              <a:rPr lang="tr-TR" sz="2800" dirty="0" smtClean="0"/>
              <a:t>)	4800 K</a:t>
            </a:r>
          </a:p>
          <a:p>
            <a:r>
              <a:rPr lang="tr-TR" sz="2800" dirty="0" smtClean="0"/>
              <a:t>Elektronik Flaş			6000-7000 K</a:t>
            </a:r>
          </a:p>
          <a:p>
            <a:r>
              <a:rPr lang="tr-TR" sz="2800" dirty="0" smtClean="0"/>
              <a:t>Gün Işığı (Öğleden Sonra)		5000-6000 K</a:t>
            </a:r>
          </a:p>
          <a:p>
            <a:r>
              <a:rPr lang="tr-TR" sz="2800" dirty="0" smtClean="0"/>
              <a:t>Bulutlu Hava				6000-7000 K</a:t>
            </a:r>
            <a:endParaRPr lang="tr-TR" sz="26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Işık Kaynakları</a:t>
            </a:r>
            <a:endParaRPr lang="tr-TR" dirty="0"/>
          </a:p>
        </p:txBody>
      </p:sp>
      <p:sp>
        <p:nvSpPr>
          <p:cNvPr id="3" name="2 İçerik Yer Tutucusu"/>
          <p:cNvSpPr>
            <a:spLocks noGrp="1"/>
          </p:cNvSpPr>
          <p:nvPr>
            <p:ph idx="1"/>
          </p:nvPr>
        </p:nvSpPr>
        <p:spPr>
          <a:xfrm>
            <a:off x="457200" y="1340768"/>
            <a:ext cx="8229600" cy="3168352"/>
          </a:xfrm>
        </p:spPr>
        <p:txBody>
          <a:bodyPr>
            <a:normAutofit lnSpcReduction="10000"/>
          </a:bodyPr>
          <a:lstStyle/>
          <a:p>
            <a:pPr>
              <a:buNone/>
            </a:pPr>
            <a:r>
              <a:rPr lang="tr-TR" dirty="0" smtClean="0"/>
              <a:t>	İki temel ışık kaynağı vardır:</a:t>
            </a:r>
          </a:p>
          <a:p>
            <a:pPr>
              <a:buNone/>
            </a:pPr>
            <a:endParaRPr lang="tr-TR" dirty="0" smtClean="0"/>
          </a:p>
          <a:p>
            <a:pPr marL="514350" indent="-514350">
              <a:buAutoNum type="arabicPeriod"/>
            </a:pPr>
            <a:r>
              <a:rPr lang="tr-TR" dirty="0" smtClean="0"/>
              <a:t>Sinema/</a:t>
            </a:r>
            <a:r>
              <a:rPr lang="tr-TR" dirty="0" err="1" smtClean="0"/>
              <a:t>Tv</a:t>
            </a:r>
            <a:r>
              <a:rPr lang="tr-TR" dirty="0" smtClean="0"/>
              <a:t> için özel olarak üretilen projektörler</a:t>
            </a:r>
          </a:p>
          <a:p>
            <a:pPr marL="514350" indent="-514350">
              <a:buAutoNum type="arabicPeriod"/>
            </a:pPr>
            <a:r>
              <a:rPr lang="tr-TR" dirty="0" smtClean="0"/>
              <a:t>Gündelik hayatta kullandığımız ışık kaynakları. </a:t>
            </a:r>
            <a:endParaRPr lang="tr-TR" sz="26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Projektör Türleri</a:t>
            </a:r>
            <a:endParaRPr lang="tr-TR" dirty="0"/>
          </a:p>
        </p:txBody>
      </p:sp>
      <p:sp>
        <p:nvSpPr>
          <p:cNvPr id="3" name="2 İçerik Yer Tutucusu"/>
          <p:cNvSpPr>
            <a:spLocks noGrp="1"/>
          </p:cNvSpPr>
          <p:nvPr>
            <p:ph idx="1"/>
          </p:nvPr>
        </p:nvSpPr>
        <p:spPr>
          <a:xfrm>
            <a:off x="457200" y="1340768"/>
            <a:ext cx="8229600" cy="3096344"/>
          </a:xfrm>
        </p:spPr>
        <p:txBody>
          <a:bodyPr>
            <a:normAutofit/>
          </a:bodyPr>
          <a:lstStyle/>
          <a:p>
            <a:pPr>
              <a:buNone/>
            </a:pPr>
            <a:r>
              <a:rPr lang="tr-TR" dirty="0" smtClean="0"/>
              <a:t>	Farklı projektörler farklı renk ısısındadırlar.</a:t>
            </a:r>
            <a:endParaRPr lang="tr-TR" sz="2600" dirty="0" smtClean="0"/>
          </a:p>
          <a:p>
            <a:pPr>
              <a:buNone/>
            </a:pPr>
            <a:endParaRPr lang="tr-TR" sz="2600" dirty="0" smtClean="0"/>
          </a:p>
          <a:p>
            <a:pPr>
              <a:buNone/>
            </a:pPr>
            <a:r>
              <a:rPr lang="tr-TR" sz="2800" dirty="0" smtClean="0"/>
              <a:t>	</a:t>
            </a:r>
            <a:r>
              <a:rPr lang="tr-TR" sz="2800" u="sng" dirty="0" smtClean="0"/>
              <a:t>Günışığı projektörler (</a:t>
            </a:r>
            <a:r>
              <a:rPr lang="tr-TR" sz="2800" u="sng" dirty="0" err="1" smtClean="0"/>
              <a:t>daylight</a:t>
            </a:r>
            <a:r>
              <a:rPr lang="tr-TR" sz="2800" u="sng" dirty="0" smtClean="0"/>
              <a:t>):</a:t>
            </a:r>
          </a:p>
          <a:p>
            <a:pPr>
              <a:buNone/>
            </a:pPr>
            <a:r>
              <a:rPr lang="tr-TR" sz="2800" dirty="0" smtClean="0"/>
              <a:t>	</a:t>
            </a:r>
            <a:r>
              <a:rPr lang="tr-TR" sz="2400" dirty="0" smtClean="0"/>
              <a:t>5600-5700 Kelvin ışık veren lambalar kullanırlar.  Farklı güçlerde üretilirler: </a:t>
            </a:r>
            <a:r>
              <a:rPr lang="pl-PL" sz="2400" dirty="0" smtClean="0"/>
              <a:t>200w - 575w - 1200w - 2500w - 4000w - 6000w - 12000w - 18000w - 20000w.</a:t>
            </a:r>
            <a:endParaRPr lang="tr-TR" sz="28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Projektör Türleri</a:t>
            </a:r>
            <a:endParaRPr lang="tr-TR" dirty="0"/>
          </a:p>
        </p:txBody>
      </p:sp>
      <p:sp>
        <p:nvSpPr>
          <p:cNvPr id="3" name="2 İçerik Yer Tutucusu"/>
          <p:cNvSpPr>
            <a:spLocks noGrp="1"/>
          </p:cNvSpPr>
          <p:nvPr>
            <p:ph idx="1"/>
          </p:nvPr>
        </p:nvSpPr>
        <p:spPr>
          <a:xfrm>
            <a:off x="457200" y="1268760"/>
            <a:ext cx="8229600" cy="1800200"/>
          </a:xfrm>
        </p:spPr>
        <p:txBody>
          <a:bodyPr>
            <a:normAutofit fontScale="92500" lnSpcReduction="10000"/>
          </a:bodyPr>
          <a:lstStyle/>
          <a:p>
            <a:pPr>
              <a:buNone/>
            </a:pPr>
            <a:r>
              <a:rPr lang="tr-TR" dirty="0" smtClean="0"/>
              <a:t>	</a:t>
            </a:r>
            <a:r>
              <a:rPr lang="tr-TR" sz="3000" u="sng" dirty="0" smtClean="0"/>
              <a:t>Camlı projektörler (</a:t>
            </a:r>
            <a:r>
              <a:rPr lang="tr-TR" sz="3000" u="sng" dirty="0" err="1" smtClean="0"/>
              <a:t>fresnel</a:t>
            </a:r>
            <a:r>
              <a:rPr lang="tr-TR" sz="3000" u="sng" dirty="0" smtClean="0"/>
              <a:t>):</a:t>
            </a:r>
            <a:r>
              <a:rPr lang="tr-TR" sz="3000" dirty="0" smtClean="0"/>
              <a:t> </a:t>
            </a:r>
          </a:p>
          <a:p>
            <a:pPr>
              <a:buNone/>
            </a:pPr>
            <a:r>
              <a:rPr lang="tr-TR" sz="3000" dirty="0" smtClean="0"/>
              <a:t>	</a:t>
            </a:r>
            <a:r>
              <a:rPr lang="tr-TR" sz="2600" dirty="0" smtClean="0"/>
              <a:t>Lambaları 3200 Kelvin ışık verir. </a:t>
            </a:r>
          </a:p>
          <a:p>
            <a:pPr>
              <a:buNone/>
            </a:pPr>
            <a:r>
              <a:rPr lang="tr-TR" sz="2600" dirty="0" smtClean="0"/>
              <a:t>	Güçleri: </a:t>
            </a:r>
            <a:r>
              <a:rPr lang="pl-PL" sz="2600" dirty="0" smtClean="0"/>
              <a:t>200w - 300w - 650w - 800w - 1000w - 2000w - 5000w - 10000w - 20000w</a:t>
            </a:r>
            <a:r>
              <a:rPr lang="tr-TR" sz="2600" dirty="0" smtClean="0"/>
              <a:t>.</a:t>
            </a:r>
          </a:p>
          <a:p>
            <a:pPr>
              <a:buNone/>
            </a:pPr>
            <a:endParaRPr lang="tr-TR" sz="2800" dirty="0" smtClean="0"/>
          </a:p>
        </p:txBody>
      </p:sp>
      <p:sp>
        <p:nvSpPr>
          <p:cNvPr id="5" name="4 Metin kutusu"/>
          <p:cNvSpPr txBox="1"/>
          <p:nvPr/>
        </p:nvSpPr>
        <p:spPr>
          <a:xfrm>
            <a:off x="827584" y="3068960"/>
            <a:ext cx="7632848" cy="3046988"/>
          </a:xfrm>
          <a:prstGeom prst="rect">
            <a:avLst/>
          </a:prstGeom>
          <a:noFill/>
        </p:spPr>
        <p:txBody>
          <a:bodyPr wrap="square" rtlCol="0">
            <a:spAutoFit/>
          </a:bodyPr>
          <a:lstStyle/>
          <a:p>
            <a:r>
              <a:rPr lang="tr-TR" sz="2400" dirty="0" smtClean="0"/>
              <a:t>Günlerce hiç kapanmadan çalışabilecek şekilde dizayn edilmişlerdir. Bir çok lamba tipi, kullanım süreleri uzadıkça radyoaktif yarılanma problemini yaşarlar ve renk ısıları değişir. Oysa </a:t>
            </a:r>
            <a:r>
              <a:rPr lang="tr-TR" sz="2400" dirty="0" err="1" smtClean="0"/>
              <a:t>fresnel</a:t>
            </a:r>
            <a:r>
              <a:rPr lang="tr-TR" sz="2400" dirty="0" smtClean="0"/>
              <a:t> projektörlerin kullandığı tungsten lamba tipinde akkor flaman kullanılır ve renk ısıları kullanım süreleri sonunda bile değişmez. Fakat </a:t>
            </a:r>
            <a:r>
              <a:rPr lang="tr-TR" sz="2400" dirty="0" err="1" smtClean="0"/>
              <a:t>dimmer’e</a:t>
            </a:r>
            <a:r>
              <a:rPr lang="tr-TR" sz="2400" dirty="0" smtClean="0"/>
              <a:t> bağlanarak, lambaya uygulanan gerilim düşürüldüğünde, renk ısısının da düşeceği unutulmamalıdır.</a:t>
            </a:r>
            <a:endParaRPr lang="tr-TR"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19256" cy="5544616"/>
          </a:xfrm>
        </p:spPr>
        <p:txBody>
          <a:bodyPr>
            <a:normAutofit fontScale="92500" lnSpcReduction="20000"/>
          </a:bodyPr>
          <a:lstStyle/>
          <a:p>
            <a:pPr>
              <a:buNone/>
            </a:pPr>
            <a:r>
              <a:rPr lang="tr-TR" dirty="0" smtClean="0"/>
              <a:t>	</a:t>
            </a:r>
            <a:r>
              <a:rPr lang="tr-TR" sz="3000" u="sng" dirty="0" smtClean="0"/>
              <a:t>Camsız projektörler (</a:t>
            </a:r>
            <a:r>
              <a:rPr lang="tr-TR" sz="3000" u="sng" dirty="0" err="1" smtClean="0"/>
              <a:t>quartz</a:t>
            </a:r>
            <a:r>
              <a:rPr lang="tr-TR" sz="3000" u="sng" dirty="0" smtClean="0"/>
              <a:t>): </a:t>
            </a:r>
          </a:p>
          <a:p>
            <a:pPr>
              <a:buNone/>
            </a:pPr>
            <a:r>
              <a:rPr lang="tr-TR" sz="2600" dirty="0" smtClean="0"/>
              <a:t>	Halojen lambaları 3200 Kelvin ışık verir. Güçleri: </a:t>
            </a:r>
            <a:r>
              <a:rPr lang="pl-PL" sz="2600" dirty="0" smtClean="0"/>
              <a:t>200w - 650w - 800w - 1000w - 2000w</a:t>
            </a:r>
            <a:r>
              <a:rPr lang="tr-TR" sz="2600" dirty="0" smtClean="0"/>
              <a:t>. </a:t>
            </a:r>
          </a:p>
          <a:p>
            <a:pPr>
              <a:buNone/>
            </a:pPr>
            <a:endParaRPr lang="tr-TR" sz="2800" dirty="0" smtClean="0"/>
          </a:p>
          <a:p>
            <a:pPr>
              <a:buNone/>
            </a:pPr>
            <a:r>
              <a:rPr lang="tr-TR" sz="3000" dirty="0" smtClean="0"/>
              <a:t>	</a:t>
            </a:r>
            <a:r>
              <a:rPr lang="tr-TR" sz="3000" u="sng" dirty="0" smtClean="0"/>
              <a:t>Par Projektörler: </a:t>
            </a:r>
          </a:p>
          <a:p>
            <a:pPr>
              <a:buNone/>
            </a:pPr>
            <a:r>
              <a:rPr lang="tr-TR" sz="3000" dirty="0" smtClean="0"/>
              <a:t>	</a:t>
            </a:r>
            <a:r>
              <a:rPr lang="tr-TR" sz="2600" dirty="0" smtClean="0"/>
              <a:t>3200ºK ve 5200ºK modelleri vardır.</a:t>
            </a:r>
          </a:p>
          <a:p>
            <a:pPr>
              <a:buNone/>
            </a:pPr>
            <a:r>
              <a:rPr lang="tr-TR" sz="2600" dirty="0" smtClean="0"/>
              <a:t>	Güçleri: </a:t>
            </a:r>
            <a:r>
              <a:rPr lang="pl-PL" sz="2600" dirty="0" smtClean="0"/>
              <a:t>15v / 50w - 24v / 250w - 110v / 650w</a:t>
            </a:r>
            <a:r>
              <a:rPr lang="tr-TR" sz="2600" dirty="0" smtClean="0"/>
              <a:t> - </a:t>
            </a:r>
            <a:r>
              <a:rPr lang="pl-PL" sz="2600" dirty="0" smtClean="0"/>
              <a:t>110v / 1000w - 220v / 1000w</a:t>
            </a:r>
            <a:r>
              <a:rPr lang="tr-TR" sz="2600" dirty="0" smtClean="0"/>
              <a:t>. </a:t>
            </a:r>
          </a:p>
          <a:p>
            <a:pPr>
              <a:buNone/>
            </a:pPr>
            <a:r>
              <a:rPr lang="tr-TR" sz="2600" dirty="0" smtClean="0"/>
              <a:t>	Araba farına benzerler. Bu lambaların </a:t>
            </a:r>
            <a:r>
              <a:rPr lang="tr-TR" sz="2600" dirty="0" err="1" smtClean="0"/>
              <a:t>flamanları</a:t>
            </a:r>
            <a:r>
              <a:rPr lang="tr-TR" sz="2600" dirty="0" smtClean="0"/>
              <a:t> enerjinin değişimine rağmen çok dayanıklı oldukları için saatlerce yakıp söndürerek kullanabiliriz. Bu nedenden müzik, eğlence programlarında ve konser ışığı hazırlanırken en çok bu tip projektörler kullanılır. Gövdeleri ve lambaları çok hafiftir. Bir kaç Par 36 tipi lambanın bir gövde üzerinde toplanması ile değişik bir projektör türü ortaya çıkarılmıştır.</a:t>
            </a:r>
          </a:p>
          <a:p>
            <a:pPr>
              <a:buNone/>
            </a:pPr>
            <a:endParaRPr lang="tr-TR" sz="2800" dirty="0" smtClean="0"/>
          </a:p>
          <a:p>
            <a:pPr>
              <a:buNone/>
            </a:pPr>
            <a:endParaRPr lang="pl-PL" sz="2800" dirty="0" smtClean="0"/>
          </a:p>
          <a:p>
            <a:pPr>
              <a:buNone/>
            </a:pPr>
            <a:endParaRPr lang="tr-TR" sz="2600" dirty="0" smtClean="0"/>
          </a:p>
          <a:p>
            <a:pPr>
              <a:buNone/>
            </a:pPr>
            <a:endParaRPr lang="tr-TR"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Sahne boyunca ışık devamlılığına özen göstermelisiniz.</a:t>
            </a:r>
          </a:p>
          <a:p>
            <a:r>
              <a:rPr lang="tr-TR" dirty="0" smtClean="0"/>
              <a:t>Işığın, nesnelerin rengini etkilediğini unutmamalısınız.</a:t>
            </a:r>
          </a:p>
          <a:p>
            <a:r>
              <a:rPr lang="tr-TR" dirty="0" smtClean="0"/>
              <a:t>Mekânın ışık durumunu göz önünde bulundurmalısınız: Ana ışık kaynağınız, o mekânda gerçekte mevcut ana ışık kaynağıyla aynı yönden gelmelidir. Ve seyircinin gördüğü kaç ışık kaynağı (lamba, pencerelerden gelen ışık vb.) varsa o kadar gölge olmalıdır; daha fazla ya da daha az değil.</a:t>
            </a:r>
          </a:p>
          <a:p>
            <a:endParaRPr lang="tr-TR" dirty="0" smtClean="0"/>
          </a:p>
          <a:p>
            <a:endParaRPr lang="tr-TR" dirty="0" smtClean="0"/>
          </a:p>
          <a:p>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19256" cy="5256584"/>
          </a:xfrm>
        </p:spPr>
        <p:txBody>
          <a:bodyPr>
            <a:normAutofit/>
          </a:bodyPr>
          <a:lstStyle/>
          <a:p>
            <a:pPr>
              <a:buNone/>
            </a:pPr>
            <a:r>
              <a:rPr lang="tr-TR" sz="2400" dirty="0" smtClean="0"/>
              <a:t>	</a:t>
            </a:r>
            <a:r>
              <a:rPr lang="tr-TR" sz="2800" u="sng" dirty="0" smtClean="0"/>
              <a:t>Kanal Projektörler: </a:t>
            </a:r>
            <a:r>
              <a:rPr lang="tr-TR" sz="2400" u="sng" dirty="0" err="1" smtClean="0"/>
              <a:t>Soft</a:t>
            </a:r>
            <a:r>
              <a:rPr lang="tr-TR" sz="2400" u="sng" dirty="0" smtClean="0"/>
              <a:t> </a:t>
            </a:r>
            <a:r>
              <a:rPr lang="tr-TR" sz="2400" u="sng" dirty="0" err="1" smtClean="0"/>
              <a:t>Lights</a:t>
            </a:r>
            <a:r>
              <a:rPr lang="tr-TR" sz="2400" dirty="0" smtClean="0"/>
              <a:t/>
            </a:r>
            <a:br>
              <a:rPr lang="tr-TR" sz="2400" dirty="0" smtClean="0"/>
            </a:br>
            <a:r>
              <a:rPr lang="tr-TR" sz="2400" dirty="0" smtClean="0"/>
              <a:t>Ülkemizde kanal projektör olarak bilinirler. Bu ismin verilmesinin nedeni projektör gövdesinde bulunan kanala monte edilen lamba veya lambalar doğrudan değil, reflektörden yansıyarak ışık vermeleridir. Doğal olarak bu yansıma sonucunda dağılan ışık yumuşar. Yumuşak ışık sınıfına girerler.</a:t>
            </a:r>
          </a:p>
          <a:p>
            <a:pPr>
              <a:buNone/>
            </a:pPr>
            <a:endParaRPr lang="tr-TR" sz="2400" dirty="0" smtClean="0"/>
          </a:p>
          <a:p>
            <a:pPr>
              <a:buNone/>
            </a:pPr>
            <a:r>
              <a:rPr lang="tr-TR" dirty="0" smtClean="0"/>
              <a:t>	</a:t>
            </a:r>
            <a:r>
              <a:rPr lang="tr-TR" u="sng" dirty="0" err="1" smtClean="0"/>
              <a:t>Led</a:t>
            </a:r>
            <a:r>
              <a:rPr lang="tr-TR" u="sng" dirty="0" smtClean="0"/>
              <a:t> ışıklar</a:t>
            </a:r>
            <a:r>
              <a:rPr lang="tr-TR" sz="2800" u="sng" dirty="0" smtClean="0"/>
              <a:t>: </a:t>
            </a:r>
          </a:p>
          <a:p>
            <a:pPr>
              <a:buNone/>
            </a:pPr>
            <a:r>
              <a:rPr lang="tr-TR" sz="2400" dirty="0" smtClean="0"/>
              <a:t>	Evlerde kullanılan </a:t>
            </a:r>
            <a:r>
              <a:rPr lang="tr-TR" sz="2400" dirty="0" err="1" smtClean="0"/>
              <a:t>led</a:t>
            </a:r>
            <a:r>
              <a:rPr lang="tr-TR" sz="2400" dirty="0" smtClean="0"/>
              <a:t> ışıkların yanı sıra sinema/</a:t>
            </a:r>
            <a:r>
              <a:rPr lang="tr-TR" sz="2400" dirty="0" err="1" smtClean="0"/>
              <a:t>tv</a:t>
            </a:r>
            <a:r>
              <a:rPr lang="tr-TR" sz="2400" dirty="0" smtClean="0"/>
              <a:t> için de </a:t>
            </a:r>
            <a:r>
              <a:rPr lang="tr-TR" sz="2400" dirty="0" err="1" smtClean="0"/>
              <a:t>led</a:t>
            </a:r>
            <a:r>
              <a:rPr lang="tr-TR" sz="2400" dirty="0" smtClean="0"/>
              <a:t> ışık üretilmektedir.  Kelvin dereceleri ve güçleri çok çeşitlidir.</a:t>
            </a:r>
          </a:p>
          <a:p>
            <a:pPr>
              <a:buNone/>
            </a:pPr>
            <a:endParaRPr lang="tr-TR" sz="2400" dirty="0" smtClean="0"/>
          </a:p>
          <a:p>
            <a:pPr>
              <a:buNone/>
            </a:pPr>
            <a:endParaRPr lang="tr-TR" sz="2800" dirty="0" smtClean="0"/>
          </a:p>
          <a:p>
            <a:pPr>
              <a:buNone/>
            </a:pPr>
            <a:endParaRPr lang="pl-PL" sz="2800" dirty="0" smtClean="0"/>
          </a:p>
          <a:p>
            <a:pPr>
              <a:buNone/>
            </a:pPr>
            <a:endParaRPr lang="tr-TR" sz="2600" dirty="0" smtClean="0"/>
          </a:p>
          <a:p>
            <a:pPr>
              <a:buNone/>
            </a:pPr>
            <a:endParaRPr lang="tr-TR" sz="26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19256" cy="5256584"/>
          </a:xfrm>
        </p:spPr>
        <p:txBody>
          <a:bodyPr>
            <a:normAutofit/>
          </a:bodyPr>
          <a:lstStyle/>
          <a:p>
            <a:pPr>
              <a:buNone/>
            </a:pPr>
            <a:r>
              <a:rPr lang="tr-TR" sz="2800" dirty="0" smtClean="0"/>
              <a:t>	</a:t>
            </a:r>
            <a:r>
              <a:rPr lang="tr-TR" u="sng" dirty="0" err="1" smtClean="0"/>
              <a:t>Floresan</a:t>
            </a:r>
            <a:r>
              <a:rPr lang="tr-TR" u="sng" dirty="0" smtClean="0"/>
              <a:t>:</a:t>
            </a:r>
            <a:r>
              <a:rPr lang="tr-TR" sz="2800" u="sng" dirty="0" smtClean="0"/>
              <a:t> </a:t>
            </a:r>
          </a:p>
          <a:p>
            <a:pPr>
              <a:buNone/>
            </a:pPr>
            <a:r>
              <a:rPr lang="tr-TR" sz="2400" dirty="0" smtClean="0"/>
              <a:t>	Evlerde ya da işyerlerinde kullanılırlar. 20w - 40w güçleri vardır. Renk ısısı 4400 - 4800°K civarındadır ancak 3800°K </a:t>
            </a:r>
            <a:r>
              <a:rPr lang="tr-TR" sz="2400" dirty="0" err="1" smtClean="0"/>
              <a:t>floresan</a:t>
            </a:r>
            <a:r>
              <a:rPr lang="tr-TR" sz="2400" dirty="0" smtClean="0"/>
              <a:t> lambalar da üretilmiştir. </a:t>
            </a:r>
          </a:p>
          <a:p>
            <a:pPr>
              <a:buNone/>
            </a:pPr>
            <a:r>
              <a:rPr lang="tr-TR" sz="2400" dirty="0" smtClean="0"/>
              <a:t>	Mavi ve yeşil rengin hâkim olması nedeniyle sıcak renkleri iyi yansıtmazlar ve soğuk bir etki verirler. Lambaların camları genelde buzlu cam seklindedir ve ışığı dağıtarak yayarlar.  </a:t>
            </a:r>
            <a:r>
              <a:rPr lang="tr-TR" sz="2400" dirty="0" err="1" smtClean="0"/>
              <a:t>Floresan</a:t>
            </a:r>
            <a:r>
              <a:rPr lang="tr-TR" sz="2400" dirty="0" smtClean="0"/>
              <a:t> ışık içinde yeşil renk oranı çok olduğu için filmlerde yeşil olarak </a:t>
            </a:r>
            <a:r>
              <a:rPr lang="tr-TR" sz="2400" dirty="0" err="1" smtClean="0"/>
              <a:t>pozlanır</a:t>
            </a:r>
            <a:r>
              <a:rPr lang="tr-TR" sz="2400" dirty="0" smtClean="0"/>
              <a:t>. Bu durumu düzeltmek amacıyla mutlaka </a:t>
            </a:r>
            <a:r>
              <a:rPr lang="tr-TR" sz="2400" dirty="0" err="1" smtClean="0"/>
              <a:t>floresan</a:t>
            </a:r>
            <a:r>
              <a:rPr lang="tr-TR" sz="2400" dirty="0" smtClean="0"/>
              <a:t> filtreleri kullanılmalıdır. </a:t>
            </a:r>
          </a:p>
          <a:p>
            <a:pPr>
              <a:buNone/>
            </a:pPr>
            <a:r>
              <a:rPr lang="tr-TR" sz="2400" dirty="0" smtClean="0"/>
              <a:t>	Film çekimlerinde kullanılmak üzere özel olarak </a:t>
            </a:r>
            <a:r>
              <a:rPr lang="tr-TR" sz="2400" dirty="0" err="1" smtClean="0"/>
              <a:t>floresan</a:t>
            </a:r>
            <a:r>
              <a:rPr lang="tr-TR" sz="2400" dirty="0" smtClean="0"/>
              <a:t> lambalar üretilmiştir. Bu lambalarda yeşil renk problemi çözülmüştür.</a:t>
            </a:r>
          </a:p>
          <a:p>
            <a:pPr>
              <a:buNone/>
            </a:pPr>
            <a:endParaRPr lang="tr-TR" sz="2400" dirty="0" smtClean="0"/>
          </a:p>
          <a:p>
            <a:pPr>
              <a:buNone/>
            </a:pPr>
            <a:endParaRPr lang="tr-TR" sz="2400" dirty="0" smtClean="0"/>
          </a:p>
          <a:p>
            <a:pPr>
              <a:buNone/>
            </a:pPr>
            <a:endParaRPr lang="tr-TR" sz="2800" dirty="0" smtClean="0"/>
          </a:p>
          <a:p>
            <a:pPr>
              <a:buNone/>
            </a:pPr>
            <a:endParaRPr lang="pl-PL" sz="2800" dirty="0" smtClean="0"/>
          </a:p>
          <a:p>
            <a:pPr>
              <a:buNone/>
            </a:pPr>
            <a:endParaRPr lang="tr-TR" sz="2600" dirty="0" smtClean="0"/>
          </a:p>
          <a:p>
            <a:pPr>
              <a:buNone/>
            </a:pPr>
            <a:endParaRPr lang="tr-TR" sz="26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Gündelik hayatta kullandığımız</a:t>
            </a:r>
            <a:br>
              <a:rPr lang="tr-TR" dirty="0" smtClean="0"/>
            </a:br>
            <a:r>
              <a:rPr lang="tr-TR" dirty="0" smtClean="0"/>
              <a:t>ışık kaynakları</a:t>
            </a:r>
            <a:endParaRPr lang="tr-TR" dirty="0"/>
          </a:p>
        </p:txBody>
      </p:sp>
      <p:sp>
        <p:nvSpPr>
          <p:cNvPr id="3" name="2 İçerik Yer Tutucusu"/>
          <p:cNvSpPr>
            <a:spLocks noGrp="1"/>
          </p:cNvSpPr>
          <p:nvPr>
            <p:ph idx="1"/>
          </p:nvPr>
        </p:nvSpPr>
        <p:spPr>
          <a:xfrm>
            <a:off x="457200" y="1600200"/>
            <a:ext cx="8229600" cy="3052936"/>
          </a:xfrm>
        </p:spPr>
        <p:txBody>
          <a:bodyPr>
            <a:normAutofit/>
          </a:bodyPr>
          <a:lstStyle/>
          <a:p>
            <a:pPr>
              <a:buNone/>
            </a:pPr>
            <a:r>
              <a:rPr lang="tr-TR" dirty="0" smtClean="0"/>
              <a:t>	Güneş, Ay, Mum (2300 Kelvin), Gaz Lambası, Şömine (2800 Kelvin), Kamp Ateşi, Akkor Lambalar, </a:t>
            </a:r>
            <a:r>
              <a:rPr lang="tr-TR" dirty="0" err="1" smtClean="0"/>
              <a:t>Floresan</a:t>
            </a:r>
            <a:r>
              <a:rPr lang="tr-TR" dirty="0" smtClean="0"/>
              <a:t> Lambalar, Sokak Lambaları, El Feneri, Kask Feneri, Şimşek, Akvaryum, Araba Farı, Sinema Perdesi, Projeksiyon, Monitör, TV…</a:t>
            </a:r>
          </a:p>
          <a:p>
            <a:pPr>
              <a:buNone/>
            </a:pPr>
            <a:endParaRPr lang="tr-TR" sz="26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457200" y="1600200"/>
            <a:ext cx="8219256" cy="3484984"/>
          </a:xfrm>
        </p:spPr>
        <p:txBody>
          <a:bodyPr>
            <a:normAutofit fontScale="85000" lnSpcReduction="20000"/>
          </a:bodyPr>
          <a:lstStyle/>
          <a:p>
            <a:pPr>
              <a:buNone/>
            </a:pPr>
            <a:r>
              <a:rPr lang="tr-TR" sz="2800" b="1" dirty="0" smtClean="0"/>
              <a:t>	Akkor Flamanlı Lambalar:</a:t>
            </a:r>
            <a:r>
              <a:rPr lang="tr-TR" sz="2800" dirty="0" smtClean="0"/>
              <a:t> Evlerde kullanılan lamba türüdür. </a:t>
            </a:r>
          </a:p>
          <a:p>
            <a:pPr>
              <a:buNone/>
            </a:pPr>
            <a:r>
              <a:rPr lang="tr-TR" sz="2800" dirty="0" smtClean="0"/>
              <a:t>	5w - 20000w arası değişik amaçlar ile ve değişik modellerde akkor </a:t>
            </a:r>
            <a:r>
              <a:rPr lang="tr-TR" sz="2800" dirty="0" err="1" smtClean="0"/>
              <a:t>flamanlı</a:t>
            </a:r>
            <a:r>
              <a:rPr lang="tr-TR" sz="2800" dirty="0" smtClean="0"/>
              <a:t> lambalar üretilmektedir.</a:t>
            </a:r>
          </a:p>
          <a:p>
            <a:pPr>
              <a:buNone/>
            </a:pPr>
            <a:r>
              <a:rPr lang="tr-TR" sz="2800" dirty="0" smtClean="0"/>
              <a:t>	Flamanın harcadığı enerji gücüne göre ışık şiddetleri değişir. Evlerde genelde 40w - 60w - 75w - 100w lambalar kullanılmaktadır. </a:t>
            </a:r>
          </a:p>
          <a:p>
            <a:pPr>
              <a:buNone/>
            </a:pPr>
            <a:r>
              <a:rPr lang="tr-TR" sz="2800" dirty="0" smtClean="0"/>
              <a:t>	Akkor </a:t>
            </a:r>
            <a:r>
              <a:rPr lang="tr-TR" sz="2800" dirty="0" err="1" smtClean="0"/>
              <a:t>flamanlı</a:t>
            </a:r>
            <a:r>
              <a:rPr lang="tr-TR" sz="2800" dirty="0" smtClean="0"/>
              <a:t> lambaların camlarını boyayarak renklerini değiştirebiliriz. Bu camlar şeffaf veya buzlu üretilir. Şeffaf cam ışığı direk olarak yayarken buzlu cam ışığı dağıtır ve gölgelere neden olmaz.</a:t>
            </a:r>
          </a:p>
          <a:p>
            <a:pPr>
              <a:buNone/>
            </a:pPr>
            <a:endParaRPr lang="tr-TR" sz="26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19256" cy="2304256"/>
          </a:xfrm>
        </p:spPr>
        <p:txBody>
          <a:bodyPr>
            <a:normAutofit/>
          </a:bodyPr>
          <a:lstStyle/>
          <a:p>
            <a:pPr>
              <a:buNone/>
            </a:pPr>
            <a:r>
              <a:rPr lang="tr-TR" sz="2800" b="1" dirty="0" smtClean="0"/>
              <a:t>	Tasarruflu lambalar (CFL lamba):</a:t>
            </a:r>
          </a:p>
          <a:p>
            <a:pPr>
              <a:buNone/>
            </a:pPr>
            <a:r>
              <a:rPr lang="tr-TR" sz="2800" dirty="0" smtClean="0"/>
              <a:t> 	Şu sıralar evlerde tasarruflu CFL lambalar ve </a:t>
            </a:r>
            <a:r>
              <a:rPr lang="tr-TR" sz="2800" dirty="0" err="1" smtClean="0"/>
              <a:t>Led</a:t>
            </a:r>
            <a:r>
              <a:rPr lang="tr-TR" sz="2800" dirty="0" smtClean="0"/>
              <a:t> lambalar da kullanılabilmektedir. </a:t>
            </a:r>
          </a:p>
          <a:p>
            <a:pPr>
              <a:buNone/>
            </a:pPr>
            <a:r>
              <a:rPr lang="tr-TR" sz="2800" dirty="0" smtClean="0"/>
              <a:t>	CFL lambalar farklı renk ısılarında üretilebilmektedir:</a:t>
            </a:r>
          </a:p>
          <a:p>
            <a:pPr>
              <a:buNone/>
            </a:pPr>
            <a:endParaRPr lang="tr-TR" sz="26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400600"/>
          </a:xfrm>
        </p:spPr>
        <p:txBody>
          <a:bodyPr>
            <a:normAutofit/>
          </a:bodyPr>
          <a:lstStyle/>
          <a:p>
            <a:pPr>
              <a:buNone/>
            </a:pPr>
            <a:r>
              <a:rPr lang="tr-TR" sz="2800" b="1" dirty="0" smtClean="0"/>
              <a:t>	Sokak Lambaları:</a:t>
            </a:r>
            <a:r>
              <a:rPr lang="tr-TR" sz="2800" dirty="0" smtClean="0"/>
              <a:t> Sokaklarda kullanılan lambaların renk sıcaklıkları çok farklıdır ve bu lambalar altında geçen çekimlerde mutlaka Kelvin metre ile ölçüm yapılmalıdır. Genelde köylerde ve sokaklarda 2500w, caddelerde 5000w, meydanlarda ise 10000w gücünde sokak lambaları vardır. </a:t>
            </a:r>
          </a:p>
          <a:p>
            <a:pPr>
              <a:buNone/>
            </a:pPr>
            <a:r>
              <a:rPr lang="tr-TR" sz="2800" dirty="0" smtClean="0"/>
              <a:t>	Bu ışık gücünün yüksekte oluşu ve tozlu - kirli olması şiddetini ciddi ölçülerde etkiler. </a:t>
            </a:r>
          </a:p>
          <a:p>
            <a:pPr>
              <a:buNone/>
            </a:pPr>
            <a:r>
              <a:rPr lang="tr-TR" sz="2800" dirty="0" smtClean="0"/>
              <a:t>	Mümkünse sokak lambası yerine profesyonel projektörler kullanılmalıdır.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688632"/>
          </a:xfrm>
        </p:spPr>
        <p:txBody>
          <a:bodyPr>
            <a:normAutofit fontScale="85000" lnSpcReduction="20000"/>
          </a:bodyPr>
          <a:lstStyle/>
          <a:p>
            <a:pPr>
              <a:buNone/>
            </a:pPr>
            <a:r>
              <a:rPr lang="tr-TR" sz="2800" b="1" dirty="0" smtClean="0"/>
              <a:t>	Araba Farı:</a:t>
            </a:r>
            <a:r>
              <a:rPr lang="tr-TR" sz="2800" dirty="0" smtClean="0"/>
              <a:t> Araba farı Kelvin derecesi düşük bir ışık kaynağıdır. Mercek yapısına göre değişse de 2500 - 2800°K civarındadır. </a:t>
            </a:r>
          </a:p>
          <a:p>
            <a:pPr>
              <a:buNone/>
            </a:pPr>
            <a:r>
              <a:rPr lang="tr-TR" sz="2800" dirty="0" smtClean="0"/>
              <a:t>	Genellikle çekimlerde aydınlatma kaynağı olarak kullanılmaz; onun yerine sinemaya/televizyona özel projektörler tercih edilir.</a:t>
            </a:r>
          </a:p>
          <a:p>
            <a:pPr>
              <a:buNone/>
            </a:pPr>
            <a:r>
              <a:rPr lang="tr-TR" sz="2800" dirty="0" smtClean="0"/>
              <a:t>	Ancak gece çekimlerinde arabayı göreceksek araba farının yanık olması gerekir ve onun etkilerini göz ardı edemeyiz. Sadece arabayı göreceksek objektife ışık girebilir ve filmi yakabilir, istenmeyen etkilere neden olabilir. Bu durumda araba farının önüne bir filtre koyarak ya da lamba gücünü düşürerek diyaframa etkisini azaltabiliriz. </a:t>
            </a:r>
          </a:p>
          <a:p>
            <a:pPr>
              <a:buNone/>
            </a:pPr>
            <a:r>
              <a:rPr lang="tr-TR" sz="2800" dirty="0" smtClean="0"/>
              <a:t>	Araba yaklaşırken far ışığından aydınlanan bölgeleri de çekeceksek, genel ışığın şiddeti zaten araba farının şiddetinden yüksek olacağından sorun olmaz. </a:t>
            </a:r>
          </a:p>
          <a:p>
            <a:pPr>
              <a:buNone/>
            </a:pPr>
            <a:r>
              <a:rPr lang="tr-TR" sz="2800" dirty="0" smtClean="0"/>
              <a:t>	Araba farı bir çok yönetmen tarafından sis ile birlikte kullanılmıştır ve normalden daha etkili bir efekt verir. Araba içinden yapılan çekimlerde araba farı yerine bir projektör kullanılarak ışık şiddetini ayarlayabiliriz.</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Renk Isısı</a:t>
            </a:r>
            <a:endParaRPr lang="tr-TR" dirty="0"/>
          </a:p>
        </p:txBody>
      </p:sp>
      <p:sp>
        <p:nvSpPr>
          <p:cNvPr id="3" name="2 İçerik Yer Tutucusu"/>
          <p:cNvSpPr>
            <a:spLocks noGrp="1"/>
          </p:cNvSpPr>
          <p:nvPr>
            <p:ph idx="1"/>
          </p:nvPr>
        </p:nvSpPr>
        <p:spPr/>
        <p:txBody>
          <a:bodyPr>
            <a:normAutofit/>
          </a:bodyPr>
          <a:lstStyle/>
          <a:p>
            <a:pPr>
              <a:buNone/>
            </a:pPr>
            <a:r>
              <a:rPr lang="tr-TR" dirty="0" smtClean="0"/>
              <a:t>	Farklı renk ısısına sahip ışık kaynakları kullanılıyorsa, ışık kaynaklarının renk ısısını birbirine yaklaştırmak gerekir. </a:t>
            </a:r>
          </a:p>
          <a:p>
            <a:pPr>
              <a:buNone/>
            </a:pPr>
            <a:endParaRPr lang="tr-TR" dirty="0" smtClean="0"/>
          </a:p>
          <a:p>
            <a:pPr>
              <a:buNone/>
            </a:pPr>
            <a:r>
              <a:rPr lang="tr-TR" dirty="0" smtClean="0"/>
              <a:t>	Bu amaçla, ışığın önüne renk düzeltme filtreleri konmalıdır.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Işık Kaynağı Önüne Konan Filtreler</a:t>
            </a:r>
            <a:endParaRPr lang="tr-TR" dirty="0"/>
          </a:p>
        </p:txBody>
      </p:sp>
      <p:sp>
        <p:nvSpPr>
          <p:cNvPr id="3" name="2 İçerik Yer Tutucusu"/>
          <p:cNvSpPr>
            <a:spLocks noGrp="1"/>
          </p:cNvSpPr>
          <p:nvPr>
            <p:ph idx="1"/>
          </p:nvPr>
        </p:nvSpPr>
        <p:spPr/>
        <p:txBody>
          <a:bodyPr/>
          <a:lstStyle/>
          <a:p>
            <a:pPr>
              <a:buNone/>
            </a:pPr>
            <a:r>
              <a:rPr lang="tr-TR" b="1" u="sng" dirty="0" smtClean="0"/>
              <a:t>Işığa etkisine göre:</a:t>
            </a:r>
          </a:p>
          <a:p>
            <a:r>
              <a:rPr lang="tr-TR" dirty="0" smtClean="0"/>
              <a:t>Renk Düzeltme Filtreleri</a:t>
            </a:r>
          </a:p>
          <a:p>
            <a:r>
              <a:rPr lang="tr-TR" dirty="0" smtClean="0"/>
              <a:t>Nötr Yoğunluk (</a:t>
            </a:r>
            <a:r>
              <a:rPr lang="tr-TR" dirty="0" err="1" smtClean="0"/>
              <a:t>Neutral</a:t>
            </a:r>
            <a:r>
              <a:rPr lang="tr-TR" dirty="0" smtClean="0"/>
              <a:t> </a:t>
            </a:r>
            <a:r>
              <a:rPr lang="tr-TR" dirty="0" err="1" smtClean="0"/>
              <a:t>Density</a:t>
            </a:r>
            <a:r>
              <a:rPr lang="tr-TR" dirty="0" smtClean="0"/>
              <a:t> – ND) Filtreler </a:t>
            </a:r>
          </a:p>
          <a:p>
            <a:r>
              <a:rPr lang="tr-TR" dirty="0" smtClean="0"/>
              <a:t>Dağıtıcı Filtreler (Difüzyon Filtresi)</a:t>
            </a:r>
          </a:p>
          <a:p>
            <a:r>
              <a:rPr lang="tr-TR" dirty="0" smtClean="0"/>
              <a:t>Kombine Filtreler</a:t>
            </a:r>
          </a:p>
          <a:p>
            <a:r>
              <a:rPr lang="tr-TR" dirty="0" smtClean="0"/>
              <a:t>UV filtreler</a:t>
            </a:r>
          </a:p>
          <a:p>
            <a:r>
              <a:rPr lang="tr-TR" dirty="0" smtClean="0"/>
              <a:t>Renk filtreleri</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Renk Düzeltme Filtreleri</a:t>
            </a:r>
          </a:p>
        </p:txBody>
      </p:sp>
      <p:sp>
        <p:nvSpPr>
          <p:cNvPr id="3" name="2 İçerik Yer Tutucusu"/>
          <p:cNvSpPr>
            <a:spLocks noGrp="1"/>
          </p:cNvSpPr>
          <p:nvPr>
            <p:ph idx="1"/>
          </p:nvPr>
        </p:nvSpPr>
        <p:spPr/>
        <p:txBody>
          <a:bodyPr>
            <a:normAutofit/>
          </a:bodyPr>
          <a:lstStyle/>
          <a:p>
            <a:pPr>
              <a:buNone/>
            </a:pPr>
            <a:r>
              <a:rPr lang="tr-TR" dirty="0" smtClean="0"/>
              <a:t>	Işık kaynaklarının Kelvin derecesini birbirine uydurmak için kullanılır.</a:t>
            </a:r>
          </a:p>
          <a:p>
            <a:pPr>
              <a:buNone/>
            </a:pPr>
            <a:endParaRPr lang="tr-TR" dirty="0" smtClean="0"/>
          </a:p>
          <a:p>
            <a:pPr>
              <a:buNone/>
            </a:pPr>
            <a:r>
              <a:rPr lang="tr-TR" dirty="0" smtClean="0"/>
              <a:t>	</a:t>
            </a:r>
            <a:r>
              <a:rPr lang="tr-TR" sz="2800" dirty="0" smtClean="0"/>
              <a:t>Türleri:</a:t>
            </a:r>
          </a:p>
          <a:p>
            <a:pPr marL="514350" indent="-514350">
              <a:buAutoNum type="arabicPeriod"/>
            </a:pPr>
            <a:r>
              <a:rPr lang="tr-TR" sz="2800" dirty="0" smtClean="0"/>
              <a:t>Mavi renk düzeltme filtreleri (</a:t>
            </a:r>
            <a:r>
              <a:rPr lang="tr-TR" sz="2800" dirty="0" err="1" smtClean="0"/>
              <a:t>daylight</a:t>
            </a:r>
            <a:r>
              <a:rPr lang="tr-TR" sz="2800" dirty="0" smtClean="0"/>
              <a:t> filtre)</a:t>
            </a:r>
          </a:p>
          <a:p>
            <a:pPr marL="514350" indent="-514350">
              <a:buAutoNum type="arabicPeriod"/>
            </a:pPr>
            <a:r>
              <a:rPr lang="tr-TR" sz="2800" dirty="0" smtClean="0"/>
              <a:t>Turuncu renk düzeltme filtreleri (tungsten filtre)</a:t>
            </a:r>
          </a:p>
          <a:p>
            <a:pPr marL="514350" indent="-514350">
              <a:buAutoNum type="arabicPeriod"/>
            </a:pPr>
            <a:r>
              <a:rPr lang="tr-TR" sz="2800" dirty="0" err="1" smtClean="0"/>
              <a:t>Floresan</a:t>
            </a:r>
            <a:r>
              <a:rPr lang="tr-TR" sz="2800" dirty="0" smtClean="0"/>
              <a:t> renk düzeltme filtreleri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Sahnenin ışığını tasarlarken…</a:t>
            </a:r>
            <a:endParaRPr lang="tr-TR" dirty="0"/>
          </a:p>
        </p:txBody>
      </p:sp>
      <p:sp>
        <p:nvSpPr>
          <p:cNvPr id="3" name="2 İçerik Yer Tutucusu"/>
          <p:cNvSpPr>
            <a:spLocks noGrp="1"/>
          </p:cNvSpPr>
          <p:nvPr>
            <p:ph idx="1"/>
          </p:nvPr>
        </p:nvSpPr>
        <p:spPr/>
        <p:txBody>
          <a:bodyPr>
            <a:normAutofit/>
          </a:bodyPr>
          <a:lstStyle/>
          <a:p>
            <a:pPr>
              <a:buNone/>
            </a:pPr>
            <a:r>
              <a:rPr lang="tr-TR" dirty="0" smtClean="0"/>
              <a:t>… şunlara karar vermelisiniz:</a:t>
            </a:r>
          </a:p>
          <a:p>
            <a:pPr>
              <a:buNone/>
            </a:pPr>
            <a:endParaRPr lang="tr-TR" dirty="0" smtClean="0"/>
          </a:p>
          <a:p>
            <a:r>
              <a:rPr lang="tr-TR" dirty="0" smtClean="0"/>
              <a:t>Işığın niteliği (sert/yumuşak)</a:t>
            </a:r>
          </a:p>
          <a:p>
            <a:r>
              <a:rPr lang="tr-TR" dirty="0" smtClean="0"/>
              <a:t>Işığın yönü</a:t>
            </a:r>
            <a:endParaRPr lang="tr-TR" sz="2800" dirty="0" smtClean="0"/>
          </a:p>
          <a:p>
            <a:r>
              <a:rPr lang="tr-TR" dirty="0" smtClean="0"/>
              <a:t>Işığın aydınlattığı alan</a:t>
            </a:r>
          </a:p>
          <a:p>
            <a:r>
              <a:rPr lang="tr-TR" dirty="0" smtClean="0"/>
              <a:t>Işığın yoğunluğu</a:t>
            </a:r>
          </a:p>
          <a:p>
            <a:r>
              <a:rPr lang="tr-TR" dirty="0" smtClean="0"/>
              <a:t>Renk</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Mavi renk düzeltme filtreleri:</a:t>
            </a:r>
          </a:p>
          <a:p>
            <a:pPr>
              <a:buNone/>
            </a:pPr>
            <a:endParaRPr lang="tr-TR" dirty="0" smtClean="0"/>
          </a:p>
          <a:p>
            <a:pPr>
              <a:buNone/>
            </a:pPr>
            <a:r>
              <a:rPr lang="tr-TR" dirty="0" smtClean="0"/>
              <a:t>	</a:t>
            </a:r>
            <a:r>
              <a:rPr lang="tr-TR" sz="2800" dirty="0" smtClean="0"/>
              <a:t>Tungsten ışık projektörleri 3200 Kelvin ışık verirler. Bu filtreler ışığın ısısını 5600 Kelvin’e çıkarırlar. Böylece tungsten ışık kaynağını, gündüz vakti perdeler açıkken içeri giren ışığa uydururlar.</a:t>
            </a:r>
          </a:p>
          <a:p>
            <a:pPr>
              <a:buNone/>
            </a:pPr>
            <a:endParaRPr lang="tr-TR"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Mavi renk düzeltme filtreleri türleri:</a:t>
            </a:r>
          </a:p>
          <a:p>
            <a:pPr>
              <a:buNone/>
            </a:pPr>
            <a:endParaRPr lang="tr-TR" dirty="0" smtClean="0"/>
          </a:p>
        </p:txBody>
      </p:sp>
      <p:graphicFrame>
        <p:nvGraphicFramePr>
          <p:cNvPr id="4" name="3 Tablo"/>
          <p:cNvGraphicFramePr>
            <a:graphicFrameLocks noGrp="1"/>
          </p:cNvGraphicFramePr>
          <p:nvPr/>
        </p:nvGraphicFramePr>
        <p:xfrm>
          <a:off x="1259632" y="2492896"/>
          <a:ext cx="6096000" cy="32359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tr-TR" dirty="0" smtClean="0"/>
                        <a:t>Filtre cinsi</a:t>
                      </a:r>
                      <a:endParaRPr lang="tr-TR" dirty="0"/>
                    </a:p>
                  </a:txBody>
                  <a:tcPr/>
                </a:tc>
                <a:tc>
                  <a:txBody>
                    <a:bodyPr/>
                    <a:lstStyle/>
                    <a:p>
                      <a:r>
                        <a:rPr lang="tr-TR" dirty="0" smtClean="0"/>
                        <a:t>Uluslararası karşılığı</a:t>
                      </a:r>
                      <a:endParaRPr lang="tr-TR" dirty="0"/>
                    </a:p>
                  </a:txBody>
                  <a:tcPr/>
                </a:tc>
                <a:tc>
                  <a:txBody>
                    <a:bodyPr/>
                    <a:lstStyle/>
                    <a:p>
                      <a:r>
                        <a:rPr lang="tr-TR" dirty="0" smtClean="0"/>
                        <a:t>Işık geçirme oranı</a:t>
                      </a:r>
                      <a:endParaRPr lang="tr-TR" dirty="0"/>
                    </a:p>
                  </a:txBody>
                  <a:tcPr/>
                </a:tc>
                <a:tc>
                  <a:txBody>
                    <a:bodyPr/>
                    <a:lstStyle/>
                    <a:p>
                      <a:r>
                        <a:rPr lang="tr-TR" dirty="0" smtClean="0"/>
                        <a:t>3200’ü neye dönüştürür</a:t>
                      </a:r>
                      <a:endParaRPr lang="tr-TR" dirty="0"/>
                    </a:p>
                  </a:txBody>
                  <a:tcPr/>
                </a:tc>
              </a:tr>
              <a:tr h="370840">
                <a:tc>
                  <a:txBody>
                    <a:bodyPr/>
                    <a:lstStyle/>
                    <a:p>
                      <a:r>
                        <a:rPr lang="tr-TR" dirty="0" smtClean="0"/>
                        <a:t>Tam mavi</a:t>
                      </a:r>
                      <a:endParaRPr lang="tr-TR" dirty="0"/>
                    </a:p>
                  </a:txBody>
                  <a:tcPr/>
                </a:tc>
                <a:tc>
                  <a:txBody>
                    <a:bodyPr/>
                    <a:lstStyle/>
                    <a:p>
                      <a:r>
                        <a:rPr lang="tr-TR" dirty="0" smtClean="0"/>
                        <a:t>CTB</a:t>
                      </a:r>
                      <a:endParaRPr lang="tr-TR" dirty="0"/>
                    </a:p>
                  </a:txBody>
                  <a:tcPr/>
                </a:tc>
                <a:tc>
                  <a:txBody>
                    <a:bodyPr/>
                    <a:lstStyle/>
                    <a:p>
                      <a:r>
                        <a:rPr lang="tr-TR" dirty="0" smtClean="0"/>
                        <a:t>% 36</a:t>
                      </a:r>
                      <a:endParaRPr lang="tr-TR" dirty="0"/>
                    </a:p>
                  </a:txBody>
                  <a:tcPr/>
                </a:tc>
                <a:tc>
                  <a:txBody>
                    <a:bodyPr/>
                    <a:lstStyle/>
                    <a:p>
                      <a:r>
                        <a:rPr lang="tr-TR" dirty="0" smtClean="0"/>
                        <a:t>5500 K°</a:t>
                      </a:r>
                      <a:endParaRPr lang="tr-TR" dirty="0"/>
                    </a:p>
                  </a:txBody>
                  <a:tcPr/>
                </a:tc>
              </a:tr>
              <a:tr h="370840">
                <a:tc>
                  <a:txBody>
                    <a:bodyPr/>
                    <a:lstStyle/>
                    <a:p>
                      <a:r>
                        <a:rPr lang="tr-TR" dirty="0" smtClean="0"/>
                        <a:t>3/4</a:t>
                      </a:r>
                      <a:r>
                        <a:rPr lang="tr-TR" baseline="0" dirty="0" smtClean="0"/>
                        <a:t> </a:t>
                      </a:r>
                      <a:r>
                        <a:rPr lang="tr-TR" dirty="0" smtClean="0"/>
                        <a:t>mavi</a:t>
                      </a:r>
                      <a:endParaRPr lang="tr-TR" dirty="0"/>
                    </a:p>
                  </a:txBody>
                  <a:tcPr/>
                </a:tc>
                <a:tc>
                  <a:txBody>
                    <a:bodyPr/>
                    <a:lstStyle/>
                    <a:p>
                      <a:r>
                        <a:rPr lang="tr-TR" dirty="0" smtClean="0"/>
                        <a:t>3/4</a:t>
                      </a:r>
                      <a:r>
                        <a:rPr lang="tr-TR" baseline="0" dirty="0" smtClean="0"/>
                        <a:t> CTB</a:t>
                      </a:r>
                      <a:endParaRPr lang="tr-TR" dirty="0"/>
                    </a:p>
                  </a:txBody>
                  <a:tcPr/>
                </a:tc>
                <a:tc>
                  <a:txBody>
                    <a:bodyPr/>
                    <a:lstStyle/>
                    <a:p>
                      <a:r>
                        <a:rPr lang="tr-TR" dirty="0" smtClean="0"/>
                        <a:t>% 41</a:t>
                      </a:r>
                      <a:endParaRPr lang="tr-TR" dirty="0"/>
                    </a:p>
                  </a:txBody>
                  <a:tcPr/>
                </a:tc>
                <a:tc>
                  <a:txBody>
                    <a:bodyPr/>
                    <a:lstStyle/>
                    <a:p>
                      <a:r>
                        <a:rPr lang="tr-TR" dirty="0" smtClean="0"/>
                        <a:t>4700 K°</a:t>
                      </a:r>
                      <a:endParaRPr lang="tr-TR" dirty="0"/>
                    </a:p>
                  </a:txBody>
                  <a:tcPr/>
                </a:tc>
              </a:tr>
              <a:tr h="370840">
                <a:tc>
                  <a:txBody>
                    <a:bodyPr/>
                    <a:lstStyle/>
                    <a:p>
                      <a:r>
                        <a:rPr lang="tr-TR" dirty="0" smtClean="0"/>
                        <a:t>1/2 mavi</a:t>
                      </a:r>
                      <a:endParaRPr lang="tr-TR" dirty="0"/>
                    </a:p>
                  </a:txBody>
                  <a:tcPr/>
                </a:tc>
                <a:tc>
                  <a:txBody>
                    <a:bodyPr/>
                    <a:lstStyle/>
                    <a:p>
                      <a:r>
                        <a:rPr lang="tr-TR" dirty="0" smtClean="0"/>
                        <a:t>1/2 CTB</a:t>
                      </a:r>
                      <a:endParaRPr lang="tr-TR" dirty="0"/>
                    </a:p>
                  </a:txBody>
                  <a:tcPr/>
                </a:tc>
                <a:tc>
                  <a:txBody>
                    <a:bodyPr/>
                    <a:lstStyle/>
                    <a:p>
                      <a:r>
                        <a:rPr lang="tr-TR" dirty="0" smtClean="0"/>
                        <a:t>% 52</a:t>
                      </a:r>
                      <a:endParaRPr lang="tr-TR" dirty="0"/>
                    </a:p>
                  </a:txBody>
                  <a:tcPr/>
                </a:tc>
                <a:tc>
                  <a:txBody>
                    <a:bodyPr/>
                    <a:lstStyle/>
                    <a:p>
                      <a:r>
                        <a:rPr lang="tr-TR" dirty="0" smtClean="0"/>
                        <a:t>4100 K°</a:t>
                      </a:r>
                      <a:endParaRPr lang="tr-TR" dirty="0"/>
                    </a:p>
                  </a:txBody>
                  <a:tcPr/>
                </a:tc>
              </a:tr>
              <a:tr h="370840">
                <a:tc>
                  <a:txBody>
                    <a:bodyPr/>
                    <a:lstStyle/>
                    <a:p>
                      <a:r>
                        <a:rPr lang="tr-TR" dirty="0" smtClean="0"/>
                        <a:t>1/3</a:t>
                      </a:r>
                      <a:r>
                        <a:rPr lang="tr-TR" baseline="0" dirty="0" smtClean="0"/>
                        <a:t> mavi</a:t>
                      </a:r>
                      <a:endParaRPr lang="tr-TR" dirty="0"/>
                    </a:p>
                  </a:txBody>
                  <a:tcPr/>
                </a:tc>
                <a:tc>
                  <a:txBody>
                    <a:bodyPr/>
                    <a:lstStyle/>
                    <a:p>
                      <a:r>
                        <a:rPr lang="tr-TR" dirty="0" smtClean="0"/>
                        <a:t>1/3</a:t>
                      </a:r>
                      <a:r>
                        <a:rPr lang="tr-TR" baseline="0" dirty="0" smtClean="0"/>
                        <a:t> </a:t>
                      </a:r>
                      <a:r>
                        <a:rPr lang="tr-TR" dirty="0" smtClean="0"/>
                        <a:t>CTB</a:t>
                      </a:r>
                      <a:endParaRPr lang="tr-TR" dirty="0"/>
                    </a:p>
                  </a:txBody>
                  <a:tcPr/>
                </a:tc>
                <a:tc>
                  <a:txBody>
                    <a:bodyPr/>
                    <a:lstStyle/>
                    <a:p>
                      <a:r>
                        <a:rPr lang="tr-TR" dirty="0" smtClean="0"/>
                        <a:t>% 64</a:t>
                      </a:r>
                      <a:endParaRPr lang="tr-TR" dirty="0"/>
                    </a:p>
                  </a:txBody>
                  <a:tcPr/>
                </a:tc>
                <a:tc>
                  <a:txBody>
                    <a:bodyPr/>
                    <a:lstStyle/>
                    <a:p>
                      <a:r>
                        <a:rPr lang="tr-TR" dirty="0" smtClean="0"/>
                        <a:t>3800 K°</a:t>
                      </a:r>
                      <a:endParaRPr lang="tr-TR" dirty="0"/>
                    </a:p>
                  </a:txBody>
                  <a:tcPr/>
                </a:tc>
              </a:tr>
              <a:tr h="370840">
                <a:tc>
                  <a:txBody>
                    <a:bodyPr/>
                    <a:lstStyle/>
                    <a:p>
                      <a:r>
                        <a:rPr lang="tr-TR" dirty="0" smtClean="0"/>
                        <a:t>1/4 mavi</a:t>
                      </a:r>
                      <a:endParaRPr lang="tr-TR" dirty="0"/>
                    </a:p>
                  </a:txBody>
                  <a:tcPr/>
                </a:tc>
                <a:tc>
                  <a:txBody>
                    <a:bodyPr/>
                    <a:lstStyle/>
                    <a:p>
                      <a:r>
                        <a:rPr lang="tr-TR" dirty="0" smtClean="0"/>
                        <a:t>1/4 CTB</a:t>
                      </a:r>
                      <a:endParaRPr lang="tr-TR" dirty="0"/>
                    </a:p>
                  </a:txBody>
                  <a:tcPr/>
                </a:tc>
                <a:tc>
                  <a:txBody>
                    <a:bodyPr/>
                    <a:lstStyle/>
                    <a:p>
                      <a:r>
                        <a:rPr lang="tr-TR" dirty="0" smtClean="0"/>
                        <a:t>% 74</a:t>
                      </a:r>
                      <a:endParaRPr lang="tr-TR" dirty="0"/>
                    </a:p>
                  </a:txBody>
                  <a:tcPr/>
                </a:tc>
                <a:tc>
                  <a:txBody>
                    <a:bodyPr/>
                    <a:lstStyle/>
                    <a:p>
                      <a:r>
                        <a:rPr lang="tr-TR" dirty="0" smtClean="0"/>
                        <a:t>3500 K°</a:t>
                      </a:r>
                      <a:endParaRPr lang="tr-TR" dirty="0"/>
                    </a:p>
                  </a:txBody>
                  <a:tcPr/>
                </a:tc>
              </a:tr>
              <a:tr h="370840">
                <a:tc>
                  <a:txBody>
                    <a:bodyPr/>
                    <a:lstStyle/>
                    <a:p>
                      <a:r>
                        <a:rPr lang="tr-TR" dirty="0" smtClean="0"/>
                        <a:t>1/8 mavi</a:t>
                      </a:r>
                      <a:endParaRPr lang="tr-TR" dirty="0"/>
                    </a:p>
                  </a:txBody>
                  <a:tcPr/>
                </a:tc>
                <a:tc>
                  <a:txBody>
                    <a:bodyPr/>
                    <a:lstStyle/>
                    <a:p>
                      <a:r>
                        <a:rPr lang="tr-TR" dirty="0" smtClean="0"/>
                        <a:t>1/8 CTB</a:t>
                      </a:r>
                      <a:endParaRPr lang="tr-TR" dirty="0"/>
                    </a:p>
                  </a:txBody>
                  <a:tcPr/>
                </a:tc>
                <a:tc>
                  <a:txBody>
                    <a:bodyPr/>
                    <a:lstStyle/>
                    <a:p>
                      <a:r>
                        <a:rPr lang="tr-TR" dirty="0" smtClean="0"/>
                        <a:t>% 81</a:t>
                      </a:r>
                      <a:endParaRPr lang="tr-TR" dirty="0"/>
                    </a:p>
                  </a:txBody>
                  <a:tcPr/>
                </a:tc>
                <a:tc>
                  <a:txBody>
                    <a:bodyPr/>
                    <a:lstStyle/>
                    <a:p>
                      <a:r>
                        <a:rPr lang="tr-TR" dirty="0" smtClean="0"/>
                        <a:t>3300 K°</a:t>
                      </a:r>
                      <a:endParaRPr lang="tr-TR" dirty="0"/>
                    </a:p>
                  </a:txBody>
                  <a:tcPr/>
                </a:tc>
              </a:tr>
              <a:tr h="370840">
                <a:tc>
                  <a:txBody>
                    <a:bodyPr/>
                    <a:lstStyle/>
                    <a:p>
                      <a:r>
                        <a:rPr lang="tr-TR" dirty="0" smtClean="0"/>
                        <a:t>2 mavi</a:t>
                      </a:r>
                      <a:endParaRPr lang="tr-TR" dirty="0"/>
                    </a:p>
                  </a:txBody>
                  <a:tcPr/>
                </a:tc>
                <a:tc>
                  <a:txBody>
                    <a:bodyPr/>
                    <a:lstStyle/>
                    <a:p>
                      <a:r>
                        <a:rPr lang="tr-TR" dirty="0" smtClean="0"/>
                        <a:t>2 x CTB</a:t>
                      </a:r>
                      <a:endParaRPr lang="tr-TR" dirty="0"/>
                    </a:p>
                  </a:txBody>
                  <a:tcPr/>
                </a:tc>
                <a:tc>
                  <a:txBody>
                    <a:bodyPr/>
                    <a:lstStyle/>
                    <a:p>
                      <a:r>
                        <a:rPr lang="tr-TR" dirty="0" smtClean="0"/>
                        <a:t>% 10</a:t>
                      </a:r>
                      <a:endParaRPr lang="tr-TR" dirty="0"/>
                    </a:p>
                  </a:txBody>
                  <a:tcPr/>
                </a:tc>
                <a:tc>
                  <a:txBody>
                    <a:bodyPr/>
                    <a:lstStyle/>
                    <a:p>
                      <a:r>
                        <a:rPr lang="tr-TR" dirty="0" smtClean="0"/>
                        <a:t>10000 K°</a:t>
                      </a:r>
                      <a:endParaRPr lang="tr-TR" dirty="0"/>
                    </a:p>
                  </a:txBody>
                  <a:tcPr/>
                </a:tc>
              </a:tr>
            </a:tbl>
          </a:graphicData>
        </a:graphic>
      </p:graphicFrame>
      <p:sp>
        <p:nvSpPr>
          <p:cNvPr id="5" name="4 Metin kutusu"/>
          <p:cNvSpPr txBox="1"/>
          <p:nvPr/>
        </p:nvSpPr>
        <p:spPr>
          <a:xfrm>
            <a:off x="1043608" y="5949280"/>
            <a:ext cx="7200800" cy="646331"/>
          </a:xfrm>
          <a:prstGeom prst="rect">
            <a:avLst/>
          </a:prstGeom>
          <a:noFill/>
        </p:spPr>
        <p:txBody>
          <a:bodyPr wrap="square" rtlCol="0">
            <a:spAutoFit/>
          </a:bodyPr>
          <a:lstStyle/>
          <a:p>
            <a:r>
              <a:rPr lang="tr-TR" dirty="0" smtClean="0"/>
              <a:t>NOT: ışık geçirme oranları </a:t>
            </a:r>
            <a:r>
              <a:rPr lang="tr-TR" smtClean="0"/>
              <a:t>ve 3200’ü </a:t>
            </a:r>
            <a:r>
              <a:rPr lang="tr-TR" dirty="0" smtClean="0"/>
              <a:t>dönüştürdüğü ışık ısısı üretici firmaya göre küçük değişiklikler gösterebilir.</a:t>
            </a: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Turuncu renk düzeltme filtreleri:</a:t>
            </a:r>
          </a:p>
          <a:p>
            <a:pPr>
              <a:buNone/>
            </a:pPr>
            <a:endParaRPr lang="tr-TR" dirty="0" smtClean="0"/>
          </a:p>
          <a:p>
            <a:pPr>
              <a:buNone/>
            </a:pPr>
            <a:r>
              <a:rPr lang="tr-TR" dirty="0" smtClean="0"/>
              <a:t>	</a:t>
            </a:r>
            <a:r>
              <a:rPr lang="tr-TR" sz="2800" dirty="0" smtClean="0"/>
              <a:t>5600 Kelvin ışık veren gün ışığı projektörleri kullanıyorsanız bu filtreleri taktığınızda projektörden gelen ışığın ısısı 3200 Kelvin’e düşer. </a:t>
            </a:r>
          </a:p>
          <a:p>
            <a:pPr>
              <a:buNone/>
            </a:pPr>
            <a:endParaRPr lang="tr-TR"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1"/>
            <a:ext cx="8229600" cy="4349080"/>
          </a:xfrm>
        </p:spPr>
        <p:txBody>
          <a:bodyPr/>
          <a:lstStyle/>
          <a:p>
            <a:pPr>
              <a:buNone/>
            </a:pPr>
            <a:r>
              <a:rPr lang="tr-TR" dirty="0" smtClean="0"/>
              <a:t>Turuncu renk düzeltme filtreleri türleri:</a:t>
            </a:r>
          </a:p>
          <a:p>
            <a:pPr>
              <a:buNone/>
            </a:pPr>
            <a:endParaRPr lang="tr-TR" dirty="0" smtClean="0"/>
          </a:p>
        </p:txBody>
      </p:sp>
      <p:graphicFrame>
        <p:nvGraphicFramePr>
          <p:cNvPr id="4" name="3 Tablo"/>
          <p:cNvGraphicFramePr>
            <a:graphicFrameLocks noGrp="1"/>
          </p:cNvGraphicFramePr>
          <p:nvPr/>
        </p:nvGraphicFramePr>
        <p:xfrm>
          <a:off x="1259632" y="2492896"/>
          <a:ext cx="6096000" cy="32359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r>
                        <a:rPr lang="tr-TR" dirty="0" smtClean="0"/>
                        <a:t>Filtre cinsi</a:t>
                      </a:r>
                      <a:endParaRPr lang="tr-TR" dirty="0"/>
                    </a:p>
                  </a:txBody>
                  <a:tcPr/>
                </a:tc>
                <a:tc>
                  <a:txBody>
                    <a:bodyPr/>
                    <a:lstStyle/>
                    <a:p>
                      <a:r>
                        <a:rPr lang="tr-TR" dirty="0" smtClean="0"/>
                        <a:t>Uluslararası karşılığı</a:t>
                      </a:r>
                      <a:endParaRPr lang="tr-TR" dirty="0"/>
                    </a:p>
                  </a:txBody>
                  <a:tcPr/>
                </a:tc>
                <a:tc>
                  <a:txBody>
                    <a:bodyPr/>
                    <a:lstStyle/>
                    <a:p>
                      <a:r>
                        <a:rPr lang="tr-TR" dirty="0" smtClean="0"/>
                        <a:t>Işık geçirme oranı</a:t>
                      </a:r>
                      <a:endParaRPr lang="tr-TR" dirty="0"/>
                    </a:p>
                  </a:txBody>
                  <a:tcPr/>
                </a:tc>
                <a:tc>
                  <a:txBody>
                    <a:bodyPr/>
                    <a:lstStyle/>
                    <a:p>
                      <a:r>
                        <a:rPr lang="tr-TR" dirty="0" smtClean="0"/>
                        <a:t>5600’ü neye dönüştürür</a:t>
                      </a:r>
                      <a:endParaRPr lang="tr-TR" dirty="0"/>
                    </a:p>
                  </a:txBody>
                  <a:tcPr/>
                </a:tc>
              </a:tr>
              <a:tr h="370840">
                <a:tc>
                  <a:txBody>
                    <a:bodyPr/>
                    <a:lstStyle/>
                    <a:p>
                      <a:r>
                        <a:rPr lang="tr-TR" dirty="0" smtClean="0"/>
                        <a:t>Tam turuncu</a:t>
                      </a:r>
                      <a:endParaRPr lang="tr-TR" dirty="0"/>
                    </a:p>
                  </a:txBody>
                  <a:tcPr/>
                </a:tc>
                <a:tc>
                  <a:txBody>
                    <a:bodyPr/>
                    <a:lstStyle/>
                    <a:p>
                      <a:r>
                        <a:rPr lang="tr-TR" dirty="0" smtClean="0"/>
                        <a:t>CTO</a:t>
                      </a:r>
                      <a:endParaRPr lang="tr-TR" dirty="0"/>
                    </a:p>
                  </a:txBody>
                  <a:tcPr/>
                </a:tc>
                <a:tc>
                  <a:txBody>
                    <a:bodyPr/>
                    <a:lstStyle/>
                    <a:p>
                      <a:r>
                        <a:rPr lang="tr-TR" dirty="0" smtClean="0"/>
                        <a:t>% 36</a:t>
                      </a:r>
                      <a:endParaRPr lang="tr-TR" dirty="0"/>
                    </a:p>
                  </a:txBody>
                  <a:tcPr/>
                </a:tc>
                <a:tc>
                  <a:txBody>
                    <a:bodyPr/>
                    <a:lstStyle/>
                    <a:p>
                      <a:r>
                        <a:rPr lang="tr-TR" dirty="0" smtClean="0"/>
                        <a:t>3200 K°</a:t>
                      </a:r>
                      <a:endParaRPr lang="tr-TR" dirty="0"/>
                    </a:p>
                  </a:txBody>
                  <a:tcPr/>
                </a:tc>
              </a:tr>
              <a:tr h="370840">
                <a:tc>
                  <a:txBody>
                    <a:bodyPr/>
                    <a:lstStyle/>
                    <a:p>
                      <a:r>
                        <a:rPr lang="tr-TR" dirty="0" smtClean="0"/>
                        <a:t>3/4</a:t>
                      </a:r>
                      <a:r>
                        <a:rPr lang="tr-TR" baseline="0" dirty="0" smtClean="0"/>
                        <a:t> </a:t>
                      </a:r>
                      <a:r>
                        <a:rPr lang="tr-TR" dirty="0" smtClean="0"/>
                        <a:t>turuncu</a:t>
                      </a:r>
                      <a:endParaRPr lang="tr-TR" dirty="0"/>
                    </a:p>
                  </a:txBody>
                  <a:tcPr/>
                </a:tc>
                <a:tc>
                  <a:txBody>
                    <a:bodyPr/>
                    <a:lstStyle/>
                    <a:p>
                      <a:r>
                        <a:rPr lang="tr-TR" dirty="0" smtClean="0"/>
                        <a:t>3/4</a:t>
                      </a:r>
                      <a:r>
                        <a:rPr lang="tr-TR" baseline="0" dirty="0" smtClean="0"/>
                        <a:t> CTO</a:t>
                      </a:r>
                      <a:endParaRPr lang="tr-TR" dirty="0"/>
                    </a:p>
                  </a:txBody>
                  <a:tcPr/>
                </a:tc>
                <a:tc>
                  <a:txBody>
                    <a:bodyPr/>
                    <a:lstStyle/>
                    <a:p>
                      <a:r>
                        <a:rPr lang="tr-TR" dirty="0" smtClean="0"/>
                        <a:t>% 47</a:t>
                      </a:r>
                      <a:endParaRPr lang="tr-TR" dirty="0"/>
                    </a:p>
                  </a:txBody>
                  <a:tcPr/>
                </a:tc>
                <a:tc>
                  <a:txBody>
                    <a:bodyPr/>
                    <a:lstStyle/>
                    <a:p>
                      <a:r>
                        <a:rPr lang="tr-TR" dirty="0" smtClean="0"/>
                        <a:t>3300 K°</a:t>
                      </a:r>
                      <a:endParaRPr lang="tr-TR" dirty="0"/>
                    </a:p>
                  </a:txBody>
                  <a:tcPr/>
                </a:tc>
              </a:tr>
              <a:tr h="370840">
                <a:tc>
                  <a:txBody>
                    <a:bodyPr/>
                    <a:lstStyle/>
                    <a:p>
                      <a:r>
                        <a:rPr lang="tr-TR" dirty="0" smtClean="0"/>
                        <a:t>1/2 turuncu</a:t>
                      </a:r>
                      <a:endParaRPr lang="tr-TR" dirty="0"/>
                    </a:p>
                  </a:txBody>
                  <a:tcPr/>
                </a:tc>
                <a:tc>
                  <a:txBody>
                    <a:bodyPr/>
                    <a:lstStyle/>
                    <a:p>
                      <a:r>
                        <a:rPr lang="tr-TR" dirty="0" smtClean="0"/>
                        <a:t>1/2 CTO</a:t>
                      </a:r>
                      <a:endParaRPr lang="tr-TR" dirty="0"/>
                    </a:p>
                  </a:txBody>
                  <a:tcPr/>
                </a:tc>
                <a:tc>
                  <a:txBody>
                    <a:bodyPr/>
                    <a:lstStyle/>
                    <a:p>
                      <a:r>
                        <a:rPr lang="tr-TR" dirty="0" smtClean="0"/>
                        <a:t>% 58</a:t>
                      </a:r>
                      <a:endParaRPr lang="tr-TR" dirty="0"/>
                    </a:p>
                  </a:txBody>
                  <a:tcPr/>
                </a:tc>
                <a:tc>
                  <a:txBody>
                    <a:bodyPr/>
                    <a:lstStyle/>
                    <a:p>
                      <a:r>
                        <a:rPr lang="tr-TR" dirty="0" smtClean="0"/>
                        <a:t>3500 K°</a:t>
                      </a:r>
                      <a:endParaRPr lang="tr-TR" dirty="0"/>
                    </a:p>
                  </a:txBody>
                  <a:tcPr/>
                </a:tc>
              </a:tr>
              <a:tr h="370840">
                <a:tc>
                  <a:txBody>
                    <a:bodyPr/>
                    <a:lstStyle/>
                    <a:p>
                      <a:r>
                        <a:rPr lang="tr-TR" dirty="0" smtClean="0"/>
                        <a:t>1/3</a:t>
                      </a:r>
                      <a:r>
                        <a:rPr lang="tr-TR" baseline="0" dirty="0" smtClean="0"/>
                        <a:t> </a:t>
                      </a:r>
                      <a:r>
                        <a:rPr lang="tr-TR" dirty="0" smtClean="0"/>
                        <a:t>turuncu</a:t>
                      </a:r>
                      <a:endParaRPr lang="tr-TR" dirty="0"/>
                    </a:p>
                  </a:txBody>
                  <a:tcPr/>
                </a:tc>
                <a:tc>
                  <a:txBody>
                    <a:bodyPr/>
                    <a:lstStyle/>
                    <a:p>
                      <a:r>
                        <a:rPr lang="tr-TR" dirty="0" smtClean="0"/>
                        <a:t>1/3</a:t>
                      </a:r>
                      <a:r>
                        <a:rPr lang="tr-TR" baseline="0" dirty="0" smtClean="0"/>
                        <a:t> </a:t>
                      </a:r>
                      <a:r>
                        <a:rPr lang="tr-TR" dirty="0" smtClean="0"/>
                        <a:t>CTO</a:t>
                      </a:r>
                      <a:endParaRPr lang="tr-TR" dirty="0"/>
                    </a:p>
                  </a:txBody>
                  <a:tcPr/>
                </a:tc>
                <a:tc>
                  <a:txBody>
                    <a:bodyPr/>
                    <a:lstStyle/>
                    <a:p>
                      <a:r>
                        <a:rPr lang="tr-TR" dirty="0" smtClean="0"/>
                        <a:t>% 73</a:t>
                      </a:r>
                      <a:endParaRPr lang="tr-TR" dirty="0"/>
                    </a:p>
                  </a:txBody>
                  <a:tcPr/>
                </a:tc>
                <a:tc>
                  <a:txBody>
                    <a:bodyPr/>
                    <a:lstStyle/>
                    <a:p>
                      <a:r>
                        <a:rPr lang="tr-TR" dirty="0" smtClean="0"/>
                        <a:t>4100 K°</a:t>
                      </a:r>
                      <a:endParaRPr lang="tr-TR" dirty="0"/>
                    </a:p>
                  </a:txBody>
                  <a:tcPr/>
                </a:tc>
              </a:tr>
              <a:tr h="370840">
                <a:tc>
                  <a:txBody>
                    <a:bodyPr/>
                    <a:lstStyle/>
                    <a:p>
                      <a:r>
                        <a:rPr lang="tr-TR" dirty="0" smtClean="0"/>
                        <a:t>1/4 turuncu</a:t>
                      </a:r>
                      <a:endParaRPr lang="tr-TR" dirty="0"/>
                    </a:p>
                  </a:txBody>
                  <a:tcPr/>
                </a:tc>
                <a:tc>
                  <a:txBody>
                    <a:bodyPr/>
                    <a:lstStyle/>
                    <a:p>
                      <a:r>
                        <a:rPr lang="tr-TR" dirty="0" smtClean="0"/>
                        <a:t>1/4 CTO</a:t>
                      </a:r>
                      <a:endParaRPr lang="tr-TR" dirty="0"/>
                    </a:p>
                  </a:txBody>
                  <a:tcPr/>
                </a:tc>
                <a:tc>
                  <a:txBody>
                    <a:bodyPr/>
                    <a:lstStyle/>
                    <a:p>
                      <a:r>
                        <a:rPr lang="tr-TR" dirty="0" smtClean="0"/>
                        <a:t>% 81</a:t>
                      </a:r>
                      <a:endParaRPr lang="tr-TR" dirty="0"/>
                    </a:p>
                  </a:txBody>
                  <a:tcPr/>
                </a:tc>
                <a:tc>
                  <a:txBody>
                    <a:bodyPr/>
                    <a:lstStyle/>
                    <a:p>
                      <a:r>
                        <a:rPr lang="tr-TR" dirty="0" smtClean="0"/>
                        <a:t>4700 K°</a:t>
                      </a:r>
                      <a:endParaRPr lang="tr-TR" dirty="0"/>
                    </a:p>
                  </a:txBody>
                  <a:tcPr/>
                </a:tc>
              </a:tr>
              <a:tr h="370840">
                <a:tc>
                  <a:txBody>
                    <a:bodyPr/>
                    <a:lstStyle/>
                    <a:p>
                      <a:r>
                        <a:rPr lang="tr-TR" dirty="0" smtClean="0"/>
                        <a:t>1/8 turuncu</a:t>
                      </a:r>
                      <a:endParaRPr lang="tr-TR" dirty="0"/>
                    </a:p>
                  </a:txBody>
                  <a:tcPr/>
                </a:tc>
                <a:tc>
                  <a:txBody>
                    <a:bodyPr/>
                    <a:lstStyle/>
                    <a:p>
                      <a:r>
                        <a:rPr lang="tr-TR" dirty="0" smtClean="0"/>
                        <a:t>1/8 CTO</a:t>
                      </a:r>
                      <a:endParaRPr lang="tr-TR" dirty="0"/>
                    </a:p>
                  </a:txBody>
                  <a:tcPr/>
                </a:tc>
                <a:tc>
                  <a:txBody>
                    <a:bodyPr/>
                    <a:lstStyle/>
                    <a:p>
                      <a:r>
                        <a:rPr lang="tr-TR" dirty="0" smtClean="0"/>
                        <a:t>% 92</a:t>
                      </a:r>
                      <a:endParaRPr lang="tr-TR" dirty="0"/>
                    </a:p>
                  </a:txBody>
                  <a:tcPr/>
                </a:tc>
                <a:tc>
                  <a:txBody>
                    <a:bodyPr/>
                    <a:lstStyle/>
                    <a:p>
                      <a:r>
                        <a:rPr lang="tr-TR" dirty="0" smtClean="0"/>
                        <a:t>5000 K°</a:t>
                      </a:r>
                      <a:endParaRPr lang="tr-TR" dirty="0"/>
                    </a:p>
                  </a:txBody>
                  <a:tcPr/>
                </a:tc>
              </a:tr>
              <a:tr h="370840">
                <a:tc>
                  <a:txBody>
                    <a:bodyPr/>
                    <a:lstStyle/>
                    <a:p>
                      <a:r>
                        <a:rPr lang="tr-TR" dirty="0" smtClean="0"/>
                        <a:t>2 turuncu</a:t>
                      </a:r>
                      <a:endParaRPr lang="tr-TR" dirty="0"/>
                    </a:p>
                  </a:txBody>
                  <a:tcPr/>
                </a:tc>
                <a:tc>
                  <a:txBody>
                    <a:bodyPr/>
                    <a:lstStyle/>
                    <a:p>
                      <a:r>
                        <a:rPr lang="tr-TR" dirty="0" smtClean="0"/>
                        <a:t>2 x CTO</a:t>
                      </a:r>
                      <a:endParaRPr lang="tr-TR" dirty="0"/>
                    </a:p>
                  </a:txBody>
                  <a:tcPr/>
                </a:tc>
                <a:tc>
                  <a:txBody>
                    <a:bodyPr/>
                    <a:lstStyle/>
                    <a:p>
                      <a:r>
                        <a:rPr lang="tr-TR" dirty="0" smtClean="0"/>
                        <a:t>% 23</a:t>
                      </a:r>
                      <a:endParaRPr lang="tr-TR" dirty="0"/>
                    </a:p>
                  </a:txBody>
                  <a:tcPr/>
                </a:tc>
                <a:tc>
                  <a:txBody>
                    <a:bodyPr/>
                    <a:lstStyle/>
                    <a:p>
                      <a:r>
                        <a:rPr lang="tr-TR" dirty="0" smtClean="0"/>
                        <a:t>1250 K°</a:t>
                      </a:r>
                      <a:endParaRPr lang="tr-TR" dirty="0"/>
                    </a:p>
                  </a:txBody>
                  <a:tcPr/>
                </a:tc>
              </a:tr>
            </a:tbl>
          </a:graphicData>
        </a:graphic>
      </p:graphicFrame>
      <p:sp>
        <p:nvSpPr>
          <p:cNvPr id="5" name="4 Metin kutusu"/>
          <p:cNvSpPr txBox="1"/>
          <p:nvPr/>
        </p:nvSpPr>
        <p:spPr>
          <a:xfrm>
            <a:off x="1043608" y="5949280"/>
            <a:ext cx="7200800" cy="646331"/>
          </a:xfrm>
          <a:prstGeom prst="rect">
            <a:avLst/>
          </a:prstGeom>
          <a:noFill/>
        </p:spPr>
        <p:txBody>
          <a:bodyPr wrap="square" rtlCol="0">
            <a:spAutoFit/>
          </a:bodyPr>
          <a:lstStyle/>
          <a:p>
            <a:r>
              <a:rPr lang="tr-TR" dirty="0" smtClean="0"/>
              <a:t>NOT: ışık geçirme oranları ve 5600’ü dönüştürdüğü ışık ısısı üretici firmaya göre küçük değişiklikler gösterebilir.</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Nötr Yoğunluk </a:t>
            </a:r>
            <a:br>
              <a:rPr lang="tr-TR" dirty="0" smtClean="0"/>
            </a:br>
            <a:r>
              <a:rPr lang="tr-TR" dirty="0" smtClean="0"/>
              <a:t>(</a:t>
            </a:r>
            <a:r>
              <a:rPr lang="tr-TR" dirty="0" err="1" smtClean="0"/>
              <a:t>Neutral</a:t>
            </a:r>
            <a:r>
              <a:rPr lang="tr-TR" dirty="0" smtClean="0"/>
              <a:t> </a:t>
            </a:r>
            <a:r>
              <a:rPr lang="tr-TR" dirty="0" err="1" smtClean="0"/>
              <a:t>Density</a:t>
            </a:r>
            <a:r>
              <a:rPr lang="tr-TR" dirty="0" smtClean="0"/>
              <a:t> – ND) Filtreler </a:t>
            </a:r>
          </a:p>
        </p:txBody>
      </p:sp>
      <p:sp>
        <p:nvSpPr>
          <p:cNvPr id="3" name="2 İçerik Yer Tutucusu"/>
          <p:cNvSpPr>
            <a:spLocks noGrp="1"/>
          </p:cNvSpPr>
          <p:nvPr>
            <p:ph idx="1"/>
          </p:nvPr>
        </p:nvSpPr>
        <p:spPr/>
        <p:txBody>
          <a:bodyPr>
            <a:normAutofit lnSpcReduction="10000"/>
          </a:bodyPr>
          <a:lstStyle/>
          <a:p>
            <a:pPr>
              <a:buNone/>
            </a:pPr>
            <a:r>
              <a:rPr lang="tr-TR" dirty="0" smtClean="0"/>
              <a:t>	Işığın şiddetini (lüks değerini), renk ısısını değiştirmeden azaltmak için kullanılır. </a:t>
            </a:r>
          </a:p>
          <a:p>
            <a:pPr>
              <a:buNone/>
            </a:pPr>
            <a:endParaRPr lang="tr-TR" sz="1400" dirty="0" smtClean="0"/>
          </a:p>
          <a:p>
            <a:pPr>
              <a:buNone/>
            </a:pPr>
            <a:r>
              <a:rPr lang="tr-TR" dirty="0" smtClean="0"/>
              <a:t>	</a:t>
            </a:r>
            <a:r>
              <a:rPr lang="tr-TR" sz="2400" dirty="0" smtClean="0"/>
              <a:t>ND filtre çeşitleri:</a:t>
            </a:r>
          </a:p>
          <a:p>
            <a:pPr>
              <a:buNone/>
            </a:pPr>
            <a:endParaRPr lang="tr-TR" sz="2400" dirty="0" smtClean="0"/>
          </a:p>
          <a:p>
            <a:pPr>
              <a:buNone/>
            </a:pPr>
            <a:endParaRPr lang="tr-TR" sz="2400" dirty="0" smtClean="0"/>
          </a:p>
          <a:p>
            <a:pPr>
              <a:buNone/>
            </a:pPr>
            <a:endParaRPr lang="tr-TR" sz="2400" dirty="0" smtClean="0"/>
          </a:p>
          <a:p>
            <a:pPr>
              <a:buNone/>
            </a:pPr>
            <a:endParaRPr lang="tr-TR" sz="2400" dirty="0" smtClean="0"/>
          </a:p>
          <a:p>
            <a:pPr>
              <a:buNone/>
            </a:pPr>
            <a:endParaRPr lang="tr-TR" sz="2400" dirty="0" smtClean="0"/>
          </a:p>
          <a:p>
            <a:pPr>
              <a:buNone/>
            </a:pPr>
            <a:r>
              <a:rPr lang="tr-TR" sz="2400" dirty="0" smtClean="0"/>
              <a:t>     Yukarıda yazılı değerler dışında da ND filtreler bulunabilir.</a:t>
            </a:r>
          </a:p>
          <a:p>
            <a:pPr>
              <a:buNone/>
            </a:pPr>
            <a:endParaRPr lang="tr-TR" sz="2400" dirty="0" smtClean="0"/>
          </a:p>
          <a:p>
            <a:pPr>
              <a:buNone/>
            </a:pPr>
            <a:endParaRPr lang="tr-TR" sz="2400" dirty="0"/>
          </a:p>
        </p:txBody>
      </p:sp>
      <p:graphicFrame>
        <p:nvGraphicFramePr>
          <p:cNvPr id="4" name="3 Tablo"/>
          <p:cNvGraphicFramePr>
            <a:graphicFrameLocks noGrp="1"/>
          </p:cNvGraphicFramePr>
          <p:nvPr/>
        </p:nvGraphicFramePr>
        <p:xfrm>
          <a:off x="1187624" y="3356992"/>
          <a:ext cx="6096000" cy="18542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tr-TR" dirty="0" smtClean="0"/>
                        <a:t>Filtre cinsi</a:t>
                      </a:r>
                      <a:endParaRPr lang="tr-TR" dirty="0"/>
                    </a:p>
                  </a:txBody>
                  <a:tcPr/>
                </a:tc>
                <a:tc>
                  <a:txBody>
                    <a:bodyPr/>
                    <a:lstStyle/>
                    <a:p>
                      <a:r>
                        <a:rPr lang="tr-TR" dirty="0" smtClean="0"/>
                        <a:t>Işık geçirme oranı</a:t>
                      </a:r>
                      <a:endParaRPr lang="tr-TR" dirty="0"/>
                    </a:p>
                  </a:txBody>
                  <a:tcPr/>
                </a:tc>
                <a:tc>
                  <a:txBody>
                    <a:bodyPr/>
                    <a:lstStyle/>
                    <a:p>
                      <a:r>
                        <a:rPr lang="tr-TR" dirty="0" smtClean="0"/>
                        <a:t>Diyaframa etkisi</a:t>
                      </a:r>
                      <a:endParaRPr lang="tr-TR" dirty="0"/>
                    </a:p>
                  </a:txBody>
                  <a:tcPr/>
                </a:tc>
              </a:tr>
              <a:tr h="370840">
                <a:tc>
                  <a:txBody>
                    <a:bodyPr/>
                    <a:lstStyle/>
                    <a:p>
                      <a:r>
                        <a:rPr lang="tr-TR" dirty="0" smtClean="0"/>
                        <a:t>ND 1,5</a:t>
                      </a:r>
                      <a:endParaRPr lang="tr-TR" dirty="0"/>
                    </a:p>
                  </a:txBody>
                  <a:tcPr/>
                </a:tc>
                <a:tc>
                  <a:txBody>
                    <a:bodyPr/>
                    <a:lstStyle/>
                    <a:p>
                      <a:r>
                        <a:rPr lang="tr-TR" dirty="0" smtClean="0"/>
                        <a:t>%70</a:t>
                      </a:r>
                      <a:endParaRPr lang="tr-TR" dirty="0"/>
                    </a:p>
                  </a:txBody>
                  <a:tcPr/>
                </a:tc>
                <a:tc>
                  <a:txBody>
                    <a:bodyPr/>
                    <a:lstStyle/>
                    <a:p>
                      <a:r>
                        <a:rPr lang="tr-TR" dirty="0" smtClean="0"/>
                        <a:t>½ </a:t>
                      </a:r>
                      <a:r>
                        <a:rPr lang="tr-TR" baseline="0" dirty="0" smtClean="0"/>
                        <a:t> stop</a:t>
                      </a:r>
                      <a:endParaRPr lang="tr-TR" dirty="0"/>
                    </a:p>
                  </a:txBody>
                  <a:tcPr/>
                </a:tc>
              </a:tr>
              <a:tr h="370840">
                <a:tc>
                  <a:txBody>
                    <a:bodyPr/>
                    <a:lstStyle/>
                    <a:p>
                      <a:r>
                        <a:rPr lang="tr-TR" dirty="0" smtClean="0"/>
                        <a:t>ND 3</a:t>
                      </a:r>
                      <a:endParaRPr lang="tr-TR" dirty="0"/>
                    </a:p>
                  </a:txBody>
                  <a:tcPr/>
                </a:tc>
                <a:tc>
                  <a:txBody>
                    <a:bodyPr/>
                    <a:lstStyle/>
                    <a:p>
                      <a:r>
                        <a:rPr lang="tr-TR" dirty="0" smtClean="0"/>
                        <a:t>%50</a:t>
                      </a:r>
                      <a:endParaRPr lang="tr-TR" dirty="0"/>
                    </a:p>
                  </a:txBody>
                  <a:tcPr/>
                </a:tc>
                <a:tc>
                  <a:txBody>
                    <a:bodyPr/>
                    <a:lstStyle/>
                    <a:p>
                      <a:pPr>
                        <a:buAutoNum type="arabicPlain"/>
                      </a:pPr>
                      <a:r>
                        <a:rPr lang="tr-TR" baseline="0" dirty="0" smtClean="0"/>
                        <a:t> </a:t>
                      </a:r>
                      <a:r>
                        <a:rPr lang="tr-TR" dirty="0" smtClean="0"/>
                        <a:t>stop</a:t>
                      </a:r>
                      <a:endParaRPr lang="tr-TR" dirty="0"/>
                    </a:p>
                  </a:txBody>
                  <a:tcPr/>
                </a:tc>
              </a:tr>
              <a:tr h="370840">
                <a:tc>
                  <a:txBody>
                    <a:bodyPr/>
                    <a:lstStyle/>
                    <a:p>
                      <a:r>
                        <a:rPr lang="tr-TR" dirty="0" smtClean="0"/>
                        <a:t>ND 6</a:t>
                      </a:r>
                      <a:endParaRPr lang="tr-TR" dirty="0"/>
                    </a:p>
                  </a:txBody>
                  <a:tcPr/>
                </a:tc>
                <a:tc>
                  <a:txBody>
                    <a:bodyPr/>
                    <a:lstStyle/>
                    <a:p>
                      <a:r>
                        <a:rPr lang="tr-TR" dirty="0" smtClean="0"/>
                        <a:t>%25</a:t>
                      </a:r>
                      <a:endParaRPr lang="tr-TR" dirty="0"/>
                    </a:p>
                  </a:txBody>
                  <a:tcPr/>
                </a:tc>
                <a:tc>
                  <a:txBody>
                    <a:bodyPr/>
                    <a:lstStyle/>
                    <a:p>
                      <a:r>
                        <a:rPr lang="tr-TR" dirty="0" smtClean="0"/>
                        <a:t>2 stop</a:t>
                      </a:r>
                      <a:endParaRPr lang="tr-TR" dirty="0"/>
                    </a:p>
                  </a:txBody>
                  <a:tcPr/>
                </a:tc>
              </a:tr>
              <a:tr h="370840">
                <a:tc>
                  <a:txBody>
                    <a:bodyPr/>
                    <a:lstStyle/>
                    <a:p>
                      <a:r>
                        <a:rPr lang="tr-TR" dirty="0" smtClean="0"/>
                        <a:t>ND 9</a:t>
                      </a:r>
                      <a:endParaRPr lang="tr-TR" dirty="0"/>
                    </a:p>
                  </a:txBody>
                  <a:tcPr/>
                </a:tc>
                <a:tc>
                  <a:txBody>
                    <a:bodyPr/>
                    <a:lstStyle/>
                    <a:p>
                      <a:r>
                        <a:rPr lang="tr-TR" dirty="0" smtClean="0"/>
                        <a:t>%12</a:t>
                      </a:r>
                      <a:endParaRPr lang="tr-TR" dirty="0"/>
                    </a:p>
                  </a:txBody>
                  <a:tcPr/>
                </a:tc>
                <a:tc>
                  <a:txBody>
                    <a:bodyPr/>
                    <a:lstStyle/>
                    <a:p>
                      <a:r>
                        <a:rPr lang="tr-TR" dirty="0" smtClean="0"/>
                        <a:t>3 stop</a:t>
                      </a:r>
                      <a:endParaRPr lang="tr-TR" dirty="0"/>
                    </a:p>
                  </a:txBody>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Dağıtıcı Filtreler</a:t>
            </a:r>
            <a:br>
              <a:rPr lang="tr-TR" dirty="0" smtClean="0"/>
            </a:br>
            <a:r>
              <a:rPr lang="tr-TR" dirty="0" smtClean="0"/>
              <a:t>(Difüzyon Filtresi)</a:t>
            </a:r>
            <a:endParaRPr lang="tr-TR" dirty="0"/>
          </a:p>
        </p:txBody>
      </p:sp>
      <p:sp>
        <p:nvSpPr>
          <p:cNvPr id="3" name="2 İçerik Yer Tutucusu"/>
          <p:cNvSpPr>
            <a:spLocks noGrp="1"/>
          </p:cNvSpPr>
          <p:nvPr>
            <p:ph idx="1"/>
          </p:nvPr>
        </p:nvSpPr>
        <p:spPr/>
        <p:txBody>
          <a:bodyPr/>
          <a:lstStyle/>
          <a:p>
            <a:pPr lvl="1">
              <a:buNone/>
            </a:pPr>
            <a:r>
              <a:rPr lang="tr-TR" dirty="0" smtClean="0"/>
              <a:t>	</a:t>
            </a:r>
          </a:p>
          <a:p>
            <a:pPr lvl="1">
              <a:buNone/>
            </a:pPr>
            <a:r>
              <a:rPr lang="tr-TR" dirty="0" smtClean="0"/>
              <a:t>	Yine renk ısısını değiştirmeden mevcut ışığı yumuşatmak, dağılarak yayılmasını sağlamak amacıyla kullanılır.</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Kombine Filtreler</a:t>
            </a:r>
            <a:endParaRPr lang="tr-TR" dirty="0"/>
          </a:p>
        </p:txBody>
      </p:sp>
      <p:sp>
        <p:nvSpPr>
          <p:cNvPr id="3" name="2 İçerik Yer Tutucusu"/>
          <p:cNvSpPr>
            <a:spLocks noGrp="1"/>
          </p:cNvSpPr>
          <p:nvPr>
            <p:ph idx="1"/>
          </p:nvPr>
        </p:nvSpPr>
        <p:spPr/>
        <p:txBody>
          <a:bodyPr/>
          <a:lstStyle/>
          <a:p>
            <a:pPr lvl="1">
              <a:buNone/>
            </a:pPr>
            <a:r>
              <a:rPr lang="tr-TR" dirty="0" smtClean="0"/>
              <a:t>	Işık kurma süresini azaltmak amacıyla renk düzeltme, nötr yoğunluk ya da difüzyon filtrelerinden ikisinin ya da üçünün özelliğini taşıyan filtrelerdir. Çok çeşitlidirler.</a:t>
            </a: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UV Filtreleri</a:t>
            </a:r>
            <a:endParaRPr lang="tr-TR" dirty="0"/>
          </a:p>
        </p:txBody>
      </p:sp>
      <p:sp>
        <p:nvSpPr>
          <p:cNvPr id="3" name="2 İçerik Yer Tutucusu"/>
          <p:cNvSpPr>
            <a:spLocks noGrp="1"/>
          </p:cNvSpPr>
          <p:nvPr>
            <p:ph idx="1"/>
          </p:nvPr>
        </p:nvSpPr>
        <p:spPr/>
        <p:txBody>
          <a:bodyPr/>
          <a:lstStyle/>
          <a:p>
            <a:pPr lvl="1">
              <a:buNone/>
            </a:pPr>
            <a:r>
              <a:rPr lang="tr-TR" dirty="0" smtClean="0"/>
              <a:t>	Uzun süre projektör ışığı altında çalışan insanları zararlı UV ışınlarından korumak amacıyla üretilmişlerdir. </a:t>
            </a: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Renk Filtreleri</a:t>
            </a:r>
            <a:endParaRPr lang="tr-TR" dirty="0"/>
          </a:p>
        </p:txBody>
      </p:sp>
      <p:sp>
        <p:nvSpPr>
          <p:cNvPr id="3" name="2 İçerik Yer Tutucusu"/>
          <p:cNvSpPr>
            <a:spLocks noGrp="1"/>
          </p:cNvSpPr>
          <p:nvPr>
            <p:ph idx="1"/>
          </p:nvPr>
        </p:nvSpPr>
        <p:spPr/>
        <p:txBody>
          <a:bodyPr/>
          <a:lstStyle/>
          <a:p>
            <a:pPr lvl="1">
              <a:buNone/>
            </a:pPr>
            <a:r>
              <a:rPr lang="tr-TR" dirty="0" smtClean="0"/>
              <a:t>	Dramatik etki yaratmak amacıyla mekâna belirli bir rengin hakim olmasını sağlamak amacıyla kullanılırlar. </a:t>
            </a:r>
          </a:p>
          <a:p>
            <a:pPr lvl="1">
              <a:buNone/>
            </a:pPr>
            <a:r>
              <a:rPr lang="tr-TR" dirty="0" smtClean="0"/>
              <a:t>	Çok çeşitli renklerde üretilirler.</a:t>
            </a:r>
          </a:p>
          <a:p>
            <a:pPr lvl="1">
              <a:buNone/>
            </a:pPr>
            <a:r>
              <a:rPr lang="tr-TR" dirty="0" smtClean="0"/>
              <a:t>	Sözgelimi tüm mekânın kırmızı görünmesini istiyorsak, ışıkların önüne kırmızı filtreler koyarız. </a:t>
            </a: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endParaRPr lang="tr-TR" dirty="0"/>
          </a:p>
        </p:txBody>
      </p:sp>
      <p:sp>
        <p:nvSpPr>
          <p:cNvPr id="3" name="2 İçerik Yer Tutucusu"/>
          <p:cNvSpPr>
            <a:spLocks noGrp="1"/>
          </p:cNvSpPr>
          <p:nvPr>
            <p:ph idx="1"/>
          </p:nvPr>
        </p:nvSpPr>
        <p:spPr>
          <a:xfrm>
            <a:off x="457200" y="1196752"/>
            <a:ext cx="8229600" cy="4929411"/>
          </a:xfrm>
        </p:spPr>
        <p:txBody>
          <a:bodyPr>
            <a:normAutofit fontScale="77500" lnSpcReduction="20000"/>
          </a:bodyPr>
          <a:lstStyle/>
          <a:p>
            <a:pPr>
              <a:buNone/>
            </a:pPr>
            <a:r>
              <a:rPr lang="tr-TR" b="1" u="sng" dirty="0" smtClean="0"/>
              <a:t>Üretildikleri hammaddelere göre filtre çeşitleri:</a:t>
            </a:r>
          </a:p>
          <a:p>
            <a:pPr>
              <a:buNone/>
            </a:pPr>
            <a:endParaRPr lang="tr-TR" dirty="0" smtClean="0"/>
          </a:p>
          <a:p>
            <a:r>
              <a:rPr lang="tr-TR" dirty="0" smtClean="0"/>
              <a:t>Cam filtre (Kepenk ile projeksiyon arasına takılırlar)</a:t>
            </a:r>
          </a:p>
          <a:p>
            <a:r>
              <a:rPr lang="tr-TR" dirty="0" smtClean="0"/>
              <a:t>Jelatin filtre (</a:t>
            </a:r>
            <a:r>
              <a:rPr lang="tr-TR" dirty="0" err="1" smtClean="0"/>
              <a:t>Polykarbondan</a:t>
            </a:r>
            <a:r>
              <a:rPr lang="tr-TR" dirty="0" smtClean="0"/>
              <a:t> üretilirler; rulo olarak satıldıkları için hem projeksiyonda hem de pencerelere kaplanarak kullanılabilirler)</a:t>
            </a:r>
          </a:p>
          <a:p>
            <a:r>
              <a:rPr lang="tr-TR" dirty="0" smtClean="0"/>
              <a:t>Akrilik filtreler (Islanmaya, rüzgara jelatin filtreden daha dayanıklı oldukları için dış ortamlarda tercih edilebilirler.)</a:t>
            </a:r>
          </a:p>
          <a:p>
            <a:r>
              <a:rPr lang="tr-TR" dirty="0" smtClean="0"/>
              <a:t>Tel filtreler (Sadece difüzyon filtresi olarak kullanılırlar. Isınmaya dayanıklıdırlar.)</a:t>
            </a:r>
          </a:p>
          <a:p>
            <a:r>
              <a:rPr lang="tr-TR" dirty="0" smtClean="0"/>
              <a:t>Tül filtreler (Ucuzdurlar ve çok büyük olarak kullanılabilirler. Bu nedenle dış mekânlarda güneş ışığının şiddetini azaltmak, yumuşatmak amacıyla geniş bir çerçeveye çekilerek kullanılabilirler.)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Işığın niteliği</a:t>
            </a:r>
            <a:endParaRPr lang="tr-TR" dirty="0"/>
          </a:p>
        </p:txBody>
      </p:sp>
      <p:sp>
        <p:nvSpPr>
          <p:cNvPr id="3" name="2 İçerik Yer Tutucusu"/>
          <p:cNvSpPr>
            <a:spLocks noGrp="1"/>
          </p:cNvSpPr>
          <p:nvPr>
            <p:ph idx="1"/>
          </p:nvPr>
        </p:nvSpPr>
        <p:spPr/>
        <p:txBody>
          <a:bodyPr>
            <a:normAutofit lnSpcReduction="10000"/>
          </a:bodyPr>
          <a:lstStyle/>
          <a:p>
            <a:pPr>
              <a:buNone/>
            </a:pPr>
            <a:r>
              <a:rPr lang="tr-TR" u="sng" dirty="0" smtClean="0"/>
              <a:t>Sert ışık</a:t>
            </a:r>
            <a:r>
              <a:rPr lang="tr-TR" sz="2400" dirty="0" smtClean="0"/>
              <a:t>   (</a:t>
            </a:r>
            <a:r>
              <a:rPr lang="tr-TR" sz="2400" dirty="0" err="1" smtClean="0"/>
              <a:t>Harsh</a:t>
            </a:r>
            <a:r>
              <a:rPr lang="tr-TR" sz="2400" dirty="0" smtClean="0"/>
              <a:t> </a:t>
            </a:r>
            <a:r>
              <a:rPr lang="tr-TR" sz="2400" dirty="0" err="1" smtClean="0"/>
              <a:t>Light</a:t>
            </a:r>
            <a:r>
              <a:rPr lang="tr-TR" sz="2400" dirty="0" smtClean="0"/>
              <a:t>)</a:t>
            </a:r>
          </a:p>
          <a:p>
            <a:pPr>
              <a:buNone/>
            </a:pPr>
            <a:r>
              <a:rPr lang="tr-TR" dirty="0" smtClean="0"/>
              <a:t>	Tek bir ışık kaynağından gelen ve etkisi yoğun olan ışıktır. Parlak güneş, güçlü bir spot ışık ya da karanlıkta bir mum ışığı sert ışık yaratır.</a:t>
            </a:r>
          </a:p>
          <a:p>
            <a:pPr>
              <a:buNone/>
            </a:pPr>
            <a:endParaRPr lang="tr-TR" dirty="0" smtClean="0"/>
          </a:p>
          <a:p>
            <a:r>
              <a:rPr lang="tr-TR" sz="2800" dirty="0" smtClean="0"/>
              <a:t>Nesnelerin şeklini ve dokusunu vurgular.</a:t>
            </a:r>
          </a:p>
          <a:p>
            <a:r>
              <a:rPr lang="tr-TR" sz="2800" dirty="0" smtClean="0"/>
              <a:t>Sahnede sınırlı bir alanı ön plana çıkartarak izleyicinin ilgisini oraya yönlendirir.</a:t>
            </a:r>
          </a:p>
          <a:p>
            <a:r>
              <a:rPr lang="tr-TR" sz="2800" dirty="0" smtClean="0"/>
              <a:t>Güçlü gölgeler yaratır. Kontrast yüksektir.</a:t>
            </a:r>
            <a:endParaRPr lang="tr-TR" sz="28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490066"/>
          </a:xfrm>
        </p:spPr>
        <p:txBody>
          <a:bodyPr>
            <a:normAutofit fontScale="90000"/>
          </a:bodyPr>
          <a:lstStyle/>
          <a:p>
            <a:r>
              <a:rPr lang="tr-TR" dirty="0" smtClean="0"/>
              <a:t>GÖLGE YARATAN AKSESUARLAR</a:t>
            </a:r>
            <a:endParaRPr lang="tr-TR" dirty="0"/>
          </a:p>
        </p:txBody>
      </p:sp>
      <p:sp>
        <p:nvSpPr>
          <p:cNvPr id="3" name="2 İçerik Yer Tutucusu"/>
          <p:cNvSpPr>
            <a:spLocks noGrp="1"/>
          </p:cNvSpPr>
          <p:nvPr>
            <p:ph idx="1"/>
          </p:nvPr>
        </p:nvSpPr>
        <p:spPr>
          <a:xfrm>
            <a:off x="457200" y="1196752"/>
            <a:ext cx="8229600" cy="4929411"/>
          </a:xfrm>
        </p:spPr>
        <p:txBody>
          <a:bodyPr>
            <a:normAutofit/>
          </a:bodyPr>
          <a:lstStyle/>
          <a:p>
            <a:pPr>
              <a:buNone/>
            </a:pPr>
            <a:r>
              <a:rPr lang="tr-TR" dirty="0" smtClean="0"/>
              <a:t>	Kepenk, </a:t>
            </a:r>
            <a:r>
              <a:rPr lang="tr-TR" dirty="0" err="1" smtClean="0"/>
              <a:t>Gobolar</a:t>
            </a:r>
            <a:r>
              <a:rPr lang="tr-TR" dirty="0" smtClean="0"/>
              <a:t>, Efekt </a:t>
            </a:r>
            <a:r>
              <a:rPr lang="tr-TR" dirty="0" err="1" smtClean="0"/>
              <a:t>Goboları</a:t>
            </a:r>
            <a:r>
              <a:rPr lang="tr-TR" dirty="0" smtClean="0"/>
              <a:t>, Karton, Maket, </a:t>
            </a:r>
            <a:r>
              <a:rPr lang="tr-TR" dirty="0" err="1" smtClean="0"/>
              <a:t>Flicker</a:t>
            </a:r>
            <a:r>
              <a:rPr lang="tr-TR" dirty="0" smtClean="0"/>
              <a:t>, Doğal Malzemeler</a:t>
            </a:r>
          </a:p>
          <a:p>
            <a:pPr>
              <a:buNone/>
            </a:pPr>
            <a:r>
              <a:rPr lang="tr-TR" dirty="0" smtClean="0"/>
              <a:t>		 gibi aksesuarlar ışığın önüne konarak farklı şekillerde gölgeler yaratılabilir.</a:t>
            </a:r>
          </a:p>
          <a:p>
            <a:pPr>
              <a:buNone/>
            </a:pPr>
            <a:endParaRPr lang="tr-TR" dirty="0" smtClean="0"/>
          </a:p>
          <a:p>
            <a:pPr>
              <a:buNone/>
            </a:pPr>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490066"/>
          </a:xfrm>
        </p:spPr>
        <p:txBody>
          <a:bodyPr>
            <a:normAutofit fontScale="90000"/>
          </a:bodyPr>
          <a:lstStyle/>
          <a:p>
            <a:r>
              <a:rPr lang="tr-TR" dirty="0" smtClean="0"/>
              <a:t>GÖLGE YARATAN AKSESUARLAR</a:t>
            </a:r>
            <a:endParaRPr lang="tr-TR" dirty="0"/>
          </a:p>
        </p:txBody>
      </p:sp>
      <p:sp>
        <p:nvSpPr>
          <p:cNvPr id="3" name="2 İçerik Yer Tutucusu"/>
          <p:cNvSpPr>
            <a:spLocks noGrp="1"/>
          </p:cNvSpPr>
          <p:nvPr>
            <p:ph idx="1"/>
          </p:nvPr>
        </p:nvSpPr>
        <p:spPr>
          <a:xfrm>
            <a:off x="457200" y="1196752"/>
            <a:ext cx="8219256" cy="4536503"/>
          </a:xfrm>
        </p:spPr>
        <p:txBody>
          <a:bodyPr>
            <a:normAutofit fontScale="77500" lnSpcReduction="20000"/>
          </a:bodyPr>
          <a:lstStyle/>
          <a:p>
            <a:pPr>
              <a:buNone/>
            </a:pPr>
            <a:r>
              <a:rPr lang="tr-TR" dirty="0" smtClean="0"/>
              <a:t>	</a:t>
            </a:r>
            <a:r>
              <a:rPr lang="tr-TR" b="1" dirty="0" smtClean="0"/>
              <a:t>Kepenk;</a:t>
            </a:r>
            <a:r>
              <a:rPr lang="tr-TR" dirty="0" smtClean="0"/>
              <a:t> Projektörün en önemli parçalarından biridir. </a:t>
            </a:r>
          </a:p>
          <a:p>
            <a:pPr>
              <a:buNone/>
            </a:pPr>
            <a:r>
              <a:rPr lang="tr-TR" dirty="0" smtClean="0"/>
              <a:t>	Işığın istenilen bölgelere verilerek istenilmeyen bölgelere verilmemesi için genelde iki uzun iki kısa olmak üzere dört adet kanattan oluşan hafif metallerden üretilen parçadır. </a:t>
            </a:r>
          </a:p>
          <a:p>
            <a:pPr>
              <a:buNone/>
            </a:pPr>
            <a:r>
              <a:rPr lang="tr-TR" dirty="0" smtClean="0"/>
              <a:t>	Taşıma sırasında birbiri üzerine kapanarak az yer kaplayan kepenk, projektör çalışırken istenilen ölçülerde açılarak ışığı kontrol etmemize olanak sağlar.</a:t>
            </a:r>
          </a:p>
          <a:p>
            <a:pPr>
              <a:buNone/>
            </a:pPr>
            <a:r>
              <a:rPr lang="tr-TR" dirty="0" smtClean="0"/>
              <a:t>	Kepenk özel karbon boya ile siyah renge boyanır. Böylece kepenk ışığı yutar, yansıtmaz ve istenilmeyen gölgelere yol açmaz. </a:t>
            </a:r>
          </a:p>
          <a:p>
            <a:pPr>
              <a:buNone/>
            </a:pPr>
            <a:r>
              <a:rPr lang="tr-TR" dirty="0" smtClean="0"/>
              <a:t>	Kepenk gövde kapağı üzerindeki kepenk kızağına yerleştirilir ve kilitlenir. Böylece kızak içerisinde dönebilir ve kanatların çeşitli açılarda hareket etmesini sağlar. </a:t>
            </a:r>
          </a:p>
          <a:p>
            <a:pPr>
              <a:buNone/>
            </a:pPr>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85000" lnSpcReduction="20000"/>
          </a:bodyPr>
          <a:lstStyle/>
          <a:p>
            <a:pPr>
              <a:buNone/>
            </a:pPr>
            <a:r>
              <a:rPr lang="tr-TR" dirty="0" smtClean="0"/>
              <a:t>	Projektör çalışırken kepenk kapalı kalırsa veya çok kapalı olduğu durumlarda aşırı ısıdan boyası yanabilir, eriyebilir. Bu durumda kötü bir koku çıkarır. Cam ve lamba iç ısının artmasından patlayabilir. </a:t>
            </a:r>
          </a:p>
          <a:p>
            <a:pPr>
              <a:buNone/>
            </a:pPr>
            <a:r>
              <a:rPr lang="tr-TR" dirty="0" smtClean="0"/>
              <a:t>	Kepenk, gerek olmadığı durumlarda tamamen sökülerek projektör kullanılabilir. </a:t>
            </a:r>
          </a:p>
          <a:p>
            <a:pPr>
              <a:buNone/>
            </a:pPr>
            <a:r>
              <a:rPr lang="tr-TR" dirty="0" smtClean="0"/>
              <a:t>	Kepenk aynı zamanda taşımalar sırasında camı korur. </a:t>
            </a:r>
          </a:p>
          <a:p>
            <a:pPr>
              <a:buNone/>
            </a:pPr>
            <a:r>
              <a:rPr lang="tr-TR" dirty="0" smtClean="0"/>
              <a:t>	Kanatlar vida veya perçinle tutturulmuştur. Bu vida veya perçinlerin gevşediği durumlarda sıkıştırılmalıdır aksi takdirde kepenk ayarladığımız açıda durmaz düşer. </a:t>
            </a:r>
          </a:p>
          <a:p>
            <a:pPr>
              <a:buNone/>
            </a:pPr>
            <a:r>
              <a:rPr lang="tr-TR" dirty="0" smtClean="0"/>
              <a:t>	Dış mekânlarda çalışırken rüzgarlı havalarda kepenk, rüzgara karşı direnç oluşturacağından projektörün devrilmesine neden olabilir. Bu durumda küçük kanatlı kepenkler kullanılmalı veya kepenk çıkarılmalıdır. </a:t>
            </a:r>
          </a:p>
          <a:p>
            <a:pPr>
              <a:buNone/>
            </a:pPr>
            <a:endParaRPr lang="tr-T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490066"/>
          </a:xfrm>
        </p:spPr>
        <p:txBody>
          <a:bodyPr>
            <a:normAutofit fontScale="90000"/>
          </a:bodyPr>
          <a:lstStyle/>
          <a:p>
            <a:r>
              <a:rPr lang="tr-TR" dirty="0" smtClean="0"/>
              <a:t>GÖLGE YARATAN AKSESUARLAR</a:t>
            </a:r>
            <a:endParaRPr lang="tr-TR" dirty="0"/>
          </a:p>
        </p:txBody>
      </p:sp>
      <p:sp>
        <p:nvSpPr>
          <p:cNvPr id="3" name="2 İçerik Yer Tutucusu"/>
          <p:cNvSpPr>
            <a:spLocks noGrp="1"/>
          </p:cNvSpPr>
          <p:nvPr>
            <p:ph idx="1"/>
          </p:nvPr>
        </p:nvSpPr>
        <p:spPr>
          <a:xfrm>
            <a:off x="457200" y="1196752"/>
            <a:ext cx="8229600" cy="4929411"/>
          </a:xfrm>
        </p:spPr>
        <p:txBody>
          <a:bodyPr>
            <a:normAutofit fontScale="70000" lnSpcReduction="20000"/>
          </a:bodyPr>
          <a:lstStyle/>
          <a:p>
            <a:pPr>
              <a:buNone/>
            </a:pPr>
            <a:r>
              <a:rPr lang="tr-TR" b="1" dirty="0" smtClean="0"/>
              <a:t>	</a:t>
            </a:r>
            <a:r>
              <a:rPr lang="tr-TR" b="1" dirty="0" err="1" smtClean="0"/>
              <a:t>Gobolar</a:t>
            </a:r>
            <a:r>
              <a:rPr lang="tr-TR" b="1" dirty="0" smtClean="0"/>
              <a:t>:</a:t>
            </a:r>
            <a:r>
              <a:rPr lang="tr-TR" dirty="0" smtClean="0"/>
              <a:t> Işığı kontrol etmek amacıyla üretilen malzemelerdir. </a:t>
            </a:r>
          </a:p>
          <a:p>
            <a:pPr>
              <a:buNone/>
            </a:pPr>
            <a:r>
              <a:rPr lang="tr-TR" dirty="0" smtClean="0"/>
              <a:t>	Projektörden görüntüye giren ancak loş veya tam karanlık kalmasını istediğimiz veya ışığın o bölgeye gitmesini istemediğimiz yerlere giden ışığı kesmek amacıyla kullanılır. </a:t>
            </a:r>
          </a:p>
          <a:p>
            <a:pPr>
              <a:buNone/>
            </a:pPr>
            <a:r>
              <a:rPr lang="tr-TR" dirty="0" smtClean="0"/>
              <a:t>	Genelde hafif metallerden, plastik malzemeden, kartondan, kumaş kaplı çelik çerçeveden ve straforlardan üretilir veya bizim tarafımızdan yapılabilir. </a:t>
            </a:r>
          </a:p>
          <a:p>
            <a:pPr>
              <a:buNone/>
            </a:pPr>
            <a:r>
              <a:rPr lang="tr-TR" dirty="0" smtClean="0"/>
              <a:t>	Bu malzemeler üzerine reflektör yapıştırarak veya hazır üretimlerden faydalanarak yansıtma işlemi de yapılan aksesuarlardır. </a:t>
            </a:r>
          </a:p>
          <a:p>
            <a:pPr>
              <a:buNone/>
            </a:pPr>
            <a:r>
              <a:rPr lang="tr-TR" dirty="0" smtClean="0"/>
              <a:t>	Çeşitli şekillerde yarı geçirgen şekilde üretilmiş veya bizim mesela pencere şeklinde kestiğimiz </a:t>
            </a:r>
            <a:r>
              <a:rPr lang="tr-TR" dirty="0" err="1" smtClean="0"/>
              <a:t>goboları</a:t>
            </a:r>
            <a:r>
              <a:rPr lang="tr-TR" dirty="0" smtClean="0"/>
              <a:t> ışık kaynağının önüne koyarak efektler elde etmek için kullanılır. </a:t>
            </a:r>
          </a:p>
          <a:p>
            <a:pPr>
              <a:buNone/>
            </a:pPr>
            <a:r>
              <a:rPr lang="tr-TR" dirty="0" smtClean="0"/>
              <a:t>	Cam veya jelatin filtreleri </a:t>
            </a:r>
            <a:r>
              <a:rPr lang="tr-TR" dirty="0" err="1" smtClean="0"/>
              <a:t>gobolar</a:t>
            </a:r>
            <a:r>
              <a:rPr lang="tr-TR" dirty="0" smtClean="0"/>
              <a:t> ile kullanarak zaman kazanırız. Genelde bir akrobat yardımıyla kullanıldıkları gibi ağır ve büyük yüzeyli </a:t>
            </a:r>
            <a:r>
              <a:rPr lang="tr-TR" dirty="0" err="1" smtClean="0"/>
              <a:t>gobolar</a:t>
            </a:r>
            <a:r>
              <a:rPr lang="tr-TR" dirty="0" smtClean="0"/>
              <a:t> </a:t>
            </a:r>
            <a:r>
              <a:rPr lang="tr-TR" dirty="0" err="1" smtClean="0"/>
              <a:t>tripod</a:t>
            </a:r>
            <a:r>
              <a:rPr lang="tr-TR" dirty="0" smtClean="0"/>
              <a:t> ile kullanılır. Kelepçelere takılabilir.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 yansıtarak kullanmak</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Reflektör, ayna, metal düz bir plaka, strafor, açık renk duvar, beyaz tahta, deniz vb. güneş ışığını ya da projektör vb. kaynaklardan gelen ışığı yansıtarak kullanabiliriz. Bu ışık, dağınık ve yumuşak bir ışık olacaktır. </a:t>
            </a:r>
          </a:p>
          <a:p>
            <a:pPr>
              <a:buNone/>
            </a:pPr>
            <a:r>
              <a:rPr lang="tr-TR" dirty="0" smtClean="0"/>
              <a:t>	Işık ışını bir cisme çarptığında aynı açıda yansır. Eğer ışığın çarptığı cisim renkli ise ışın, cismin renginde yansır. Işığın çarptığı cisim yüzeyi düz değilse bu yansıma açısı değişir.</a:t>
            </a:r>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 yansıtarak kullanmak</a:t>
            </a:r>
            <a:endParaRPr lang="tr-TR" dirty="0"/>
          </a:p>
        </p:txBody>
      </p:sp>
      <p:sp>
        <p:nvSpPr>
          <p:cNvPr id="3" name="2 İçerik Yer Tutucusu"/>
          <p:cNvSpPr>
            <a:spLocks noGrp="1"/>
          </p:cNvSpPr>
          <p:nvPr>
            <p:ph idx="1"/>
          </p:nvPr>
        </p:nvSpPr>
        <p:spPr>
          <a:xfrm>
            <a:off x="457200" y="1600201"/>
            <a:ext cx="8229600" cy="3052935"/>
          </a:xfrm>
        </p:spPr>
        <p:txBody>
          <a:bodyPr>
            <a:normAutofit fontScale="77500" lnSpcReduction="20000"/>
          </a:bodyPr>
          <a:lstStyle/>
          <a:p>
            <a:pPr>
              <a:buNone/>
            </a:pPr>
            <a:r>
              <a:rPr lang="tr-TR" dirty="0" smtClean="0"/>
              <a:t>	</a:t>
            </a:r>
            <a:r>
              <a:rPr lang="tr-TR" b="1" dirty="0" smtClean="0"/>
              <a:t>Reflektör </a:t>
            </a:r>
          </a:p>
          <a:p>
            <a:pPr>
              <a:buNone/>
            </a:pPr>
            <a:r>
              <a:rPr lang="tr-TR" dirty="0" smtClean="0"/>
              <a:t>	Projektörden veya diğer ışık kaynaklarından yayılan ışığı yansıtmak için profesyonel reflektör malzemeleri üretilmiştir. Bu malzemeler alüminyum folyo veya rulo filtre gibi tabakalar şeklindedir. Bu tabakaları bir tahta çerçeve üzerine yapıştırarak veya üretici firmalar tarafından bu amaçla hazırlanan portatif metal çerçeveleri kullanarak büyük yüzeyler elde edilmektedir.</a:t>
            </a:r>
          </a:p>
          <a:p>
            <a:pPr>
              <a:buNone/>
            </a:pPr>
            <a:endParaRPr lang="tr-T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 yansıtarak kullanmak</a:t>
            </a:r>
            <a:endParaRPr lang="tr-TR" dirty="0"/>
          </a:p>
        </p:txBody>
      </p:sp>
      <p:sp>
        <p:nvSpPr>
          <p:cNvPr id="3" name="2 İçerik Yer Tutucusu"/>
          <p:cNvSpPr>
            <a:spLocks noGrp="1"/>
          </p:cNvSpPr>
          <p:nvPr>
            <p:ph idx="1"/>
          </p:nvPr>
        </p:nvSpPr>
        <p:spPr>
          <a:xfrm>
            <a:off x="457200" y="1600201"/>
            <a:ext cx="8229600" cy="2476871"/>
          </a:xfrm>
        </p:spPr>
        <p:txBody>
          <a:bodyPr>
            <a:normAutofit fontScale="70000" lnSpcReduction="20000"/>
          </a:bodyPr>
          <a:lstStyle/>
          <a:p>
            <a:pPr>
              <a:buNone/>
            </a:pPr>
            <a:r>
              <a:rPr lang="tr-TR" dirty="0" smtClean="0"/>
              <a:t>	Reflektörün bir başka kullanım alanı da projektörlerdir. Gövde içindeki ısının yüksek olması nedeniyle projektörlerde, reflektör olarak nikelaj kaplı parlak bir metal kullanılmıştır. Alüminyum gibi hafif metallerin üzerinin nikelaj kaplanması ile sert reflektör tabakaları elde edilmiştir. Tabaka yüzeyinin düz olması veya pürüzleştirilmesi ışığın yansımasını değiştirmekte ve bu şekilde yansıyan ışığın şiddeti kontrol edilmektedir.</a:t>
            </a:r>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7"/>
            <a:ext cx="8229600" cy="2376263"/>
          </a:xfrm>
        </p:spPr>
        <p:txBody>
          <a:bodyPr>
            <a:normAutofit fontScale="85000" lnSpcReduction="10000"/>
          </a:bodyPr>
          <a:lstStyle/>
          <a:p>
            <a:pPr>
              <a:buNone/>
            </a:pPr>
            <a:r>
              <a:rPr lang="tr-TR" dirty="0" smtClean="0"/>
              <a:t>	</a:t>
            </a:r>
            <a:r>
              <a:rPr lang="tr-TR" b="1" dirty="0" smtClean="0"/>
              <a:t>Strafor </a:t>
            </a:r>
          </a:p>
          <a:p>
            <a:pPr>
              <a:buNone/>
            </a:pPr>
            <a:r>
              <a:rPr lang="tr-TR" b="1" dirty="0" smtClean="0"/>
              <a:t>	</a:t>
            </a:r>
            <a:r>
              <a:rPr lang="tr-TR" dirty="0" smtClean="0"/>
              <a:t>Işığı yumuşatarak yansıtmak amacıyla kullanılmaktadır. Çok ucuz bir malzemedir. Hafif malzeme olduğu için her yere taşınabilir ve monte edilebilir. Straforları birbirine ekleyerek çok büyük yansıtıcı alanlar yaratılabilir.</a:t>
            </a:r>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Fazla/Gereksiz ışığı engellemek</a:t>
            </a:r>
            <a:endParaRPr lang="tr-TR" dirty="0"/>
          </a:p>
        </p:txBody>
      </p:sp>
      <p:sp>
        <p:nvSpPr>
          <p:cNvPr id="3" name="2 İçerik Yer Tutucusu"/>
          <p:cNvSpPr>
            <a:spLocks noGrp="1"/>
          </p:cNvSpPr>
          <p:nvPr>
            <p:ph idx="1"/>
          </p:nvPr>
        </p:nvSpPr>
        <p:spPr>
          <a:xfrm>
            <a:off x="457200" y="1340768"/>
            <a:ext cx="8229600" cy="4824536"/>
          </a:xfrm>
        </p:spPr>
        <p:txBody>
          <a:bodyPr>
            <a:normAutofit fontScale="85000" lnSpcReduction="20000"/>
          </a:bodyPr>
          <a:lstStyle/>
          <a:p>
            <a:pPr>
              <a:buNone/>
            </a:pPr>
            <a:r>
              <a:rPr lang="tr-TR" dirty="0" smtClean="0"/>
              <a:t>	</a:t>
            </a:r>
            <a:r>
              <a:rPr lang="tr-TR" b="1" dirty="0" smtClean="0"/>
              <a:t>Doğal Engel Yoluyla </a:t>
            </a:r>
          </a:p>
          <a:p>
            <a:pPr>
              <a:buNone/>
            </a:pPr>
            <a:r>
              <a:rPr lang="tr-TR" dirty="0" smtClean="0"/>
              <a:t>	Güneşin ışığı ile bulunduğumuz alan arasına giren sis, yağmur, kar, bulut gibi engeller doğal engellerdir ve güneş ışığı üzerinde değişik etkilerde bulunurlar. Yine doğal olarak ağaçlar ve yüksek nesneler örneğin binalar da doğal engel olarak kullanılabilir. </a:t>
            </a:r>
          </a:p>
          <a:p>
            <a:pPr>
              <a:buNone/>
            </a:pPr>
            <a:r>
              <a:rPr lang="tr-TR" dirty="0" smtClean="0"/>
              <a:t>	Yapay ışık kaynakları kullanırken de önlerine bir nesneyi alarak ışığın belirli bir alana gitmesini engelleyebiliriz. Işık kaynağını bir ağacın arkasından uygulayarak ışığın parçalanarak yayılmasını sağlayabiliriz. Işık kaynağını bir pencereden uygulayarak pencere siluetinin konu üzerine düşmesini sağlayarak bir doğal engel oluşturabiliriz.</a:t>
            </a:r>
            <a:endParaRPr lang="tr-T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400600"/>
          </a:xfrm>
        </p:spPr>
        <p:txBody>
          <a:bodyPr>
            <a:normAutofit fontScale="85000" lnSpcReduction="10000"/>
          </a:bodyPr>
          <a:lstStyle/>
          <a:p>
            <a:pPr>
              <a:buNone/>
            </a:pPr>
            <a:r>
              <a:rPr lang="tr-TR" b="1" dirty="0" smtClean="0"/>
              <a:t>	Yapay Engel Yoluyla </a:t>
            </a:r>
          </a:p>
          <a:p>
            <a:pPr>
              <a:buNone/>
            </a:pPr>
            <a:r>
              <a:rPr lang="tr-TR" dirty="0" smtClean="0"/>
              <a:t>	Balkonlara, teraslara konulan şemsiyeler güneş ışığını yumuşatırlar, hatta rengini değiştirirler. Camların renkli ve doğal yoğunluk filtreli olması da ışığın şiddetini azaltmaktadır. En basit örneği ise evdeki perdelerdir. Bir filtre görevi gören perdelerin yoğunluğu değiştirilerek güneş ışığı parçalanır ve yumuşatılır. </a:t>
            </a:r>
          </a:p>
          <a:p>
            <a:pPr>
              <a:buNone/>
            </a:pPr>
            <a:r>
              <a:rPr lang="tr-TR" dirty="0" smtClean="0"/>
              <a:t>	Bu profesyonel malzemelerle de yapılabilir. Kelebek (</a:t>
            </a:r>
            <a:r>
              <a:rPr lang="tr-TR" dirty="0" err="1" smtClean="0"/>
              <a:t>Butterfly</a:t>
            </a:r>
            <a:r>
              <a:rPr lang="tr-TR" dirty="0" smtClean="0"/>
              <a:t> ) bu amaçla üretilen ışık filtresidir. Güneşin önüne konularak ışığı yumuşatılır. Çeşitli yoğunlukta olanları vardır. </a:t>
            </a:r>
          </a:p>
          <a:p>
            <a:pPr>
              <a:buNone/>
            </a:pPr>
            <a:r>
              <a:rPr lang="tr-TR" dirty="0" smtClean="0"/>
              <a:t>	Siyah tül perdeler çok geniş alanlarda ışığın yumuşatılmasını sağlar. İki apartman arasına gerilebilir.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Işığın niteliği</a:t>
            </a:r>
            <a:endParaRPr lang="tr-TR" dirty="0"/>
          </a:p>
        </p:txBody>
      </p:sp>
      <p:sp>
        <p:nvSpPr>
          <p:cNvPr id="3" name="2 İçerik Yer Tutucusu"/>
          <p:cNvSpPr>
            <a:spLocks noGrp="1"/>
          </p:cNvSpPr>
          <p:nvPr>
            <p:ph idx="1"/>
          </p:nvPr>
        </p:nvSpPr>
        <p:spPr>
          <a:xfrm>
            <a:off x="457200" y="1340768"/>
            <a:ext cx="8291264" cy="4785395"/>
          </a:xfrm>
        </p:spPr>
        <p:txBody>
          <a:bodyPr>
            <a:normAutofit lnSpcReduction="10000"/>
          </a:bodyPr>
          <a:lstStyle/>
          <a:p>
            <a:pPr>
              <a:buNone/>
            </a:pPr>
            <a:r>
              <a:rPr lang="tr-TR" u="sng" dirty="0" smtClean="0"/>
              <a:t>Yumuşak ışık</a:t>
            </a:r>
            <a:r>
              <a:rPr lang="tr-TR" sz="2600" dirty="0" smtClean="0"/>
              <a:t>    (</a:t>
            </a:r>
            <a:r>
              <a:rPr lang="tr-TR" sz="2600" dirty="0" err="1" smtClean="0"/>
              <a:t>Soft</a:t>
            </a:r>
            <a:r>
              <a:rPr lang="tr-TR" sz="2600" dirty="0" smtClean="0"/>
              <a:t> </a:t>
            </a:r>
            <a:r>
              <a:rPr lang="tr-TR" sz="2600" dirty="0" err="1" smtClean="0"/>
              <a:t>Light</a:t>
            </a:r>
            <a:r>
              <a:rPr lang="tr-TR" sz="2600" dirty="0" smtClean="0"/>
              <a:t>)</a:t>
            </a:r>
          </a:p>
          <a:p>
            <a:pPr>
              <a:buNone/>
            </a:pPr>
            <a:r>
              <a:rPr lang="tr-TR" dirty="0" smtClean="0"/>
              <a:t>	Yayılan ışığın oluşturduğu dağınık, gölgesiz aydınlatmadır. Bulutlu bir gün, geniş alana yayılan ve difüzyon filtresi, reflektör vb. kullanılarak dağıtılmış ışık yumuşak ışık yaratır.</a:t>
            </a:r>
          </a:p>
          <a:p>
            <a:pPr>
              <a:buNone/>
            </a:pPr>
            <a:endParaRPr lang="tr-TR" sz="2400" dirty="0" smtClean="0"/>
          </a:p>
          <a:p>
            <a:r>
              <a:rPr lang="tr-TR" sz="2800" dirty="0" smtClean="0"/>
              <a:t>Mekânı tek ve hafif bir gölge yaratarak aydınlatır. Kontrast düşüktür.</a:t>
            </a:r>
          </a:p>
          <a:p>
            <a:r>
              <a:rPr lang="tr-TR" sz="2800" dirty="0" smtClean="0"/>
              <a:t>Yeni gölgeler yaratmadan gölgede kalan ayrıntıları aydınlatır.</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IŞIK KULLANIMINDA</a:t>
            </a:r>
            <a:br>
              <a:rPr lang="tr-TR" dirty="0" smtClean="0"/>
            </a:br>
            <a:r>
              <a:rPr lang="tr-TR" dirty="0" smtClean="0"/>
              <a:t>DİKKAT EDİLECEK NOKTALAR</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Doğal Işık Kullanımında Dikkat Edilecek Noktalar</a:t>
            </a:r>
          </a:p>
          <a:p>
            <a:pPr>
              <a:buNone/>
            </a:pPr>
            <a:endParaRPr lang="tr-TR" dirty="0" smtClean="0"/>
          </a:p>
          <a:p>
            <a:pPr>
              <a:buNone/>
            </a:pPr>
            <a:r>
              <a:rPr lang="tr-TR" b="1" dirty="0" smtClean="0"/>
              <a:t>1-</a:t>
            </a:r>
            <a:r>
              <a:rPr lang="tr-TR" dirty="0" smtClean="0"/>
              <a:t> Güneşten doğrudan gelen ışıklar sert gölge ve patlamalara neden olur. </a:t>
            </a:r>
          </a:p>
          <a:p>
            <a:pPr>
              <a:buNone/>
            </a:pPr>
            <a:r>
              <a:rPr lang="tr-TR" b="1" dirty="0" smtClean="0"/>
              <a:t>2-</a:t>
            </a:r>
            <a:r>
              <a:rPr lang="tr-TR" dirty="0" smtClean="0"/>
              <a:t> Günün saatleri ve mevsime göre renk ısısı farklılık gösterir.</a:t>
            </a:r>
          </a:p>
          <a:p>
            <a:pPr>
              <a:buNone/>
            </a:pPr>
            <a:r>
              <a:rPr lang="tr-TR" b="1" dirty="0" smtClean="0"/>
              <a:t>3-</a:t>
            </a:r>
            <a:r>
              <a:rPr lang="tr-TR" dirty="0" smtClean="0"/>
              <a:t> Atmosferik etkiler ışığın niteliğini etkiler. Sis, pus, hava kirliliği, yağmur, vb.</a:t>
            </a:r>
          </a:p>
          <a:p>
            <a:pPr>
              <a:buNone/>
            </a:pPr>
            <a:r>
              <a:rPr lang="tr-TR" b="1" dirty="0" smtClean="0"/>
              <a:t>4-</a:t>
            </a:r>
            <a:r>
              <a:rPr lang="tr-TR" dirty="0" smtClean="0"/>
              <a:t> Güneşli havalarda ters ışık istenmeyen etkiler yaratabilir ya da tam tersi olabilir.</a:t>
            </a:r>
          </a:p>
          <a:p>
            <a:pPr>
              <a:buNone/>
            </a:pPr>
            <a:endParaRPr lang="tr-TR" dirty="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IŞIK KULLANIMINDA</a:t>
            </a:r>
            <a:br>
              <a:rPr lang="tr-TR" dirty="0" smtClean="0"/>
            </a:br>
            <a:r>
              <a:rPr lang="tr-TR" dirty="0" smtClean="0"/>
              <a:t>DİKKAT EDİLECEK NOKTALAR</a:t>
            </a: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sz="4100" dirty="0" smtClean="0"/>
              <a:t>	Yapay Işık Kullanımında Dikkat Edilecek Noktalar</a:t>
            </a:r>
          </a:p>
          <a:p>
            <a:pPr>
              <a:buNone/>
            </a:pPr>
            <a:endParaRPr lang="tr-TR" dirty="0" smtClean="0"/>
          </a:p>
          <a:p>
            <a:pPr>
              <a:buNone/>
            </a:pPr>
            <a:r>
              <a:rPr lang="tr-TR" sz="3400" b="1" dirty="0" smtClean="0"/>
              <a:t>1-</a:t>
            </a:r>
            <a:r>
              <a:rPr lang="tr-TR" sz="3400" dirty="0" smtClean="0"/>
              <a:t> Işığın yeri önceden iyi saptanmalı. Bunun için senaryo çalışması yapılmalı. </a:t>
            </a:r>
          </a:p>
          <a:p>
            <a:pPr>
              <a:buNone/>
            </a:pPr>
            <a:r>
              <a:rPr lang="tr-TR" sz="3400" b="1" dirty="0" smtClean="0"/>
              <a:t>2-</a:t>
            </a:r>
            <a:r>
              <a:rPr lang="tr-TR" sz="3400" dirty="0" smtClean="0"/>
              <a:t> Işığın aydınlattığı yerde seyircinin gördüğü ışık kaynağı sayısından fazla gölge olmamasına dikkat etmeli.</a:t>
            </a:r>
          </a:p>
          <a:p>
            <a:pPr>
              <a:buNone/>
            </a:pPr>
            <a:r>
              <a:rPr lang="tr-TR" sz="3400" b="1" dirty="0" smtClean="0"/>
              <a:t>3- </a:t>
            </a:r>
            <a:r>
              <a:rPr lang="tr-TR" sz="3400" dirty="0" smtClean="0"/>
              <a:t>Kablo ve diğer ışık aksesuarları iyi gizlenmeli.</a:t>
            </a:r>
          </a:p>
          <a:p>
            <a:pPr>
              <a:buNone/>
            </a:pPr>
            <a:r>
              <a:rPr lang="tr-TR" sz="3400" b="1" dirty="0" smtClean="0"/>
              <a:t>4- </a:t>
            </a:r>
            <a:r>
              <a:rPr lang="tr-TR" sz="3400" dirty="0" smtClean="0"/>
              <a:t>Çekime uzun süre ara veriliyorsa ışıklar kapatılmalı.</a:t>
            </a:r>
          </a:p>
          <a:p>
            <a:pPr>
              <a:buNone/>
            </a:pPr>
            <a:r>
              <a:rPr lang="tr-TR" sz="3400" b="1" dirty="0" smtClean="0"/>
              <a:t>5- </a:t>
            </a:r>
            <a:r>
              <a:rPr lang="tr-TR" sz="3400" dirty="0" smtClean="0"/>
              <a:t>Çıplak elle kablolara ve lambalara dokunulmamalı.</a:t>
            </a:r>
          </a:p>
          <a:p>
            <a:pPr>
              <a:buNone/>
            </a:pPr>
            <a:r>
              <a:rPr lang="tr-TR" sz="3400" b="1" dirty="0" smtClean="0"/>
              <a:t>6- </a:t>
            </a:r>
            <a:r>
              <a:rPr lang="tr-TR" sz="3400" dirty="0" smtClean="0"/>
              <a:t>Işıklar açıkken veya kapatıldıktan hemen sonra taşınmamalı,  soğuması beklenmeli.</a:t>
            </a:r>
          </a:p>
          <a:p>
            <a:pPr>
              <a:buNone/>
            </a:pPr>
            <a:r>
              <a:rPr lang="tr-TR" sz="3400" b="1" dirty="0" smtClean="0"/>
              <a:t>7- </a:t>
            </a:r>
            <a:r>
              <a:rPr lang="tr-TR" sz="3400" dirty="0" smtClean="0"/>
              <a:t>Işığın şiddeti çerçeve (kadraj) içinde kalacak yerde ölçülmeli. </a:t>
            </a:r>
          </a:p>
          <a:p>
            <a:pPr>
              <a:buNone/>
            </a:pPr>
            <a:endParaRPr lang="tr-TR"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Güvenlik</a:t>
            </a:r>
            <a:endParaRPr lang="tr-TR" dirty="0"/>
          </a:p>
        </p:txBody>
      </p:sp>
      <p:sp>
        <p:nvSpPr>
          <p:cNvPr id="3" name="2 İçerik Yer Tutucusu"/>
          <p:cNvSpPr>
            <a:spLocks noGrp="1"/>
          </p:cNvSpPr>
          <p:nvPr>
            <p:ph idx="1"/>
          </p:nvPr>
        </p:nvSpPr>
        <p:spPr/>
        <p:txBody>
          <a:bodyPr>
            <a:normAutofit/>
          </a:bodyPr>
          <a:lstStyle/>
          <a:p>
            <a:r>
              <a:rPr lang="tr-TR" dirty="0" smtClean="0"/>
              <a:t>Prize bağlamadan önce kabloların, bağlantı yerlerinin sağlamlığını kontrol edin.</a:t>
            </a:r>
          </a:p>
          <a:p>
            <a:r>
              <a:rPr lang="tr-TR" dirty="0" smtClean="0"/>
              <a:t>Mümkünse ışık kaynaklarını farklı odalardaki prizlere bağlayın. Mutfak ve banyonun sigortaları daha güçlüdür.</a:t>
            </a:r>
          </a:p>
          <a:p>
            <a:r>
              <a:rPr lang="tr-TR" dirty="0" smtClean="0"/>
              <a:t>Yan daireden, başka evden elektrik çekmeyin (fazlar karışabilir).</a:t>
            </a:r>
          </a:p>
          <a:p>
            <a:r>
              <a:rPr lang="tr-TR" dirty="0" smtClean="0"/>
              <a:t>Topraklama olmasına dikkat edin.</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Güvenlik</a:t>
            </a:r>
            <a:endParaRPr lang="tr-TR" dirty="0"/>
          </a:p>
        </p:txBody>
      </p:sp>
      <p:sp>
        <p:nvSpPr>
          <p:cNvPr id="3" name="2 İçerik Yer Tutucusu"/>
          <p:cNvSpPr>
            <a:spLocks noGrp="1"/>
          </p:cNvSpPr>
          <p:nvPr>
            <p:ph idx="1"/>
          </p:nvPr>
        </p:nvSpPr>
        <p:spPr>
          <a:xfrm>
            <a:off x="457200" y="1412776"/>
            <a:ext cx="8229600" cy="4896544"/>
          </a:xfrm>
        </p:spPr>
        <p:txBody>
          <a:bodyPr>
            <a:normAutofit fontScale="92500" lnSpcReduction="20000"/>
          </a:bodyPr>
          <a:lstStyle/>
          <a:p>
            <a:r>
              <a:rPr lang="tr-TR" dirty="0" smtClean="0"/>
              <a:t>Uzun kabloları sarılı bırakmayın, yayın. Geniş bir 8 şeklinde toplayabilirsiniz.</a:t>
            </a:r>
          </a:p>
          <a:p>
            <a:r>
              <a:rPr lang="tr-TR" dirty="0" smtClean="0"/>
              <a:t>Lamba ayaklarını en geniş biçimde açın. Geniş açamıyorsanız, başında mutlaka biri dursun ve ayağı tutsun.</a:t>
            </a:r>
          </a:p>
          <a:p>
            <a:r>
              <a:rPr lang="tr-TR" dirty="0" smtClean="0"/>
              <a:t>Lamba kafasını ayaklardan birinin üzerine denk gelecek biçimde takın.</a:t>
            </a:r>
          </a:p>
          <a:p>
            <a:r>
              <a:rPr lang="tr-TR" dirty="0" smtClean="0"/>
              <a:t>Ampullere asla çıplak elle dokunmayın. Eldeki yağ, ampulün patlamasına neden olabilir.</a:t>
            </a:r>
          </a:p>
          <a:p>
            <a:r>
              <a:rPr lang="tr-TR" dirty="0" smtClean="0"/>
              <a:t>Sıcakken projeksiyona ya da kepenklere dokunmanız gerekiyorsa mutlaka çantadaki işçi eldivenini kullanın.</a:t>
            </a:r>
            <a:endParaRPr lang="tr-T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Güvenlik</a:t>
            </a:r>
            <a:endParaRPr lang="tr-TR" dirty="0"/>
          </a:p>
        </p:txBody>
      </p:sp>
      <p:sp>
        <p:nvSpPr>
          <p:cNvPr id="3" name="2 İçerik Yer Tutucusu"/>
          <p:cNvSpPr>
            <a:spLocks noGrp="1"/>
          </p:cNvSpPr>
          <p:nvPr>
            <p:ph idx="1"/>
          </p:nvPr>
        </p:nvSpPr>
        <p:spPr>
          <a:xfrm>
            <a:off x="457200" y="1600200"/>
            <a:ext cx="8229600" cy="4781128"/>
          </a:xfrm>
        </p:spPr>
        <p:txBody>
          <a:bodyPr>
            <a:normAutofit fontScale="92500" lnSpcReduction="10000"/>
          </a:bodyPr>
          <a:lstStyle/>
          <a:p>
            <a:r>
              <a:rPr lang="tr-TR" dirty="0" smtClean="0"/>
              <a:t>Ampullerin balon yapıp yapmadığına, içindeki tellerin sarkmış olup olmadığına bakın.</a:t>
            </a:r>
          </a:p>
          <a:p>
            <a:r>
              <a:rPr lang="tr-TR" dirty="0" smtClean="0"/>
              <a:t>Işıkları gereksiz yere açık bırakmayın.</a:t>
            </a:r>
          </a:p>
          <a:p>
            <a:r>
              <a:rPr lang="tr-TR" dirty="0" smtClean="0"/>
              <a:t>Işıklar soğumadan asla başka yere taşımayın ya da çantaya kaldırmayın. İçlerindeki tel sıcakken taşıma sırasında kopabilir.</a:t>
            </a:r>
          </a:p>
          <a:p>
            <a:r>
              <a:rPr lang="tr-TR" dirty="0" smtClean="0"/>
              <a:t>Kabloları ayak altından olabildiğince uzakta tutun ve maskeleme bandı ile yere sabitleyin.</a:t>
            </a:r>
          </a:p>
          <a:p>
            <a:r>
              <a:rPr lang="tr-TR" dirty="0" smtClean="0"/>
              <a:t>Tüm elektrikli aletlerde olması gerektiği gibi su ve nemden uzak tutun.</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Aydınlatma Çeşitleri</a:t>
            </a:r>
            <a:endParaRPr lang="tr-TR" dirty="0"/>
          </a:p>
        </p:txBody>
      </p:sp>
      <p:sp>
        <p:nvSpPr>
          <p:cNvPr id="3" name="2 İçerik Yer Tutucusu"/>
          <p:cNvSpPr>
            <a:spLocks noGrp="1"/>
          </p:cNvSpPr>
          <p:nvPr>
            <p:ph idx="1"/>
          </p:nvPr>
        </p:nvSpPr>
        <p:spPr>
          <a:xfrm>
            <a:off x="457200" y="1600200"/>
            <a:ext cx="8229600" cy="4709119"/>
          </a:xfrm>
        </p:spPr>
        <p:txBody>
          <a:bodyPr>
            <a:normAutofit/>
          </a:bodyPr>
          <a:lstStyle/>
          <a:p>
            <a:pPr lvl="0">
              <a:buNone/>
            </a:pPr>
            <a:r>
              <a:rPr lang="tr-TR" dirty="0" smtClean="0"/>
              <a:t>	</a:t>
            </a:r>
          </a:p>
          <a:p>
            <a:pPr lvl="0">
              <a:buNone/>
            </a:pPr>
            <a:r>
              <a:rPr lang="tr-TR" dirty="0" smtClean="0"/>
              <a:t>	1. Güçlerine Göre</a:t>
            </a:r>
          </a:p>
          <a:p>
            <a:pPr lvl="0">
              <a:buNone/>
            </a:pPr>
            <a:r>
              <a:rPr lang="tr-TR" dirty="0" smtClean="0"/>
              <a:t>	2. Açılarına Göre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Güçlerine Göre Aydınlatma Çeşitleri</a:t>
            </a:r>
            <a:endParaRPr lang="tr-TR" dirty="0"/>
          </a:p>
        </p:txBody>
      </p:sp>
      <p:sp>
        <p:nvSpPr>
          <p:cNvPr id="3" name="2 İçerik Yer Tutucusu"/>
          <p:cNvSpPr>
            <a:spLocks noGrp="1"/>
          </p:cNvSpPr>
          <p:nvPr>
            <p:ph idx="1"/>
          </p:nvPr>
        </p:nvSpPr>
        <p:spPr>
          <a:xfrm>
            <a:off x="457200" y="1600200"/>
            <a:ext cx="8229600" cy="4709119"/>
          </a:xfrm>
        </p:spPr>
        <p:txBody>
          <a:bodyPr>
            <a:normAutofit fontScale="85000" lnSpcReduction="20000"/>
          </a:bodyPr>
          <a:lstStyle/>
          <a:p>
            <a:pPr lvl="0">
              <a:buNone/>
            </a:pPr>
            <a:r>
              <a:rPr lang="tr-TR" dirty="0" smtClean="0"/>
              <a:t>	1. </a:t>
            </a:r>
            <a:r>
              <a:rPr lang="tr-TR" i="1" dirty="0" smtClean="0"/>
              <a:t>Toplu Işık</a:t>
            </a:r>
            <a:r>
              <a:rPr lang="tr-TR" dirty="0" smtClean="0"/>
              <a:t>: Belirli bir alanı aydınlatmak üzere kullanılan ışık. </a:t>
            </a:r>
          </a:p>
          <a:p>
            <a:pPr>
              <a:buNone/>
            </a:pPr>
            <a:r>
              <a:rPr lang="tr-TR" dirty="0" smtClean="0"/>
              <a:t>	Işık kaynaklarıyla belirli bir alan aydınlatılır. Bu aydınlatmada keskin ışık nedeniyle sert hatlar ortaya çıkar.  Gölgeler yoğun, keskinlik fazladır. Burada kullanılan ışık sert ışıktır.</a:t>
            </a:r>
          </a:p>
          <a:p>
            <a:pPr>
              <a:buNone/>
            </a:pPr>
            <a:endParaRPr lang="tr-TR" dirty="0" smtClean="0"/>
          </a:p>
          <a:p>
            <a:pPr>
              <a:buNone/>
            </a:pPr>
            <a:r>
              <a:rPr lang="tr-TR" dirty="0" smtClean="0"/>
              <a:t>	2. </a:t>
            </a:r>
            <a:r>
              <a:rPr lang="tr-TR" i="1" dirty="0" smtClean="0"/>
              <a:t>Dağınık Işık: </a:t>
            </a:r>
            <a:r>
              <a:rPr lang="tr-TR" dirty="0" smtClean="0"/>
              <a:t>Bir sahnenin aydınlatılmasında sahneye eşit ölçüde yayılan, sahnenin genel aydınlanmasını sağlayan ışık.</a:t>
            </a:r>
          </a:p>
          <a:p>
            <a:pPr>
              <a:buNone/>
            </a:pPr>
            <a:r>
              <a:rPr lang="tr-TR" dirty="0" smtClean="0"/>
              <a:t>	Işık-gölge ayrımları keskin değildir, genel bir aydınlatma sağlar.  Burada kullanılan ışık yumuşak ışıktır.</a:t>
            </a:r>
          </a:p>
          <a:p>
            <a:endParaRPr lang="tr-TR" dirty="0" smtClean="0"/>
          </a:p>
          <a:p>
            <a:endParaRPr lang="tr-TR" dirty="0" smtClean="0"/>
          </a:p>
          <a:p>
            <a:pPr>
              <a:buNone/>
            </a:pPr>
            <a:endParaRPr lang="tr-TR"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TotalTime>
  <Words>1021</Words>
  <Application>Microsoft Office PowerPoint</Application>
  <PresentationFormat>Ekran Gösterisi (4:3)</PresentationFormat>
  <Paragraphs>453</Paragraphs>
  <Slides>74</Slides>
  <Notes>1</Notes>
  <HiddenSlides>0</HiddenSlides>
  <MMClips>0</MMClips>
  <ScaleCrop>false</ScaleCrop>
  <HeadingPairs>
    <vt:vector size="4" baseType="variant">
      <vt:variant>
        <vt:lpstr>Tema</vt:lpstr>
      </vt:variant>
      <vt:variant>
        <vt:i4>1</vt:i4>
      </vt:variant>
      <vt:variant>
        <vt:lpstr>Slayt Başlıkları</vt:lpstr>
      </vt:variant>
      <vt:variant>
        <vt:i4>74</vt:i4>
      </vt:variant>
    </vt:vector>
  </HeadingPairs>
  <TitlesOfParts>
    <vt:vector size="75" baseType="lpstr">
      <vt:lpstr>Ofis Teması</vt:lpstr>
      <vt:lpstr>Aydınlatma</vt:lpstr>
      <vt:lpstr>Ne işe yarar?</vt:lpstr>
      <vt:lpstr>Nelere dikkat etmeliyiz?</vt:lpstr>
      <vt:lpstr>Slayt 4</vt:lpstr>
      <vt:lpstr>Sahnenin ışığını tasarlarken…</vt:lpstr>
      <vt:lpstr>Işığın niteliği</vt:lpstr>
      <vt:lpstr>Işığın niteliği</vt:lpstr>
      <vt:lpstr>Aydınlatma Çeşitleri</vt:lpstr>
      <vt:lpstr>Güçlerine Göre Aydınlatma Çeşitleri</vt:lpstr>
      <vt:lpstr>Açılarına Göre Aydınlatma Çeşitleri</vt:lpstr>
      <vt:lpstr>Işığın yönü</vt:lpstr>
      <vt:lpstr>Üç Noktadan Aydınlatma</vt:lpstr>
      <vt:lpstr>Slayt 13</vt:lpstr>
      <vt:lpstr>Üç Noktadan Aydınlatma</vt:lpstr>
      <vt:lpstr>Üç Noktadan Aydınlatma</vt:lpstr>
      <vt:lpstr>Üç Noktadan Aydınlatma</vt:lpstr>
      <vt:lpstr>Dört noktadan aydınlatma: Fon Işığı</vt:lpstr>
      <vt:lpstr>İnsan yüzü</vt:lpstr>
      <vt:lpstr>Tek Işık Kaynağı ile Aydınlatma</vt:lpstr>
      <vt:lpstr>Konu Işıkları</vt:lpstr>
      <vt:lpstr>Aydınlatma Yöntemleri</vt:lpstr>
      <vt:lpstr>Düz (Notan) Aydınlatma</vt:lpstr>
      <vt:lpstr>Işık-Gölge Aydınlatması  (Chiaroscuro)</vt:lpstr>
      <vt:lpstr>Işık-Gölge Aydınlatması  (Chiaroscuro)</vt:lpstr>
      <vt:lpstr>Gölge</vt:lpstr>
      <vt:lpstr>Gölge</vt:lpstr>
      <vt:lpstr>Gölge</vt:lpstr>
      <vt:lpstr>Gölge</vt:lpstr>
      <vt:lpstr>Işık-Gölge Aydınlatması  (Chiaroscuro)</vt:lpstr>
      <vt:lpstr>Rembrandt Aydınlatması</vt:lpstr>
      <vt:lpstr>Cameo Aydınlatması</vt:lpstr>
      <vt:lpstr>Siluet Aydınlatma</vt:lpstr>
      <vt:lpstr>Renk Isısı</vt:lpstr>
      <vt:lpstr>Renk Isısı</vt:lpstr>
      <vt:lpstr>Slayt 35</vt:lpstr>
      <vt:lpstr>Işık Kaynakları</vt:lpstr>
      <vt:lpstr>Projektör Türleri</vt:lpstr>
      <vt:lpstr>Projektör Türleri</vt:lpstr>
      <vt:lpstr>Slayt 39</vt:lpstr>
      <vt:lpstr>Slayt 40</vt:lpstr>
      <vt:lpstr>Slayt 41</vt:lpstr>
      <vt:lpstr>Gündelik hayatta kullandığımız ışık kaynakları</vt:lpstr>
      <vt:lpstr>Slayt 43</vt:lpstr>
      <vt:lpstr>Slayt 44</vt:lpstr>
      <vt:lpstr>Slayt 45</vt:lpstr>
      <vt:lpstr>Slayt 46</vt:lpstr>
      <vt:lpstr>Renk Isısı</vt:lpstr>
      <vt:lpstr>Işık Kaynağı Önüne Konan Filtreler</vt:lpstr>
      <vt:lpstr>Renk Düzeltme Filtreleri</vt:lpstr>
      <vt:lpstr>Slayt 50</vt:lpstr>
      <vt:lpstr>Slayt 51</vt:lpstr>
      <vt:lpstr>Slayt 52</vt:lpstr>
      <vt:lpstr>Slayt 53</vt:lpstr>
      <vt:lpstr>Nötr Yoğunluk  (Neutral Density – ND) Filtreler </vt:lpstr>
      <vt:lpstr>Dağıtıcı Filtreler (Difüzyon Filtresi)</vt:lpstr>
      <vt:lpstr>Kombine Filtreler</vt:lpstr>
      <vt:lpstr>UV Filtreleri</vt:lpstr>
      <vt:lpstr>Renk Filtreleri</vt:lpstr>
      <vt:lpstr>Slayt 59</vt:lpstr>
      <vt:lpstr>GÖLGE YARATAN AKSESUARLAR</vt:lpstr>
      <vt:lpstr>GÖLGE YARATAN AKSESUARLAR</vt:lpstr>
      <vt:lpstr>Slayt 62</vt:lpstr>
      <vt:lpstr>GÖLGE YARATAN AKSESUARLAR</vt:lpstr>
      <vt:lpstr>Işığı yansıtarak kullanmak</vt:lpstr>
      <vt:lpstr>Işığı yansıtarak kullanmak</vt:lpstr>
      <vt:lpstr>Işığı yansıtarak kullanmak</vt:lpstr>
      <vt:lpstr>Slayt 67</vt:lpstr>
      <vt:lpstr>Fazla/Gereksiz ışığı engellemek</vt:lpstr>
      <vt:lpstr>Slayt 69</vt:lpstr>
      <vt:lpstr>IŞIK KULLANIMINDA DİKKAT EDİLECEK NOKTALAR</vt:lpstr>
      <vt:lpstr>IŞIK KULLANIMINDA DİKKAT EDİLECEK NOKTALAR</vt:lpstr>
      <vt:lpstr>Güvenlik</vt:lpstr>
      <vt:lpstr>Güvenlik</vt:lpstr>
      <vt:lpstr>Güvenlik</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Sinemada Aydınlatma</dc:title>
  <dc:creator>hp</dc:creator>
  <cp:lastModifiedBy>hp</cp:lastModifiedBy>
  <cp:revision>234</cp:revision>
  <dcterms:created xsi:type="dcterms:W3CDTF">2014-11-25T21:56:48Z</dcterms:created>
  <dcterms:modified xsi:type="dcterms:W3CDTF">2018-07-11T20:22:38Z</dcterms:modified>
</cp:coreProperties>
</file>