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7" r:id="rId2"/>
    <p:sldId id="26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smtClean="0">
                <a:latin typeface="Garamond" panose="02020404030301010803" pitchFamily="18" charset="0"/>
              </a:rPr>
              <a:t>ULS0104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smtClean="0"/>
              <a:t>XII.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600" dirty="0" smtClean="0"/>
          </a:p>
          <a:p>
            <a:pPr indent="0" algn="ctr">
              <a:buNone/>
            </a:pPr>
            <a:r>
              <a:rPr lang="tr-TR" sz="4000" dirty="0" smtClean="0">
                <a:latin typeface="+mj-lt"/>
              </a:rPr>
              <a:t>Küresel Ekonomi-III</a:t>
            </a:r>
            <a:endParaRPr lang="tr-TR" sz="1700" dirty="0" smtClean="0">
              <a:latin typeface="+mj-lt"/>
            </a:endParaRPr>
          </a:p>
          <a:p>
            <a:pPr indent="0" algn="ctr">
              <a:buNone/>
            </a:pPr>
            <a:endParaRPr lang="tr-TR" sz="1700" dirty="0">
              <a:latin typeface="+mj-lt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400" dirty="0">
                <a:latin typeface="+mj-lt"/>
              </a:rPr>
              <a:t>Zorunlu Okuma: Andrew </a:t>
            </a:r>
            <a:r>
              <a:rPr lang="tr-TR" sz="1400" dirty="0" err="1">
                <a:latin typeface="+mj-lt"/>
              </a:rPr>
              <a:t>Heywood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‘‘</a:t>
            </a:r>
            <a:r>
              <a:rPr lang="tr-TR" sz="1400" dirty="0">
                <a:latin typeface="+mj-lt"/>
              </a:rPr>
              <a:t>4</a:t>
            </a:r>
            <a:r>
              <a:rPr lang="tr-TR" sz="1400" dirty="0" smtClean="0">
                <a:latin typeface="+mj-lt"/>
              </a:rPr>
              <a:t>. </a:t>
            </a:r>
            <a:r>
              <a:rPr lang="tr-TR" sz="1400" dirty="0">
                <a:latin typeface="+mj-lt"/>
              </a:rPr>
              <a:t>Bölüm: </a:t>
            </a:r>
            <a:r>
              <a:rPr lang="tr-TR" sz="1400" dirty="0" smtClean="0">
                <a:latin typeface="+mj-lt"/>
              </a:rPr>
              <a:t>Küresel Çağda Ekonomi’’, </a:t>
            </a:r>
            <a:r>
              <a:rPr lang="tr-TR" sz="1400" i="1" dirty="0">
                <a:latin typeface="+mj-lt"/>
              </a:rPr>
              <a:t>Küresel Siyaset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çev</a:t>
            </a:r>
            <a:r>
              <a:rPr lang="tr-TR" sz="1400" dirty="0">
                <a:latin typeface="+mj-lt"/>
              </a:rPr>
              <a:t>. N. Uslu ve H. Özdemir, Ankara, Adres Yayınları, 2013, s. </a:t>
            </a:r>
            <a:r>
              <a:rPr lang="tr-TR" sz="1400" dirty="0" smtClean="0">
                <a:latin typeface="+mj-lt"/>
              </a:rPr>
              <a:t>119-148.</a:t>
            </a:r>
            <a:endParaRPr lang="tr-TR" sz="1400" dirty="0">
              <a:latin typeface="+mj-l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smtClean="0">
                <a:latin typeface="Garamond" panose="02020404030301010803" pitchFamily="18" charset="0"/>
              </a:rPr>
              <a:t>Neo-</a:t>
            </a:r>
            <a:r>
              <a:rPr lang="tr-TR" sz="2000" dirty="0" err="1" smtClean="0">
                <a:latin typeface="Garamond" panose="02020404030301010803" pitchFamily="18" charset="0"/>
              </a:rPr>
              <a:t>Lİberal</a:t>
            </a:r>
            <a:r>
              <a:rPr lang="tr-TR" sz="2000" dirty="0" smtClean="0">
                <a:latin typeface="Garamond" panose="02020404030301010803" pitchFamily="18" charset="0"/>
              </a:rPr>
              <a:t> Dünya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Neo-liberalizm</a:t>
            </a:r>
            <a:endParaRPr lang="tr-TR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Serbest piyasa ekonomisi ve çekirdek bireycilik doğrultusunda ekonominin, devlet kendi haline bıraktığında en iyi şekilde işleyeceğine olan inançtır.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Düzenlenmemiş piyasa kapitalizmi, verimlilik, büyüme ve yaygın refah sağlarken; devletin ‘ağır eli’ girişimciliği tüketir ve ekonomide durgunluk yaratır anlayışı hakimdir.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Piyasa iyi ve devlet kötüdür mottosuna sahiptir.</a:t>
            </a:r>
            <a:r>
              <a:rPr lang="tr-TR" sz="1600" dirty="0">
                <a:latin typeface="Garamond" panose="02020404030301010803" pitchFamily="18" charset="0"/>
              </a:rPr>
              <a:t>	</a:t>
            </a:r>
            <a:endParaRPr lang="tr-TR" sz="1600" dirty="0" smtClean="0"/>
          </a:p>
        </p:txBody>
      </p:sp>
    </p:spTree>
    <p:extLst>
      <p:ext uri="{BB962C8B-B14F-4D97-AF65-F5344CB8AC3E}">
        <p14:creationId xmlns:p14="http://schemas.microsoft.com/office/powerpoint/2010/main" val="1335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Neo-</a:t>
            </a:r>
            <a:r>
              <a:rPr lang="tr-TR" sz="2000" dirty="0" err="1">
                <a:latin typeface="Garamond" panose="02020404030301010803" pitchFamily="18" charset="0"/>
              </a:rPr>
              <a:t>Lİberal</a:t>
            </a:r>
            <a:r>
              <a:rPr lang="tr-TR" sz="2000" dirty="0">
                <a:latin typeface="Garamond" panose="02020404030301010803" pitchFamily="18" charset="0"/>
              </a:rPr>
              <a:t> Dünya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Neo-liberalizm</a:t>
            </a:r>
            <a:endParaRPr lang="tr-TR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Özelleştirme, düşük kamu harcamaları, müdahale etmeme, vergi kesintileri (özellikle de şirketlerin kurumlar vergisi ve doğrudan vergiler), sosyal hizmetlerin azaltılması gibi konular, </a:t>
            </a:r>
            <a:r>
              <a:rPr lang="tr-TR" sz="1600" dirty="0" err="1" smtClean="0">
                <a:latin typeface="Garamond" panose="02020404030301010803" pitchFamily="18" charset="0"/>
              </a:rPr>
              <a:t>neo</a:t>
            </a:r>
            <a:r>
              <a:rPr lang="tr-TR" sz="1600" dirty="0" smtClean="0">
                <a:latin typeface="Garamond" panose="02020404030301010803" pitchFamily="18" charset="0"/>
              </a:rPr>
              <a:t>-liberal iktisat anlayışının unsurlarıdır.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Chicago Ekolü olarak da bilinen bir grup iktisatçının ve özellikle de </a:t>
            </a:r>
            <a:r>
              <a:rPr lang="tr-TR" sz="1600" dirty="0" err="1" smtClean="0"/>
              <a:t>Milton</a:t>
            </a:r>
            <a:r>
              <a:rPr lang="tr-TR" sz="1600" dirty="0" smtClean="0"/>
              <a:t> </a:t>
            </a:r>
            <a:r>
              <a:rPr lang="tr-TR" sz="1600" dirty="0" err="1" smtClean="0"/>
              <a:t>Friedman’ın</a:t>
            </a:r>
            <a:r>
              <a:rPr lang="tr-TR" sz="1600" dirty="0" smtClean="0"/>
              <a:t> öncülüğünde </a:t>
            </a:r>
            <a:r>
              <a:rPr lang="tr-TR" sz="1600" dirty="0" err="1" smtClean="0"/>
              <a:t>neo</a:t>
            </a:r>
            <a:r>
              <a:rPr lang="tr-TR" sz="1600" dirty="0" smtClean="0"/>
              <a:t>-liberal ilkeler 1970’lerde doktrine edilmiştir. </a:t>
            </a:r>
            <a:r>
              <a:rPr lang="tr-TR" sz="1600" dirty="0" err="1" smtClean="0"/>
              <a:t>Friedman</a:t>
            </a:r>
            <a:r>
              <a:rPr lang="tr-TR" sz="1600" dirty="0" smtClean="0"/>
              <a:t>, 1976’da Nobel ekonomi ödülünü alarak, </a:t>
            </a:r>
            <a:r>
              <a:rPr lang="tr-TR" sz="1600" dirty="0" err="1" smtClean="0"/>
              <a:t>neo</a:t>
            </a:r>
            <a:r>
              <a:rPr lang="tr-TR" sz="1600" dirty="0" smtClean="0"/>
              <a:t>-liberalizmi taçlandırmıştır.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77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Ekonomİ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600" dirty="0"/>
              <a:t>Sermaye: Genel anlamda mali veya diğer her türlü varlık.</a:t>
            </a:r>
          </a:p>
          <a:p>
            <a:r>
              <a:rPr lang="tr-TR" sz="1600" dirty="0"/>
              <a:t>Kapitalizm: Özel mülkiyete dayalı ve ekonomik yaşamın piyasa ilkelerine göre örgütlendiği </a:t>
            </a:r>
            <a:r>
              <a:rPr lang="tr-TR" sz="1600" dirty="0" err="1"/>
              <a:t>genellenmiş</a:t>
            </a:r>
            <a:r>
              <a:rPr lang="tr-TR" sz="1600" dirty="0"/>
              <a:t> bir mal üretim sistemi.</a:t>
            </a:r>
          </a:p>
          <a:p>
            <a:r>
              <a:rPr lang="tr-TR" sz="1600" dirty="0"/>
              <a:t>Piyasa: Talep ve arz güçlerinin şekillendirdiği ve fiyat mekanizmaları tarafından düzenlenen bir ticari değiş-tokuş sistemi</a:t>
            </a:r>
            <a:r>
              <a:rPr lang="tr-TR" sz="1600" dirty="0" smtClean="0"/>
              <a:t>.</a:t>
            </a:r>
          </a:p>
          <a:p>
            <a:r>
              <a:rPr lang="tr-TR" sz="1600" dirty="0" smtClean="0"/>
              <a:t>Devalüasyon: Para biriminin diğer para birimleri karşısında değer kaybetmesi.</a:t>
            </a:r>
            <a:endParaRPr lang="tr-TR" sz="1600" dirty="0"/>
          </a:p>
          <a:p>
            <a:pPr indent="0" algn="just">
              <a:spcBef>
                <a:spcPts val="0"/>
              </a:spcBef>
              <a:buNone/>
            </a:pPr>
            <a:endParaRPr lang="tr-TR" sz="1700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4032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Ekonomİ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1600" dirty="0"/>
              <a:t>İş bölümü: Üretim görevlerinin ayrıştığı ve ekonomik etkinliği artırmak için daha fazla uzmanlaştığı bir süreç.</a:t>
            </a:r>
          </a:p>
          <a:p>
            <a:pPr algn="just"/>
            <a:r>
              <a:rPr lang="tr-TR" sz="1600" dirty="0" smtClean="0"/>
              <a:t>Piyasa </a:t>
            </a:r>
            <a:r>
              <a:rPr lang="tr-TR" sz="1600" dirty="0"/>
              <a:t>köktenciliği: Piyasa mekanizmalarının bütün ekonomik ve toplumsal sorunlara çözümler önerdiği düşüncesini yansıtan ve piyasaya olan mutlak inanç.</a:t>
            </a:r>
          </a:p>
          <a:p>
            <a:pPr algn="just"/>
            <a:r>
              <a:rPr lang="tr-TR" sz="1600" dirty="0"/>
              <a:t>Malileşme: Şirketlerin kamu kuruluşlarının ve birey olarak vatandaşlarının bütçelerini harcamalarını artırmak için borçlanmalarına olanak verecek şekilde yeniden yapılandırılması</a:t>
            </a:r>
          </a:p>
        </p:txBody>
      </p:sp>
    </p:spTree>
    <p:extLst>
      <p:ext uri="{BB962C8B-B14F-4D97-AF65-F5344CB8AC3E}">
        <p14:creationId xmlns:p14="http://schemas.microsoft.com/office/powerpoint/2010/main" val="901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Ekonomİ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 smtClean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1600" dirty="0"/>
              <a:t>Merkantilizm: Avrupa’yı 15. </a:t>
            </a:r>
            <a:r>
              <a:rPr lang="tr-TR" sz="1600" dirty="0" err="1"/>
              <a:t>yy’dan</a:t>
            </a:r>
            <a:r>
              <a:rPr lang="tr-TR" sz="1600" dirty="0"/>
              <a:t> 17. </a:t>
            </a:r>
            <a:r>
              <a:rPr lang="tr-TR" sz="1600" dirty="0" err="1"/>
              <a:t>yy’ın</a:t>
            </a:r>
            <a:r>
              <a:rPr lang="tr-TR" sz="1600" dirty="0"/>
              <a:t> sonuna kadarki dönemde en fazla etkileyen ve uluslararası ticaretin yönetimini ve refahın güvence altına alınması konularında devletin rolünü vurgulayan ekonomik felsefe.</a:t>
            </a:r>
          </a:p>
          <a:p>
            <a:pPr algn="just"/>
            <a:r>
              <a:rPr lang="tr-TR" sz="1600" dirty="0"/>
              <a:t>Deflasyon: Ekonomideki iktisadi faaliyetlerin düzeyindeki azalışa bağlı olarak fiyatların genel düzeyinin düşmesi.</a:t>
            </a:r>
          </a:p>
          <a:p>
            <a:pPr algn="just"/>
            <a:r>
              <a:rPr lang="tr-TR" sz="1600" dirty="0"/>
              <a:t>Komşuyu fakirleştir politikaları: Kendi ülkesinin kısa vadeli ulusal çıkarlarına olduğu inancıyla diğer devletlerin aleyhine izlenen ve çoğunlukla korumacılığı tanımak için kullanılan politikalar.</a:t>
            </a:r>
          </a:p>
        </p:txBody>
      </p:sp>
    </p:spTree>
    <p:extLst>
      <p:ext uri="{BB962C8B-B14F-4D97-AF65-F5344CB8AC3E}">
        <p14:creationId xmlns:p14="http://schemas.microsoft.com/office/powerpoint/2010/main" val="200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Küresel </a:t>
            </a:r>
            <a:r>
              <a:rPr lang="tr-TR" sz="2000" dirty="0" err="1" smtClean="0"/>
              <a:t>Ekonomİ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cap="none" dirty="0" smtClean="0"/>
              <a:t>Sorular</a:t>
            </a:r>
            <a:endParaRPr lang="tr-TR" sz="2000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600" dirty="0"/>
              <a:t>Kapitalizm kapsamlı sosyal yardım uygulamaları ile ne derece uyumludur?</a:t>
            </a:r>
          </a:p>
          <a:p>
            <a:r>
              <a:rPr lang="tr-TR" sz="1600" dirty="0"/>
              <a:t>Devlet kapitalizmi kavramsal bir çelişki midir?</a:t>
            </a:r>
          </a:p>
          <a:p>
            <a:r>
              <a:rPr lang="tr-TR" sz="1600" dirty="0"/>
              <a:t>Neo-liberalizm ve ekonomik küreselleşme ne derece bağlantılıdır?</a:t>
            </a:r>
          </a:p>
          <a:p>
            <a:r>
              <a:rPr lang="tr-TR" sz="1600" dirty="0"/>
              <a:t>Ulus ötesi şirketler iyilikten yana mı kötülükten yana mı güçlerdir?</a:t>
            </a:r>
          </a:p>
          <a:p>
            <a:r>
              <a:rPr lang="tr-TR" sz="1600" dirty="0" smtClean="0"/>
              <a:t>Küresel </a:t>
            </a:r>
            <a:r>
              <a:rPr lang="tr-TR" sz="1600" dirty="0"/>
              <a:t>ekonomi fikri bir efsane midir</a:t>
            </a:r>
            <a:r>
              <a:rPr lang="tr-TR" sz="1600" dirty="0" smtClean="0"/>
              <a:t>?</a:t>
            </a:r>
          </a:p>
          <a:p>
            <a:r>
              <a:rPr lang="tr-TR" sz="1600" dirty="0" smtClean="0"/>
              <a:t>Girişimci kapitalizmin temel avantajları ve dezavantajları nelerdir?</a:t>
            </a:r>
          </a:p>
          <a:p>
            <a:r>
              <a:rPr lang="tr-TR" sz="1600" dirty="0" smtClean="0"/>
              <a:t>Ekonomik küreselleşmenin temel itici güçleri nelerdir?</a:t>
            </a:r>
            <a:endParaRPr lang="tr-TR" sz="1600" dirty="0"/>
          </a:p>
          <a:p>
            <a:pPr indent="0">
              <a:spcBef>
                <a:spcPts val="0"/>
              </a:spcBef>
              <a:buNone/>
            </a:pP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663</TotalTime>
  <Words>430</Words>
  <Application>Microsoft Office PowerPoint</Application>
  <PresentationFormat>Ekran Gösterisi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Moda Tasarımı</vt:lpstr>
      <vt:lpstr>ULS0104  UluslararasI Polİtİka-I</vt:lpstr>
      <vt:lpstr>XII. hafta</vt:lpstr>
      <vt:lpstr>Neo-Lİberal Dünya</vt:lpstr>
      <vt:lpstr>Neo-Lİberal Dünya</vt:lpstr>
      <vt:lpstr>Küresel Ekonomİ Kavramlar</vt:lpstr>
      <vt:lpstr>Küresel Ekonomİ Kavramlar</vt:lpstr>
      <vt:lpstr>Küresel Ekonomİ Kavramlar</vt:lpstr>
      <vt:lpstr>Küresel Ekonomİ Sorular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179</cp:revision>
  <dcterms:created xsi:type="dcterms:W3CDTF">2018-02-05T17:47:31Z</dcterms:created>
  <dcterms:modified xsi:type="dcterms:W3CDTF">2020-01-13T02:11:45Z</dcterms:modified>
</cp:coreProperties>
</file>