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0"/>
  </p:notesMasterIdLst>
  <p:sldIdLst>
    <p:sldId id="257" r:id="rId2"/>
    <p:sldId id="268" r:id="rId3"/>
    <p:sldId id="262" r:id="rId4"/>
    <p:sldId id="263" r:id="rId5"/>
    <p:sldId id="264" r:id="rId6"/>
    <p:sldId id="265" r:id="rId7"/>
    <p:sldId id="266" r:id="rId8"/>
    <p:sldId id="267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87" autoAdjust="0"/>
  </p:normalViewPr>
  <p:slideViewPr>
    <p:cSldViewPr>
      <p:cViewPr>
        <p:scale>
          <a:sx n="120" d="100"/>
          <a:sy n="120" d="100"/>
        </p:scale>
        <p:origin x="-137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794B46-6D86-47A4-AE76-6017C0C2F9B9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3E816-EAF6-4B27-A46A-265D602A73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23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4000" smtClean="0">
                <a:latin typeface="Garamond" panose="02020404030301010803" pitchFamily="18" charset="0"/>
              </a:rPr>
              <a:t>ULS0104 </a:t>
            </a:r>
            <a:r>
              <a:rPr lang="tr-TR" sz="4000" dirty="0">
                <a:latin typeface="Garamond" panose="02020404030301010803" pitchFamily="18" charset="0"/>
              </a:rPr>
              <a:t/>
            </a:r>
            <a:br>
              <a:rPr lang="tr-TR" sz="4000" dirty="0">
                <a:latin typeface="Garamond" panose="02020404030301010803" pitchFamily="18" charset="0"/>
              </a:rPr>
            </a:br>
            <a:r>
              <a:rPr lang="tr-TR" sz="4000" dirty="0" err="1">
                <a:latin typeface="Garamond" panose="02020404030301010803" pitchFamily="18" charset="0"/>
              </a:rPr>
              <a:t>UluslararasI</a:t>
            </a:r>
            <a:r>
              <a:rPr lang="tr-TR" sz="4000" dirty="0">
                <a:latin typeface="Garamond" panose="02020404030301010803" pitchFamily="18" charset="0"/>
              </a:rPr>
              <a:t> </a:t>
            </a:r>
            <a:r>
              <a:rPr lang="tr-TR" sz="4000" dirty="0" err="1" smtClean="0">
                <a:latin typeface="Garamond" panose="02020404030301010803" pitchFamily="18" charset="0"/>
              </a:rPr>
              <a:t>Polİtİka</a:t>
            </a:r>
            <a:r>
              <a:rPr lang="tr-TR" sz="4000" dirty="0" smtClean="0">
                <a:latin typeface="Garamond" panose="02020404030301010803" pitchFamily="18" charset="0"/>
              </a:rPr>
              <a:t>-I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944216"/>
          </a:xfrm>
        </p:spPr>
        <p:txBody>
          <a:bodyPr>
            <a:normAutofit/>
          </a:bodyPr>
          <a:lstStyle/>
          <a:p>
            <a:endParaRPr lang="tr-TR" i="0" dirty="0" smtClean="0">
              <a:latin typeface="Garamond" panose="02020404030301010803" pitchFamily="18" charset="0"/>
            </a:endParaRPr>
          </a:p>
          <a:p>
            <a:r>
              <a:rPr lang="tr-TR" i="0" dirty="0" smtClean="0">
                <a:latin typeface="Garamond" panose="02020404030301010803" pitchFamily="18" charset="0"/>
              </a:rPr>
              <a:t>Atay </a:t>
            </a:r>
            <a:r>
              <a:rPr lang="tr-TR" i="0" dirty="0">
                <a:latin typeface="Garamond" panose="02020404030301010803" pitchFamily="18" charset="0"/>
              </a:rPr>
              <a:t>Akdevelioğlu</a:t>
            </a:r>
          </a:p>
          <a:p>
            <a:r>
              <a:rPr lang="tr-TR" i="0" dirty="0">
                <a:latin typeface="Garamond" panose="02020404030301010803" pitchFamily="18" charset="0"/>
              </a:rPr>
              <a:t>Ankara Ü. Siyasal Bilgiler F.</a:t>
            </a:r>
          </a:p>
          <a:p>
            <a:pPr indent="0" algn="ctr">
              <a:buNone/>
            </a:pPr>
            <a:endParaRPr lang="tr-TR" sz="1000" dirty="0" smtClean="0"/>
          </a:p>
        </p:txBody>
      </p:sp>
    </p:spTree>
    <p:extLst>
      <p:ext uri="{BB962C8B-B14F-4D97-AF65-F5344CB8AC3E}">
        <p14:creationId xmlns:p14="http://schemas.microsoft.com/office/powerpoint/2010/main" val="132342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smtClean="0"/>
              <a:t>XII. </a:t>
            </a:r>
            <a:r>
              <a:rPr lang="tr-TR" sz="4000" dirty="0"/>
              <a:t>hafta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>
              <a:buNone/>
            </a:pPr>
            <a:endParaRPr lang="tr-TR" sz="1600" dirty="0" smtClean="0"/>
          </a:p>
          <a:p>
            <a:pPr indent="0" algn="ctr">
              <a:buNone/>
            </a:pPr>
            <a:r>
              <a:rPr lang="tr-TR" sz="4000" dirty="0" smtClean="0">
                <a:latin typeface="+mj-lt"/>
              </a:rPr>
              <a:t>Küresel Ekonomi-III</a:t>
            </a:r>
            <a:endParaRPr lang="tr-TR" sz="1700" dirty="0" smtClean="0">
              <a:latin typeface="+mj-lt"/>
            </a:endParaRPr>
          </a:p>
          <a:p>
            <a:pPr indent="0" algn="ctr">
              <a:buNone/>
            </a:pPr>
            <a:endParaRPr lang="tr-TR" sz="1700" dirty="0">
              <a:latin typeface="+mj-lt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400" dirty="0">
                <a:latin typeface="+mj-lt"/>
              </a:rPr>
              <a:t>Zorunlu Okuma: Andrew </a:t>
            </a:r>
            <a:r>
              <a:rPr lang="tr-TR" sz="1400" dirty="0" err="1">
                <a:latin typeface="+mj-lt"/>
              </a:rPr>
              <a:t>Heywood</a:t>
            </a:r>
            <a:r>
              <a:rPr lang="tr-TR" sz="1400" dirty="0">
                <a:latin typeface="+mj-lt"/>
              </a:rPr>
              <a:t>, </a:t>
            </a:r>
            <a:r>
              <a:rPr lang="tr-TR" sz="1400" dirty="0" smtClean="0">
                <a:latin typeface="+mj-lt"/>
              </a:rPr>
              <a:t>‘‘</a:t>
            </a:r>
            <a:r>
              <a:rPr lang="tr-TR" sz="1400" dirty="0">
                <a:latin typeface="+mj-lt"/>
              </a:rPr>
              <a:t>4</a:t>
            </a:r>
            <a:r>
              <a:rPr lang="tr-TR" sz="1400" dirty="0" smtClean="0">
                <a:latin typeface="+mj-lt"/>
              </a:rPr>
              <a:t>. </a:t>
            </a:r>
            <a:r>
              <a:rPr lang="tr-TR" sz="1400" dirty="0">
                <a:latin typeface="+mj-lt"/>
              </a:rPr>
              <a:t>Bölüm: </a:t>
            </a:r>
            <a:r>
              <a:rPr lang="tr-TR" sz="1400" dirty="0" smtClean="0">
                <a:latin typeface="+mj-lt"/>
              </a:rPr>
              <a:t>Küresel Çağda Ekonomi’’, </a:t>
            </a:r>
            <a:r>
              <a:rPr lang="tr-TR" sz="1400" i="1" dirty="0">
                <a:latin typeface="+mj-lt"/>
              </a:rPr>
              <a:t>Küresel Siyaset</a:t>
            </a:r>
            <a:r>
              <a:rPr lang="tr-TR" sz="1400" dirty="0">
                <a:latin typeface="+mj-lt"/>
              </a:rPr>
              <a:t>, </a:t>
            </a:r>
            <a:r>
              <a:rPr lang="tr-TR" sz="1400" dirty="0" smtClean="0">
                <a:latin typeface="+mj-lt"/>
              </a:rPr>
              <a:t>çev</a:t>
            </a:r>
            <a:r>
              <a:rPr lang="tr-TR" sz="1400" dirty="0">
                <a:latin typeface="+mj-lt"/>
              </a:rPr>
              <a:t>. N. Uslu ve H. Özdemir, Ankara, Adres Yayınları, 2013, s. </a:t>
            </a:r>
            <a:r>
              <a:rPr lang="tr-TR" sz="1400" dirty="0" smtClean="0">
                <a:latin typeface="+mj-lt"/>
              </a:rPr>
              <a:t>119-148.</a:t>
            </a:r>
            <a:endParaRPr lang="tr-TR" sz="1400" dirty="0">
              <a:latin typeface="+mj-lt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3378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 smtClean="0">
                <a:latin typeface="Garamond" panose="02020404030301010803" pitchFamily="18" charset="0"/>
              </a:rPr>
              <a:t>Neo-</a:t>
            </a:r>
            <a:r>
              <a:rPr lang="tr-TR" sz="2000" dirty="0" err="1" smtClean="0">
                <a:latin typeface="Garamond" panose="02020404030301010803" pitchFamily="18" charset="0"/>
              </a:rPr>
              <a:t>Lİberal</a:t>
            </a:r>
            <a:r>
              <a:rPr lang="tr-TR" sz="2000" dirty="0" smtClean="0">
                <a:latin typeface="Garamond" panose="02020404030301010803" pitchFamily="18" charset="0"/>
              </a:rPr>
              <a:t> Dünya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Neo-liberalizm</a:t>
            </a:r>
            <a:endParaRPr lang="tr-TR" dirty="0" smtClean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Serbest piyasa ekonomisi ve çekirdek bireycilik doğrultusunda ekonominin, devlet kendi haline bıraktığında en iyi şekilde işleyeceğine olan inançtır.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Düzenlenmemiş piyasa kapitalizmi, verimlilik, büyüme ve yaygın refah sağlarken; devletin ‘ağır eli’ girişimciliği tüketir ve ekonomide durgunluk yaratır anlayışı hakimdir.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Piyasa iyi ve devlet kötüdür mottosuna sahiptir.</a:t>
            </a:r>
            <a:r>
              <a:rPr lang="tr-TR" sz="1600" dirty="0">
                <a:latin typeface="Garamond" panose="02020404030301010803" pitchFamily="18" charset="0"/>
              </a:rPr>
              <a:t>	</a:t>
            </a:r>
            <a:endParaRPr lang="tr-TR" sz="1600" dirty="0" smtClean="0"/>
          </a:p>
        </p:txBody>
      </p:sp>
    </p:spTree>
    <p:extLst>
      <p:ext uri="{BB962C8B-B14F-4D97-AF65-F5344CB8AC3E}">
        <p14:creationId xmlns:p14="http://schemas.microsoft.com/office/powerpoint/2010/main" val="13353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Neo-</a:t>
            </a:r>
            <a:r>
              <a:rPr lang="tr-TR" sz="2000" dirty="0" err="1">
                <a:latin typeface="Garamond" panose="02020404030301010803" pitchFamily="18" charset="0"/>
              </a:rPr>
              <a:t>Lİberal</a:t>
            </a:r>
            <a:r>
              <a:rPr lang="tr-TR" sz="2000" dirty="0">
                <a:latin typeface="Garamond" panose="02020404030301010803" pitchFamily="18" charset="0"/>
              </a:rPr>
              <a:t> Dünya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Neo-liberalizm</a:t>
            </a:r>
            <a:endParaRPr lang="tr-TR" dirty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Özelleştirme, düşük kamu harcamaları, müdahale etmeme, vergi kesintileri (özellikle de şirketlerin kurumlar vergisi ve doğrudan vergiler), sosyal hizmetlerin azaltılması gibi konular, </a:t>
            </a:r>
            <a:r>
              <a:rPr lang="tr-TR" sz="1600" dirty="0" err="1" smtClean="0">
                <a:latin typeface="Garamond" panose="02020404030301010803" pitchFamily="18" charset="0"/>
              </a:rPr>
              <a:t>neo</a:t>
            </a:r>
            <a:r>
              <a:rPr lang="tr-TR" sz="1600" dirty="0" smtClean="0">
                <a:latin typeface="Garamond" panose="02020404030301010803" pitchFamily="18" charset="0"/>
              </a:rPr>
              <a:t>-liberal iktisat anlayışının unsurlarıdır.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/>
              <a:t>- Chicago Ekolü olarak da bilinen bir grup iktisatçının ve özellikle de </a:t>
            </a:r>
            <a:r>
              <a:rPr lang="tr-TR" sz="1600" dirty="0" err="1" smtClean="0"/>
              <a:t>Milton</a:t>
            </a:r>
            <a:r>
              <a:rPr lang="tr-TR" sz="1600" dirty="0" smtClean="0"/>
              <a:t> </a:t>
            </a:r>
            <a:r>
              <a:rPr lang="tr-TR" sz="1600" dirty="0" err="1" smtClean="0"/>
              <a:t>Friedman’ın</a:t>
            </a:r>
            <a:r>
              <a:rPr lang="tr-TR" sz="1600" dirty="0" smtClean="0"/>
              <a:t> öncülüğünde </a:t>
            </a:r>
            <a:r>
              <a:rPr lang="tr-TR" sz="1600" dirty="0" err="1" smtClean="0"/>
              <a:t>neo</a:t>
            </a:r>
            <a:r>
              <a:rPr lang="tr-TR" sz="1600" dirty="0" smtClean="0"/>
              <a:t>-liberal ilkeler 1970’lerde doktrine edilmiştir. </a:t>
            </a:r>
            <a:r>
              <a:rPr lang="tr-TR" sz="1600" dirty="0" err="1" smtClean="0"/>
              <a:t>Friedman</a:t>
            </a:r>
            <a:r>
              <a:rPr lang="tr-TR" sz="1600" dirty="0" smtClean="0"/>
              <a:t>, 1976’da Nobel ekonomi ödülünü alarak, </a:t>
            </a:r>
            <a:r>
              <a:rPr lang="tr-TR" sz="1600" dirty="0" err="1" smtClean="0"/>
              <a:t>neo</a:t>
            </a:r>
            <a:r>
              <a:rPr lang="tr-TR" sz="1600" dirty="0" smtClean="0"/>
              <a:t>-liberalizmi taçlandırmıştır.</a:t>
            </a:r>
          </a:p>
          <a:p>
            <a:pPr indent="0" algn="just">
              <a:spcBef>
                <a:spcPts val="0"/>
              </a:spcBef>
              <a:buNone/>
            </a:pP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7766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/>
              <a:t>Küresel </a:t>
            </a:r>
            <a:r>
              <a:rPr lang="tr-TR" sz="2000" dirty="0" err="1"/>
              <a:t>Ekonomİ</a:t>
            </a:r>
            <a:r>
              <a:rPr lang="tr-TR" sz="2000" dirty="0"/>
              <a:t/>
            </a:r>
            <a:br>
              <a:rPr lang="tr-TR" sz="2000" dirty="0"/>
            </a:br>
            <a:r>
              <a:rPr lang="tr-TR" sz="2000" cap="none" dirty="0"/>
              <a:t>Kavramlar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Sermaye: Genel anlamda mali veya diğer her türlü varlık.</a:t>
            </a:r>
          </a:p>
          <a:p>
            <a:r>
              <a:rPr lang="tr-TR" sz="1600" dirty="0"/>
              <a:t>Kapitalizm: Özel mülkiyete dayalı ve ekonomik yaşamın piyasa ilkelerine göre örgütlendiği </a:t>
            </a:r>
            <a:r>
              <a:rPr lang="tr-TR" sz="1600" dirty="0" err="1"/>
              <a:t>genellenmiş</a:t>
            </a:r>
            <a:r>
              <a:rPr lang="tr-TR" sz="1600" dirty="0"/>
              <a:t> bir mal üretim sistemi.</a:t>
            </a:r>
          </a:p>
          <a:p>
            <a:r>
              <a:rPr lang="tr-TR" sz="1600" dirty="0"/>
              <a:t>Piyasa: Talep ve arz güçlerinin şekillendirdiği ve fiyat mekanizmaları tarafından düzenlenen bir ticari değiş-tokuş sistemi</a:t>
            </a:r>
            <a:r>
              <a:rPr lang="tr-TR" sz="1600" dirty="0" smtClean="0"/>
              <a:t>.</a:t>
            </a:r>
          </a:p>
          <a:p>
            <a:r>
              <a:rPr lang="tr-TR" sz="1600" dirty="0" smtClean="0"/>
              <a:t>Devalüasyon: Para biriminin diğer para birimleri karşısında değer kaybetmesi.</a:t>
            </a:r>
            <a:endParaRPr lang="tr-TR" sz="1600" dirty="0"/>
          </a:p>
          <a:p>
            <a:pPr indent="0" algn="just">
              <a:spcBef>
                <a:spcPts val="0"/>
              </a:spcBef>
              <a:buNone/>
            </a:pPr>
            <a:endParaRPr lang="tr-TR" sz="1700" dirty="0" smtClean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endParaRPr lang="tr-TR" sz="1700" dirty="0"/>
          </a:p>
        </p:txBody>
      </p:sp>
    </p:spTree>
    <p:extLst>
      <p:ext uri="{BB962C8B-B14F-4D97-AF65-F5344CB8AC3E}">
        <p14:creationId xmlns:p14="http://schemas.microsoft.com/office/powerpoint/2010/main" val="403263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000" dirty="0"/>
              <a:t>Küresel </a:t>
            </a:r>
            <a:r>
              <a:rPr lang="tr-TR" sz="2000" dirty="0" err="1"/>
              <a:t>Ekonomİ</a:t>
            </a:r>
            <a:r>
              <a:rPr lang="tr-TR" sz="2000" dirty="0"/>
              <a:t/>
            </a:r>
            <a:br>
              <a:rPr lang="tr-TR" sz="2000" dirty="0"/>
            </a:br>
            <a:r>
              <a:rPr lang="tr-TR" sz="2000" cap="none" dirty="0"/>
              <a:t>Kavramlar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1600" dirty="0"/>
              <a:t>İş bölümü: Üretim görevlerinin ayrıştığı ve ekonomik etkinliği artırmak için daha fazla uzmanlaştığı bir süreç.</a:t>
            </a:r>
          </a:p>
          <a:p>
            <a:pPr algn="just"/>
            <a:r>
              <a:rPr lang="tr-TR" sz="1600" dirty="0" smtClean="0"/>
              <a:t>Piyasa </a:t>
            </a:r>
            <a:r>
              <a:rPr lang="tr-TR" sz="1600" dirty="0"/>
              <a:t>köktenciliği: Piyasa mekanizmalarının bütün ekonomik ve toplumsal sorunlara çözümler önerdiği düşüncesini yansıtan ve piyasaya olan mutlak inanç.</a:t>
            </a:r>
          </a:p>
          <a:p>
            <a:pPr algn="just"/>
            <a:r>
              <a:rPr lang="tr-TR" sz="1600" dirty="0"/>
              <a:t>Malileşme: Şirketlerin kamu kuruluşlarının ve birey olarak vatandaşlarının bütçelerini harcamalarını artırmak için borçlanmalarına olanak verecek şekilde yeniden yapılandırılması</a:t>
            </a:r>
          </a:p>
        </p:txBody>
      </p:sp>
    </p:spTree>
    <p:extLst>
      <p:ext uri="{BB962C8B-B14F-4D97-AF65-F5344CB8AC3E}">
        <p14:creationId xmlns:p14="http://schemas.microsoft.com/office/powerpoint/2010/main" val="90159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/>
              <a:t>Küresel </a:t>
            </a:r>
            <a:r>
              <a:rPr lang="tr-TR" sz="2000" dirty="0" err="1"/>
              <a:t>Ekonomİ</a:t>
            </a:r>
            <a:r>
              <a:rPr lang="tr-TR" sz="2000" dirty="0"/>
              <a:t/>
            </a:r>
            <a:br>
              <a:rPr lang="tr-TR" sz="2000" dirty="0"/>
            </a:br>
            <a:r>
              <a:rPr lang="tr-TR" sz="2000" cap="none" dirty="0" smtClean="0"/>
              <a:t>Kavramlar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1600" dirty="0"/>
              <a:t>Merkantilizm: Avrupa’yı 15. </a:t>
            </a:r>
            <a:r>
              <a:rPr lang="tr-TR" sz="1600" dirty="0" err="1"/>
              <a:t>yy’dan</a:t>
            </a:r>
            <a:r>
              <a:rPr lang="tr-TR" sz="1600" dirty="0"/>
              <a:t> 17. </a:t>
            </a:r>
            <a:r>
              <a:rPr lang="tr-TR" sz="1600" dirty="0" err="1"/>
              <a:t>yy’ın</a:t>
            </a:r>
            <a:r>
              <a:rPr lang="tr-TR" sz="1600" dirty="0"/>
              <a:t> sonuna kadarki dönemde en fazla etkileyen ve uluslararası ticaretin yönetimini ve refahın güvence altına alınması konularında devletin rolünü vurgulayan ekonomik felsefe.</a:t>
            </a:r>
          </a:p>
          <a:p>
            <a:pPr algn="just"/>
            <a:r>
              <a:rPr lang="tr-TR" sz="1600" dirty="0"/>
              <a:t>Deflasyon: Ekonomideki iktisadi faaliyetlerin düzeyindeki azalışa bağlı olarak fiyatların genel düzeyinin düşmesi.</a:t>
            </a:r>
          </a:p>
          <a:p>
            <a:pPr algn="just"/>
            <a:r>
              <a:rPr lang="tr-TR" sz="1600" dirty="0"/>
              <a:t>Komşuyu fakirleştir politikaları: Kendi ülkesinin kısa vadeli ulusal çıkarlarına olduğu inancıyla diğer devletlerin aleyhine izlenen ve çoğunlukla korumacılığı tanımak için kullanılan politikalar.</a:t>
            </a:r>
          </a:p>
        </p:txBody>
      </p:sp>
    </p:spTree>
    <p:extLst>
      <p:ext uri="{BB962C8B-B14F-4D97-AF65-F5344CB8AC3E}">
        <p14:creationId xmlns:p14="http://schemas.microsoft.com/office/powerpoint/2010/main" val="20085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/>
              <a:t>Küresel </a:t>
            </a:r>
            <a:r>
              <a:rPr lang="tr-TR" sz="2000" dirty="0" err="1" smtClean="0"/>
              <a:t>Ekonomİ</a:t>
            </a:r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tr-TR" sz="2000" cap="none" dirty="0" smtClean="0"/>
              <a:t>Sorular</a:t>
            </a:r>
            <a:endParaRPr lang="tr-TR" sz="2000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Kapitalizm kapsamlı sosyal yardım uygulamaları ile ne derece uyumludur?</a:t>
            </a:r>
          </a:p>
          <a:p>
            <a:r>
              <a:rPr lang="tr-TR" sz="1600" dirty="0"/>
              <a:t>Devlet kapitalizmi kavramsal bir çelişki midir?</a:t>
            </a:r>
          </a:p>
          <a:p>
            <a:r>
              <a:rPr lang="tr-TR" sz="1600" dirty="0"/>
              <a:t>Neo-liberalizm ve ekonomik küreselleşme ne derece bağlantılıdır?</a:t>
            </a:r>
          </a:p>
          <a:p>
            <a:r>
              <a:rPr lang="tr-TR" sz="1600" dirty="0"/>
              <a:t>Ulus ötesi şirketler iyilikten yana mı kötülükten yana mı güçlerdir?</a:t>
            </a:r>
          </a:p>
          <a:p>
            <a:r>
              <a:rPr lang="tr-TR" sz="1600" dirty="0" smtClean="0"/>
              <a:t>Küresel </a:t>
            </a:r>
            <a:r>
              <a:rPr lang="tr-TR" sz="1600" dirty="0"/>
              <a:t>ekonomi fikri bir efsane midir</a:t>
            </a:r>
            <a:r>
              <a:rPr lang="tr-TR" sz="1600" dirty="0" smtClean="0"/>
              <a:t>?</a:t>
            </a:r>
          </a:p>
          <a:p>
            <a:r>
              <a:rPr lang="tr-TR" sz="1600" dirty="0" smtClean="0"/>
              <a:t>Girişimci kapitalizmin temel avantajları ve dezavantajları nelerdir?</a:t>
            </a:r>
          </a:p>
          <a:p>
            <a:r>
              <a:rPr lang="tr-TR" sz="1600" dirty="0" smtClean="0"/>
              <a:t>Ekonomik küreselleşmenin temel itici güçleri nelerdir?</a:t>
            </a:r>
            <a:endParaRPr lang="tr-TR" sz="1600" dirty="0"/>
          </a:p>
          <a:p>
            <a:pPr indent="0">
              <a:spcBef>
                <a:spcPts val="0"/>
              </a:spcBef>
              <a:buNone/>
            </a:pPr>
            <a:endParaRPr lang="tr-TR" sz="1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4611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Moda Tasarımı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Smokin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oda Tasarımı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663</TotalTime>
  <Words>430</Words>
  <Application>Microsoft Office PowerPoint</Application>
  <PresentationFormat>Ekran Gösterisi (4:3)</PresentationFormat>
  <Paragraphs>39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Moda Tasarımı</vt:lpstr>
      <vt:lpstr>ULS0104  UluslararasI Polİtİka-I</vt:lpstr>
      <vt:lpstr>XII. hafta</vt:lpstr>
      <vt:lpstr>Neo-Lİberal Dünya</vt:lpstr>
      <vt:lpstr>Neo-Lİberal Dünya</vt:lpstr>
      <vt:lpstr>Küresel Ekonomİ Kavramlar</vt:lpstr>
      <vt:lpstr>Küresel Ekonomİ Kavramlar</vt:lpstr>
      <vt:lpstr>Küresel Ekonomİ Kavramlar</vt:lpstr>
      <vt:lpstr>Küresel Ekonomİ Sorular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ULS219 Uluslararası Politika-I</dc:title>
  <dc:creator>AA</dc:creator>
  <cp:lastModifiedBy>AA</cp:lastModifiedBy>
  <cp:revision>179</cp:revision>
  <dcterms:created xsi:type="dcterms:W3CDTF">2018-02-05T17:47:31Z</dcterms:created>
  <dcterms:modified xsi:type="dcterms:W3CDTF">2020-01-13T02:11:45Z</dcterms:modified>
</cp:coreProperties>
</file>