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5" r:id="rId4"/>
    <p:sldId id="268" r:id="rId5"/>
    <p:sldId id="266" r:id="rId6"/>
    <p:sldId id="262" r:id="rId7"/>
    <p:sldId id="264" r:id="rId8"/>
    <p:sldId id="263" r:id="rId9"/>
    <p:sldId id="267" r:id="rId10"/>
    <p:sldId id="261"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F8952-2CBA-4A70-8ED0-8E5A1F2DAB17}" type="datetimeFigureOut">
              <a:rPr lang="tr-TR" smtClean="0"/>
              <a:pPr/>
              <a:t>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5445C-DFEB-4688-87BC-FC496F83EA7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DRAMANIN ÖNEMİ</a:t>
            </a:r>
            <a:endParaRPr lang="tr-TR" dirty="0"/>
          </a:p>
        </p:txBody>
      </p:sp>
      <p:sp>
        <p:nvSpPr>
          <p:cNvPr id="4" name="3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normAutofit/>
          </a:bodyPr>
          <a:lstStyle/>
          <a:p>
            <a:r>
              <a:rPr lang="tr-TR" sz="1600" dirty="0"/>
              <a:t>Aral, N., Baran, G., </a:t>
            </a:r>
            <a:r>
              <a:rPr lang="tr-TR" sz="1600" dirty="0" err="1"/>
              <a:t>Pedük</a:t>
            </a:r>
            <a:r>
              <a:rPr lang="tr-TR" sz="1600" dirty="0"/>
              <a:t>, Ş., Erdoğan, S. (2003). Eğitimde Drama. İstanbul Ya-</a:t>
            </a:r>
            <a:r>
              <a:rPr lang="tr-TR" sz="1600" dirty="0" err="1"/>
              <a:t>Pa</a:t>
            </a:r>
            <a:endParaRPr lang="tr-TR" sz="1600" dirty="0"/>
          </a:p>
          <a:p>
            <a:r>
              <a:rPr lang="tr-TR" sz="1600" dirty="0"/>
              <a:t>Adıgüzel, Ö. (2010). </a:t>
            </a:r>
            <a:r>
              <a:rPr lang="tr-TR" sz="1600" i="1" dirty="0"/>
              <a:t>Eğitimde Yaratıcı Drama</a:t>
            </a:r>
            <a:r>
              <a:rPr lang="tr-TR" sz="1600" dirty="0"/>
              <a:t>. </a:t>
            </a:r>
            <a:r>
              <a:rPr lang="tr-TR" sz="1600" i="1" dirty="0"/>
              <a:t>Oyun ve Yaratıcı Drama İlişkisi.</a:t>
            </a:r>
            <a:r>
              <a:rPr lang="tr-TR" sz="1600" dirty="0"/>
              <a:t> Ankara: </a:t>
            </a:r>
            <a:r>
              <a:rPr lang="tr-TR" sz="1600" dirty="0" err="1"/>
              <a:t>Naturel</a:t>
            </a:r>
            <a:r>
              <a:rPr lang="tr-TR" sz="1600" dirty="0"/>
              <a:t>. </a:t>
            </a:r>
          </a:p>
          <a:p>
            <a:r>
              <a:rPr lang="tr-TR" sz="1600" dirty="0"/>
              <a:t>Köksal Akyol, A. (2011). İlköğretimde Drama. İstanbul: Kriter Yayınları. </a:t>
            </a:r>
          </a:p>
          <a:p>
            <a:r>
              <a:rPr lang="tr-TR" sz="1600" dirty="0"/>
              <a:t>Köksal Akyol, A. (2015). Okul Öncesi Eğitimde Drama. Her Yönüyle Okul Öncesi Eğitim. Ankara: Hedef Yayıncılık. </a:t>
            </a:r>
          </a:p>
          <a:p>
            <a:r>
              <a:rPr lang="tr-TR" sz="1600" dirty="0"/>
              <a:t>Köksal Akyol, A. (2015). Okul Öncesi Eğitim Programları. Her Yönüyle Okul Öncesi Eğitim. </a:t>
            </a:r>
            <a:r>
              <a:rPr lang="tr-TR" sz="1600"/>
              <a:t>Ankara: Hedef Yayıncılık. </a:t>
            </a:r>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lstStyle/>
          <a:p>
            <a:r>
              <a:rPr lang="tr-TR" dirty="0" smtClean="0"/>
              <a:t>DRAMA</a:t>
            </a:r>
            <a:endParaRPr lang="tr-TR" dirty="0"/>
          </a:p>
        </p:txBody>
      </p:sp>
      <p:sp>
        <p:nvSpPr>
          <p:cNvPr id="3" name="2 İçerik Yer Tutucusu"/>
          <p:cNvSpPr>
            <a:spLocks noGrp="1"/>
          </p:cNvSpPr>
          <p:nvPr>
            <p:ph idx="1"/>
          </p:nvPr>
        </p:nvSpPr>
        <p:spPr>
          <a:xfrm>
            <a:off x="457200" y="2786058"/>
            <a:ext cx="8229600" cy="3340105"/>
          </a:xfrm>
        </p:spPr>
        <p:txBody>
          <a:bodyPr/>
          <a:lstStyle/>
          <a:p>
            <a:pPr marL="0" indent="0">
              <a:buNone/>
            </a:pPr>
            <a:r>
              <a:rPr lang="tr-TR" dirty="0" smtClean="0"/>
              <a:t>Drama Atölyesi</a:t>
            </a:r>
          </a:p>
          <a:p>
            <a:r>
              <a:rPr lang="tr-TR" dirty="0" smtClean="0"/>
              <a:t>Drama atölyesi uygulandıktan sonra kuramsal bilgiler anlatılır. </a:t>
            </a:r>
            <a:endParaRPr lang="tr-TR" dirty="0"/>
          </a:p>
        </p:txBody>
      </p:sp>
    </p:spTree>
    <p:extLst>
      <p:ext uri="{BB962C8B-B14F-4D97-AF65-F5344CB8AC3E}">
        <p14:creationId xmlns:p14="http://schemas.microsoft.com/office/powerpoint/2010/main" val="3742301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642918"/>
            <a:ext cx="8118644" cy="481826"/>
          </a:xfrm>
        </p:spPr>
        <p:txBody>
          <a:bodyPr>
            <a:normAutofit fontScale="90000"/>
          </a:bodyPr>
          <a:lstStyle/>
          <a:p>
            <a:r>
              <a:rPr lang="tr-TR" dirty="0" err="1" smtClean="0"/>
              <a:t>Dramanın</a:t>
            </a:r>
            <a:r>
              <a:rPr lang="tr-TR" dirty="0" smtClean="0"/>
              <a:t> Önemi</a:t>
            </a:r>
            <a:endParaRPr lang="tr-TR" dirty="0"/>
          </a:p>
        </p:txBody>
      </p:sp>
      <p:sp>
        <p:nvSpPr>
          <p:cNvPr id="3" name="2 İçerik Yer Tutucusu"/>
          <p:cNvSpPr>
            <a:spLocks noGrp="1"/>
          </p:cNvSpPr>
          <p:nvPr>
            <p:ph idx="1"/>
          </p:nvPr>
        </p:nvSpPr>
        <p:spPr>
          <a:xfrm>
            <a:off x="428596" y="1340768"/>
            <a:ext cx="8301038" cy="5184576"/>
          </a:xfrm>
        </p:spPr>
        <p:txBody>
          <a:bodyPr>
            <a:normAutofit fontScale="92500" lnSpcReduction="20000"/>
          </a:bodyPr>
          <a:lstStyle/>
          <a:p>
            <a:endParaRPr lang="tr-TR" dirty="0" smtClean="0"/>
          </a:p>
          <a:p>
            <a:r>
              <a:rPr lang="tr-TR" dirty="0" smtClean="0"/>
              <a:t>Modern çağa uyum sağlamaya çalışan toplumların gelecekteki başarısı bugünün nitelikli bireyleri ile gerçekleşecektir.</a:t>
            </a:r>
          </a:p>
          <a:p>
            <a:r>
              <a:rPr lang="tr-TR" dirty="0" smtClean="0"/>
              <a:t>Bireylere doğrudan kendi yaşantıları ve çevre yoluyla kalıcı öğrenme ortamı sunan drama nitelikli bireyler yetiştirilmesinde çok önemli bir role sahiptir. Yarınların emanetçisi olan bugünün çocukları uygun sosyal ve fiziksel çevre koşullarında  ve sağlıklı etkileşim ortamlarında gelişimleri için gerekli deneyimleri  elde ederek başarılı bir gelişim gösterirler.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800" dirty="0">
                <a:solidFill>
                  <a:prstClr val="black"/>
                </a:solidFill>
              </a:rPr>
              <a:t>Drama da çocuğa sağlıklı etkileşim  ortamı sunarak çocuğun gelişimini destekleyerek kendi hareketleri yoluyla bir yaşantı geçirmesine fırsat yaratmakta  ve aktif katılımcıya dönüşmesini sağlamaktadır.</a:t>
            </a:r>
          </a:p>
          <a:p>
            <a:pPr lvl="0"/>
            <a:r>
              <a:rPr lang="tr-TR" sz="2800" dirty="0">
                <a:solidFill>
                  <a:prstClr val="black"/>
                </a:solidFill>
              </a:rPr>
              <a:t>Drama denildiğinde eğlenerek geçirilen, içinde öğrenmenin de olduğu yaratıcı bir süreç akla gelmektedir.</a:t>
            </a:r>
          </a:p>
          <a:p>
            <a:endParaRPr lang="tr-TR" sz="2800" dirty="0"/>
          </a:p>
        </p:txBody>
      </p:sp>
    </p:spTree>
    <p:extLst>
      <p:ext uri="{BB962C8B-B14F-4D97-AF65-F5344CB8AC3E}">
        <p14:creationId xmlns:p14="http://schemas.microsoft.com/office/powerpoint/2010/main" val="400739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71480"/>
            <a:ext cx="8229600" cy="1143000"/>
          </a:xfrm>
        </p:spPr>
        <p:txBody>
          <a:bodyPr/>
          <a:lstStyle/>
          <a:p>
            <a:r>
              <a:rPr lang="tr-TR" dirty="0" err="1" smtClean="0"/>
              <a:t>Dramanın</a:t>
            </a:r>
            <a:r>
              <a:rPr lang="tr-TR" dirty="0" smtClean="0"/>
              <a:t> Önemi</a:t>
            </a:r>
            <a:endParaRPr lang="tr-TR" dirty="0"/>
          </a:p>
        </p:txBody>
      </p:sp>
      <p:sp>
        <p:nvSpPr>
          <p:cNvPr id="3" name="2 İçerik Yer Tutucusu"/>
          <p:cNvSpPr>
            <a:spLocks noGrp="1"/>
          </p:cNvSpPr>
          <p:nvPr>
            <p:ph idx="1"/>
          </p:nvPr>
        </p:nvSpPr>
        <p:spPr>
          <a:xfrm>
            <a:off x="457200" y="2357430"/>
            <a:ext cx="8229600" cy="3768733"/>
          </a:xfrm>
        </p:spPr>
        <p:txBody>
          <a:bodyPr/>
          <a:lstStyle/>
          <a:p>
            <a:r>
              <a:rPr lang="tr-TR" dirty="0" smtClean="0"/>
              <a:t>Drama ile okul öncesi dönemden itibaren çocukları ezbercilikten uzaklaştırarak, onları öğrenilecek konunun merkezine kendi isteği ile çekilmesine olanak sağlayan bir eğitim ortamı yaratılmaktadır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Dramanın</a:t>
            </a:r>
            <a:r>
              <a:rPr lang="tr-TR" dirty="0" smtClean="0"/>
              <a:t> Önemi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Yaratıcı drama çalışmalarına katılan çocuklarda grupla birlikte çalışabilme, yaratıcı düşünme, kendini anlama, sözel ve sözel olmayan iletişim, dili kullanma, işbirliği içinde çalıma, problem çözme ve kendini ifade etme becerilerinin gelişimi, insanlara karşı daha duyarlı olma, kendine güven duyma, sorumluluk duygusu kazanma, iç disiplin kazanma, hayal gücünün gelişimi, dayanışma ve paylama duygusunun gelişimi, hoşgörülü olma, demokratikleşme, sosyalleşme gibi bazı olumlu kazanımların olması beklenmektedir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Dramanın</a:t>
            </a:r>
            <a:r>
              <a:rPr lang="tr-TR" dirty="0" smtClean="0"/>
              <a:t> Önemi</a:t>
            </a:r>
            <a:endParaRPr lang="tr-TR" dirty="0"/>
          </a:p>
        </p:txBody>
      </p:sp>
      <p:sp>
        <p:nvSpPr>
          <p:cNvPr id="3" name="2 İçerik Yer Tutucusu"/>
          <p:cNvSpPr>
            <a:spLocks noGrp="1"/>
          </p:cNvSpPr>
          <p:nvPr>
            <p:ph idx="1"/>
          </p:nvPr>
        </p:nvSpPr>
        <p:spPr/>
        <p:txBody>
          <a:bodyPr/>
          <a:lstStyle/>
          <a:p>
            <a:r>
              <a:rPr lang="tr-TR" dirty="0" smtClean="0"/>
              <a:t>Ayrıca farklı yaşantıları tanıma, farklı rollere girerek farklı olay ve durumlarla ilgili deneyim kazanma, yaşamın çok yönlü algılanmasını ve araştırma isteğinin gelişimini sağlama, yaparak, yaşayarak öğrenme, öğrenilenlerin kalıcı olması drama çalışmaları sonucunda bireylerde olması beklenen kazanımlar arasında da sayılabilir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Dramanın</a:t>
            </a:r>
            <a:r>
              <a:rPr lang="tr-TR" dirty="0" smtClean="0"/>
              <a:t> Önemi</a:t>
            </a:r>
            <a:endParaRPr lang="tr-TR" dirty="0"/>
          </a:p>
        </p:txBody>
      </p:sp>
      <p:sp>
        <p:nvSpPr>
          <p:cNvPr id="3" name="2 İçerik Yer Tutucusu"/>
          <p:cNvSpPr>
            <a:spLocks noGrp="1"/>
          </p:cNvSpPr>
          <p:nvPr>
            <p:ph idx="1"/>
          </p:nvPr>
        </p:nvSpPr>
        <p:spPr/>
        <p:txBody>
          <a:bodyPr/>
          <a:lstStyle/>
          <a:p>
            <a:r>
              <a:rPr lang="tr-TR" dirty="0" smtClean="0"/>
              <a:t>Bu kadar çok olumlu kazanımların olduğu düşünüldüğünde drama çalışmalarına katılmanın ya da bir konuyu anlatırken </a:t>
            </a:r>
            <a:r>
              <a:rPr lang="tr-TR" dirty="0" err="1" smtClean="0"/>
              <a:t>dramanın</a:t>
            </a:r>
            <a:r>
              <a:rPr lang="tr-TR" dirty="0" smtClean="0"/>
              <a:t> bir yöntem olarak kullanılmasının ne kadar önemli olduğu dikkati çekmektedir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lstStyle/>
          <a:p>
            <a:r>
              <a:rPr lang="tr-TR" dirty="0" smtClean="0"/>
              <a:t>DRAMA UYGULAMALARI</a:t>
            </a:r>
            <a:endParaRPr lang="tr-TR" dirty="0"/>
          </a:p>
        </p:txBody>
      </p:sp>
      <p:sp>
        <p:nvSpPr>
          <p:cNvPr id="3" name="2 İçerik Yer Tutucusu"/>
          <p:cNvSpPr>
            <a:spLocks noGrp="1"/>
          </p:cNvSpPr>
          <p:nvPr>
            <p:ph idx="1"/>
          </p:nvPr>
        </p:nvSpPr>
        <p:spPr>
          <a:xfrm>
            <a:off x="457200" y="2786058"/>
            <a:ext cx="8229600" cy="3340105"/>
          </a:xfrm>
        </p:spPr>
        <p:txBody>
          <a:bodyPr/>
          <a:lstStyle/>
          <a:p>
            <a:pPr algn="ctr"/>
            <a:r>
              <a:rPr lang="tr-TR" dirty="0" smtClean="0"/>
              <a:t>Öğretim üyesi öğrencilere </a:t>
            </a:r>
            <a:r>
              <a:rPr lang="tr-TR" dirty="0" err="1" smtClean="0"/>
              <a:t>dramanın</a:t>
            </a:r>
            <a:r>
              <a:rPr lang="tr-TR" dirty="0" smtClean="0"/>
              <a:t> önemi ile ilgili uygulama yaptırır.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335</Words>
  <Application>Microsoft Office PowerPoint</Application>
  <PresentationFormat>Ekran Gösterisi (4:3)</PresentationFormat>
  <Paragraphs>26</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DRAMANIN ÖNEMİ</vt:lpstr>
      <vt:lpstr>DRAMA</vt:lpstr>
      <vt:lpstr>Dramanın Önemi</vt:lpstr>
      <vt:lpstr>PowerPoint Sunusu</vt:lpstr>
      <vt:lpstr>Dramanın Önemi</vt:lpstr>
      <vt:lpstr>Dramanın Önemi</vt:lpstr>
      <vt:lpstr>Dramanın Önemi</vt:lpstr>
      <vt:lpstr>Dramanın Önemi</vt:lpstr>
      <vt:lpstr>DRAMA UYGULAMALARI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Dramanın Önemi</dc:title>
  <dc:creator>Toshiba</dc:creator>
  <cp:lastModifiedBy>user</cp:lastModifiedBy>
  <cp:revision>40</cp:revision>
  <dcterms:created xsi:type="dcterms:W3CDTF">2017-10-27T08:29:48Z</dcterms:created>
  <dcterms:modified xsi:type="dcterms:W3CDTF">2020-05-03T15:41:16Z</dcterms:modified>
</cp:coreProperties>
</file>