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3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</a:t>
            </a:r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Hizmette </a:t>
            </a:r>
            <a:r>
              <a:rPr lang="tr-TR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Süpervizyon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</a:t>
            </a:r>
            <a:r>
              <a:rPr lang="tr-TR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Süpervizyonda</a:t>
            </a:r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Değerlendirme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57158" y="1857364"/>
            <a:ext cx="8229600" cy="4096112"/>
          </a:xfrm>
        </p:spPr>
        <p:txBody>
          <a:bodyPr/>
          <a:lstStyle/>
          <a:p>
            <a:pPr algn="just"/>
            <a:r>
              <a:rPr lang="tr-TR" dirty="0" smtClean="0"/>
              <a:t>Süpervizyonda değerlendirme, bir çalışanın belli bir zaman süresinde ve belli bir işte meydana getirdiği toplam katkısının ölçümü anlamına </a:t>
            </a:r>
            <a:r>
              <a:rPr lang="tr-TR" dirty="0" smtClean="0"/>
              <a:t>gelir.</a:t>
            </a:r>
          </a:p>
          <a:p>
            <a:pPr algn="just"/>
            <a:r>
              <a:rPr lang="tr-TR" dirty="0" smtClean="0"/>
              <a:t>Değerlendirme </a:t>
            </a:r>
            <a:r>
              <a:rPr lang="tr-TR" dirty="0" smtClean="0"/>
              <a:t>yönetsel ve eğitsel süpervizyonun birleşimidir. </a:t>
            </a:r>
            <a:endParaRPr lang="tr-TR" dirty="0" smtClean="0"/>
          </a:p>
          <a:p>
            <a:pPr algn="just"/>
            <a:r>
              <a:rPr lang="tr-TR" dirty="0" smtClean="0"/>
              <a:t>D</a:t>
            </a:r>
            <a:r>
              <a:rPr lang="tr-TR" dirty="0" smtClean="0"/>
              <a:t>eğerlendirmeler </a:t>
            </a:r>
            <a:r>
              <a:rPr lang="tr-TR" dirty="0" smtClean="0"/>
              <a:t>profesyonel süpervizyonun etik bir zorunluluğudur. </a:t>
            </a:r>
            <a:endParaRPr lang="tr-TR" dirty="0" smtClean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872332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57158" y="1214422"/>
            <a:ext cx="8229600" cy="5072098"/>
          </a:xfrm>
        </p:spPr>
        <p:txBody>
          <a:bodyPr/>
          <a:lstStyle/>
          <a:p>
            <a:pPr algn="just"/>
            <a:r>
              <a:rPr lang="tr-TR" b="1" dirty="0" smtClean="0"/>
              <a:t>Değerlendirmenin Önemi</a:t>
            </a:r>
            <a:endParaRPr lang="tr-TR" dirty="0" smtClean="0"/>
          </a:p>
          <a:p>
            <a:pPr algn="just">
              <a:buNone/>
            </a:pPr>
            <a:r>
              <a:rPr lang="tr-TR" dirty="0" smtClean="0"/>
              <a:t>Değerlendirme müracaatçı, kurum, süpervizör ve </a:t>
            </a:r>
            <a:r>
              <a:rPr lang="tr-TR" dirty="0" smtClean="0"/>
              <a:t>en önemlisi </a:t>
            </a:r>
            <a:r>
              <a:rPr lang="tr-TR" dirty="0" err="1" smtClean="0"/>
              <a:t>süpervizyon</a:t>
            </a:r>
            <a:r>
              <a:rPr lang="tr-TR" dirty="0" smtClean="0"/>
              <a:t> alanlar için öneme </a:t>
            </a:r>
            <a:r>
              <a:rPr lang="tr-TR" dirty="0" smtClean="0"/>
              <a:t>sahiptir.</a:t>
            </a:r>
          </a:p>
          <a:p>
            <a:pPr algn="just">
              <a:buNone/>
            </a:pPr>
            <a:r>
              <a:rPr lang="tr-TR" dirty="0" err="1" smtClean="0"/>
              <a:t>Süpervizyon</a:t>
            </a:r>
            <a:r>
              <a:rPr lang="tr-TR" dirty="0" smtClean="0"/>
              <a:t> </a:t>
            </a:r>
            <a:r>
              <a:rPr lang="tr-TR" dirty="0" smtClean="0"/>
              <a:t>alan kişi öğrenmeye ve değiştirmeye teşvik edilir</a:t>
            </a:r>
            <a:r>
              <a:rPr lang="tr-TR" dirty="0" smtClean="0"/>
              <a:t>.</a:t>
            </a:r>
          </a:p>
          <a:p>
            <a:pPr algn="just">
              <a:buNone/>
            </a:pPr>
            <a:r>
              <a:rPr lang="tr-TR" dirty="0" smtClean="0"/>
              <a:t>Değerlendirmeler, doğrudan öğrenmeye yardımcı olur </a:t>
            </a:r>
            <a:r>
              <a:rPr lang="tr-TR" dirty="0" smtClean="0"/>
              <a:t>.</a:t>
            </a:r>
          </a:p>
          <a:p>
            <a:pPr algn="just">
              <a:buNone/>
            </a:pPr>
            <a:r>
              <a:rPr lang="tr-TR" dirty="0" smtClean="0"/>
              <a:t>Değerlendirmeler, </a:t>
            </a:r>
            <a:r>
              <a:rPr lang="tr-TR" dirty="0" err="1" smtClean="0"/>
              <a:t>süpervizyon</a:t>
            </a:r>
            <a:r>
              <a:rPr lang="tr-TR" dirty="0" smtClean="0"/>
              <a:t> alan kişinin kendi değerlendirmesini yapması için model </a:t>
            </a:r>
            <a:r>
              <a:rPr lang="tr-TR" dirty="0" smtClean="0"/>
              <a:t>oluşturur.</a:t>
            </a:r>
          </a:p>
          <a:p>
            <a:pPr algn="just">
              <a:buNone/>
            </a:pPr>
            <a:r>
              <a:rPr lang="tr-TR" dirty="0" smtClean="0"/>
              <a:t>Değerlendirme,etkili </a:t>
            </a:r>
            <a:r>
              <a:rPr lang="tr-TR" dirty="0" smtClean="0"/>
              <a:t>ve verimli hizmetin en net garantisidir.</a:t>
            </a:r>
            <a:endParaRPr lang="tr-TR" dirty="0" smtClean="0"/>
          </a:p>
          <a:p>
            <a:pPr algn="just">
              <a:buNone/>
            </a:pPr>
            <a:r>
              <a:rPr lang="tr-TR" dirty="0" smtClean="0"/>
              <a:t>Çalışanların </a:t>
            </a:r>
            <a:r>
              <a:rPr lang="tr-TR" dirty="0" smtClean="0"/>
              <a:t>kariyer planlamasına da yardımcı </a:t>
            </a:r>
            <a:r>
              <a:rPr lang="tr-TR" dirty="0" smtClean="0"/>
              <a:t>olur.</a:t>
            </a:r>
          </a:p>
          <a:p>
            <a:pPr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7957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/>
              <a:t>Kurum için Önemi</a:t>
            </a:r>
            <a:endParaRPr lang="tr-TR" sz="3200" dirty="0" smtClean="0"/>
          </a:p>
          <a:p>
            <a:pPr algn="just">
              <a:buNone/>
            </a:pPr>
            <a:r>
              <a:rPr lang="tr-TR" sz="3200" dirty="0" smtClean="0"/>
              <a:t>Performansın kurum standardına uygunluğu</a:t>
            </a:r>
          </a:p>
          <a:p>
            <a:pPr algn="just">
              <a:buNone/>
            </a:pPr>
            <a:r>
              <a:rPr lang="tr-TR" sz="3200" dirty="0" smtClean="0"/>
              <a:t>Hizmet </a:t>
            </a:r>
            <a:r>
              <a:rPr lang="tr-TR" sz="3200" dirty="0" smtClean="0"/>
              <a:t>içi eğitim programlarının ve personel gelişim prosedürlerinin </a:t>
            </a:r>
            <a:r>
              <a:rPr lang="tr-TR" sz="3200" dirty="0" smtClean="0"/>
              <a:t>planlaması</a:t>
            </a:r>
          </a:p>
          <a:p>
            <a:pPr algn="just">
              <a:buNone/>
            </a:pPr>
            <a:r>
              <a:rPr lang="tr-TR" sz="3200" dirty="0" smtClean="0"/>
              <a:t>Çalışanların </a:t>
            </a:r>
            <a:r>
              <a:rPr lang="tr-TR" sz="3200" dirty="0" smtClean="0"/>
              <a:t>davranışlarının kontrol edilmesi ve standartlaştırılması </a:t>
            </a:r>
            <a:endParaRPr lang="tr-TR" sz="3200" dirty="0" smtClean="0"/>
          </a:p>
          <a:p>
            <a:pPr algn="just">
              <a:buNone/>
            </a:pPr>
            <a:r>
              <a:rPr lang="tr-TR" sz="3200" dirty="0" smtClean="0"/>
              <a:t>Terfi, işten çıkarma, görev değişikliği, ödüllendirme 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3684205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500034" y="928670"/>
            <a:ext cx="8229600" cy="49377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3200" dirty="0" smtClean="0"/>
              <a:t> </a:t>
            </a:r>
          </a:p>
          <a:p>
            <a:pPr>
              <a:buNone/>
            </a:pPr>
            <a:r>
              <a:rPr lang="tr-TR" sz="3200" b="1" dirty="0" smtClean="0"/>
              <a:t> Müracaatçı </a:t>
            </a:r>
            <a:r>
              <a:rPr lang="tr-TR" sz="3200" b="1" dirty="0" smtClean="0"/>
              <a:t>için Önemi</a:t>
            </a:r>
            <a:endParaRPr lang="tr-TR" sz="3200" dirty="0" smtClean="0"/>
          </a:p>
          <a:p>
            <a:pPr algn="just">
              <a:buNone/>
            </a:pPr>
            <a:r>
              <a:rPr lang="tr-TR" sz="3200" dirty="0" smtClean="0"/>
              <a:t>   Etkin </a:t>
            </a:r>
            <a:r>
              <a:rPr lang="tr-TR" sz="3200" dirty="0" smtClean="0"/>
              <a:t>bir hizmet alma garantisi </a:t>
            </a:r>
            <a:r>
              <a:rPr lang="tr-TR" sz="3200" dirty="0" smtClean="0"/>
              <a:t>sunar.</a:t>
            </a:r>
            <a:endParaRPr lang="tr-TR" sz="3200" dirty="0" smtClean="0"/>
          </a:p>
          <a:p>
            <a:pPr algn="just">
              <a:buNone/>
            </a:pPr>
            <a:r>
              <a:rPr lang="tr-TR" sz="3200" b="1" dirty="0" smtClean="0"/>
              <a:t> Süpervizör </a:t>
            </a:r>
            <a:r>
              <a:rPr lang="tr-TR" sz="3200" b="1" dirty="0" smtClean="0"/>
              <a:t>için Önemi</a:t>
            </a:r>
            <a:endParaRPr lang="tr-TR" sz="3200" dirty="0" smtClean="0"/>
          </a:p>
          <a:p>
            <a:pPr algn="just">
              <a:buNone/>
            </a:pPr>
            <a:r>
              <a:rPr lang="tr-TR" sz="3200" dirty="0" smtClean="0"/>
              <a:t>  Değerlendirme </a:t>
            </a:r>
            <a:r>
              <a:rPr lang="tr-TR" sz="3200" dirty="0" smtClean="0"/>
              <a:t>biçimi ve süreci süpervizörlere süpervizyonun yönetsel işlevlerini gerçekleştirme konusunda yardımcı olur.</a:t>
            </a:r>
            <a:r>
              <a:rPr lang="tr-TR" sz="3200" dirty="0" smtClean="0"/>
              <a:t>rol </a:t>
            </a:r>
            <a:r>
              <a:rPr lang="tr-TR" sz="3200" dirty="0" smtClean="0"/>
              <a:t>belirsizliği ve rol çatışmasını </a:t>
            </a:r>
            <a:r>
              <a:rPr lang="tr-TR" sz="3200" dirty="0" smtClean="0"/>
              <a:t>azaltır</a:t>
            </a:r>
          </a:p>
          <a:p>
            <a:pPr algn="just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1021804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 smtClean="0"/>
              <a:t>Hedeflenen Değerlendirme Prosedürleri</a:t>
            </a:r>
            <a:endParaRPr lang="tr-TR" dirty="0" smtClean="0"/>
          </a:p>
          <a:p>
            <a:r>
              <a:rPr lang="tr-TR" i="1" dirty="0" smtClean="0"/>
              <a:t>Çalışanın performansını değerlendirmek için, süpervizör ilk olarak çalışanın ne için işe alındığını anlamak ve tanımlamak </a:t>
            </a:r>
            <a:r>
              <a:rPr lang="tr-TR" i="1" dirty="0" smtClean="0"/>
              <a:t>zorundadır.</a:t>
            </a:r>
          </a:p>
          <a:p>
            <a:r>
              <a:rPr lang="tr-TR" i="1" dirty="0" smtClean="0"/>
              <a:t>Çalışanın yaptığı işin anlaşılması ve tanımlanmasına ek olarak, süpervizör çalışanın performansını gözlemlemelidir </a:t>
            </a:r>
            <a:r>
              <a:rPr lang="tr-TR" i="1" dirty="0" smtClean="0"/>
              <a:t>.</a:t>
            </a:r>
          </a:p>
          <a:p>
            <a:r>
              <a:rPr lang="tr-TR" i="1" dirty="0" smtClean="0"/>
              <a:t>Performans değerlendirmesinin etkili olması, zaman ve bağlılık gerektirir.</a:t>
            </a:r>
            <a:r>
              <a:rPr lang="tr-TR" dirty="0" smtClean="0"/>
              <a:t> </a:t>
            </a:r>
            <a:endParaRPr lang="tr-TR" dirty="0" smtClean="0"/>
          </a:p>
          <a:p>
            <a:r>
              <a:rPr lang="tr-TR" i="1" dirty="0" smtClean="0"/>
              <a:t>Değerlendirme, nadiren olan olaylardan ziyade, sistematik ölçme ve gözlemlere dayalı, devam eden süreci yansıtmalıdır.</a:t>
            </a:r>
            <a:r>
              <a:rPr lang="tr-TR" dirty="0" smtClean="0"/>
              <a:t> 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500034" y="928670"/>
            <a:ext cx="8229600" cy="4937760"/>
          </a:xfrm>
        </p:spPr>
        <p:txBody>
          <a:bodyPr/>
          <a:lstStyle/>
          <a:p>
            <a:r>
              <a:rPr lang="tr-TR" i="1" dirty="0" smtClean="0"/>
              <a:t>Hata yapmamak adına, süpervizör, süregelen bir </a:t>
            </a:r>
            <a:r>
              <a:rPr lang="tr-TR" i="1" dirty="0" err="1" smtClean="0"/>
              <a:t>süpervizyon</a:t>
            </a:r>
            <a:r>
              <a:rPr lang="tr-TR" i="1" dirty="0" smtClean="0"/>
              <a:t> günlüğü ya da kaydı tutabilir </a:t>
            </a:r>
            <a:r>
              <a:rPr lang="tr-TR" i="1" dirty="0" smtClean="0"/>
              <a:t>.</a:t>
            </a:r>
          </a:p>
          <a:p>
            <a:r>
              <a:rPr lang="tr-TR" i="1" dirty="0" smtClean="0"/>
              <a:t>Düzenli bir şekilde her toplantının bazı kısımlarına kendini vermek, çalışanda bunla ilgili bulunan kaygının duyarsızlaşmasına yardımcı </a:t>
            </a:r>
            <a:r>
              <a:rPr lang="tr-TR" i="1" dirty="0" smtClean="0"/>
              <a:t>olur.</a:t>
            </a:r>
          </a:p>
          <a:p>
            <a:r>
              <a:rPr lang="tr-TR" i="1" dirty="0" smtClean="0"/>
              <a:t>Değerlendirme, olumlu ilişkiler bağlamında yürütülmeli ve </a:t>
            </a:r>
            <a:r>
              <a:rPr lang="tr-TR" i="1" dirty="0" smtClean="0"/>
              <a:t>iletilmelidir</a:t>
            </a:r>
            <a:r>
              <a:rPr lang="tr-TR" i="1" dirty="0" smtClean="0"/>
              <a:t>.</a:t>
            </a:r>
            <a:r>
              <a:rPr lang="tr-TR" dirty="0" smtClean="0"/>
              <a:t> </a:t>
            </a:r>
            <a:endParaRPr lang="tr-TR" dirty="0" smtClean="0"/>
          </a:p>
          <a:p>
            <a:r>
              <a:rPr lang="tr-TR" i="1" dirty="0" smtClean="0"/>
              <a:t>Değerlendirme prosedürü ortak, paylaşılan bir süreç olmalıdır.</a:t>
            </a:r>
            <a:r>
              <a:rPr lang="tr-TR" dirty="0" smtClean="0"/>
              <a:t> </a:t>
            </a:r>
            <a:endParaRPr lang="tr-TR" dirty="0" smtClean="0"/>
          </a:p>
          <a:p>
            <a:r>
              <a:rPr lang="tr-TR" i="1" dirty="0" smtClean="0"/>
              <a:t>Değerlendirmenin </a:t>
            </a:r>
            <a:r>
              <a:rPr lang="tr-TR" i="1" dirty="0" smtClean="0"/>
              <a:t>ana odağı </a:t>
            </a:r>
            <a:r>
              <a:rPr lang="tr-TR" i="1" dirty="0" err="1" smtClean="0"/>
              <a:t>süpervizyon</a:t>
            </a:r>
            <a:r>
              <a:rPr lang="tr-TR" i="1" dirty="0" smtClean="0"/>
              <a:t> alan kişi değil </a:t>
            </a:r>
            <a:r>
              <a:rPr lang="tr-TR" i="1" dirty="0" err="1" smtClean="0"/>
              <a:t>süpervizyon</a:t>
            </a:r>
            <a:r>
              <a:rPr lang="tr-TR" i="1" dirty="0" smtClean="0"/>
              <a:t> </a:t>
            </a:r>
            <a:r>
              <a:rPr lang="tr-TR" i="1" dirty="0" smtClean="0"/>
              <a:t>alan </a:t>
            </a:r>
            <a:r>
              <a:rPr lang="tr-TR" i="1" dirty="0" smtClean="0"/>
              <a:t>kişinin çalışma performansı </a:t>
            </a:r>
            <a:r>
              <a:rPr lang="tr-TR" i="1" dirty="0" smtClean="0"/>
              <a:t>olmalıdır.</a:t>
            </a:r>
          </a:p>
          <a:p>
            <a:r>
              <a:rPr lang="tr-TR" i="1" dirty="0" smtClean="0"/>
              <a:t> </a:t>
            </a:r>
            <a:r>
              <a:rPr lang="tr-TR" i="1" dirty="0" smtClean="0"/>
              <a:t>Başarılı bir değerlendirme spesifik ve bireyselleştirilmiş olur 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86</TotalTime>
  <Words>283</Words>
  <Application>Microsoft Office PowerPoint</Application>
  <PresentationFormat>Ekran Gösterisi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Kaynak</vt:lpstr>
      <vt:lpstr>Ankara Üniversitesi  Sağlık Bilimleri Fakültesi Sosyal Hizmet Bölümü</vt:lpstr>
      <vt:lpstr>Slayt 2</vt:lpstr>
      <vt:lpstr>Slayt 3</vt:lpstr>
      <vt:lpstr>Slayt 4</vt:lpstr>
      <vt:lpstr>Slayt 5</vt:lpstr>
      <vt:lpstr>Slayt 6</vt:lpstr>
      <vt:lpstr>Slayt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Münevver ERYALÇIN</cp:lastModifiedBy>
  <cp:revision>15</cp:revision>
  <dcterms:created xsi:type="dcterms:W3CDTF">2017-04-26T08:36:58Z</dcterms:created>
  <dcterms:modified xsi:type="dcterms:W3CDTF">2017-12-12T08:06:23Z</dcterms:modified>
</cp:coreProperties>
</file>