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2" r:id="rId3"/>
    <p:sldId id="257" r:id="rId4"/>
    <p:sldId id="258" r:id="rId5"/>
    <p:sldId id="259" r:id="rId6"/>
    <p:sldId id="265" r:id="rId7"/>
    <p:sldId id="260" r:id="rId8"/>
    <p:sldId id="261" r:id="rId9"/>
    <p:sldId id="272" r:id="rId10"/>
    <p:sldId id="263" r:id="rId11"/>
    <p:sldId id="264" r:id="rId12"/>
    <p:sldId id="270" r:id="rId13"/>
    <p:sldId id="271" r:id="rId14"/>
    <p:sldId id="273" r:id="rId15"/>
    <p:sldId id="266" r:id="rId16"/>
    <p:sldId id="267" r:id="rId17"/>
    <p:sldId id="268" r:id="rId18"/>
    <p:sldId id="269"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76" autoAdjust="0"/>
    <p:restoredTop sz="94660"/>
  </p:normalViewPr>
  <p:slideViewPr>
    <p:cSldViewPr>
      <p:cViewPr>
        <p:scale>
          <a:sx n="70" d="100"/>
          <a:sy n="70" d="100"/>
        </p:scale>
        <p:origin x="-158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16.05.2018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F75050-0E15-4C5B-92B0-66D068882F1F}" type="datetimeFigureOut">
              <a:rPr lang="tr-TR" smtClean="0"/>
              <a:pPr/>
              <a:t>16.05.2018</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3177698"/>
          </a:xfrm>
        </p:spPr>
        <p:txBody>
          <a:bodyPr>
            <a:noAutofit/>
          </a:bodyPr>
          <a:lstStyle/>
          <a:p>
            <a:pPr algn="ctr"/>
            <a:r>
              <a:rPr lang="tr-TR" sz="8000" dirty="0" smtClean="0">
                <a:solidFill>
                  <a:schemeClr val="accent2">
                    <a:lumMod val="50000"/>
                  </a:schemeClr>
                </a:solidFill>
                <a:latin typeface="Book Antiqua" pitchFamily="18" charset="0"/>
              </a:rPr>
              <a:t>BLOOM SENDROMU</a:t>
            </a:r>
            <a:endParaRPr lang="tr-TR" sz="8000" dirty="0">
              <a:solidFill>
                <a:schemeClr val="accent2">
                  <a:lumMod val="50000"/>
                </a:schemeClr>
              </a:solidFill>
              <a:latin typeface="Book Antiqua" pitchFamily="18" charset="0"/>
            </a:endParaRPr>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solidFill>
                  <a:schemeClr val="accent2">
                    <a:lumMod val="50000"/>
                  </a:schemeClr>
                </a:solidFill>
              </a:rPr>
              <a:t>KOMPLİKASYONLARI:</a:t>
            </a:r>
            <a:endParaRPr lang="tr-TR" dirty="0">
              <a:solidFill>
                <a:schemeClr val="accent2">
                  <a:lumMod val="50000"/>
                </a:schemeClr>
              </a:solidFill>
            </a:endParaRPr>
          </a:p>
        </p:txBody>
      </p:sp>
      <p:sp>
        <p:nvSpPr>
          <p:cNvPr id="6" name="5 İçerik Yer Tutucusu"/>
          <p:cNvSpPr>
            <a:spLocks noGrp="1"/>
          </p:cNvSpPr>
          <p:nvPr>
            <p:ph idx="1"/>
          </p:nvPr>
        </p:nvSpPr>
        <p:spPr/>
        <p:txBody>
          <a:bodyPr/>
          <a:lstStyle/>
          <a:p>
            <a:pPr marL="0" indent="136525" fontAlgn="base">
              <a:buNone/>
            </a:pPr>
            <a:r>
              <a:rPr lang="tr-TR" dirty="0" err="1" smtClean="0">
                <a:latin typeface="Book Antiqua" pitchFamily="18" charset="0"/>
              </a:rPr>
              <a:t>Bloom</a:t>
            </a:r>
            <a:r>
              <a:rPr lang="tr-TR" dirty="0" smtClean="0">
                <a:latin typeface="Book Antiqua" pitchFamily="18" charset="0"/>
              </a:rPr>
              <a:t> </a:t>
            </a:r>
            <a:r>
              <a:rPr lang="tr-TR" dirty="0" smtClean="0">
                <a:latin typeface="Book Antiqua" pitchFamily="18" charset="0"/>
              </a:rPr>
              <a:t>Sendromu hastalığına yakalanan kişilerde şu rahatsızlıkların görülmesi de muhtemeldir:</a:t>
            </a:r>
          </a:p>
          <a:p>
            <a:pPr marL="0" indent="136525" fontAlgn="base">
              <a:buFont typeface="Wingdings" pitchFamily="2" charset="2"/>
              <a:buChar char="Ø"/>
            </a:pPr>
            <a:r>
              <a:rPr lang="tr-TR" dirty="0" smtClean="0">
                <a:latin typeface="Book Antiqua" pitchFamily="18" charset="0"/>
              </a:rPr>
              <a:t>Kronik Akciğer Hastalıkları</a:t>
            </a:r>
          </a:p>
          <a:p>
            <a:pPr marL="0" indent="136525" fontAlgn="base">
              <a:buFont typeface="Wingdings" pitchFamily="2" charset="2"/>
              <a:buChar char="Ø"/>
            </a:pPr>
            <a:r>
              <a:rPr lang="tr-TR" dirty="0" err="1" smtClean="0">
                <a:latin typeface="Book Antiqua" pitchFamily="18" charset="0"/>
              </a:rPr>
              <a:t>Diyabetes</a:t>
            </a:r>
            <a:r>
              <a:rPr lang="tr-TR" dirty="0" smtClean="0">
                <a:latin typeface="Book Antiqua" pitchFamily="18" charset="0"/>
              </a:rPr>
              <a:t> </a:t>
            </a:r>
            <a:r>
              <a:rPr lang="tr-TR" dirty="0" err="1" smtClean="0">
                <a:latin typeface="Book Antiqua" pitchFamily="18" charset="0"/>
              </a:rPr>
              <a:t>Mellitus</a:t>
            </a:r>
            <a:endParaRPr lang="tr-TR" dirty="0" smtClean="0">
              <a:latin typeface="Book Antiqua" pitchFamily="18" charset="0"/>
            </a:endParaRPr>
          </a:p>
          <a:p>
            <a:pPr marL="0" indent="136525" fontAlgn="base">
              <a:buFont typeface="Wingdings" pitchFamily="2" charset="2"/>
              <a:buChar char="Ø"/>
            </a:pPr>
            <a:r>
              <a:rPr lang="tr-TR" dirty="0" smtClean="0">
                <a:latin typeface="Book Antiqua" pitchFamily="18" charset="0"/>
              </a:rPr>
              <a:t>Öğrenme Güçlükleri</a:t>
            </a:r>
          </a:p>
          <a:p>
            <a:pPr marL="0" indent="136525" fontAlgn="base">
              <a:buFont typeface="Wingdings" pitchFamily="2" charset="2"/>
              <a:buChar char="Ø"/>
            </a:pPr>
            <a:r>
              <a:rPr lang="tr-TR" dirty="0" err="1" smtClean="0">
                <a:latin typeface="Book Antiqua" pitchFamily="18" charset="0"/>
              </a:rPr>
              <a:t>Mental</a:t>
            </a:r>
            <a:r>
              <a:rPr lang="tr-TR" dirty="0" smtClean="0">
                <a:latin typeface="Book Antiqua" pitchFamily="18" charset="0"/>
              </a:rPr>
              <a:t> </a:t>
            </a:r>
            <a:r>
              <a:rPr lang="tr-TR" dirty="0" err="1" smtClean="0">
                <a:latin typeface="Book Antiqua" pitchFamily="18" charset="0"/>
              </a:rPr>
              <a:t>Retardasyon</a:t>
            </a:r>
            <a:r>
              <a:rPr lang="tr-TR" dirty="0" smtClean="0">
                <a:latin typeface="Book Antiqua" pitchFamily="18" charset="0"/>
              </a:rPr>
              <a:t>(zeka geriliği)</a:t>
            </a:r>
          </a:p>
          <a:p>
            <a:pPr marL="0" indent="136525" fontAlgn="base">
              <a:buFont typeface="Wingdings" pitchFamily="2" charset="2"/>
              <a:buChar char="Ø"/>
            </a:pPr>
            <a:r>
              <a:rPr lang="tr-TR" dirty="0" smtClean="0">
                <a:latin typeface="Book Antiqua" pitchFamily="18" charset="0"/>
              </a:rPr>
              <a:t>Kanser Hastalıkları</a:t>
            </a:r>
          </a:p>
          <a:p>
            <a:pPr>
              <a:buFont typeface="Wingdings" pitchFamily="2" charset="2"/>
              <a:buChar char="Ø"/>
            </a:pPr>
            <a:endParaRPr lang="tr-TR" dirty="0"/>
          </a:p>
        </p:txBody>
      </p:sp>
    </p:spTree>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332656"/>
            <a:ext cx="8640960" cy="1754326"/>
          </a:xfrm>
          <a:prstGeom prst="rect">
            <a:avLst/>
          </a:prstGeom>
        </p:spPr>
        <p:txBody>
          <a:bodyPr wrap="square">
            <a:spAutoFit/>
          </a:bodyPr>
          <a:lstStyle/>
          <a:p>
            <a:pPr indent="360363"/>
            <a:r>
              <a:rPr lang="tr-TR" sz="2700" dirty="0" err="1" smtClean="0">
                <a:latin typeface="Book Antiqua" pitchFamily="18" charset="0"/>
              </a:rPr>
              <a:t>Bloom</a:t>
            </a:r>
            <a:r>
              <a:rPr lang="tr-TR" sz="2700" dirty="0" smtClean="0">
                <a:latin typeface="Book Antiqua" pitchFamily="18" charset="0"/>
              </a:rPr>
              <a:t> Sendromuna yakalanmış olan erkeklerin birçoğu sperm üretiminde yetersiz kalmaktadırlar. Bu nedenle kısır olurlar. Kadınlar ise erken dönemde menopoza girerler. Bu durum kısırlığı azaltmaktadır.</a:t>
            </a:r>
            <a:endParaRPr lang="tr-TR" sz="27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1143000"/>
          </a:xfrm>
        </p:spPr>
        <p:txBody>
          <a:bodyPr>
            <a:noAutofit/>
          </a:bodyPr>
          <a:lstStyle/>
          <a:p>
            <a:pPr algn="ctr"/>
            <a:r>
              <a:rPr lang="tr-TR" sz="4000" dirty="0" smtClean="0">
                <a:solidFill>
                  <a:schemeClr val="accent2">
                    <a:lumMod val="50000"/>
                  </a:schemeClr>
                </a:solidFill>
              </a:rPr>
              <a:t>BLOOM HASTALIĞININ KANSER İLE İLİŞKİSİ</a:t>
            </a:r>
            <a:endParaRPr lang="tr-TR" sz="4000" dirty="0">
              <a:solidFill>
                <a:schemeClr val="accent2">
                  <a:lumMod val="50000"/>
                </a:schemeClr>
              </a:solidFill>
            </a:endParaRPr>
          </a:p>
        </p:txBody>
      </p:sp>
      <p:sp>
        <p:nvSpPr>
          <p:cNvPr id="3" name="2 İçerik Yer Tutucusu"/>
          <p:cNvSpPr>
            <a:spLocks noGrp="1"/>
          </p:cNvSpPr>
          <p:nvPr>
            <p:ph idx="1"/>
          </p:nvPr>
        </p:nvSpPr>
        <p:spPr/>
        <p:txBody>
          <a:bodyPr>
            <a:normAutofit/>
          </a:bodyPr>
          <a:lstStyle/>
          <a:p>
            <a:pPr marL="0" indent="0">
              <a:buNone/>
            </a:pPr>
            <a:r>
              <a:rPr lang="tr-TR" sz="3200" dirty="0" err="1" smtClean="0">
                <a:latin typeface="Book Antiqua" pitchFamily="18" charset="0"/>
              </a:rPr>
              <a:t>Bloom</a:t>
            </a:r>
            <a:r>
              <a:rPr lang="tr-TR" sz="3200" dirty="0" smtClean="0">
                <a:latin typeface="Book Antiqua" pitchFamily="18" charset="0"/>
              </a:rPr>
              <a:t> Sendromu kanser ile yakın bir ilişki içerisindedir. Bunun nedeni ise bu hastalığa yakalanmış kişilerde </a:t>
            </a:r>
            <a:r>
              <a:rPr lang="tr-TR" sz="3200" dirty="0" err="1" smtClean="0">
                <a:latin typeface="Book Antiqua" pitchFamily="18" charset="0"/>
              </a:rPr>
              <a:t>genomik</a:t>
            </a:r>
            <a:r>
              <a:rPr lang="tr-TR" sz="3200" dirty="0" smtClean="0">
                <a:latin typeface="Book Antiqua" pitchFamily="18" charset="0"/>
              </a:rPr>
              <a:t> </a:t>
            </a:r>
            <a:r>
              <a:rPr lang="tr-TR" sz="3200" dirty="0" err="1" smtClean="0">
                <a:latin typeface="Book Antiqua" pitchFamily="18" charset="0"/>
              </a:rPr>
              <a:t>instabilite</a:t>
            </a:r>
            <a:r>
              <a:rPr lang="tr-TR" sz="3200" dirty="0" smtClean="0">
                <a:latin typeface="Book Antiqua" pitchFamily="18" charset="0"/>
              </a:rPr>
              <a:t> artışının yaşanmasıdır. Bu artışın yaşanması ile de mutasyonlara yatkınlık artacaktır. </a:t>
            </a:r>
            <a:endParaRPr lang="tr-TR" sz="32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32656"/>
            <a:ext cx="8229600" cy="5674635"/>
          </a:xfrm>
        </p:spPr>
        <p:txBody>
          <a:bodyPr>
            <a:normAutofit/>
          </a:bodyPr>
          <a:lstStyle/>
          <a:p>
            <a:pPr marL="0" indent="0">
              <a:buNone/>
            </a:pPr>
            <a:r>
              <a:rPr lang="tr-TR" sz="3200" dirty="0" err="1" smtClean="0">
                <a:latin typeface="Book Antiqua" pitchFamily="18" charset="0"/>
              </a:rPr>
              <a:t>Bloom</a:t>
            </a:r>
            <a:r>
              <a:rPr lang="tr-TR" sz="3200" dirty="0" smtClean="0">
                <a:latin typeface="Book Antiqua" pitchFamily="18" charset="0"/>
              </a:rPr>
              <a:t> Sendromuna yakalanan her yaştaki hastalara kanser tanısı konulabilir. Yapılan </a:t>
            </a:r>
            <a:r>
              <a:rPr lang="tr-TR" sz="3200" dirty="0" err="1" smtClean="0">
                <a:latin typeface="Book Antiqua" pitchFamily="18" charset="0"/>
              </a:rPr>
              <a:t>kohort</a:t>
            </a:r>
            <a:r>
              <a:rPr lang="tr-TR" sz="3200" dirty="0" smtClean="0">
                <a:latin typeface="Book Antiqua" pitchFamily="18" charset="0"/>
              </a:rPr>
              <a:t> çalışmalarına göre 26 yaşındaki her 5 </a:t>
            </a:r>
            <a:r>
              <a:rPr lang="tr-TR" sz="3200" dirty="0" err="1" smtClean="0">
                <a:latin typeface="Book Antiqua" pitchFamily="18" charset="0"/>
              </a:rPr>
              <a:t>Bloom</a:t>
            </a:r>
            <a:r>
              <a:rPr lang="tr-TR" sz="3200" dirty="0" smtClean="0">
                <a:latin typeface="Book Antiqua" pitchFamily="18" charset="0"/>
              </a:rPr>
              <a:t> Sendromlu hastanın 1’i kansere yakalanmıştır. </a:t>
            </a:r>
          </a:p>
          <a:p>
            <a:pPr marL="0" indent="0">
              <a:buNone/>
            </a:pPr>
            <a:endParaRPr lang="tr-TR" sz="3200" dirty="0"/>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Ä°lgili resim"/>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50000"/>
                  </a:schemeClr>
                </a:solidFill>
                <a:latin typeface="Book Antiqua" pitchFamily="18" charset="0"/>
              </a:rPr>
              <a:t>TANI:</a:t>
            </a:r>
            <a:endParaRPr lang="tr-TR" dirty="0">
              <a:solidFill>
                <a:schemeClr val="accent2">
                  <a:lumMod val="50000"/>
                </a:schemeClr>
              </a:solidFill>
              <a:latin typeface="Book Antiqua" pitchFamily="18" charset="0"/>
            </a:endParaRPr>
          </a:p>
        </p:txBody>
      </p:sp>
      <p:sp>
        <p:nvSpPr>
          <p:cNvPr id="3" name="2 İçerik Yer Tutucusu"/>
          <p:cNvSpPr>
            <a:spLocks noGrp="1"/>
          </p:cNvSpPr>
          <p:nvPr>
            <p:ph idx="1"/>
          </p:nvPr>
        </p:nvSpPr>
        <p:spPr/>
        <p:txBody>
          <a:bodyPr>
            <a:normAutofit/>
          </a:bodyPr>
          <a:lstStyle/>
          <a:p>
            <a:pPr marL="0" indent="0">
              <a:buNone/>
            </a:pPr>
            <a:r>
              <a:rPr lang="tr-TR" sz="3200" dirty="0" smtClean="0">
                <a:latin typeface="Book Antiqua" pitchFamily="18" charset="0"/>
              </a:rPr>
              <a:t>Bu genetik bozukluğun varlığı  hücrelerde büyük ölçüde artan kardeş </a:t>
            </a:r>
            <a:r>
              <a:rPr lang="tr-TR" sz="3200" dirty="0" err="1" smtClean="0">
                <a:latin typeface="Book Antiqua" pitchFamily="18" charset="0"/>
              </a:rPr>
              <a:t>kromatid</a:t>
            </a:r>
            <a:r>
              <a:rPr lang="tr-TR" sz="3200" dirty="0" smtClean="0">
                <a:latin typeface="Book Antiqua" pitchFamily="18" charset="0"/>
              </a:rPr>
              <a:t> değişimi aranarak teyit edilir. BLM geninin moleküler genetik analizi de bu genetik bozukluğun bir bireyde varlığını ortaya koymaktadır.</a:t>
            </a:r>
            <a:endParaRPr lang="tr-TR" sz="32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50000"/>
                  </a:schemeClr>
                </a:solidFill>
                <a:latin typeface="Book Antiqua" pitchFamily="18" charset="0"/>
              </a:rPr>
              <a:t>TEDAVİ</a:t>
            </a:r>
            <a:endParaRPr lang="tr-TR" dirty="0">
              <a:solidFill>
                <a:schemeClr val="accent2">
                  <a:lumMod val="50000"/>
                </a:schemeClr>
              </a:solidFill>
              <a:latin typeface="Book Antiqua" pitchFamily="18" charset="0"/>
            </a:endParaRPr>
          </a:p>
        </p:txBody>
      </p:sp>
      <p:sp>
        <p:nvSpPr>
          <p:cNvPr id="3" name="2 İçerik Yer Tutucusu"/>
          <p:cNvSpPr>
            <a:spLocks noGrp="1"/>
          </p:cNvSpPr>
          <p:nvPr>
            <p:ph idx="1"/>
          </p:nvPr>
        </p:nvSpPr>
        <p:spPr/>
        <p:txBody>
          <a:bodyPr>
            <a:normAutofit/>
          </a:bodyPr>
          <a:lstStyle/>
          <a:p>
            <a:pPr marL="0" indent="0">
              <a:buNone/>
            </a:pPr>
            <a:r>
              <a:rPr lang="tr-TR" dirty="0" smtClean="0">
                <a:latin typeface="Book Antiqua" pitchFamily="18" charset="0"/>
              </a:rPr>
              <a:t>Bu kalıtsal bozukluğun bir sonucu olarak diğer ikincil hastalıkların görülmesinin tedavisi normal rutini izler. Örneğin, kulak enfeksiyonları ve </a:t>
            </a:r>
            <a:r>
              <a:rPr lang="tr-TR" dirty="0" err="1" smtClean="0">
                <a:latin typeface="Book Antiqua" pitchFamily="18" charset="0"/>
              </a:rPr>
              <a:t>pnömoni</a:t>
            </a:r>
            <a:r>
              <a:rPr lang="tr-TR" dirty="0" smtClean="0">
                <a:latin typeface="Book Antiqua" pitchFamily="18" charset="0"/>
              </a:rPr>
              <a:t>, rutin antibiyotikler kullanılarak tedavi edilir. Diyabet için doktorunuzun uygun gördüğü rutin tedavi işlemlerine başlanabilir.</a:t>
            </a:r>
            <a:endParaRPr lang="tr-TR"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32656"/>
            <a:ext cx="8229600" cy="5674635"/>
          </a:xfrm>
        </p:spPr>
        <p:txBody>
          <a:bodyPr>
            <a:normAutofit/>
          </a:bodyPr>
          <a:lstStyle/>
          <a:p>
            <a:pPr marL="0" indent="0">
              <a:buNone/>
            </a:pPr>
            <a:r>
              <a:rPr lang="tr-TR" sz="3200" dirty="0" smtClean="0">
                <a:latin typeface="Book Antiqua" pitchFamily="18" charset="0"/>
              </a:rPr>
              <a:t>Kanser tedavisinde durum biraz farklıdır. Hücrelerin hassas halinin kimyasala ya da radyasyon dozlarını azaltılmasından sonra rutin kanser tedavisine başlanılabilir. Hücrelerin aşırı duyarlı olması uzun süre sert kalmasına neden olabilir. Bu durumda </a:t>
            </a:r>
            <a:r>
              <a:rPr lang="tr-TR" sz="3200" dirty="0" err="1" smtClean="0">
                <a:latin typeface="Book Antiqua" pitchFamily="18" charset="0"/>
              </a:rPr>
              <a:t>Bloom</a:t>
            </a:r>
            <a:r>
              <a:rPr lang="tr-TR" sz="3200" dirty="0" smtClean="0">
                <a:latin typeface="Book Antiqua" pitchFamily="18" charset="0"/>
              </a:rPr>
              <a:t> Sendromunun varlığı da kemoterapi ve radyoterapi gibi tedavi yöntemlerinin sürelerini doğrudan etkilemektedir.</a:t>
            </a:r>
            <a:endParaRPr lang="tr-TR" sz="32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67544" y="53752"/>
            <a:ext cx="8229600" cy="1143000"/>
          </a:xfrm>
        </p:spPr>
        <p:txBody>
          <a:bodyPr>
            <a:noAutofit/>
          </a:bodyPr>
          <a:lstStyle/>
          <a:p>
            <a:r>
              <a:rPr lang="tr-TR" sz="4000" dirty="0" smtClean="0">
                <a:solidFill>
                  <a:schemeClr val="accent2">
                    <a:lumMod val="50000"/>
                  </a:schemeClr>
                </a:solidFill>
                <a:latin typeface="Book Antiqua" pitchFamily="18" charset="0"/>
              </a:rPr>
              <a:t>BAKIM İÇİN DİĞER ÖNLEMLER:</a:t>
            </a:r>
            <a:endParaRPr lang="tr-TR" sz="4000" dirty="0">
              <a:solidFill>
                <a:schemeClr val="accent2">
                  <a:lumMod val="50000"/>
                </a:schemeClr>
              </a:solidFill>
              <a:latin typeface="Book Antiqua" pitchFamily="18" charset="0"/>
            </a:endParaRPr>
          </a:p>
        </p:txBody>
      </p:sp>
      <p:sp>
        <p:nvSpPr>
          <p:cNvPr id="2" name="1 İçerik Yer Tutucusu"/>
          <p:cNvSpPr>
            <a:spLocks noGrp="1"/>
          </p:cNvSpPr>
          <p:nvPr>
            <p:ph idx="1"/>
          </p:nvPr>
        </p:nvSpPr>
        <p:spPr>
          <a:xfrm>
            <a:off x="467544" y="1196752"/>
            <a:ext cx="8229600" cy="4525963"/>
          </a:xfrm>
        </p:spPr>
        <p:txBody>
          <a:bodyPr>
            <a:normAutofit/>
          </a:bodyPr>
          <a:lstStyle/>
          <a:p>
            <a:pPr marL="0" indent="360363">
              <a:buNone/>
            </a:pPr>
            <a:r>
              <a:rPr lang="tr-TR" sz="2800" dirty="0" err="1" smtClean="0"/>
              <a:t>Malignite</a:t>
            </a:r>
            <a:r>
              <a:rPr lang="tr-TR" sz="2800" dirty="0" smtClean="0"/>
              <a:t> bulguları için periyodik kontroller, farklı kanser tipleri için tarama yapılması ve güneşe maruz bırakılmaması gibi ihtiyati tedbirler, bu kalıtsal bozukluktan muzdarip insanlar için yararlı olabilir.Buna göre, bu genetik bozukluğun geçmişi bilinen ailelere mensup kişilere genetik danışmanlık, taşıyıcıları ve taşıyıcı olmayanları ayırt etmek ve daha sonra ihtiyati tedbirleri almak için önemlidir.</a:t>
            </a:r>
          </a:p>
          <a:p>
            <a:pPr>
              <a:buNone/>
            </a:pPr>
            <a:endParaRPr lang="tr-TR" sz="2800" dirty="0"/>
          </a:p>
        </p:txBody>
      </p:sp>
    </p:spTree>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0" y="2276872"/>
            <a:ext cx="8229600" cy="2592288"/>
          </a:xfrm>
        </p:spPr>
        <p:txBody>
          <a:bodyPr>
            <a:normAutofit/>
          </a:bodyPr>
          <a:lstStyle/>
          <a:p>
            <a:pPr algn="l"/>
            <a:r>
              <a:rPr lang="tr-TR" dirty="0" smtClean="0">
                <a:solidFill>
                  <a:schemeClr val="accent2">
                    <a:lumMod val="50000"/>
                  </a:schemeClr>
                </a:solidFill>
              </a:rPr>
              <a:t>HAZIRLAYANLAR:</a:t>
            </a:r>
            <a:br>
              <a:rPr lang="tr-TR" dirty="0" smtClean="0">
                <a:solidFill>
                  <a:schemeClr val="accent2">
                    <a:lumMod val="50000"/>
                  </a:schemeClr>
                </a:solidFill>
              </a:rPr>
            </a:br>
            <a:r>
              <a:rPr lang="tr-TR" dirty="0" smtClean="0">
                <a:solidFill>
                  <a:schemeClr val="accent2">
                    <a:lumMod val="50000"/>
                  </a:schemeClr>
                </a:solidFill>
              </a:rPr>
              <a:t>MERVE ŞENTÜRK</a:t>
            </a:r>
            <a:br>
              <a:rPr lang="tr-TR" dirty="0" smtClean="0">
                <a:solidFill>
                  <a:schemeClr val="accent2">
                    <a:lumMod val="50000"/>
                  </a:schemeClr>
                </a:solidFill>
              </a:rPr>
            </a:br>
            <a:r>
              <a:rPr lang="tr-TR" dirty="0" smtClean="0">
                <a:solidFill>
                  <a:schemeClr val="accent2">
                    <a:lumMod val="50000"/>
                  </a:schemeClr>
                </a:solidFill>
              </a:rPr>
              <a:t>ESMA POLAT</a:t>
            </a:r>
            <a:br>
              <a:rPr lang="tr-TR" dirty="0" smtClean="0">
                <a:solidFill>
                  <a:schemeClr val="accent2">
                    <a:lumMod val="50000"/>
                  </a:schemeClr>
                </a:solidFill>
              </a:rPr>
            </a:br>
            <a:r>
              <a:rPr lang="tr-TR" dirty="0" smtClean="0">
                <a:solidFill>
                  <a:schemeClr val="accent2">
                    <a:lumMod val="50000"/>
                  </a:schemeClr>
                </a:solidFill>
              </a:rPr>
              <a:t>ÜMMÜGÜLSÜM KELEŞ</a:t>
            </a:r>
            <a:endParaRPr lang="tr-TR" dirty="0">
              <a:solidFill>
                <a:schemeClr val="accent2">
                  <a:lumMod val="50000"/>
                </a:schemeClr>
              </a:solidFill>
            </a:endParaRPr>
          </a:p>
        </p:txBody>
      </p:sp>
      <p:sp>
        <p:nvSpPr>
          <p:cNvPr id="3" name="2 İçerik Yer Tutucusu"/>
          <p:cNvSpPr>
            <a:spLocks noGrp="1"/>
          </p:cNvSpPr>
          <p:nvPr>
            <p:ph idx="1"/>
          </p:nvPr>
        </p:nvSpPr>
        <p:spPr>
          <a:xfrm>
            <a:off x="539552" y="0"/>
            <a:ext cx="8229600" cy="1612776"/>
          </a:xfrm>
        </p:spPr>
        <p:txBody>
          <a:bodyPr>
            <a:noAutofit/>
          </a:bodyPr>
          <a:lstStyle/>
          <a:p>
            <a:pPr algn="ctr">
              <a:buNone/>
            </a:pPr>
            <a:r>
              <a:rPr lang="tr-TR" sz="5400" b="1" dirty="0" smtClean="0">
                <a:solidFill>
                  <a:schemeClr val="accent2">
                    <a:lumMod val="50000"/>
                  </a:schemeClr>
                </a:solidFill>
                <a:effectLst>
                  <a:outerShdw blurRad="38100" dist="38100" dir="2700000" algn="tl">
                    <a:srgbClr val="000000">
                      <a:alpha val="43137"/>
                    </a:srgbClr>
                  </a:outerShdw>
                </a:effectLst>
              </a:rPr>
              <a:t>BİZİ DİNLEDİĞİNİZ TEŞEKKÜR EDERİZ </a:t>
            </a:r>
            <a:endParaRPr lang="tr-TR" sz="5400" b="1" dirty="0">
              <a:solidFill>
                <a:schemeClr val="accent2">
                  <a:lumMod val="50000"/>
                </a:schemeClr>
              </a:solidFill>
              <a:effectLst>
                <a:outerShdw blurRad="38100" dist="38100" dir="2700000" algn="tl">
                  <a:srgbClr val="000000">
                    <a:alpha val="43137"/>
                  </a:srgbClr>
                </a:outerShdw>
              </a:effectLst>
            </a:endParaRPr>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bloom sendromu ile ilgili gÃ¶rsel sonucu"/>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50000"/>
                  </a:schemeClr>
                </a:solidFill>
              </a:rPr>
              <a:t>Sorular:</a:t>
            </a:r>
            <a:endParaRPr lang="tr-TR" dirty="0">
              <a:solidFill>
                <a:schemeClr val="accent2">
                  <a:lumMod val="50000"/>
                </a:schemeClr>
              </a:solidFill>
            </a:endParaRPr>
          </a:p>
        </p:txBody>
      </p:sp>
      <p:sp>
        <p:nvSpPr>
          <p:cNvPr id="3" name="2 İçerik Yer Tutucusu"/>
          <p:cNvSpPr>
            <a:spLocks noGrp="1"/>
          </p:cNvSpPr>
          <p:nvPr>
            <p:ph idx="1"/>
          </p:nvPr>
        </p:nvSpPr>
        <p:spPr/>
        <p:txBody>
          <a:bodyPr>
            <a:normAutofit/>
          </a:bodyPr>
          <a:lstStyle/>
          <a:p>
            <a:pPr marL="0" indent="0">
              <a:spcBef>
                <a:spcPts val="0"/>
              </a:spcBef>
              <a:buNone/>
            </a:pPr>
            <a:r>
              <a:rPr lang="tr-TR" sz="3000" dirty="0" smtClean="0"/>
              <a:t>1)</a:t>
            </a:r>
            <a:r>
              <a:rPr lang="tr-TR" sz="3000" dirty="0" err="1" smtClean="0"/>
              <a:t>Bloom</a:t>
            </a:r>
            <a:r>
              <a:rPr lang="tr-TR" sz="3000" dirty="0" smtClean="0"/>
              <a:t> sendromu komplikasyonları ne değildir?</a:t>
            </a:r>
          </a:p>
          <a:p>
            <a:pPr marL="0" indent="0">
              <a:spcBef>
                <a:spcPts val="0"/>
              </a:spcBef>
              <a:buNone/>
            </a:pPr>
            <a:r>
              <a:rPr lang="tr-TR" dirty="0" smtClean="0"/>
              <a:t>A-</a:t>
            </a:r>
            <a:r>
              <a:rPr lang="tr-TR" dirty="0" smtClean="0">
                <a:latin typeface="Book Antiqua" pitchFamily="18" charset="0"/>
              </a:rPr>
              <a:t>Kronik </a:t>
            </a:r>
            <a:r>
              <a:rPr lang="tr-TR" dirty="0" smtClean="0">
                <a:latin typeface="Book Antiqua" pitchFamily="18" charset="0"/>
              </a:rPr>
              <a:t>Akciğer </a:t>
            </a:r>
            <a:r>
              <a:rPr lang="tr-TR" dirty="0" smtClean="0">
                <a:latin typeface="Book Antiqua" pitchFamily="18" charset="0"/>
              </a:rPr>
              <a:t>Hastalıkları</a:t>
            </a:r>
          </a:p>
          <a:p>
            <a:pPr marL="0" indent="0">
              <a:spcBef>
                <a:spcPts val="0"/>
              </a:spcBef>
              <a:buNone/>
            </a:pPr>
            <a:r>
              <a:rPr lang="tr-TR" dirty="0" smtClean="0">
                <a:latin typeface="Book Antiqua" pitchFamily="18" charset="0"/>
              </a:rPr>
              <a:t>B-</a:t>
            </a:r>
            <a:r>
              <a:rPr lang="tr-TR" dirty="0" err="1" smtClean="0">
                <a:latin typeface="Book Antiqua" pitchFamily="18" charset="0"/>
              </a:rPr>
              <a:t>Diyabetes</a:t>
            </a:r>
            <a:r>
              <a:rPr lang="tr-TR" dirty="0" smtClean="0">
                <a:latin typeface="Book Antiqua" pitchFamily="18" charset="0"/>
              </a:rPr>
              <a:t> </a:t>
            </a:r>
            <a:r>
              <a:rPr lang="tr-TR" dirty="0" err="1" smtClean="0">
                <a:latin typeface="Book Antiqua" pitchFamily="18" charset="0"/>
              </a:rPr>
              <a:t>Mellitus</a:t>
            </a:r>
            <a:endParaRPr lang="tr-TR" dirty="0" smtClean="0">
              <a:latin typeface="Book Antiqua" pitchFamily="18" charset="0"/>
            </a:endParaRPr>
          </a:p>
          <a:p>
            <a:pPr marL="0" indent="0">
              <a:spcBef>
                <a:spcPts val="0"/>
              </a:spcBef>
              <a:buNone/>
            </a:pPr>
            <a:r>
              <a:rPr lang="tr-TR" dirty="0" smtClean="0">
                <a:latin typeface="Book Antiqua" pitchFamily="18" charset="0"/>
              </a:rPr>
              <a:t>C-Öğrenme Güçlükleri</a:t>
            </a:r>
          </a:p>
          <a:p>
            <a:pPr marL="0" indent="0">
              <a:spcBef>
                <a:spcPts val="0"/>
              </a:spcBef>
              <a:buNone/>
            </a:pPr>
            <a:r>
              <a:rPr lang="tr-TR" dirty="0" smtClean="0">
                <a:latin typeface="Book Antiqua" pitchFamily="18" charset="0"/>
              </a:rPr>
              <a:t>D-</a:t>
            </a:r>
            <a:r>
              <a:rPr lang="tr-TR" dirty="0" err="1" smtClean="0">
                <a:latin typeface="Book Antiqua" pitchFamily="18" charset="0"/>
              </a:rPr>
              <a:t>Mental</a:t>
            </a:r>
            <a:r>
              <a:rPr lang="tr-TR" dirty="0" smtClean="0">
                <a:latin typeface="Book Antiqua" pitchFamily="18" charset="0"/>
              </a:rPr>
              <a:t> </a:t>
            </a:r>
            <a:r>
              <a:rPr lang="tr-TR" dirty="0" err="1" smtClean="0">
                <a:latin typeface="Book Antiqua" pitchFamily="18" charset="0"/>
              </a:rPr>
              <a:t>Retardasyon</a:t>
            </a:r>
            <a:r>
              <a:rPr lang="tr-TR" dirty="0" smtClean="0">
                <a:latin typeface="Book Antiqua" pitchFamily="18" charset="0"/>
              </a:rPr>
              <a:t>(zeka </a:t>
            </a:r>
            <a:r>
              <a:rPr lang="tr-TR" dirty="0" smtClean="0">
                <a:latin typeface="Book Antiqua" pitchFamily="18" charset="0"/>
              </a:rPr>
              <a:t>geriliği)</a:t>
            </a:r>
          </a:p>
          <a:p>
            <a:pPr marL="0" indent="0">
              <a:spcBef>
                <a:spcPts val="0"/>
              </a:spcBef>
              <a:buNone/>
            </a:pPr>
            <a:r>
              <a:rPr lang="tr-TR" dirty="0" smtClean="0">
                <a:latin typeface="Book Antiqua" pitchFamily="18" charset="0"/>
              </a:rPr>
              <a:t>E-</a:t>
            </a:r>
            <a:r>
              <a:rPr lang="tr-TR" dirty="0" err="1" smtClean="0">
                <a:latin typeface="Book Antiqua" pitchFamily="18" charset="0"/>
              </a:rPr>
              <a:t>Konstipasyon</a:t>
            </a:r>
            <a:endParaRPr lang="tr-TR" dirty="0" smtClean="0">
              <a:latin typeface="Book Antiqua" pitchFamily="18" charset="0"/>
            </a:endParaRPr>
          </a:p>
          <a:p>
            <a:pPr marL="0" indent="0" algn="r">
              <a:spcBef>
                <a:spcPts val="0"/>
              </a:spcBef>
              <a:buNone/>
            </a:pPr>
            <a:endParaRPr lang="tr-TR" dirty="0" smtClean="0">
              <a:latin typeface="Book Antiqua" pitchFamily="18" charset="0"/>
            </a:endParaRPr>
          </a:p>
          <a:p>
            <a:pPr marL="0" indent="0" algn="r">
              <a:spcBef>
                <a:spcPts val="0"/>
              </a:spcBef>
              <a:buNone/>
            </a:pPr>
            <a:endParaRPr lang="tr-TR" dirty="0" smtClean="0">
              <a:latin typeface="Book Antiqua" pitchFamily="18" charset="0"/>
            </a:endParaRPr>
          </a:p>
          <a:p>
            <a:pPr marL="0" indent="0" algn="r">
              <a:spcBef>
                <a:spcPts val="0"/>
              </a:spcBef>
              <a:buNone/>
            </a:pPr>
            <a:r>
              <a:rPr lang="tr-TR" b="1" dirty="0" smtClean="0">
                <a:solidFill>
                  <a:schemeClr val="accent2">
                    <a:lumMod val="50000"/>
                  </a:schemeClr>
                </a:solidFill>
                <a:effectLst>
                  <a:outerShdw blurRad="38100" dist="38100" dir="2700000" algn="tl">
                    <a:srgbClr val="000000">
                      <a:alpha val="43137"/>
                    </a:srgbClr>
                  </a:outerShdw>
                </a:effectLst>
                <a:latin typeface="Book Antiqua" pitchFamily="18" charset="0"/>
              </a:rPr>
              <a:t>CEVAP:E</a:t>
            </a:r>
          </a:p>
          <a:p>
            <a:pPr marL="0" indent="0" algn="r">
              <a:spcBef>
                <a:spcPts val="0"/>
              </a:spcBef>
              <a:buNone/>
            </a:pPr>
            <a:endParaRPr lang="tr-TR" dirty="0" smtClean="0">
              <a:latin typeface="Book Antiqua" pitchFamily="18" charset="0"/>
            </a:endParaRPr>
          </a:p>
          <a:p>
            <a:pPr marL="269875" indent="-269875">
              <a:spcBef>
                <a:spcPts val="0"/>
              </a:spcBef>
              <a:buNone/>
            </a:pPr>
            <a:endParaRPr lang="tr-TR" sz="3000" dirty="0"/>
          </a:p>
        </p:txBody>
      </p:sp>
    </p:spTree>
  </p:cSld>
  <p:clrMapOvr>
    <a:masterClrMapping/>
  </p:clrMapOvr>
  <p:transition spd="slow">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976704"/>
          </a:xfrm>
        </p:spPr>
        <p:txBody>
          <a:bodyPr>
            <a:normAutofit/>
          </a:bodyPr>
          <a:lstStyle/>
          <a:p>
            <a:pPr marL="0" indent="0">
              <a:buNone/>
            </a:pPr>
            <a:r>
              <a:rPr lang="tr-TR" sz="3000" dirty="0" smtClean="0"/>
              <a:t>2)</a:t>
            </a:r>
            <a:r>
              <a:rPr lang="tr-TR" sz="3000" dirty="0" err="1" smtClean="0"/>
              <a:t>Bloom</a:t>
            </a:r>
            <a:r>
              <a:rPr lang="tr-TR" sz="3000" dirty="0" smtClean="0"/>
              <a:t> sendromunun </a:t>
            </a:r>
            <a:r>
              <a:rPr lang="tr-TR" sz="3000" dirty="0" smtClean="0">
                <a:latin typeface="Book Antiqua" pitchFamily="18" charset="0"/>
              </a:rPr>
              <a:t>ana nedeni nedir?</a:t>
            </a:r>
          </a:p>
          <a:p>
            <a:pPr marL="0" indent="0">
              <a:buNone/>
            </a:pPr>
            <a:r>
              <a:rPr lang="tr-TR" sz="3000" dirty="0" smtClean="0">
                <a:latin typeface="Book Antiqua" pitchFamily="18" charset="0"/>
              </a:rPr>
              <a:t>A-Radyasyon</a:t>
            </a:r>
          </a:p>
          <a:p>
            <a:pPr marL="0" indent="0">
              <a:buNone/>
            </a:pPr>
            <a:r>
              <a:rPr lang="tr-TR" sz="3000" dirty="0" smtClean="0">
                <a:latin typeface="Book Antiqua" pitchFamily="18" charset="0"/>
              </a:rPr>
              <a:t>B-Fazla güneş ışınına maruz kalma</a:t>
            </a:r>
          </a:p>
          <a:p>
            <a:pPr marL="0" indent="0">
              <a:buNone/>
            </a:pPr>
            <a:r>
              <a:rPr lang="tr-TR" sz="3000" dirty="0" smtClean="0">
                <a:latin typeface="Book Antiqua" pitchFamily="18" charset="0"/>
              </a:rPr>
              <a:t>C- </a:t>
            </a:r>
            <a:r>
              <a:rPr lang="tr-TR" sz="3000" dirty="0" smtClean="0">
                <a:latin typeface="Book Antiqua" pitchFamily="18" charset="0"/>
              </a:rPr>
              <a:t>BLM </a:t>
            </a:r>
            <a:r>
              <a:rPr lang="tr-TR" sz="3000" dirty="0" smtClean="0">
                <a:latin typeface="Book Antiqua" pitchFamily="18" charset="0"/>
              </a:rPr>
              <a:t>geninin mutasyonu</a:t>
            </a:r>
          </a:p>
          <a:p>
            <a:pPr marL="0" indent="0">
              <a:buNone/>
            </a:pPr>
            <a:r>
              <a:rPr lang="tr-TR" sz="3000" dirty="0" smtClean="0">
                <a:latin typeface="Book Antiqua" pitchFamily="18" charset="0"/>
              </a:rPr>
              <a:t>D-FGFR3 genindeki mutasyon</a:t>
            </a:r>
          </a:p>
          <a:p>
            <a:pPr marL="0" indent="0">
              <a:buNone/>
            </a:pPr>
            <a:r>
              <a:rPr lang="tr-TR" sz="3000" dirty="0" smtClean="0">
                <a:latin typeface="Book Antiqua" pitchFamily="18" charset="0"/>
              </a:rPr>
              <a:t>E-Bağışıklık sistemi zayıflıkları</a:t>
            </a:r>
          </a:p>
          <a:p>
            <a:pPr marL="0" indent="0">
              <a:buNone/>
            </a:pPr>
            <a:endParaRPr lang="tr-TR" sz="3000" dirty="0" smtClean="0">
              <a:latin typeface="Book Antiqua" pitchFamily="18" charset="0"/>
            </a:endParaRPr>
          </a:p>
          <a:p>
            <a:pPr marL="0" indent="0" algn="r">
              <a:buNone/>
            </a:pPr>
            <a:endParaRPr lang="tr-TR" sz="3000" b="1" dirty="0" smtClean="0">
              <a:solidFill>
                <a:schemeClr val="accent2">
                  <a:lumMod val="50000"/>
                </a:schemeClr>
              </a:solidFill>
              <a:effectLst>
                <a:outerShdw blurRad="38100" dist="38100" dir="2700000" algn="tl">
                  <a:srgbClr val="000000">
                    <a:alpha val="43137"/>
                  </a:srgbClr>
                </a:outerShdw>
              </a:effectLst>
              <a:latin typeface="Book Antiqua" pitchFamily="18" charset="0"/>
            </a:endParaRPr>
          </a:p>
          <a:p>
            <a:pPr marL="0" indent="0" algn="r">
              <a:buNone/>
            </a:pPr>
            <a:r>
              <a:rPr lang="tr-TR" sz="3200" b="1" dirty="0" smtClean="0">
                <a:solidFill>
                  <a:schemeClr val="accent2">
                    <a:lumMod val="50000"/>
                  </a:schemeClr>
                </a:solidFill>
                <a:effectLst>
                  <a:outerShdw blurRad="38100" dist="38100" dir="2700000" algn="tl">
                    <a:srgbClr val="000000">
                      <a:alpha val="43137"/>
                    </a:srgbClr>
                  </a:outerShdw>
                </a:effectLst>
                <a:latin typeface="Book Antiqua" pitchFamily="18" charset="0"/>
              </a:rPr>
              <a:t>CEVAP:C</a:t>
            </a:r>
            <a:endParaRPr lang="tr-TR" sz="3200" b="1" dirty="0">
              <a:solidFill>
                <a:schemeClr val="accent2">
                  <a:lumMod val="50000"/>
                </a:schemeClr>
              </a:solidFill>
              <a:effectLst>
                <a:outerShdw blurRad="38100" dist="38100" dir="2700000" algn="tl">
                  <a:srgbClr val="000000">
                    <a:alpha val="43137"/>
                  </a:srgbClr>
                </a:outerShdw>
              </a:effectLst>
            </a:endParaRPr>
          </a:p>
        </p:txBody>
      </p:sp>
    </p:spTree>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309360"/>
          </a:xfrm>
        </p:spPr>
        <p:txBody>
          <a:bodyPr>
            <a:normAutofit lnSpcReduction="10000"/>
          </a:bodyPr>
          <a:lstStyle/>
          <a:p>
            <a:pPr marL="0" indent="0">
              <a:buNone/>
            </a:pPr>
            <a:endParaRPr lang="tr-TR" sz="2600" dirty="0" smtClean="0"/>
          </a:p>
          <a:p>
            <a:pPr marL="0" indent="0">
              <a:buNone/>
            </a:pPr>
            <a:r>
              <a:rPr lang="tr-TR" sz="2600" dirty="0" smtClean="0"/>
              <a:t>3)Komplikasyonlarında kanserin tedavisinin farklı olma sebebi nedir?</a:t>
            </a:r>
          </a:p>
          <a:p>
            <a:pPr marL="0" indent="0">
              <a:buNone/>
            </a:pPr>
            <a:r>
              <a:rPr lang="tr-TR" sz="2600" dirty="0" smtClean="0"/>
              <a:t>A-Kanser zor tedavi edilen bir hastalıktır.</a:t>
            </a:r>
          </a:p>
          <a:p>
            <a:pPr marL="0" indent="0">
              <a:buNone/>
            </a:pPr>
            <a:r>
              <a:rPr lang="tr-TR" sz="2600" dirty="0" smtClean="0"/>
              <a:t>B-Bu hastaların hücreleri hassastır bu yüzden de kimyasal ya </a:t>
            </a:r>
            <a:r>
              <a:rPr lang="tr-TR" sz="2600" dirty="0" smtClean="0"/>
              <a:t>da radyasyon dozlarını azaltılmasından sonra rutin kanser tedavisine </a:t>
            </a:r>
            <a:r>
              <a:rPr lang="tr-TR" sz="2600" dirty="0" smtClean="0"/>
              <a:t>başlanılabilir.</a:t>
            </a:r>
          </a:p>
          <a:p>
            <a:pPr marL="0" indent="0">
              <a:buNone/>
            </a:pPr>
            <a:r>
              <a:rPr lang="tr-TR" sz="2600" dirty="0" smtClean="0"/>
              <a:t>C-Kanser tedavisinde herhangi bir farklılık yoktur.</a:t>
            </a:r>
          </a:p>
          <a:p>
            <a:pPr marL="0" indent="0">
              <a:buNone/>
            </a:pPr>
            <a:r>
              <a:rPr lang="tr-TR" sz="2600" dirty="0" smtClean="0"/>
              <a:t>D-Hastalar güneşe maruz kaldıkları zaman hastalıkları ilerlediği için kanser tedavisinde farklı bir yöntem kullanılır.</a:t>
            </a:r>
          </a:p>
          <a:p>
            <a:pPr marL="0" indent="0">
              <a:buNone/>
            </a:pPr>
            <a:r>
              <a:rPr lang="tr-TR" sz="2600" dirty="0" smtClean="0"/>
              <a:t>E-</a:t>
            </a:r>
            <a:r>
              <a:rPr lang="tr-TR" sz="2600" dirty="0" smtClean="0">
                <a:latin typeface="Book Antiqua" pitchFamily="18" charset="0"/>
              </a:rPr>
              <a:t> Genetik </a:t>
            </a:r>
            <a:r>
              <a:rPr lang="tr-TR" sz="2600" dirty="0" err="1" smtClean="0">
                <a:latin typeface="Book Antiqua" pitchFamily="18" charset="0"/>
              </a:rPr>
              <a:t>İnstabiliten</a:t>
            </a:r>
            <a:r>
              <a:rPr lang="tr-TR" sz="2600" dirty="0" err="1" smtClean="0"/>
              <a:t>yüksek</a:t>
            </a:r>
            <a:r>
              <a:rPr lang="tr-TR" sz="2600" dirty="0" smtClean="0"/>
              <a:t> olduğu için.</a:t>
            </a:r>
          </a:p>
          <a:p>
            <a:pPr marL="0" indent="0">
              <a:buNone/>
            </a:pPr>
            <a:endParaRPr lang="tr-TR" sz="2400" dirty="0" smtClean="0"/>
          </a:p>
          <a:p>
            <a:pPr marL="0" indent="0">
              <a:buNone/>
            </a:pPr>
            <a:endParaRPr lang="tr-TR" sz="2400" dirty="0" smtClean="0"/>
          </a:p>
          <a:p>
            <a:pPr marL="0" indent="0" algn="r">
              <a:buNone/>
            </a:pPr>
            <a:r>
              <a:rPr lang="tr-TR" sz="3200" b="1" dirty="0" smtClean="0">
                <a:solidFill>
                  <a:schemeClr val="accent2">
                    <a:lumMod val="50000"/>
                  </a:schemeClr>
                </a:solidFill>
                <a:effectLst>
                  <a:outerShdw blurRad="38100" dist="38100" dir="2700000" algn="tl">
                    <a:srgbClr val="000000">
                      <a:alpha val="43137"/>
                    </a:srgbClr>
                  </a:outerShdw>
                </a:effectLst>
              </a:rPr>
              <a:t>CEVAP:B</a:t>
            </a:r>
            <a:endParaRPr lang="tr-TR" sz="3200" b="1" dirty="0">
              <a:solidFill>
                <a:schemeClr val="accent2">
                  <a:lumMod val="50000"/>
                </a:schemeClr>
              </a:solidFill>
              <a:effectLst>
                <a:outerShdw blurRad="38100" dist="38100" dir="2700000" algn="tl">
                  <a:srgbClr val="000000">
                    <a:alpha val="43137"/>
                  </a:srgbClr>
                </a:outerShdw>
              </a:effectLst>
            </a:endParaRPr>
          </a:p>
        </p:txBody>
      </p:sp>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8229600" cy="1143000"/>
          </a:xfrm>
        </p:spPr>
        <p:txBody>
          <a:bodyPr/>
          <a:lstStyle/>
          <a:p>
            <a:r>
              <a:rPr lang="tr-TR" dirty="0" smtClean="0">
                <a:solidFill>
                  <a:schemeClr val="accent2">
                    <a:lumMod val="50000"/>
                  </a:schemeClr>
                </a:solidFill>
                <a:latin typeface="Book Antiqua" pitchFamily="18" charset="0"/>
              </a:rPr>
              <a:t>NEDİR?</a:t>
            </a:r>
            <a:endParaRPr lang="tr-TR" dirty="0">
              <a:solidFill>
                <a:schemeClr val="accent2">
                  <a:lumMod val="50000"/>
                </a:schemeClr>
              </a:solidFill>
              <a:latin typeface="Book Antiqua" pitchFamily="18" charset="0"/>
            </a:endParaRPr>
          </a:p>
        </p:txBody>
      </p:sp>
      <p:sp>
        <p:nvSpPr>
          <p:cNvPr id="3" name="2 İçerik Yer Tutucusu"/>
          <p:cNvSpPr>
            <a:spLocks noGrp="1"/>
          </p:cNvSpPr>
          <p:nvPr>
            <p:ph idx="1"/>
          </p:nvPr>
        </p:nvSpPr>
        <p:spPr>
          <a:xfrm>
            <a:off x="467544" y="908720"/>
            <a:ext cx="8229600" cy="5112568"/>
          </a:xfrm>
        </p:spPr>
        <p:txBody>
          <a:bodyPr>
            <a:noAutofit/>
          </a:bodyPr>
          <a:lstStyle/>
          <a:p>
            <a:pPr marL="0" indent="269875">
              <a:buNone/>
            </a:pPr>
            <a:r>
              <a:rPr lang="tr-TR" sz="3200" b="1" dirty="0" err="1" smtClean="0">
                <a:latin typeface="Book Antiqua" pitchFamily="18" charset="0"/>
              </a:rPr>
              <a:t>Bloom</a:t>
            </a:r>
            <a:r>
              <a:rPr lang="tr-TR" sz="3200" b="1" dirty="0" smtClean="0">
                <a:latin typeface="Book Antiqua" pitchFamily="18" charset="0"/>
              </a:rPr>
              <a:t> Sendromu</a:t>
            </a:r>
            <a:r>
              <a:rPr lang="tr-TR" sz="3200" dirty="0" smtClean="0">
                <a:latin typeface="Book Antiqua" pitchFamily="18" charset="0"/>
              </a:rPr>
              <a:t>: Işığa aşırı duyarlılık, gelişme gerilikleri, diyabet, kanserler ve bağışıklık sisteminin zayıflıklarıyla kendini gösteren </a:t>
            </a:r>
            <a:r>
              <a:rPr lang="tr-TR" sz="3200" dirty="0" err="1" smtClean="0">
                <a:latin typeface="Book Antiqua" pitchFamily="18" charset="0"/>
              </a:rPr>
              <a:t>otozomal</a:t>
            </a:r>
            <a:r>
              <a:rPr lang="tr-TR" sz="3200" dirty="0" smtClean="0">
                <a:latin typeface="Book Antiqua" pitchFamily="18" charset="0"/>
              </a:rPr>
              <a:t> resesif olarak </a:t>
            </a:r>
            <a:r>
              <a:rPr lang="tr-TR" sz="3200" dirty="0" err="1" smtClean="0">
                <a:latin typeface="Book Antiqua" pitchFamily="18" charset="0"/>
              </a:rPr>
              <a:t>kalıtılan</a:t>
            </a:r>
            <a:r>
              <a:rPr lang="tr-TR" sz="3200" dirty="0" smtClean="0">
                <a:latin typeface="Book Antiqua" pitchFamily="18" charset="0"/>
              </a:rPr>
              <a:t> nadir görülen bir hastalıktır. 1954 yılında ünlü dermatoloji uzmanı  Dr. </a:t>
            </a:r>
            <a:r>
              <a:rPr lang="tr-TR" sz="3200" dirty="0" err="1" smtClean="0">
                <a:latin typeface="Book Antiqua" pitchFamily="18" charset="0"/>
              </a:rPr>
              <a:t>David</a:t>
            </a:r>
            <a:r>
              <a:rPr lang="tr-TR" sz="3200" dirty="0" smtClean="0">
                <a:latin typeface="Book Antiqua" pitchFamily="18" charset="0"/>
              </a:rPr>
              <a:t> </a:t>
            </a:r>
            <a:r>
              <a:rPr lang="tr-TR" sz="3200" dirty="0" err="1" smtClean="0">
                <a:latin typeface="Book Antiqua" pitchFamily="18" charset="0"/>
              </a:rPr>
              <a:t>Bloom</a:t>
            </a:r>
            <a:r>
              <a:rPr lang="tr-TR" sz="3200" dirty="0" smtClean="0">
                <a:latin typeface="Book Antiqua" pitchFamily="18" charset="0"/>
              </a:rPr>
              <a:t> tarafından tanımlanmıştır. Hastalık dünyada oldukça nadir görülmektedir .1954 yılından bu yana bu hastalığa yakalanan kayıtlı kişi sayısı 256 dır</a:t>
            </a:r>
            <a:endParaRPr lang="tr-TR" sz="32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458611"/>
          </a:xfrm>
        </p:spPr>
        <p:txBody>
          <a:bodyPr>
            <a:normAutofit/>
          </a:bodyPr>
          <a:lstStyle/>
          <a:p>
            <a:pPr marL="0" indent="269875">
              <a:buNone/>
            </a:pPr>
            <a:r>
              <a:rPr lang="tr-TR" sz="3200" dirty="0" smtClean="0">
                <a:latin typeface="Book Antiqua" pitchFamily="18" charset="0"/>
              </a:rPr>
              <a:t> </a:t>
            </a:r>
            <a:r>
              <a:rPr lang="tr-TR" sz="3200" dirty="0" err="1" smtClean="0">
                <a:latin typeface="Book Antiqua" pitchFamily="18" charset="0"/>
              </a:rPr>
              <a:t>Bloom</a:t>
            </a:r>
            <a:r>
              <a:rPr lang="tr-TR" sz="3200" dirty="0" smtClean="0">
                <a:latin typeface="Book Antiqua" pitchFamily="18" charset="0"/>
              </a:rPr>
              <a:t> sendromuna yakalanan hastaların kromozomlarında çok sayıda kırılmalar olur. BLM geni olarak adlandırılan bir genin mutasyonu, bu genetik sorunun ana nedenidir. BLM geni, hücre bölünmesi sürecinde önemli bir katkıda bulunur. BLM geni ile ilgili bir şeyler ters gittiğinde anormal hücre bölünmesi meydana gelir ve ortaya çıkan yeni hücreler hatalıdır ve amaçlanan işlevlerini yerine getiremezler.</a:t>
            </a:r>
          </a:p>
          <a:p>
            <a:pPr>
              <a:buNone/>
            </a:pPr>
            <a:endParaRPr lang="tr-TR" sz="32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88640"/>
            <a:ext cx="8229600" cy="720080"/>
          </a:xfrm>
        </p:spPr>
        <p:txBody>
          <a:bodyPr>
            <a:noAutofit/>
          </a:bodyPr>
          <a:lstStyle/>
          <a:p>
            <a:r>
              <a:rPr lang="tr-TR" dirty="0" smtClean="0">
                <a:solidFill>
                  <a:schemeClr val="accent2">
                    <a:lumMod val="50000"/>
                  </a:schemeClr>
                </a:solidFill>
                <a:latin typeface="Book Antiqua" pitchFamily="18" charset="0"/>
              </a:rPr>
              <a:t/>
            </a:r>
            <a:br>
              <a:rPr lang="tr-TR" dirty="0" smtClean="0">
                <a:solidFill>
                  <a:schemeClr val="accent2">
                    <a:lumMod val="50000"/>
                  </a:schemeClr>
                </a:solidFill>
                <a:latin typeface="Book Antiqua" pitchFamily="18" charset="0"/>
              </a:rPr>
            </a:br>
            <a:r>
              <a:rPr lang="tr-TR" dirty="0" smtClean="0">
                <a:solidFill>
                  <a:schemeClr val="accent2">
                    <a:lumMod val="50000"/>
                  </a:schemeClr>
                </a:solidFill>
                <a:latin typeface="Book Antiqua" pitchFamily="18" charset="0"/>
              </a:rPr>
              <a:t>BELİRTİ VE BULGULARU</a:t>
            </a:r>
            <a:br>
              <a:rPr lang="tr-TR" dirty="0" smtClean="0">
                <a:solidFill>
                  <a:schemeClr val="accent2">
                    <a:lumMod val="50000"/>
                  </a:schemeClr>
                </a:solidFill>
                <a:latin typeface="Book Antiqua" pitchFamily="18" charset="0"/>
              </a:rPr>
            </a:br>
            <a:endParaRPr lang="tr-TR" dirty="0">
              <a:solidFill>
                <a:schemeClr val="accent2">
                  <a:lumMod val="50000"/>
                </a:schemeClr>
              </a:solidFill>
              <a:latin typeface="Book Antiqua" pitchFamily="18" charset="0"/>
            </a:endParaRPr>
          </a:p>
        </p:txBody>
      </p:sp>
      <p:sp>
        <p:nvSpPr>
          <p:cNvPr id="2" name="1 İçerik Yer Tutucusu"/>
          <p:cNvSpPr>
            <a:spLocks noGrp="1"/>
          </p:cNvSpPr>
          <p:nvPr>
            <p:ph idx="1"/>
          </p:nvPr>
        </p:nvSpPr>
        <p:spPr>
          <a:xfrm>
            <a:off x="467544" y="1196752"/>
            <a:ext cx="8229600" cy="4824536"/>
          </a:xfrm>
        </p:spPr>
        <p:txBody>
          <a:bodyPr>
            <a:noAutofit/>
          </a:bodyPr>
          <a:lstStyle/>
          <a:p>
            <a:pPr marL="0" indent="360363">
              <a:buNone/>
            </a:pPr>
            <a:r>
              <a:rPr lang="tr-TR" sz="3000" dirty="0" smtClean="0">
                <a:latin typeface="Book Antiqua" pitchFamily="18" charset="0"/>
              </a:rPr>
              <a:t>Erken yaşta görülen bir hastalıktır. Bununla birlikte güneşe maruz kalındıkça daha da ağırlaşma eğilimi gösterir. </a:t>
            </a:r>
            <a:r>
              <a:rPr lang="tr-TR" sz="3000" dirty="0" err="1" smtClean="0">
                <a:latin typeface="Book Antiqua" pitchFamily="18" charset="0"/>
              </a:rPr>
              <a:t>Bloom</a:t>
            </a:r>
            <a:r>
              <a:rPr lang="tr-TR" sz="3000" dirty="0" smtClean="0">
                <a:latin typeface="Book Antiqua" pitchFamily="18" charset="0"/>
              </a:rPr>
              <a:t> Sendromu olması sonucundan kılcal damarlarda tıkanıklar meydan gelir. Bu tıkanıklar sonucunda da deride döküntüler oluşur.  Kılcal damarların kalıcı bir genişlemeye maruz kalması ile birlikte kırmızı lekelerde ortaya çıkabilir. </a:t>
            </a:r>
            <a:endParaRPr lang="tr-TR" sz="3000"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76672"/>
            <a:ext cx="8229600" cy="5530619"/>
          </a:xfrm>
        </p:spPr>
        <p:txBody>
          <a:bodyPr>
            <a:normAutofit/>
          </a:bodyPr>
          <a:lstStyle/>
          <a:p>
            <a:pPr marL="0" indent="0">
              <a:buNone/>
            </a:pPr>
            <a:r>
              <a:rPr lang="tr-TR" sz="3200" dirty="0" smtClean="0">
                <a:latin typeface="Book Antiqua" pitchFamily="18" charset="0"/>
              </a:rPr>
              <a:t>Bu lekeler vücudun burun köprüsü bölgesinde kelebek şeklinde yayılmaktadır. </a:t>
            </a:r>
          </a:p>
          <a:p>
            <a:pPr marL="0" indent="0">
              <a:buNone/>
            </a:pPr>
            <a:r>
              <a:rPr lang="tr-TR" sz="3200" dirty="0" smtClean="0">
                <a:latin typeface="Book Antiqua" pitchFamily="18" charset="0"/>
              </a:rPr>
              <a:t>Bunun haricinde cildin güneşe maruz kalan diğer bölgeleri; boyun, el, ayak vs. gibi yerler de kızarıklığa karşı hassaslaşmaktadır.</a:t>
            </a:r>
            <a:endParaRPr lang="tr-TR" sz="3200" dirty="0"/>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loom sendromu ile ilgili gÃ¶rsel sonucu"/>
          <p:cNvPicPr>
            <a:picLocks noChangeAspect="1" noChangeArrowheads="1"/>
          </p:cNvPicPr>
          <p:nvPr/>
        </p:nvPicPr>
        <p:blipFill>
          <a:blip r:embed="rId2" cstate="print"/>
          <a:srcRect/>
          <a:stretch>
            <a:fillRect/>
          </a:stretch>
        </p:blipFill>
        <p:spPr bwMode="auto">
          <a:xfrm>
            <a:off x="-1" y="0"/>
            <a:ext cx="9138261" cy="685800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674635"/>
          </a:xfrm>
        </p:spPr>
        <p:txBody>
          <a:bodyPr/>
          <a:lstStyle/>
          <a:p>
            <a:pPr marL="0" indent="0">
              <a:buNone/>
            </a:pPr>
            <a:r>
              <a:rPr lang="pt-BR" b="1" dirty="0" smtClean="0">
                <a:latin typeface="Book Antiqua" pitchFamily="18" charset="0"/>
              </a:rPr>
              <a:t>Bloom Sendromu belirtileri</a:t>
            </a:r>
            <a:r>
              <a:rPr lang="pt-BR" dirty="0" smtClean="0">
                <a:latin typeface="Book Antiqua" pitchFamily="18" charset="0"/>
              </a:rPr>
              <a:t> genel manada</a:t>
            </a:r>
            <a:r>
              <a:rPr lang="tr-TR" dirty="0" smtClean="0">
                <a:latin typeface="Book Antiqua" pitchFamily="18" charset="0"/>
              </a:rPr>
              <a:t>;</a:t>
            </a:r>
          </a:p>
          <a:p>
            <a:pPr marL="0" indent="0" fontAlgn="base">
              <a:buFont typeface="Wingdings" pitchFamily="2" charset="2"/>
              <a:buChar char="Ø"/>
            </a:pPr>
            <a:r>
              <a:rPr lang="tr-TR" dirty="0" smtClean="0">
                <a:latin typeface="Book Antiqua" pitchFamily="18" charset="0"/>
              </a:rPr>
              <a:t>Genetik </a:t>
            </a:r>
            <a:r>
              <a:rPr lang="tr-TR" dirty="0" err="1" smtClean="0">
                <a:latin typeface="Book Antiqua" pitchFamily="18" charset="0"/>
              </a:rPr>
              <a:t>İnstabilite</a:t>
            </a:r>
            <a:r>
              <a:rPr lang="tr-TR" dirty="0" smtClean="0">
                <a:latin typeface="Book Antiqua" pitchFamily="18" charset="0"/>
              </a:rPr>
              <a:t>(genetik dayanıksızlık)</a:t>
            </a:r>
          </a:p>
          <a:p>
            <a:pPr marL="0" indent="0" fontAlgn="base">
              <a:buFont typeface="Wingdings" pitchFamily="2" charset="2"/>
              <a:buChar char="Ø"/>
            </a:pPr>
            <a:r>
              <a:rPr lang="tr-TR" dirty="0" err="1" smtClean="0">
                <a:latin typeface="Book Antiqua" pitchFamily="18" charset="0"/>
              </a:rPr>
              <a:t>Eritemli</a:t>
            </a:r>
            <a:r>
              <a:rPr lang="tr-TR" dirty="0" smtClean="0">
                <a:latin typeface="Book Antiqua" pitchFamily="18" charset="0"/>
              </a:rPr>
              <a:t> ve </a:t>
            </a:r>
            <a:r>
              <a:rPr lang="tr-TR" dirty="0" err="1" smtClean="0">
                <a:latin typeface="Book Antiqua" pitchFamily="18" charset="0"/>
              </a:rPr>
              <a:t>Telenjektazi</a:t>
            </a:r>
            <a:r>
              <a:rPr lang="tr-TR" dirty="0" smtClean="0">
                <a:latin typeface="Book Antiqua" pitchFamily="18" charset="0"/>
              </a:rPr>
              <a:t> ciltler</a:t>
            </a:r>
          </a:p>
          <a:p>
            <a:pPr marL="0" indent="0" fontAlgn="base">
              <a:buFont typeface="Wingdings" pitchFamily="2" charset="2"/>
              <a:buChar char="Ø"/>
            </a:pPr>
            <a:r>
              <a:rPr lang="tr-TR" dirty="0" smtClean="0">
                <a:latin typeface="Book Antiqua" pitchFamily="18" charset="0"/>
              </a:rPr>
              <a:t>Tiz çıkan ses</a:t>
            </a:r>
          </a:p>
          <a:p>
            <a:pPr marL="0" indent="0" fontAlgn="base">
              <a:buFont typeface="Wingdings" pitchFamily="2" charset="2"/>
              <a:buChar char="Ø"/>
            </a:pPr>
            <a:r>
              <a:rPr lang="tr-TR" dirty="0" smtClean="0">
                <a:latin typeface="Book Antiqua" pitchFamily="18" charset="0"/>
              </a:rPr>
              <a:t>Uzun dar yüz, belirgin burun ve kulaklar ile tipik bir yüz yapısı</a:t>
            </a:r>
          </a:p>
          <a:p>
            <a:pPr marL="0" indent="0" fontAlgn="base">
              <a:buFont typeface="Wingdings" pitchFamily="2" charset="2"/>
              <a:buChar char="Ø"/>
            </a:pPr>
            <a:r>
              <a:rPr lang="tr-TR" dirty="0" err="1" smtClean="0">
                <a:latin typeface="Book Antiqua" pitchFamily="18" charset="0"/>
              </a:rPr>
              <a:t>Mikrogonadizm</a:t>
            </a:r>
            <a:r>
              <a:rPr lang="tr-TR" dirty="0" smtClean="0">
                <a:latin typeface="Book Antiqua" pitchFamily="18" charset="0"/>
              </a:rPr>
              <a:t>(Alt çenenin üst çeneye göre yetersiz gelişimi)</a:t>
            </a:r>
            <a:r>
              <a:rPr lang="tr-TR" dirty="0" err="1" smtClean="0">
                <a:latin typeface="Book Antiqua" pitchFamily="18" charset="0"/>
              </a:rPr>
              <a:t>dir</a:t>
            </a:r>
            <a:r>
              <a:rPr lang="tr-TR" dirty="0" smtClean="0">
                <a:latin typeface="Book Antiqua" pitchFamily="18" charset="0"/>
              </a:rPr>
              <a:t>.</a:t>
            </a:r>
          </a:p>
          <a:p>
            <a:pPr marL="0" indent="0">
              <a:buFont typeface="Wingdings" pitchFamily="2" charset="2"/>
              <a:buChar char="Ø"/>
            </a:pPr>
            <a:endParaRPr lang="tr-TR" dirty="0">
              <a:latin typeface="Book Antiqua" pitchFamily="18" charset="0"/>
            </a:endParaRPr>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bloom sendromlu hastalar ile ilgili gÃ¶rsel sonucu"/>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94</TotalTime>
  <Words>505</Words>
  <Application>Microsoft Office PowerPoint</Application>
  <PresentationFormat>Ekran Gösterisi (4:3)</PresentationFormat>
  <Paragraphs>63</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Güven</vt:lpstr>
      <vt:lpstr>BLOOM SENDROMU</vt:lpstr>
      <vt:lpstr>Slayt 2</vt:lpstr>
      <vt:lpstr>NEDİR?</vt:lpstr>
      <vt:lpstr>Slayt 4</vt:lpstr>
      <vt:lpstr> BELİRTİ VE BULGULARU </vt:lpstr>
      <vt:lpstr>Slayt 6</vt:lpstr>
      <vt:lpstr>Slayt 7</vt:lpstr>
      <vt:lpstr>Slayt 8</vt:lpstr>
      <vt:lpstr>Slayt 9</vt:lpstr>
      <vt:lpstr>KOMPLİKASYONLARI:</vt:lpstr>
      <vt:lpstr>Slayt 11</vt:lpstr>
      <vt:lpstr>BLOOM HASTALIĞININ KANSER İLE İLİŞKİSİ</vt:lpstr>
      <vt:lpstr>Slayt 13</vt:lpstr>
      <vt:lpstr>Slayt 14</vt:lpstr>
      <vt:lpstr>TANI:</vt:lpstr>
      <vt:lpstr>TEDAVİ</vt:lpstr>
      <vt:lpstr>Slayt 17</vt:lpstr>
      <vt:lpstr>BAKIM İÇİN DİĞER ÖNLEMLER:</vt:lpstr>
      <vt:lpstr>HAZIRLAYANLAR: MERVE ŞENTÜRK ESMA POLAT ÜMMÜGÜLSÜM KELEŞ</vt:lpstr>
      <vt:lpstr>Sorular:</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BLOOM SENDROMU</dc:title>
  <dc:creator>merve şentürk</dc:creator>
  <cp:lastModifiedBy>sentu</cp:lastModifiedBy>
  <cp:revision>38</cp:revision>
  <dcterms:created xsi:type="dcterms:W3CDTF">2018-05-15T21:57:38Z</dcterms:created>
  <dcterms:modified xsi:type="dcterms:W3CDTF">2018-05-16T10:12:01Z</dcterms:modified>
</cp:coreProperties>
</file>