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64" r:id="rId2"/>
    <p:sldId id="257" r:id="rId3"/>
    <p:sldId id="258" r:id="rId4"/>
    <p:sldId id="259" r:id="rId5"/>
    <p:sldId id="261" r:id="rId6"/>
    <p:sldId id="262" r:id="rId7"/>
    <p:sldId id="265"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133084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45772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62036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1101038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150359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378977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334075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230140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671230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09146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19032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19.05.2020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746742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19.05.2020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100070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19.05.2020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34886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891042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763965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19.05.2020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294673874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EADADAB-8A64-45A2-81FA-332E3D739916}"/>
              </a:ext>
            </a:extLst>
          </p:cNvPr>
          <p:cNvSpPr>
            <a:spLocks noGrp="1"/>
          </p:cNvSpPr>
          <p:nvPr>
            <p:ph idx="1"/>
          </p:nvPr>
        </p:nvSpPr>
        <p:spPr>
          <a:xfrm>
            <a:off x="677334" y="344557"/>
            <a:ext cx="8596668" cy="6321286"/>
          </a:xfrm>
        </p:spPr>
        <p:txBody>
          <a:bodyPr>
            <a:normAutofit fontScale="92500"/>
          </a:bodyPr>
          <a:lstStyle/>
          <a:p>
            <a:pPr marL="0" indent="0">
              <a:buNone/>
            </a:pPr>
            <a:r>
              <a:rPr lang="tr-TR" dirty="0"/>
              <a:t>		</a:t>
            </a:r>
            <a:r>
              <a:rPr lang="tr-TR" sz="3000" dirty="0"/>
              <a:t>HEKİMİN HASTA SEÇME HAKKI</a:t>
            </a:r>
          </a:p>
          <a:p>
            <a:pPr marL="0" indent="0">
              <a:buNone/>
            </a:pPr>
            <a:r>
              <a:rPr lang="tr-TR" sz="3000" dirty="0"/>
              <a:t>	Hekimin mesleki özerkliğinin bir sonucu olarak hekime özel durumlarda hastayı seçme hakkı tanınmıştır.</a:t>
            </a:r>
          </a:p>
          <a:p>
            <a:pPr marL="0" indent="0">
              <a:buNone/>
            </a:pPr>
            <a:r>
              <a:rPr lang="tr-TR" sz="3000" dirty="0"/>
              <a:t>	Hasta Hakları Yönetmeliği ile tanınmış bulunan hekim seçme özgürlüğü hekimler bakımından da kıyasen kabul edilmelidir. Ancak bu özgürlük acil durumlar dışında özel bir sağlık kuruluşunda çalışan hekimler açısından mutlak iken; kamu kuruluşlarında çalışan hekimler sadece acil hallerde değil, onun dışında da bir kamu görevlisi olmaları dolayısıyla hastaya bakmakla yükümlüdürler. Ancak bu yükümlülük, hekimin bazı haklı görülebilir nedenlerle hastayı ret hakkına engel değildir.</a:t>
            </a:r>
          </a:p>
        </p:txBody>
      </p:sp>
    </p:spTree>
    <p:extLst>
      <p:ext uri="{BB962C8B-B14F-4D97-AF65-F5344CB8AC3E}">
        <p14:creationId xmlns:p14="http://schemas.microsoft.com/office/powerpoint/2010/main" val="1630029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755375"/>
            <a:ext cx="8596668" cy="5285988"/>
          </a:xfrm>
        </p:spPr>
        <p:txBody>
          <a:bodyPr>
            <a:normAutofit fontScale="92500"/>
          </a:bodyPr>
          <a:lstStyle/>
          <a:p>
            <a:pPr marL="0" indent="0">
              <a:buNone/>
            </a:pPr>
            <a:r>
              <a:rPr lang="tr-TR" dirty="0"/>
              <a:t>		</a:t>
            </a:r>
            <a:r>
              <a:rPr lang="tr-TR" sz="4800" dirty="0"/>
              <a:t>Ret hakkının kullanılabilmesi için hekim bakımından haklı görülebilecek nedenlerin bulunması ve hastaya aynı kurumda gerekli standartta tıbbi müdahalenin garanti altına alınmış olması gerekmektedir.</a:t>
            </a:r>
            <a:endParaRPr lang="tr-TR" dirty="0"/>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675861"/>
            <a:ext cx="8596668" cy="5857461"/>
          </a:xfrm>
        </p:spPr>
        <p:txBody>
          <a:bodyPr>
            <a:normAutofit fontScale="85000" lnSpcReduction="10000"/>
          </a:bodyPr>
          <a:lstStyle/>
          <a:p>
            <a:pPr marL="0" indent="0">
              <a:buNone/>
            </a:pPr>
            <a:r>
              <a:rPr lang="tr-TR" dirty="0"/>
              <a:t>		</a:t>
            </a:r>
            <a:r>
              <a:rPr lang="tr-TR" sz="5200" dirty="0"/>
              <a:t>Mevzuatımızda hekimin hastayı seçme veya ret hakkı; hastanın hekimi seçme hakkından farklı olarak açıkça düzenlenmemiştir. Esasen hastanın hekimi seçme hakkının da aynı doğrultuda söz konusu olabileceğine şüphe yoktur.</a:t>
            </a:r>
          </a:p>
          <a:p>
            <a:pPr marL="0" indent="0">
              <a:buNone/>
            </a:pPr>
            <a:r>
              <a:rPr lang="tr-TR" sz="5200" dirty="0"/>
              <a:t>	</a:t>
            </a:r>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662609"/>
            <a:ext cx="8596668" cy="5378753"/>
          </a:xfrm>
        </p:spPr>
        <p:txBody>
          <a:bodyPr/>
          <a:lstStyle/>
          <a:p>
            <a:pPr marL="0" indent="0">
              <a:buNone/>
            </a:pPr>
            <a:r>
              <a:rPr lang="tr-TR" dirty="0"/>
              <a:t>			</a:t>
            </a:r>
            <a:r>
              <a:rPr lang="tr-TR" sz="4800" dirty="0"/>
              <a:t>Hasta ancak fiilen birden fazla hekimin görevli olduğu bir yerde hekimi seçebilir ve bunun için seçmek istediği hekimin daha önceden belirlenmiş randevu sistemine uyması gerekmektedir.</a:t>
            </a:r>
            <a:endParaRPr lang="tr-TR" dirty="0"/>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516835"/>
            <a:ext cx="8596668" cy="5524527"/>
          </a:xfrm>
        </p:spPr>
        <p:txBody>
          <a:bodyPr>
            <a:normAutofit lnSpcReduction="10000"/>
          </a:bodyPr>
          <a:lstStyle/>
          <a:p>
            <a:pPr marL="0" indent="0">
              <a:buNone/>
            </a:pPr>
            <a:r>
              <a:rPr lang="tr-TR" dirty="0"/>
              <a:t>		</a:t>
            </a:r>
            <a:r>
              <a:rPr lang="tr-TR" sz="4400" dirty="0"/>
              <a:t>Haklı nedenler çok çeşitli olabilir. Örnek, daha önce hekimi ile tartışmış veya hatta hekime fiili saldırıda bulunmuş bir hastayı, acil bir durum olmadığı ve başka bir hekimin de tedaviyi üstlenmesinin mümkün olduğu durumlarda, hekimin başka bir hekime göndermesi mümkündür.</a:t>
            </a:r>
            <a:endParaRPr lang="tr-TR" dirty="0"/>
          </a:p>
        </p:txBody>
      </p:sp>
    </p:spTree>
    <p:extLst>
      <p:ext uri="{BB962C8B-B14F-4D97-AF65-F5344CB8AC3E}">
        <p14:creationId xmlns:p14="http://schemas.microsoft.com/office/powerpoint/2010/main" val="882085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702365"/>
            <a:ext cx="8596668" cy="5338997"/>
          </a:xfrm>
        </p:spPr>
        <p:txBody>
          <a:bodyPr>
            <a:normAutofit fontScale="92500" lnSpcReduction="20000"/>
          </a:bodyPr>
          <a:lstStyle/>
          <a:p>
            <a:pPr marL="0" indent="0">
              <a:buNone/>
            </a:pPr>
            <a:r>
              <a:rPr lang="tr-TR" dirty="0"/>
              <a:t>		</a:t>
            </a:r>
            <a:r>
              <a:rPr lang="tr-TR" sz="5400" dirty="0"/>
              <a:t>Uygulamada önceki ceza kanunumuz döneminde, Yargıtay, annesiyle tartıştığı için hasta çocuğu muayene etmeyen hekim hakkında keyfi muamele nedeniyle ceza verilmesini öngörmüştür.</a:t>
            </a:r>
            <a:endParaRPr lang="tr-TR" dirty="0"/>
          </a:p>
        </p:txBody>
      </p:sp>
    </p:spTree>
    <p:extLst>
      <p:ext uri="{BB962C8B-B14F-4D97-AF65-F5344CB8AC3E}">
        <p14:creationId xmlns:p14="http://schemas.microsoft.com/office/powerpoint/2010/main" val="3327748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50F11D7-3921-4E29-8F8A-3DCEBEA23913}"/>
              </a:ext>
            </a:extLst>
          </p:cNvPr>
          <p:cNvSpPr>
            <a:spLocks noGrp="1"/>
          </p:cNvSpPr>
          <p:nvPr>
            <p:ph idx="1"/>
          </p:nvPr>
        </p:nvSpPr>
        <p:spPr>
          <a:xfrm>
            <a:off x="677334" y="662609"/>
            <a:ext cx="8596668" cy="5378753"/>
          </a:xfrm>
        </p:spPr>
        <p:txBody>
          <a:bodyPr/>
          <a:lstStyle/>
          <a:p>
            <a:pPr marL="0" indent="0">
              <a:buNone/>
            </a:pPr>
            <a:r>
              <a:rPr lang="tr-TR" dirty="0"/>
              <a:t>		</a:t>
            </a:r>
            <a:r>
              <a:rPr lang="tr-TR" sz="6000" dirty="0"/>
              <a:t>Askeri Yargıtay da kamu görevlisi olan askeri hekimin hastayı ret hakkı olmadığına karar vermiştir.</a:t>
            </a:r>
            <a:endParaRPr lang="tr-TR" dirty="0"/>
          </a:p>
        </p:txBody>
      </p:sp>
    </p:spTree>
    <p:extLst>
      <p:ext uri="{BB962C8B-B14F-4D97-AF65-F5344CB8AC3E}">
        <p14:creationId xmlns:p14="http://schemas.microsoft.com/office/powerpoint/2010/main" val="3441363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583097"/>
            <a:ext cx="8596668" cy="5458266"/>
          </a:xfrm>
        </p:spPr>
        <p:txBody>
          <a:bodyPr>
            <a:normAutofit lnSpcReduction="10000"/>
          </a:bodyPr>
          <a:lstStyle/>
          <a:p>
            <a:pPr marL="0" indent="0">
              <a:buNone/>
            </a:pPr>
            <a:r>
              <a:rPr lang="tr-TR" dirty="0"/>
              <a:t>		</a:t>
            </a:r>
            <a:r>
              <a:rPr lang="tr-TR" sz="4800" dirty="0"/>
              <a:t>Yürürlükteki mevzuata göre, hekimin hastasını seçme hakkı sadece özel hastaneler ve muayenehanelerde ve acil haller dışında kabul edilmekte, onun dışında sağlık çalışanına «hizmetten çekilme hakkı» tanınmaktadır.</a:t>
            </a:r>
            <a:endParaRPr lang="tr-TR" dirty="0"/>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26</TotalTime>
  <Words>301</Words>
  <Application>Microsoft Office PowerPoint</Application>
  <PresentationFormat>Geniş ekran</PresentationFormat>
  <Paragraphs>11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17</cp:revision>
  <dcterms:created xsi:type="dcterms:W3CDTF">2020-05-12T10:57:22Z</dcterms:created>
  <dcterms:modified xsi:type="dcterms:W3CDTF">2020-05-19T12:18:16Z</dcterms:modified>
</cp:coreProperties>
</file>