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customXml/itemProps48.xml" ContentType="application/vnd.openxmlformats-officedocument.customXmlProperties+xml"/>
  <Override PartName="/customXml/itemProps49.xml" ContentType="application/vnd.openxmlformats-officedocument.customXmlProperties+xml"/>
  <Override PartName="/customXml/itemProps50.xml" ContentType="application/vnd.openxmlformats-officedocument.customXmlProperties+xml"/>
  <Override PartName="/customXml/itemProps51.xml" ContentType="application/vnd.openxmlformats-officedocument.customXmlProperties+xml"/>
  <Override PartName="/customXml/itemProps52.xml" ContentType="application/vnd.openxmlformats-officedocument.customXmlProperties+xml"/>
  <Override PartName="/customXml/itemProps53.xml" ContentType="application/vnd.openxmlformats-officedocument.customXmlProperties+xml"/>
  <Override PartName="/customXml/itemProps54.xml" ContentType="application/vnd.openxmlformats-officedocument.customXmlProperties+xml"/>
  <Override PartName="/customXml/itemProps55.xml" ContentType="application/vnd.openxmlformats-officedocument.customXmlProperties+xml"/>
  <Override PartName="/customXml/itemProps56.xml" ContentType="application/vnd.openxmlformats-officedocument.customXmlProperties+xml"/>
  <Override PartName="/customXml/itemProps57.xml" ContentType="application/vnd.openxmlformats-officedocument.customXmlProperties+xml"/>
  <Override PartName="/customXml/itemProps58.xml" ContentType="application/vnd.openxmlformats-officedocument.customXmlProperties+xml"/>
  <Override PartName="/customXml/itemProps59.xml" ContentType="application/vnd.openxmlformats-officedocument.customXmlProperties+xml"/>
  <Override PartName="/customXml/itemProps60.xml" ContentType="application/vnd.openxmlformats-officedocument.customXmlProperties+xml"/>
  <Override PartName="/customXml/itemProps61.xml" ContentType="application/vnd.openxmlformats-officedocument.customXmlProperties+xml"/>
  <Override PartName="/customXml/itemProps62.xml" ContentType="application/vnd.openxmlformats-officedocument.customXmlProperties+xml"/>
  <Override PartName="/customXml/itemProps63.xml" ContentType="application/vnd.openxmlformats-officedocument.customXmlProperties+xml"/>
  <Override PartName="/customXml/itemProps64.xml" ContentType="application/vnd.openxmlformats-officedocument.customXmlProperties+xml"/>
  <Override PartName="/customXml/itemProps6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66"/>
  </p:sldMasterIdLst>
  <p:notesMasterIdLst>
    <p:notesMasterId r:id="rId78"/>
  </p:notesMasterIdLst>
  <p:handoutMasterIdLst>
    <p:handoutMasterId r:id="rId79"/>
  </p:handoutMasterIdLst>
  <p:sldIdLst>
    <p:sldId id="256" r:id="rId67"/>
    <p:sldId id="266" r:id="rId68"/>
    <p:sldId id="260" r:id="rId69"/>
    <p:sldId id="261" r:id="rId70"/>
    <p:sldId id="262" r:id="rId71"/>
    <p:sldId id="263" r:id="rId72"/>
    <p:sldId id="264" r:id="rId73"/>
    <p:sldId id="257" r:id="rId74"/>
    <p:sldId id="258" r:id="rId75"/>
    <p:sldId id="265" r:id="rId76"/>
    <p:sldId id="259" r:id="rId7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FF1CE12-B100-0000-0000-000000000002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04" autoAdjust="0"/>
    <p:restoredTop sz="86410"/>
  </p:normalViewPr>
  <p:slideViewPr>
    <p:cSldViewPr>
      <p:cViewPr varScale="1">
        <p:scale>
          <a:sx n="81" d="100"/>
          <a:sy n="81" d="100"/>
        </p:scale>
        <p:origin x="1627" y="67"/>
      </p:cViewPr>
      <p:guideLst>
        <p:guide orient="horz" pos="2160"/>
        <p:guide pos="288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customXml" Target="../customXml/item26.xml"/><Relationship Id="rId21" Type="http://schemas.openxmlformats.org/officeDocument/2006/relationships/customXml" Target="../customXml/item21.xml"/><Relationship Id="rId42" Type="http://schemas.openxmlformats.org/officeDocument/2006/relationships/customXml" Target="../customXml/item42.xml"/><Relationship Id="rId47" Type="http://schemas.openxmlformats.org/officeDocument/2006/relationships/customXml" Target="../customXml/item47.xml"/><Relationship Id="rId63" Type="http://schemas.openxmlformats.org/officeDocument/2006/relationships/customXml" Target="../customXml/item63.xml"/><Relationship Id="rId68" Type="http://schemas.openxmlformats.org/officeDocument/2006/relationships/slide" Target="slides/slide2.xml"/><Relationship Id="rId16" Type="http://schemas.openxmlformats.org/officeDocument/2006/relationships/customXml" Target="../customXml/item16.xml"/><Relationship Id="rId11" Type="http://schemas.openxmlformats.org/officeDocument/2006/relationships/customXml" Target="../customXml/item11.xml"/><Relationship Id="rId32" Type="http://schemas.openxmlformats.org/officeDocument/2006/relationships/customXml" Target="../customXml/item32.xml"/><Relationship Id="rId37" Type="http://schemas.openxmlformats.org/officeDocument/2006/relationships/customXml" Target="../customXml/item37.xml"/><Relationship Id="rId53" Type="http://schemas.openxmlformats.org/officeDocument/2006/relationships/customXml" Target="../customXml/item53.xml"/><Relationship Id="rId58" Type="http://schemas.openxmlformats.org/officeDocument/2006/relationships/customXml" Target="../customXml/item58.xml"/><Relationship Id="rId74" Type="http://schemas.openxmlformats.org/officeDocument/2006/relationships/slide" Target="slides/slide8.xml"/><Relationship Id="rId79" Type="http://schemas.openxmlformats.org/officeDocument/2006/relationships/handoutMaster" Target="handoutMasters/handoutMaster1.xml"/><Relationship Id="rId5" Type="http://schemas.openxmlformats.org/officeDocument/2006/relationships/customXml" Target="../customXml/item5.xml"/><Relationship Id="rId61" Type="http://schemas.openxmlformats.org/officeDocument/2006/relationships/customXml" Target="../customXml/item61.xml"/><Relationship Id="rId82" Type="http://schemas.openxmlformats.org/officeDocument/2006/relationships/theme" Target="theme/theme1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customXml" Target="../customXml/item35.xml"/><Relationship Id="rId43" Type="http://schemas.openxmlformats.org/officeDocument/2006/relationships/customXml" Target="../customXml/item43.xml"/><Relationship Id="rId48" Type="http://schemas.openxmlformats.org/officeDocument/2006/relationships/customXml" Target="../customXml/item48.xml"/><Relationship Id="rId56" Type="http://schemas.openxmlformats.org/officeDocument/2006/relationships/customXml" Target="../customXml/item56.xml"/><Relationship Id="rId64" Type="http://schemas.openxmlformats.org/officeDocument/2006/relationships/customXml" Target="../customXml/item64.xml"/><Relationship Id="rId69" Type="http://schemas.openxmlformats.org/officeDocument/2006/relationships/slide" Target="slides/slide3.xml"/><Relationship Id="rId77" Type="http://schemas.openxmlformats.org/officeDocument/2006/relationships/slide" Target="slides/slide11.xml"/><Relationship Id="rId8" Type="http://schemas.openxmlformats.org/officeDocument/2006/relationships/customXml" Target="../customXml/item8.xml"/><Relationship Id="rId51" Type="http://schemas.openxmlformats.org/officeDocument/2006/relationships/customXml" Target="../customXml/item51.xml"/><Relationship Id="rId72" Type="http://schemas.openxmlformats.org/officeDocument/2006/relationships/slide" Target="slides/slide6.xml"/><Relationship Id="rId80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customXml" Target="../customXml/item38.xml"/><Relationship Id="rId46" Type="http://schemas.openxmlformats.org/officeDocument/2006/relationships/customXml" Target="../customXml/item46.xml"/><Relationship Id="rId59" Type="http://schemas.openxmlformats.org/officeDocument/2006/relationships/customXml" Target="../customXml/item59.xml"/><Relationship Id="rId67" Type="http://schemas.openxmlformats.org/officeDocument/2006/relationships/slide" Target="slides/slide1.xml"/><Relationship Id="rId20" Type="http://schemas.openxmlformats.org/officeDocument/2006/relationships/customXml" Target="../customXml/item20.xml"/><Relationship Id="rId41" Type="http://schemas.openxmlformats.org/officeDocument/2006/relationships/customXml" Target="../customXml/item41.xml"/><Relationship Id="rId54" Type="http://schemas.openxmlformats.org/officeDocument/2006/relationships/customXml" Target="../customXml/item54.xml"/><Relationship Id="rId62" Type="http://schemas.openxmlformats.org/officeDocument/2006/relationships/customXml" Target="../customXml/item62.xml"/><Relationship Id="rId70" Type="http://schemas.openxmlformats.org/officeDocument/2006/relationships/slide" Target="slides/slide4.xml"/><Relationship Id="rId75" Type="http://schemas.openxmlformats.org/officeDocument/2006/relationships/slide" Target="slides/slide9.xml"/><Relationship Id="rId83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customXml" Target="../customXml/item36.xml"/><Relationship Id="rId49" Type="http://schemas.openxmlformats.org/officeDocument/2006/relationships/customXml" Target="../customXml/item49.xml"/><Relationship Id="rId57" Type="http://schemas.openxmlformats.org/officeDocument/2006/relationships/customXml" Target="../customXml/item57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44" Type="http://schemas.openxmlformats.org/officeDocument/2006/relationships/customXml" Target="../customXml/item44.xml"/><Relationship Id="rId52" Type="http://schemas.openxmlformats.org/officeDocument/2006/relationships/customXml" Target="../customXml/item52.xml"/><Relationship Id="rId60" Type="http://schemas.openxmlformats.org/officeDocument/2006/relationships/customXml" Target="../customXml/item60.xml"/><Relationship Id="rId65" Type="http://schemas.openxmlformats.org/officeDocument/2006/relationships/customXml" Target="../customXml/item65.xml"/><Relationship Id="rId73" Type="http://schemas.openxmlformats.org/officeDocument/2006/relationships/slide" Target="slides/slide7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39" Type="http://schemas.openxmlformats.org/officeDocument/2006/relationships/customXml" Target="../customXml/item39.xml"/><Relationship Id="rId34" Type="http://schemas.openxmlformats.org/officeDocument/2006/relationships/customXml" Target="../customXml/item34.xml"/><Relationship Id="rId50" Type="http://schemas.openxmlformats.org/officeDocument/2006/relationships/customXml" Target="../customXml/item50.xml"/><Relationship Id="rId55" Type="http://schemas.openxmlformats.org/officeDocument/2006/relationships/customXml" Target="../customXml/item55.xml"/><Relationship Id="rId76" Type="http://schemas.openxmlformats.org/officeDocument/2006/relationships/slide" Target="slides/slide10.xml"/><Relationship Id="rId7" Type="http://schemas.openxmlformats.org/officeDocument/2006/relationships/customXml" Target="../customXml/item7.xml"/><Relationship Id="rId71" Type="http://schemas.openxmlformats.org/officeDocument/2006/relationships/slide" Target="slides/slide5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Relationship Id="rId24" Type="http://schemas.openxmlformats.org/officeDocument/2006/relationships/customXml" Target="../customXml/item24.xml"/><Relationship Id="rId40" Type="http://schemas.openxmlformats.org/officeDocument/2006/relationships/customXml" Target="../customXml/item40.xml"/><Relationship Id="rId45" Type="http://schemas.openxmlformats.org/officeDocument/2006/relationships/customXml" Target="../customXml/item45.xml"/><Relationship Id="rId66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24" name="Rectangle 24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/>
          <a:p>
            <a:fld id="{A849C5AD-4428-4E9C-9C84-11B72C9365FB}" type="datetimeFigureOut">
              <a:rPr lang="en-US" smtClean="0"/>
              <a:pPr/>
              <a:t>3/2/2015</a:t>
            </a:fld>
            <a:endParaRPr lang="en-US" smtClean="0"/>
          </a:p>
        </p:txBody>
      </p:sp>
      <p:sp>
        <p:nvSpPr>
          <p:cNvPr id="30" name="Rectangle 30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C596567-A38F-4CEF-B37F-9B9D120D62CE}" type="slidenum">
              <a:rPr lang="en-US" smtClean="0"/>
              <a:pPr/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25473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4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15" name="Rectangle 15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/>
          <a:p>
            <a:fld id="{D7547E60-4BE7-4E4E-9AAA-5EE35AEC995C}" type="datetimeFigureOut">
              <a:rPr lang="en-US" smtClean="0"/>
              <a:pPr/>
              <a:t>3/2/2015</a:t>
            </a:fld>
            <a:endParaRPr lang="en-US" smtClean="0"/>
          </a:p>
        </p:txBody>
      </p:sp>
      <p:sp>
        <p:nvSpPr>
          <p:cNvPr id="23" name="Rectangle 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28" name="Rectangle 28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CA077768-21C8-4125-A345-258E48D2EED0}" type="slidenum">
              <a:rPr lang="en-US" smtClean="0"/>
              <a:pPr/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3070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42631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81790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56373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9685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82028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g"/>
          <p:cNvPicPr>
            <a:picLocks noChangeAspect="1"/>
          </p:cNvPicPr>
          <p:nvPr/>
        </p:nvPicPr>
        <p:blipFill>
          <a:blip r:embed="rId2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2.png"/>
          <p:cNvPicPr>
            <a:picLocks noChangeAspect="1"/>
          </p:cNvPicPr>
          <p:nvPr/>
        </p:nvPicPr>
        <p:blipFill>
          <a:blip r:embed="rId3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3.png"/>
          <p:cNvPicPr>
            <a:picLocks noChangeAspect="1"/>
          </p:cNvPicPr>
          <p:nvPr/>
        </p:nvPicPr>
        <p:blipFill>
          <a:blip r:embed="rId4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ectangle 31"/>
          <p:cNvSpPr>
            <a:spLocks noGrp="1"/>
          </p:cNvSpPr>
          <p:nvPr>
            <p:ph type="subTitle" idx="1"/>
          </p:nvPr>
        </p:nvSpPr>
        <p:spPr>
          <a:xfrm>
            <a:off x="2492734" y="5094577"/>
            <a:ext cx="6194066" cy="925223"/>
          </a:xfrm>
        </p:spPr>
        <p:txBody>
          <a:bodyPr/>
          <a:lstStyle>
            <a:lvl1pPr marL="0" indent="0" algn="r">
              <a:buNone/>
              <a:defRPr sz="28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ctrTitle"/>
          </p:nvPr>
        </p:nvSpPr>
        <p:spPr>
          <a:xfrm>
            <a:off x="1108986" y="3606800"/>
            <a:ext cx="7577814" cy="1470025"/>
          </a:xfrm>
        </p:spPr>
        <p:txBody>
          <a:bodyPr anchor="b" anchorCtr="0"/>
          <a:lstStyle>
            <a:lvl1pPr algn="r"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2 Sütunlu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1" name="Rectangle 11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0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7" name="Rectangle 17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shade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5.png"/>
          <p:cNvPicPr>
            <a:picLocks noChangeAspect="1"/>
          </p:cNvPicPr>
          <p:nvPr/>
        </p:nvPicPr>
        <p:blipFill>
          <a:blip r:embed="rId9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6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30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2" name="Rectangl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6" name="Rectangle 6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fld id="{5C14FD69-4A85-4715-A222-ABB225B63BC6}" type="datetimeFigureOut">
              <a:rPr lang="en-US" smtClean="0"/>
              <a:pPr/>
              <a:t>3/2/2015</a:t>
            </a:fld>
            <a:endParaRPr lang="en-US" sz="1000" dirty="0" smtClean="0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+mn-lt"/>
              </a:defRPr>
            </a:lvl1pPr>
          </a:lstStyle>
          <a:p>
            <a:pPr algn="ctr"/>
            <a:endParaRPr lang="en-US" sz="1000" smtClean="0"/>
          </a:p>
        </p:txBody>
      </p:sp>
      <p:sp>
        <p:nvSpPr>
          <p:cNvPr id="21" name="Rectangle 21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defPPr>
        <a:defRPr sz="4400">
          <a:solidFill>
            <a:schemeClr val="tx1"/>
          </a:solidFill>
          <a:latin typeface="+mj-lt"/>
          <a:ea typeface="+mj-ea"/>
          <a:cs typeface="+mj-cs"/>
        </a:defRPr>
      </a:defPPr>
      <a:lvl1pPr algn="l" eaLnBrk="1" hangingPunct="1">
        <a:buNone/>
        <a:defRPr sz="3600">
          <a:solidFill>
            <a:schemeClr val="tx1">
              <a:alpha val="100000"/>
            </a:schemeClr>
          </a:solidFill>
          <a:latin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342900" indent="-342900" eaLnBrk="1" hangingPunct="1">
        <a:buChar char="•"/>
        <a:defRPr sz="2800">
          <a:latin typeface="+mn-lt"/>
        </a:defRPr>
      </a:lvl1pPr>
      <a:lvl2pPr marL="742950" indent="-285750" eaLnBrk="1" hangingPunct="1">
        <a:buChar char="–"/>
        <a:defRPr sz="2400">
          <a:latin typeface="+mn-lt"/>
        </a:defRPr>
      </a:lvl2pPr>
      <a:lvl3pPr marL="1143000" indent="-228600" eaLnBrk="1" hangingPunct="1">
        <a:buChar char="•"/>
        <a:defRPr sz="2400">
          <a:latin typeface="+mn-lt"/>
        </a:defRPr>
      </a:lvl3pPr>
      <a:lvl4pPr marL="1600200" indent="-228600" eaLnBrk="1" hangingPunct="1">
        <a:buChar char="–"/>
        <a:defRPr sz="2000">
          <a:latin typeface="+mn-lt"/>
        </a:defRPr>
      </a:lvl4pPr>
      <a:lvl5pPr marL="2057400" indent="-228600" eaLnBrk="1" hangingPunct="1">
        <a:buChar char="»"/>
        <a:defRPr sz="2000">
          <a:latin typeface="+mn-lt"/>
        </a:defRPr>
      </a:lvl5pPr>
      <a:lvl6pPr marL="2514600" indent="-228600" eaLnBrk="1" hangingPunct="1">
        <a:buChar char="•"/>
        <a:defRPr sz="2000"/>
      </a:lvl6pPr>
      <a:lvl7pPr marL="2971800" indent="-228600" eaLnBrk="1" hangingPunct="1">
        <a:buChar char="•"/>
        <a:defRPr sz="2000"/>
      </a:lvl7pPr>
      <a:lvl8pPr marL="3429000" indent="-228600" eaLnBrk="1" hangingPunct="1">
        <a:buChar char="•"/>
        <a:defRPr sz="2000"/>
      </a:lvl8pPr>
      <a:lvl9pPr marL="3886200" indent="-228600" eaLnBrk="1" hangingPunct="1">
        <a:buChar char="•"/>
        <a:defRPr sz="2000"/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12" Type="http://schemas.openxmlformats.org/officeDocument/2006/relationships/image" Target="../media/image70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jpeg"/><Relationship Id="rId11" Type="http://schemas.openxmlformats.org/officeDocument/2006/relationships/image" Target="../media/image69.jpeg"/><Relationship Id="rId5" Type="http://schemas.openxmlformats.org/officeDocument/2006/relationships/image" Target="../media/image63.jpeg"/><Relationship Id="rId10" Type="http://schemas.openxmlformats.org/officeDocument/2006/relationships/image" Target="../media/image68.png"/><Relationship Id="rId4" Type="http://schemas.openxmlformats.org/officeDocument/2006/relationships/image" Target="../media/image62.jpeg"/><Relationship Id="rId9" Type="http://schemas.openxmlformats.org/officeDocument/2006/relationships/image" Target="../media/image6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bookofjoe.typepad.com/.shared/image.html?/photos/uncategorized/2008/04/10/2ftftyfytf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png"/><Relationship Id="rId7" Type="http://schemas.openxmlformats.org/officeDocument/2006/relationships/image" Target="../media/image33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18" Type="http://schemas.openxmlformats.org/officeDocument/2006/relationships/image" Target="../media/image52.jpeg"/><Relationship Id="rId3" Type="http://schemas.openxmlformats.org/officeDocument/2006/relationships/image" Target="../media/image37.jpeg"/><Relationship Id="rId21" Type="http://schemas.openxmlformats.org/officeDocument/2006/relationships/image" Target="../media/image55.jpeg"/><Relationship Id="rId7" Type="http://schemas.openxmlformats.org/officeDocument/2006/relationships/image" Target="../media/image41.png"/><Relationship Id="rId12" Type="http://schemas.openxmlformats.org/officeDocument/2006/relationships/image" Target="../media/image46.jpeg"/><Relationship Id="rId17" Type="http://schemas.openxmlformats.org/officeDocument/2006/relationships/image" Target="../media/image51.png"/><Relationship Id="rId25" Type="http://schemas.openxmlformats.org/officeDocument/2006/relationships/image" Target="../media/image59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0.jpeg"/><Relationship Id="rId20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11" Type="http://schemas.openxmlformats.org/officeDocument/2006/relationships/image" Target="../media/image45.png"/><Relationship Id="rId24" Type="http://schemas.openxmlformats.org/officeDocument/2006/relationships/image" Target="../media/image58.jpeg"/><Relationship Id="rId5" Type="http://schemas.openxmlformats.org/officeDocument/2006/relationships/image" Target="../media/image39.jpeg"/><Relationship Id="rId15" Type="http://schemas.openxmlformats.org/officeDocument/2006/relationships/image" Target="../media/image49.jpeg"/><Relationship Id="rId23" Type="http://schemas.openxmlformats.org/officeDocument/2006/relationships/image" Target="../media/image57.jpeg"/><Relationship Id="rId10" Type="http://schemas.openxmlformats.org/officeDocument/2006/relationships/image" Target="../media/image44.jpeg"/><Relationship Id="rId19" Type="http://schemas.openxmlformats.org/officeDocument/2006/relationships/image" Target="../media/image53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Relationship Id="rId14" Type="http://schemas.openxmlformats.org/officeDocument/2006/relationships/image" Target="../media/image48.jpeg"/><Relationship Id="rId22" Type="http://schemas.openxmlformats.org/officeDocument/2006/relationships/image" Target="../media/image5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Harita </a:t>
            </a:r>
            <a:r>
              <a:rPr lang="tr-TR" dirty="0" smtClean="0"/>
              <a:t>Tarihi</a:t>
            </a:r>
          </a:p>
          <a:p>
            <a:r>
              <a:rPr lang="tr-TR" dirty="0" smtClean="0"/>
              <a:t>Yrd. Doç. Dr. Erkan Yılmaz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Kartografya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Düz Bağlayıcı 3"/>
          <p:cNvCxnSpPr/>
          <p:nvPr/>
        </p:nvCxnSpPr>
        <p:spPr>
          <a:xfrm flipV="1">
            <a:off x="395536" y="258647"/>
            <a:ext cx="8599508" cy="2"/>
          </a:xfrm>
          <a:prstGeom prst="line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Düz Bağlayıcı 4"/>
          <p:cNvCxnSpPr/>
          <p:nvPr/>
        </p:nvCxnSpPr>
        <p:spPr>
          <a:xfrm>
            <a:off x="395536" y="44624"/>
            <a:ext cx="0" cy="36004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Düz Bağlayıcı 5"/>
          <p:cNvCxnSpPr/>
          <p:nvPr/>
        </p:nvCxnSpPr>
        <p:spPr>
          <a:xfrm>
            <a:off x="9022119" y="44624"/>
            <a:ext cx="0" cy="36004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51391" y="425906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>
                <a:latin typeface="Thoma"/>
              </a:rPr>
              <a:t>1492</a:t>
            </a:r>
            <a:endParaRPr lang="tr-TR" sz="1200" b="1" dirty="0">
              <a:latin typeface="Thoma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8633101" y="469741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>
                <a:latin typeface="Thoma"/>
              </a:rPr>
              <a:t>1630</a:t>
            </a:r>
            <a:endParaRPr lang="tr-TR" sz="1200" b="1" dirty="0">
              <a:latin typeface="Thoma"/>
            </a:endParaRPr>
          </a:p>
        </p:txBody>
      </p:sp>
      <p:sp>
        <p:nvSpPr>
          <p:cNvPr id="9" name="Dikdörtgen 8"/>
          <p:cNvSpPr/>
          <p:nvPr/>
        </p:nvSpPr>
        <p:spPr>
          <a:xfrm rot="16200000">
            <a:off x="-421405" y="1302902"/>
            <a:ext cx="24481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Juan de la </a:t>
            </a:r>
            <a:r>
              <a:rPr lang="es-ES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Cosa</a:t>
            </a:r>
            <a:r>
              <a:rPr lang="tr-TR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Haritası</a:t>
            </a:r>
            <a:r>
              <a:rPr lang="es-ES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s-E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(1500)</a:t>
            </a:r>
            <a:endParaRPr lang="es-ES" sz="1200" b="1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Dikdörtgen 9"/>
          <p:cNvSpPr/>
          <p:nvPr/>
        </p:nvSpPr>
        <p:spPr>
          <a:xfrm rot="16200000">
            <a:off x="2573" y="1258839"/>
            <a:ext cx="23198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Cantino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Dünya Haritası(1502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 rot="16200000">
            <a:off x="559070" y="1027268"/>
            <a:ext cx="18822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Caverio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Haritası (1505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Dikdörtgen 11"/>
          <p:cNvSpPr/>
          <p:nvPr/>
        </p:nvSpPr>
        <p:spPr>
          <a:xfrm rot="16200000">
            <a:off x="653301" y="1292103"/>
            <a:ext cx="23439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Ruysch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Dünya Haritası (1507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 rot="16200000">
            <a:off x="244244" y="1618362"/>
            <a:ext cx="3703255" cy="274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 dirty="0">
                <a:solidFill>
                  <a:srgbClr val="FF0000"/>
                </a:solidFill>
                <a:latin typeface="Arial" panose="020B0604020202020204" pitchFamily="34" charset="0"/>
              </a:rPr>
              <a:t>Waldseemüller </a:t>
            </a:r>
            <a:r>
              <a:rPr lang="tr-TR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de-DE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de-DE" sz="1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Ringmann</a:t>
            </a:r>
            <a:r>
              <a:rPr lang="de-DE" sz="12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Haritası</a:t>
            </a:r>
            <a:r>
              <a:rPr lang="de-DE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de-DE" sz="1200" b="1" dirty="0">
                <a:solidFill>
                  <a:srgbClr val="FF0000"/>
                </a:solidFill>
                <a:latin typeface="Arial" panose="020B0604020202020204" pitchFamily="34" charset="0"/>
              </a:rPr>
              <a:t>(1507)</a:t>
            </a:r>
            <a:endParaRPr lang="de-DE" sz="1200" b="1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Dikdörtgen 13"/>
          <p:cNvSpPr/>
          <p:nvPr/>
        </p:nvSpPr>
        <p:spPr>
          <a:xfrm rot="16200000">
            <a:off x="1434886" y="1052049"/>
            <a:ext cx="18918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>
                <a:solidFill>
                  <a:srgbClr val="FF0000"/>
                </a:solidFill>
                <a:latin typeface="Arial" panose="020B0604020202020204" pitchFamily="34" charset="0"/>
              </a:rPr>
              <a:t>Piri Reis </a:t>
            </a:r>
            <a:r>
              <a:rPr lang="tr-TR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Haritası </a:t>
            </a:r>
            <a:r>
              <a:rPr lang="tr-TR" sz="1200" b="1" dirty="0">
                <a:solidFill>
                  <a:srgbClr val="FF0000"/>
                </a:solidFill>
                <a:latin typeface="Arial" panose="020B0604020202020204" pitchFamily="34" charset="0"/>
              </a:rPr>
              <a:t>(1513)</a:t>
            </a:r>
            <a:endParaRPr lang="tr-TR" sz="1200" b="1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Dikdörtgen 14"/>
          <p:cNvSpPr/>
          <p:nvPr/>
        </p:nvSpPr>
        <p:spPr>
          <a:xfrm rot="16200000">
            <a:off x="1921558" y="1258838"/>
            <a:ext cx="22445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Pietro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Coppo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Haritası 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(1520)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Dikdörtgen 15"/>
          <p:cNvSpPr/>
          <p:nvPr/>
        </p:nvSpPr>
        <p:spPr>
          <a:xfrm rot="16200000">
            <a:off x="2520555" y="1280477"/>
            <a:ext cx="2287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Diogo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Ribeiro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Haritası 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(1527)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Dikdörtgen 16"/>
          <p:cNvSpPr/>
          <p:nvPr/>
        </p:nvSpPr>
        <p:spPr>
          <a:xfrm rot="16200000">
            <a:off x="4040872" y="1357689"/>
            <a:ext cx="24368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Mercator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Dünya Haritası (1569)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Dikdörtgen 17"/>
          <p:cNvSpPr/>
          <p:nvPr/>
        </p:nvSpPr>
        <p:spPr>
          <a:xfrm rot="16200000">
            <a:off x="4154846" y="2052034"/>
            <a:ext cx="425455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"</a:t>
            </a:r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Theatrum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Orbis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Terrarum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" 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Abraham </a:t>
            </a:r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Ortelius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(1570)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Dikdörtgen 18"/>
          <p:cNvSpPr/>
          <p:nvPr/>
        </p:nvSpPr>
        <p:spPr>
          <a:xfrm rot="16200000">
            <a:off x="6060399" y="2381100"/>
            <a:ext cx="49181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"Nova </a:t>
            </a:r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Totius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Terrarum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Orbis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Tabula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" 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Hendrik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Hondius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(1630)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0" name="Picture 2" descr="http://upload.wikimedia.org/wikipedia/commons/thumb/b/b5/1500_map_by_Juan_de_la_Cosa-North_up.jpg/1920px-1500_map_by_Juan_de_la_Cosa-North_u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" y="3969468"/>
            <a:ext cx="5170957" cy="285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upload.wikimedia.org/wikipedia/commons/f/fc/Cantino_Planisphe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19" y="3981759"/>
            <a:ext cx="6096000" cy="284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upload.wikimedia.org/wikipedia/commons/4/45/Caverio_map_medium_r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99058"/>
            <a:ext cx="5334296" cy="282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upload.wikimedia.org/wikipedia/commons/4/47/Ruysch_ma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87" y="2750982"/>
            <a:ext cx="5530513" cy="4078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upload.wikimedia.org/wikipedia/commons/thumb/c/c0/Waldseemuller_map_2.jpg/1920px-Waldseemuller_map_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539" y="3022423"/>
            <a:ext cx="6841412" cy="378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upload.wikimedia.org/wikipedia/commons/thumb/7/70/Piri_reis_world_map_01.jpg/800px-Piri_reis_world_map_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670" y="591775"/>
            <a:ext cx="4444223" cy="628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upload.wikimedia.org/wikipedia/commons/thumb/b/b5/PietroCoppo.jpg/1920px-PietroCoppo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861" y="2844347"/>
            <a:ext cx="5374416" cy="399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upload.wikimedia.org/wikipedia/commons/f/f9/Worldmap_1529-Ribero.jpe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158" y="2999312"/>
            <a:ext cx="6666793" cy="384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upload.wikimedia.org/wikipedia/commons/b/b2/Mercator_1569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878" y="2935068"/>
            <a:ext cx="6114400" cy="389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://upload.wikimedia.org/wikipedia/commons/thumb/e/e2/OrteliusWorldMap1570.jpg/1920px-OrteliusWorldMap157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859" y="3753578"/>
            <a:ext cx="4551188" cy="310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http://upload.wikimedia.org/wikipedia/commons/thumb/b/b5/Nova_totius_Terrarum_Orbis_geographica_ac_hydrographica_tabula_%28Hendrik_Hondius%29_balanced.jpg/1920px-Nova_totius_Terrarum_Orbis_geographica_ac_hydrographica_tabula_%28Hendrik_Hondius%29_balanced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674" y="3732847"/>
            <a:ext cx="4468816" cy="313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Metin kutusu 29"/>
          <p:cNvSpPr txBox="1"/>
          <p:nvPr/>
        </p:nvSpPr>
        <p:spPr>
          <a:xfrm>
            <a:off x="5686444" y="2953169"/>
            <a:ext cx="252028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tr-TR" sz="1200" b="1" dirty="0" err="1" smtClean="0">
                <a:latin typeface="Thoma"/>
              </a:rPr>
              <a:t>Batlamyus</a:t>
            </a:r>
            <a:endParaRPr lang="tr-TR" sz="1200" b="1" dirty="0">
              <a:latin typeface="Thoma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947454" y="4003636"/>
            <a:ext cx="49666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MODERN</a:t>
            </a:r>
          </a:p>
          <a:p>
            <a:pPr algn="ctr"/>
            <a:r>
              <a:rPr lang="tr-TR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KARTOGRAFYA</a:t>
            </a:r>
            <a:endParaRPr lang="tr-TR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085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6" dur="500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1"/>
      <p:bldP spid="15" grpId="0"/>
      <p:bldP spid="16" grpId="0"/>
      <p:bldP spid="17" grpId="0"/>
      <p:bldP spid="18" grpId="0"/>
      <p:bldP spid="19" grpId="0"/>
      <p:bldP spid="30" grpId="0" animBg="1"/>
      <p:bldP spid="30" grpId="1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608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donsmaps.com/images18/oldmammothtuskmaps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498" y="2367266"/>
            <a:ext cx="703950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biologus.eu/2012/UR%20104%20%20Pavlo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498" y="4869160"/>
            <a:ext cx="7039502" cy="178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12360" y="80781"/>
            <a:ext cx="1683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Pavlov</a:t>
            </a:r>
            <a:r>
              <a:rPr lang="tr-TR" b="1" dirty="0" smtClean="0"/>
              <a:t> Haritası</a:t>
            </a:r>
            <a:endParaRPr lang="tr-TR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35098" y="1442571"/>
            <a:ext cx="140615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>
                <a:latin typeface="Thoma"/>
              </a:rPr>
              <a:t>Çek Cumhuriyeti</a:t>
            </a:r>
          </a:p>
          <a:p>
            <a:endParaRPr lang="tr-TR" sz="1200" b="1" dirty="0" smtClean="0">
              <a:latin typeface="Thoma"/>
            </a:endParaRPr>
          </a:p>
          <a:p>
            <a:r>
              <a:rPr lang="tr-TR" sz="1200" b="1" dirty="0" smtClean="0">
                <a:latin typeface="Thoma"/>
              </a:rPr>
              <a:t>25000</a:t>
            </a:r>
          </a:p>
          <a:p>
            <a:endParaRPr lang="tr-TR" sz="1200" b="1" dirty="0">
              <a:latin typeface="Thoma"/>
            </a:endParaRPr>
          </a:p>
          <a:p>
            <a:r>
              <a:rPr lang="tr-TR" sz="1200" b="1" dirty="0" smtClean="0">
                <a:latin typeface="Thoma"/>
              </a:rPr>
              <a:t>Dağlar</a:t>
            </a:r>
          </a:p>
          <a:p>
            <a:r>
              <a:rPr lang="tr-TR" sz="1200" b="1" dirty="0" smtClean="0">
                <a:latin typeface="Thoma"/>
              </a:rPr>
              <a:t>Akarsular</a:t>
            </a:r>
          </a:p>
          <a:p>
            <a:r>
              <a:rPr lang="tr-TR" sz="1200" b="1" dirty="0" smtClean="0">
                <a:latin typeface="Thoma"/>
              </a:rPr>
              <a:t>Vadiler</a:t>
            </a:r>
            <a:endParaRPr lang="tr-TR" sz="1200" b="1" dirty="0">
              <a:latin typeface="Thoma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274640" y="149458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Bilinen ilk harita hangisidir?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33530" y="499111"/>
            <a:ext cx="36743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>
                <a:solidFill>
                  <a:srgbClr val="0070C0"/>
                </a:solidFill>
                <a:latin typeface="Thoma"/>
              </a:rPr>
              <a:t>http://www.eurekaencyclopedia.com/index.php/Category:Maps</a:t>
            </a:r>
          </a:p>
        </p:txBody>
      </p:sp>
      <p:sp>
        <p:nvSpPr>
          <p:cNvPr id="7" name="Dikdörtgen 6"/>
          <p:cNvSpPr/>
          <p:nvPr/>
        </p:nvSpPr>
        <p:spPr>
          <a:xfrm>
            <a:off x="33530" y="766248"/>
            <a:ext cx="248016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>
                <a:solidFill>
                  <a:srgbClr val="0070C0"/>
                </a:solidFill>
                <a:latin typeface="Thoma"/>
              </a:rPr>
              <a:t>http://www.biologus.eu/2012/Pavlov.html</a:t>
            </a:r>
          </a:p>
        </p:txBody>
      </p:sp>
    </p:spTree>
    <p:extLst>
      <p:ext uri="{BB962C8B-B14F-4D97-AF65-F5344CB8AC3E}">
        <p14:creationId xmlns:p14="http://schemas.microsoft.com/office/powerpoint/2010/main" val="354755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i.telegraph.co.uk/multimedia/archive/01457/map2_1457228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820" y="4111513"/>
            <a:ext cx="438150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://i.imgur.com/PsowcEj.jpg%3Cb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40" b="3133"/>
          <a:stretch/>
        </p:blipFill>
        <p:spPr bwMode="auto">
          <a:xfrm>
            <a:off x="12360" y="1464179"/>
            <a:ext cx="3851920" cy="256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274640" y="149458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Bilinen ilk harita hangisidir?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42835" y="609849"/>
            <a:ext cx="826993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50" dirty="0">
                <a:solidFill>
                  <a:srgbClr val="0070C0"/>
                </a:solidFill>
              </a:rPr>
              <a:t>http://www.telegraph.co.uk/news/worldnews/europe/spain/5978900/Worlds-oldest-map-Spanish-cave-has-landscape-from-14000-years-ago.html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4738982" y="1337184"/>
            <a:ext cx="43343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Kuzey İspanya’da, </a:t>
            </a:r>
            <a:r>
              <a:rPr lang="tr-TR" dirty="0" err="1" smtClean="0"/>
              <a:t>Navarra</a:t>
            </a:r>
            <a:r>
              <a:rPr lang="tr-TR" dirty="0" smtClean="0"/>
              <a:t> Bölgesi’nde</a:t>
            </a:r>
          </a:p>
          <a:p>
            <a:r>
              <a:rPr lang="tr-TR" dirty="0" err="1" smtClean="0"/>
              <a:t>Abauntz</a:t>
            </a:r>
            <a:r>
              <a:rPr lang="tr-TR" dirty="0" smtClean="0"/>
              <a:t> Mağarasında 14000 yıl önce</a:t>
            </a:r>
          </a:p>
          <a:p>
            <a:endParaRPr lang="tr-TR" dirty="0"/>
          </a:p>
          <a:p>
            <a:r>
              <a:rPr lang="tr-TR" dirty="0" smtClean="0"/>
              <a:t> 17-18 cm uzunluğunda, 2-3 cm kalınlığında </a:t>
            </a:r>
            <a:r>
              <a:rPr lang="tr-TR" dirty="0"/>
              <a:t>bir taş tablet üzerine</a:t>
            </a:r>
          </a:p>
          <a:p>
            <a:endParaRPr lang="tr-TR" dirty="0" smtClean="0"/>
          </a:p>
          <a:p>
            <a:r>
              <a:rPr lang="tr-TR" dirty="0" smtClean="0"/>
              <a:t>Dağları, akarsu kıvrımlarını</a:t>
            </a:r>
          </a:p>
          <a:p>
            <a:r>
              <a:rPr lang="tr-TR" dirty="0" smtClean="0"/>
              <a:t>Avcılık ve toplayıcılık alanlarını</a:t>
            </a:r>
            <a:endParaRPr lang="tr-TR" dirty="0"/>
          </a:p>
          <a:p>
            <a:endParaRPr lang="tr-TR" dirty="0"/>
          </a:p>
        </p:txBody>
      </p:sp>
      <p:pic>
        <p:nvPicPr>
          <p:cNvPr id="11" name="Picture 7" descr="http://i.telegraph.co.uk/multimedia/archive/01457/map_1457227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48" y="4114799"/>
            <a:ext cx="438150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980513" y="4110911"/>
            <a:ext cx="67839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Dağlar</a:t>
            </a:r>
            <a:endParaRPr lang="tr-TR" sz="14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2071872" y="4257231"/>
            <a:ext cx="1008289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Keçi Figürü</a:t>
            </a:r>
            <a:endParaRPr lang="tr-TR" sz="14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3111997" y="4821584"/>
            <a:ext cx="59824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Nehir</a:t>
            </a:r>
            <a:endParaRPr lang="tr-TR" sz="14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3077124" y="5900659"/>
            <a:ext cx="116262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Kırmızı Geyik</a:t>
            </a:r>
            <a:endParaRPr lang="tr-TR" sz="14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40944" y="5317339"/>
            <a:ext cx="752129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Mağara</a:t>
            </a:r>
            <a:endParaRPr lang="tr-TR" sz="14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1271233" y="5449148"/>
            <a:ext cx="84132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Sığ Geçit</a:t>
            </a:r>
          </a:p>
          <a:p>
            <a:r>
              <a:rPr lang="tr-TR" sz="1400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Köprü</a:t>
            </a:r>
            <a:endParaRPr lang="tr-TR" sz="14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6059471" y="4116845"/>
            <a:ext cx="84670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Patikalar</a:t>
            </a:r>
            <a:endParaRPr lang="tr-TR" sz="14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7441963" y="5009562"/>
            <a:ext cx="86113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Kıvrımlar</a:t>
            </a:r>
            <a:endParaRPr lang="tr-TR" sz="14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7812360" y="5783344"/>
            <a:ext cx="106631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Genç </a:t>
            </a:r>
          </a:p>
          <a:p>
            <a:r>
              <a:rPr lang="tr-TR" sz="1400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Boynuzlular</a:t>
            </a:r>
            <a:endParaRPr lang="tr-TR" sz="14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4860032" y="5972368"/>
            <a:ext cx="106292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Taşkın Alanı</a:t>
            </a:r>
            <a:endParaRPr lang="tr-TR" sz="14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16131" y="4722578"/>
            <a:ext cx="115871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Mağara Girişi</a:t>
            </a:r>
            <a:endParaRPr lang="tr-TR" sz="14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2360" y="80781"/>
            <a:ext cx="1748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Abauntz</a:t>
            </a:r>
            <a:r>
              <a:rPr lang="tr-TR" b="1" dirty="0" smtClean="0"/>
              <a:t> Tableti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9737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924" y="3452027"/>
            <a:ext cx="4869628" cy="3332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05990"/>
            <a:ext cx="4028009" cy="1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24" y="1661155"/>
            <a:ext cx="4028008" cy="137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Metin kutusu 11"/>
          <p:cNvSpPr txBox="1"/>
          <p:nvPr/>
        </p:nvSpPr>
        <p:spPr>
          <a:xfrm>
            <a:off x="6274640" y="149458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Bilinen ilk harita hangisidir?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07504" y="149458"/>
            <a:ext cx="4299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b="1" dirty="0" smtClean="0"/>
              <a:t>Çatalhöyük (</a:t>
            </a:r>
            <a:r>
              <a:rPr lang="tr-TR" altLang="tr-TR" b="1" dirty="0" err="1" smtClean="0"/>
              <a:t>Aşıklıhöyük</a:t>
            </a:r>
            <a:r>
              <a:rPr lang="tr-TR" altLang="tr-TR" b="1" dirty="0" smtClean="0"/>
              <a:t> ?) Duvar Haritası</a:t>
            </a:r>
            <a:endParaRPr lang="tr-TR" b="1" dirty="0"/>
          </a:p>
        </p:txBody>
      </p:sp>
      <p:sp>
        <p:nvSpPr>
          <p:cNvPr id="13" name="Dikdörtgen 12"/>
          <p:cNvSpPr/>
          <p:nvPr/>
        </p:nvSpPr>
        <p:spPr>
          <a:xfrm>
            <a:off x="107504" y="564116"/>
            <a:ext cx="65527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 err="1">
                <a:solidFill>
                  <a:srgbClr val="0070C0"/>
                </a:solidFill>
                <a:latin typeface="Thoma"/>
              </a:rPr>
              <a:t>Elibüyük</a:t>
            </a:r>
            <a:r>
              <a:rPr lang="tr-TR" sz="1100" dirty="0">
                <a:solidFill>
                  <a:srgbClr val="0070C0"/>
                </a:solidFill>
                <a:latin typeface="Thoma"/>
              </a:rPr>
              <a:t>, Mesut. (2009). </a:t>
            </a:r>
            <a:r>
              <a:rPr lang="tr-TR" sz="1100" i="1" dirty="0">
                <a:solidFill>
                  <a:srgbClr val="0070C0"/>
                </a:solidFill>
                <a:latin typeface="Thoma"/>
              </a:rPr>
              <a:t>Kartografya Dersi Notları</a:t>
            </a:r>
            <a:r>
              <a:rPr lang="tr-TR" sz="1100" dirty="0">
                <a:solidFill>
                  <a:srgbClr val="0070C0"/>
                </a:solidFill>
                <a:latin typeface="Thoma"/>
              </a:rPr>
              <a:t>. Ankara.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4270924" y="1484784"/>
            <a:ext cx="47786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latin typeface="Thoma"/>
                <a:cs typeface="Arial" panose="020B0604020202020204" pitchFamily="34" charset="0"/>
              </a:rPr>
              <a:t>Duvara renkli yapılan harita, 275 cm boyunda</a:t>
            </a:r>
          </a:p>
          <a:p>
            <a:r>
              <a:rPr lang="tr-TR" sz="1400" dirty="0">
                <a:latin typeface="Thoma"/>
                <a:cs typeface="Arial" panose="020B0604020202020204" pitchFamily="34" charset="0"/>
              </a:rPr>
              <a:t>Çatalhöyük Haritası MÖ 6200’de çizilmiştir.</a:t>
            </a:r>
          </a:p>
          <a:p>
            <a:r>
              <a:rPr lang="tr-TR" sz="1400" dirty="0" smtClean="0">
                <a:latin typeface="Thoma"/>
                <a:cs typeface="Arial" panose="020B0604020202020204" pitchFamily="34" charset="0"/>
              </a:rPr>
              <a:t>Haritada, Çatalhöyük ve yerleşme </a:t>
            </a:r>
            <a:r>
              <a:rPr lang="tr-TR" sz="1400" dirty="0">
                <a:latin typeface="Thoma"/>
                <a:cs typeface="Arial" panose="020B0604020202020204" pitchFamily="34" charset="0"/>
              </a:rPr>
              <a:t>yakınında bir yanardağ </a:t>
            </a:r>
            <a:r>
              <a:rPr lang="tr-TR" sz="1400" dirty="0" smtClean="0">
                <a:latin typeface="Thoma"/>
                <a:cs typeface="Arial" panose="020B0604020202020204" pitchFamily="34" charset="0"/>
              </a:rPr>
              <a:t>gösterilmiştir.</a:t>
            </a:r>
            <a:endParaRPr lang="tr-TR" sz="1400" dirty="0">
              <a:latin typeface="Thoma"/>
              <a:cs typeface="Arial" panose="020B0604020202020204" pitchFamily="34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4270924" y="2913283"/>
            <a:ext cx="25330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Thoma"/>
              </a:rPr>
              <a:t>Anadolu Medeniyetler Müzesi</a:t>
            </a:r>
            <a:endParaRPr lang="tr-TR" sz="1400" dirty="0">
              <a:latin typeface="Thoma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20224" y="784988"/>
            <a:ext cx="676353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</a:t>
            </a:r>
            <a:r>
              <a:rPr lang="tr-TR" sz="1000" dirty="0">
                <a:solidFill>
                  <a:srgbClr val="0070C0"/>
                </a:solidFill>
                <a:latin typeface="Thoma"/>
                <a:cs typeface="Arial" panose="020B0604020202020204" pitchFamily="34" charset="0"/>
              </a:rPr>
              <a:t>www.henry-davis.com/MAPS/AncientWebPages/AncientL.html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96"/>
          <a:stretch/>
        </p:blipFill>
        <p:spPr>
          <a:xfrm>
            <a:off x="120224" y="4621265"/>
            <a:ext cx="4028008" cy="212386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7"/>
          <a:srcRect l="30313" t="9400" r="12201" b="13601"/>
          <a:stretch/>
        </p:blipFill>
        <p:spPr>
          <a:xfrm>
            <a:off x="87809" y="1258759"/>
            <a:ext cx="3852428" cy="290251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8"/>
          <a:srcRect l="40156" t="18500" r="16532" b="20600"/>
          <a:stretch/>
        </p:blipFill>
        <p:spPr>
          <a:xfrm>
            <a:off x="4148232" y="2852617"/>
            <a:ext cx="4971318" cy="3931861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9"/>
          <a:srcRect l="34644" t="10800" r="10625" b="22701"/>
          <a:stretch/>
        </p:blipFill>
        <p:spPr>
          <a:xfrm>
            <a:off x="87809" y="4194775"/>
            <a:ext cx="3852428" cy="2632954"/>
          </a:xfrm>
          <a:prstGeom prst="rect">
            <a:avLst/>
          </a:prstGeom>
        </p:spPr>
      </p:pic>
      <p:sp>
        <p:nvSpPr>
          <p:cNvPr id="11" name="İkizkenar Üçgen 10"/>
          <p:cNvSpPr/>
          <p:nvPr/>
        </p:nvSpPr>
        <p:spPr>
          <a:xfrm rot="19800000">
            <a:off x="5270512" y="4565707"/>
            <a:ext cx="411589" cy="69236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İkizkenar Üçgen 15"/>
          <p:cNvSpPr/>
          <p:nvPr/>
        </p:nvSpPr>
        <p:spPr>
          <a:xfrm rot="2700000">
            <a:off x="6634754" y="3493299"/>
            <a:ext cx="376159" cy="62147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0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5" grpId="0"/>
      <p:bldP spid="3" grpId="0"/>
      <p:bldP spid="11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917" y="3756851"/>
            <a:ext cx="2674336" cy="3077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-20319" y="1356218"/>
            <a:ext cx="4808343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tabLst>
                <a:tab pos="304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04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04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04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04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04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04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04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04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tr-TR" altLang="tr-TR" sz="1400" dirty="0" smtClean="0"/>
              <a:t>Tablet üzerindeki harita, </a:t>
            </a:r>
            <a:r>
              <a:rPr lang="tr-TR" altLang="tr-TR" sz="1400" dirty="0"/>
              <a:t>Irak’ın </a:t>
            </a:r>
            <a:r>
              <a:rPr lang="tr-TR" altLang="tr-TR" sz="1400" dirty="0" smtClean="0"/>
              <a:t>kuzeyinde Kerkük </a:t>
            </a:r>
            <a:r>
              <a:rPr lang="tr-TR" altLang="tr-TR" sz="1400" dirty="0"/>
              <a:t>yakınındaki </a:t>
            </a:r>
            <a:r>
              <a:rPr lang="tr-TR" altLang="tr-TR" sz="1400" dirty="0" err="1"/>
              <a:t>Nuzi’de</a:t>
            </a:r>
            <a:r>
              <a:rPr lang="tr-TR" altLang="tr-TR" sz="1400" dirty="0"/>
              <a:t> (Yorgan Tepe) </a:t>
            </a:r>
            <a:r>
              <a:rPr lang="tr-TR" altLang="tr-TR" sz="1400" dirty="0" smtClean="0"/>
              <a:t>bulunmuştur</a:t>
            </a:r>
            <a:r>
              <a:rPr lang="tr-TR" altLang="tr-TR" sz="1400" dirty="0"/>
              <a:t> </a:t>
            </a:r>
            <a:r>
              <a:rPr lang="tr-TR" altLang="tr-TR" sz="1400" dirty="0" smtClean="0"/>
              <a:t>(</a:t>
            </a:r>
            <a:r>
              <a:rPr lang="tr-TR" altLang="tr-TR" sz="1400" dirty="0" err="1" smtClean="0"/>
              <a:t>Raisz</a:t>
            </a:r>
            <a:r>
              <a:rPr lang="tr-TR" altLang="tr-TR" sz="1400" dirty="0" smtClean="0"/>
              <a:t>, 1962). MÖ 2300? Yılına tarihlenmiştir.</a:t>
            </a:r>
            <a:endParaRPr lang="tr-TR" altLang="tr-TR" sz="1400" dirty="0"/>
          </a:p>
          <a:p>
            <a:pPr algn="just"/>
            <a:r>
              <a:rPr lang="tr-TR" altLang="tr-TR" sz="1400" dirty="0" smtClean="0"/>
              <a:t>Haritada </a:t>
            </a:r>
            <a:r>
              <a:rPr lang="tr-TR" altLang="tr-TR" sz="1400" dirty="0"/>
              <a:t>dağlar ve ırmaklar görülmektedir. Çeşitli kaynaklarda ırmağın Fırat olduğu belirtilir. Ancak haritanın bulunduğu yer dikkate alındığında ırmağın Dicle ve Küçük </a:t>
            </a:r>
            <a:r>
              <a:rPr lang="tr-TR" altLang="tr-TR" sz="1400" dirty="0" err="1"/>
              <a:t>Zap</a:t>
            </a:r>
            <a:r>
              <a:rPr lang="tr-TR" altLang="tr-TR" sz="1400" dirty="0"/>
              <a:t> olması </a:t>
            </a:r>
            <a:r>
              <a:rPr lang="tr-TR" altLang="tr-TR" sz="1400" dirty="0" smtClean="0"/>
              <a:t>gerekir</a:t>
            </a:r>
            <a:r>
              <a:rPr lang="tr-TR" altLang="tr-TR" sz="1400" dirty="0"/>
              <a:t> </a:t>
            </a:r>
            <a:r>
              <a:rPr lang="tr-TR" altLang="tr-TR" sz="1400" dirty="0" smtClean="0"/>
              <a:t>(</a:t>
            </a:r>
            <a:r>
              <a:rPr lang="tr-TR" altLang="tr-TR" sz="1400" dirty="0" err="1" smtClean="0"/>
              <a:t>Elibüyük</a:t>
            </a:r>
            <a:r>
              <a:rPr lang="tr-TR" altLang="tr-TR" sz="1400" dirty="0" smtClean="0"/>
              <a:t>, 2009).</a:t>
            </a:r>
            <a:endParaRPr lang="tr-TR" altLang="tr-TR" sz="1400" dirty="0"/>
          </a:p>
        </p:txBody>
      </p:sp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6" y="3756851"/>
            <a:ext cx="3035681" cy="2984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51520" y="166518"/>
            <a:ext cx="2925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Nuzi</a:t>
            </a:r>
            <a:r>
              <a:rPr lang="tr-TR" b="1" dirty="0" smtClean="0"/>
              <a:t> Tableti –</a:t>
            </a:r>
            <a:r>
              <a:rPr lang="tr-TR" b="1" dirty="0" err="1" smtClean="0"/>
              <a:t>Gasur</a:t>
            </a:r>
            <a:r>
              <a:rPr lang="tr-TR" b="1" dirty="0" smtClean="0"/>
              <a:t> Haritası</a:t>
            </a:r>
            <a:endParaRPr lang="tr-TR" b="1" dirty="0"/>
          </a:p>
        </p:txBody>
      </p:sp>
      <p:sp>
        <p:nvSpPr>
          <p:cNvPr id="7" name="Metin kutusu 6"/>
          <p:cNvSpPr txBox="1"/>
          <p:nvPr/>
        </p:nvSpPr>
        <p:spPr>
          <a:xfrm>
            <a:off x="6274640" y="149458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Bilinen ilk harita hangisidir?</a:t>
            </a:r>
            <a:endParaRPr lang="tr-TR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1185720"/>
            <a:ext cx="3152378" cy="4285263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51520" y="692933"/>
            <a:ext cx="367240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0070C0"/>
                </a:solidFill>
                <a:latin typeface="Thoma"/>
              </a:rPr>
              <a:t>https://geographiesofheritage.wordpress.com/</a:t>
            </a:r>
          </a:p>
        </p:txBody>
      </p:sp>
      <p:sp>
        <p:nvSpPr>
          <p:cNvPr id="9" name="Dikdörtgen 8"/>
          <p:cNvSpPr/>
          <p:nvPr/>
        </p:nvSpPr>
        <p:spPr>
          <a:xfrm>
            <a:off x="244171" y="908721"/>
            <a:ext cx="43278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rgbClr val="0070C0"/>
                </a:solidFill>
                <a:latin typeface="Thoma"/>
              </a:rPr>
              <a:t>Raisz</a:t>
            </a:r>
            <a:r>
              <a:rPr lang="en-US" sz="1200" dirty="0">
                <a:solidFill>
                  <a:srgbClr val="0070C0"/>
                </a:solidFill>
                <a:latin typeface="Thoma"/>
              </a:rPr>
              <a:t>, E. (1962). </a:t>
            </a:r>
            <a:r>
              <a:rPr lang="en-US" sz="1200" i="1" dirty="0">
                <a:solidFill>
                  <a:srgbClr val="0070C0"/>
                </a:solidFill>
                <a:latin typeface="Thoma"/>
              </a:rPr>
              <a:t>Principles of cartography</a:t>
            </a:r>
            <a:r>
              <a:rPr lang="en-US" sz="1200" dirty="0">
                <a:solidFill>
                  <a:srgbClr val="0070C0"/>
                </a:solidFill>
                <a:latin typeface="Thoma"/>
              </a:rPr>
              <a:t>: McGraw-Hill.</a:t>
            </a:r>
            <a:endParaRPr lang="tr-TR" sz="1200" dirty="0">
              <a:solidFill>
                <a:srgbClr val="0070C0"/>
              </a:solidFill>
              <a:latin typeface="Thoma"/>
            </a:endParaRPr>
          </a:p>
        </p:txBody>
      </p:sp>
    </p:spTree>
    <p:extLst>
      <p:ext uri="{BB962C8B-B14F-4D97-AF65-F5344CB8AC3E}">
        <p14:creationId xmlns:p14="http://schemas.microsoft.com/office/powerpoint/2010/main" val="1442022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ftftyfyt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677" y="1320512"/>
            <a:ext cx="4295323" cy="365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06" y="1309718"/>
            <a:ext cx="4590053" cy="3703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Metin kutusu 8"/>
          <p:cNvSpPr txBox="1"/>
          <p:nvPr/>
        </p:nvSpPr>
        <p:spPr>
          <a:xfrm>
            <a:off x="6274640" y="149458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Bilinen ilk harita hangisidir?</a:t>
            </a:r>
            <a:endParaRPr lang="tr-TR" dirty="0"/>
          </a:p>
        </p:txBody>
      </p:sp>
      <p:sp>
        <p:nvSpPr>
          <p:cNvPr id="2" name="Metin kutusu 1"/>
          <p:cNvSpPr txBox="1"/>
          <p:nvPr/>
        </p:nvSpPr>
        <p:spPr>
          <a:xfrm>
            <a:off x="105757" y="122590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Nippur</a:t>
            </a:r>
            <a:r>
              <a:rPr lang="tr-TR" b="1" dirty="0" smtClean="0"/>
              <a:t> Haritası</a:t>
            </a:r>
            <a:endParaRPr lang="tr-TR" b="1" dirty="0"/>
          </a:p>
        </p:txBody>
      </p:sp>
      <p:sp>
        <p:nvSpPr>
          <p:cNvPr id="12" name="Dikdörtgen 11"/>
          <p:cNvSpPr/>
          <p:nvPr/>
        </p:nvSpPr>
        <p:spPr>
          <a:xfrm>
            <a:off x="106724" y="719994"/>
            <a:ext cx="221727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http://looklex.com/e.o/nippur.htm</a:t>
            </a:r>
          </a:p>
        </p:txBody>
      </p:sp>
      <p:sp>
        <p:nvSpPr>
          <p:cNvPr id="13" name="Dikdörtgen 12"/>
          <p:cNvSpPr/>
          <p:nvPr/>
        </p:nvSpPr>
        <p:spPr>
          <a:xfrm>
            <a:off x="4900893" y="5318753"/>
            <a:ext cx="3539752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b="1" dirty="0" err="1" smtClean="0">
                <a:solidFill>
                  <a:srgbClr val="000000"/>
                </a:solidFill>
                <a:latin typeface="Thoma"/>
              </a:rPr>
              <a:t>Nippur</a:t>
            </a:r>
            <a:r>
              <a:rPr lang="tr-TR" sz="1400" b="1" dirty="0" smtClean="0">
                <a:solidFill>
                  <a:srgbClr val="000000"/>
                </a:solidFill>
                <a:latin typeface="Thoma"/>
              </a:rPr>
              <a:t> Şehri Planı, Fırat Nehri, Kanallar</a:t>
            </a:r>
          </a:p>
          <a:p>
            <a:endParaRPr lang="tr-TR" sz="1400" b="1" dirty="0" smtClean="0">
              <a:solidFill>
                <a:srgbClr val="000000"/>
              </a:solidFill>
              <a:latin typeface="Thoma"/>
            </a:endParaRPr>
          </a:p>
          <a:p>
            <a:r>
              <a:rPr lang="tr-TR" sz="1400" b="1" dirty="0" smtClean="0">
                <a:solidFill>
                  <a:srgbClr val="000000"/>
                </a:solidFill>
                <a:latin typeface="Thoma"/>
              </a:rPr>
              <a:t>M.Ö. 1500</a:t>
            </a:r>
            <a:endParaRPr lang="tr-TR" sz="1400" b="1" dirty="0">
              <a:solidFill>
                <a:srgbClr val="000000"/>
              </a:solidFill>
              <a:latin typeface="Thoma"/>
            </a:endParaRPr>
          </a:p>
          <a:p>
            <a:endParaRPr lang="tr-TR" sz="1400" b="1" dirty="0" smtClean="0">
              <a:solidFill>
                <a:srgbClr val="000000"/>
              </a:solidFill>
              <a:latin typeface="Thoma"/>
            </a:endParaRPr>
          </a:p>
          <a:p>
            <a:r>
              <a:rPr lang="tr-TR" sz="1400" b="1" dirty="0" smtClean="0">
                <a:solidFill>
                  <a:srgbClr val="000000"/>
                </a:solidFill>
                <a:latin typeface="Thoma"/>
              </a:rPr>
              <a:t>Boyutu 18 </a:t>
            </a:r>
            <a:r>
              <a:rPr lang="tr-TR" sz="1400" b="1" dirty="0">
                <a:solidFill>
                  <a:srgbClr val="000000"/>
                </a:solidFill>
                <a:latin typeface="Thoma"/>
              </a:rPr>
              <a:t>x 21 cm</a:t>
            </a:r>
            <a:endParaRPr lang="tr-TR" sz="1400" b="1" dirty="0">
              <a:latin typeface="Thoma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105206" y="941467"/>
            <a:ext cx="873424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http://cartographic-images.net/Cartographic_Images/101_Mesopotamian_City_Plan,_Nippur.html</a:t>
            </a:r>
          </a:p>
        </p:txBody>
      </p:sp>
    </p:spTree>
    <p:extLst>
      <p:ext uri="{BB962C8B-B14F-4D97-AF65-F5344CB8AC3E}">
        <p14:creationId xmlns:p14="http://schemas.microsoft.com/office/powerpoint/2010/main" val="12484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338" y="4060966"/>
            <a:ext cx="2965251" cy="2347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848" y="1469393"/>
            <a:ext cx="3004230" cy="2495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http://upload.wikimedia.org/wikipedia/commons/thumb/b/ba/TurinPapyrus1.jpg/1920px-TurinPapyrus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0" y="4607644"/>
            <a:ext cx="5867788" cy="231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251520" y="265305"/>
            <a:ext cx="160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Turin</a:t>
            </a:r>
            <a:r>
              <a:rPr lang="tr-TR" b="1" dirty="0" smtClean="0"/>
              <a:t> Papirüsü</a:t>
            </a:r>
            <a:endParaRPr lang="tr-TR" b="1" dirty="0"/>
          </a:p>
        </p:txBody>
      </p:sp>
      <p:sp>
        <p:nvSpPr>
          <p:cNvPr id="9" name="Dikdörtgen 8"/>
          <p:cNvSpPr/>
          <p:nvPr/>
        </p:nvSpPr>
        <p:spPr>
          <a:xfrm>
            <a:off x="251520" y="986244"/>
            <a:ext cx="65527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 err="1">
                <a:solidFill>
                  <a:srgbClr val="0070C0"/>
                </a:solidFill>
                <a:latin typeface="Thoma"/>
              </a:rPr>
              <a:t>Elibüyük</a:t>
            </a:r>
            <a:r>
              <a:rPr lang="tr-TR" sz="1100" dirty="0">
                <a:solidFill>
                  <a:srgbClr val="0070C0"/>
                </a:solidFill>
                <a:latin typeface="Thoma"/>
              </a:rPr>
              <a:t>, Mesut. (2009). </a:t>
            </a:r>
            <a:r>
              <a:rPr lang="tr-TR" sz="1100" i="1" dirty="0">
                <a:solidFill>
                  <a:srgbClr val="0070C0"/>
                </a:solidFill>
                <a:latin typeface="Thoma"/>
              </a:rPr>
              <a:t>Kartografya Dersi Notları</a:t>
            </a:r>
            <a:r>
              <a:rPr lang="tr-TR" sz="1100" dirty="0">
                <a:solidFill>
                  <a:srgbClr val="0070C0"/>
                </a:solidFill>
                <a:latin typeface="Thoma"/>
              </a:rPr>
              <a:t>. Ankara.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74111" y="1451506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tr-TR" altLang="tr-TR" sz="1400" dirty="0">
                <a:latin typeface="Thoma"/>
              </a:rPr>
              <a:t>Harita, </a:t>
            </a:r>
            <a:r>
              <a:rPr lang="tr-TR" altLang="tr-TR" sz="1400" dirty="0" smtClean="0">
                <a:latin typeface="Thoma"/>
              </a:rPr>
              <a:t>IV. </a:t>
            </a:r>
            <a:r>
              <a:rPr lang="tr-TR" altLang="tr-TR" sz="1400" dirty="0" err="1">
                <a:latin typeface="Thoma"/>
              </a:rPr>
              <a:t>Ramses</a:t>
            </a:r>
            <a:r>
              <a:rPr lang="tr-TR" altLang="tr-TR" sz="1400" dirty="0">
                <a:latin typeface="Thoma"/>
              </a:rPr>
              <a:t> dönemine aittir. </a:t>
            </a:r>
            <a:r>
              <a:rPr lang="tr-TR" altLang="tr-TR" sz="1400" dirty="0" err="1">
                <a:latin typeface="Thoma"/>
              </a:rPr>
              <a:t>Papirus</a:t>
            </a:r>
            <a:r>
              <a:rPr lang="tr-TR" altLang="tr-TR" sz="1400" dirty="0">
                <a:latin typeface="Thoma"/>
              </a:rPr>
              <a:t> üzerine çizilmiştir.</a:t>
            </a:r>
          </a:p>
          <a:p>
            <a:pPr algn="just"/>
            <a:r>
              <a:rPr lang="tr-TR" altLang="tr-TR" sz="1400" dirty="0" smtClean="0">
                <a:latin typeface="Thoma"/>
              </a:rPr>
              <a:t>M.Ö. 1160 </a:t>
            </a:r>
          </a:p>
          <a:p>
            <a:pPr algn="just"/>
            <a:r>
              <a:rPr lang="tr-TR" altLang="tr-TR" sz="1400" dirty="0" err="1" smtClean="0">
                <a:latin typeface="Thoma"/>
              </a:rPr>
              <a:t>Amennakhte’nın</a:t>
            </a:r>
            <a:r>
              <a:rPr lang="tr-TR" altLang="tr-TR" sz="1400" dirty="0" smtClean="0">
                <a:latin typeface="Thoma"/>
              </a:rPr>
              <a:t> mezarında bulunmuştur.</a:t>
            </a:r>
          </a:p>
          <a:p>
            <a:pPr algn="just"/>
            <a:endParaRPr lang="tr-TR" altLang="tr-TR" sz="1400" dirty="0">
              <a:latin typeface="Thoma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6274640" y="149458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Bilinen ilk harita hangisidir?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55730" y="2328669"/>
            <a:ext cx="56378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/>
              <a:t>3 parçadan oluşur, </a:t>
            </a:r>
            <a:r>
              <a:rPr lang="pl-PL" sz="1600" dirty="0" smtClean="0"/>
              <a:t>280 </a:t>
            </a:r>
            <a:r>
              <a:rPr lang="pl-PL" sz="1600" dirty="0"/>
              <a:t>cm uzunluğunda </a:t>
            </a:r>
            <a:r>
              <a:rPr lang="tr-TR" sz="1600" dirty="0" smtClean="0"/>
              <a:t>ve</a:t>
            </a:r>
            <a:r>
              <a:rPr lang="pl-PL" sz="1600" dirty="0" smtClean="0"/>
              <a:t> </a:t>
            </a:r>
            <a:r>
              <a:rPr lang="pl-PL" sz="1600" dirty="0"/>
              <a:t>41 </a:t>
            </a:r>
            <a:r>
              <a:rPr lang="pl-PL" sz="1600" dirty="0" smtClean="0"/>
              <a:t>cm</a:t>
            </a:r>
            <a:r>
              <a:rPr lang="tr-TR" sz="1600" dirty="0" smtClean="0"/>
              <a:t> genişliğindedir.</a:t>
            </a:r>
            <a:endParaRPr lang="pl-PL" sz="1600" dirty="0"/>
          </a:p>
          <a:p>
            <a:endParaRPr lang="tr-TR" sz="1600" dirty="0"/>
          </a:p>
        </p:txBody>
      </p:sp>
      <p:pic>
        <p:nvPicPr>
          <p:cNvPr id="1026" name="Picture 2" descr="http://www.eeescience.utoledo.edu/faculty/harrell/egypt/Turin%20Papyrus/Harrell_Papyrus_Map_fig-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0" y="2683523"/>
            <a:ext cx="5459363" cy="183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251520" y="732481"/>
            <a:ext cx="1119145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0070C0"/>
                </a:solidFill>
                <a:latin typeface="Thoma"/>
              </a:rPr>
              <a:t>http://www.eeescience.utoledo.edu/faculty/harrell/egypt/Turin%20Papyrus/Harrell_Papyrus_Map_text.htm</a:t>
            </a:r>
          </a:p>
        </p:txBody>
      </p:sp>
    </p:spTree>
    <p:extLst>
      <p:ext uri="{BB962C8B-B14F-4D97-AF65-F5344CB8AC3E}">
        <p14:creationId xmlns:p14="http://schemas.microsoft.com/office/powerpoint/2010/main" val="274463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Düz Bağlayıcı 4"/>
          <p:cNvCxnSpPr/>
          <p:nvPr/>
        </p:nvCxnSpPr>
        <p:spPr>
          <a:xfrm rot="16200000">
            <a:off x="-3023952" y="3343104"/>
            <a:ext cx="6508496" cy="0"/>
          </a:xfrm>
          <a:prstGeom prst="line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Düz Bağlayıcı 6"/>
          <p:cNvCxnSpPr/>
          <p:nvPr/>
        </p:nvCxnSpPr>
        <p:spPr>
          <a:xfrm rot="16200000">
            <a:off x="199586" y="-64695"/>
            <a:ext cx="0" cy="307102"/>
          </a:xfrm>
          <a:prstGeom prst="line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344784" y="-3555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>
                <a:latin typeface="Thoma"/>
              </a:rPr>
              <a:t>Milat</a:t>
            </a:r>
            <a:endParaRPr lang="tr-TR" sz="1200" b="1" dirty="0">
              <a:latin typeface="Thoma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292345" y="1139718"/>
            <a:ext cx="27414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Posidonius</a:t>
            </a:r>
            <a:r>
              <a:rPr lang="tr-TR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Haritası (M.Ö. 150–130)</a:t>
            </a:r>
            <a:endParaRPr lang="tr-TR" sz="1200" b="1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245523" y="1810105"/>
            <a:ext cx="28825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Eratosthenes</a:t>
            </a:r>
            <a:r>
              <a:rPr lang="tr-TR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Haritası (M.Ö. 276–194)</a:t>
            </a:r>
            <a:endParaRPr lang="tr-TR" sz="1200" b="1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307502" y="4356932"/>
            <a:ext cx="32080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Miletli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Hecataeus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Haritası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M.Ö.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550–476)</a:t>
            </a:r>
            <a:endParaRPr lang="en-US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331198" y="5398573"/>
            <a:ext cx="29258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Anaximander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Haritası (M.Ö.610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 – 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546)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317196" y="6237312"/>
            <a:ext cx="19896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Babil Haritası (M.Ö. 600)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4" name="Picture 10" descr="http://upload.wikimedia.org/wikipedia/commons/a/a5/Baylonianmap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612" y="3109500"/>
            <a:ext cx="2609005" cy="3544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515548" y="3326628"/>
            <a:ext cx="2862064" cy="22467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tr-TR" alt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Babil’i Dünya’nın merkezi olarak gösteren bir harita.</a:t>
            </a:r>
          </a:p>
          <a:p>
            <a:pPr algn="just"/>
            <a:r>
              <a:rPr lang="tr-TR" alt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  Mezopotamya’da bulunan bu tablet üzerinde dairesel bir dünya, onu çevreleyen ve </a:t>
            </a:r>
            <a:r>
              <a:rPr lang="tr-TR" alt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Acısu</a:t>
            </a:r>
            <a:r>
              <a:rPr lang="tr-TR" alt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olarak adlandırılan okyanuslar ve yedi ada gösterilmiştir.</a:t>
            </a:r>
          </a:p>
          <a:p>
            <a:pPr algn="just"/>
            <a:r>
              <a:rPr lang="tr-TR" alt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tr-TR" alt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Haritada Asur, Urartu, dağlar gibi yerler </a:t>
            </a:r>
            <a:r>
              <a:rPr lang="tr-TR" alt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belirtilmiştir (</a:t>
            </a:r>
            <a:r>
              <a:rPr lang="tr-TR" alt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Raisz</a:t>
            </a:r>
            <a:r>
              <a:rPr lang="tr-TR" alt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1962), (</a:t>
            </a:r>
            <a:r>
              <a:rPr lang="tr-TR" alt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Elibüyük</a:t>
            </a:r>
            <a:r>
              <a:rPr lang="tr-TR" alt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2009).</a:t>
            </a:r>
            <a:endParaRPr lang="tr-TR" alt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740" y="513162"/>
            <a:ext cx="2332884" cy="2593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892" y="507686"/>
            <a:ext cx="2879725" cy="254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4181479" y="5790525"/>
            <a:ext cx="181812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Ege Denizi merkezli.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upload.wikimedia.org/wikipedia/commons/thumb/a/a0/Anaximander_world_map-en.svg/1024px-Anaximander_world_map-en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737" y="1416717"/>
            <a:ext cx="3491767" cy="349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http://upload.wikimedia.org/wikipedia/commons/thumb/d/d6/Hecataeus_world_map-en.svg/825px-Hecataeus_world_map-en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482" y="1359136"/>
            <a:ext cx="3000205" cy="292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771769" y="4772478"/>
            <a:ext cx="30585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err="1" smtClean="0">
                <a:latin typeface="Thoma"/>
              </a:rPr>
              <a:t>Heredot’un</a:t>
            </a:r>
            <a:r>
              <a:rPr lang="tr-TR" sz="1400" dirty="0" smtClean="0">
                <a:latin typeface="Thoma"/>
              </a:rPr>
              <a:t> anlatımından çıkarılıyor. </a:t>
            </a:r>
            <a:endParaRPr lang="tr-TR" sz="1400" dirty="0">
              <a:latin typeface="Thoma"/>
            </a:endParaRPr>
          </a:p>
        </p:txBody>
      </p:sp>
      <p:pic>
        <p:nvPicPr>
          <p:cNvPr id="2052" name="Picture 4" descr="Herodotus' world ma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633" y="1556341"/>
            <a:ext cx="3332953" cy="208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5772201" y="3728995"/>
            <a:ext cx="2811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Heredot</a:t>
            </a:r>
            <a:r>
              <a:rPr lang="tr-TR" dirty="0" smtClean="0"/>
              <a:t> (M.Ö. 440) Haritası</a:t>
            </a:r>
            <a:endParaRPr lang="tr-TR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7065504" y="143"/>
            <a:ext cx="2109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İlk Dünya Haritaları</a:t>
            </a:r>
            <a:endParaRPr lang="tr-TR" b="1" dirty="0"/>
          </a:p>
        </p:txBody>
      </p:sp>
      <p:pic>
        <p:nvPicPr>
          <p:cNvPr id="29" name="Picture 6" descr="http://upload.wikimedia.org/wikipedia/commons/e/e8/Mappa_di_Eratosten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738" y="1333292"/>
            <a:ext cx="5721262" cy="336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http://upload.wikimedia.org/wikipedia/commons/a/a4/Worldmaphedo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607" y="1160491"/>
            <a:ext cx="5710823" cy="356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Metin kutusu 16"/>
          <p:cNvSpPr txBox="1"/>
          <p:nvPr/>
        </p:nvSpPr>
        <p:spPr>
          <a:xfrm>
            <a:off x="3573737" y="5675572"/>
            <a:ext cx="31403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Thoma"/>
              </a:rPr>
              <a:t>Asya daha iyi tasvir edilmiş,</a:t>
            </a:r>
          </a:p>
          <a:p>
            <a:r>
              <a:rPr lang="tr-TR" sz="1400" dirty="0" smtClean="0">
                <a:latin typeface="Thoma"/>
              </a:rPr>
              <a:t>Paralel, </a:t>
            </a:r>
            <a:r>
              <a:rPr lang="tr-TR" sz="1400" dirty="0" err="1" smtClean="0">
                <a:latin typeface="Thoma"/>
              </a:rPr>
              <a:t>merdiyen</a:t>
            </a:r>
            <a:r>
              <a:rPr lang="tr-TR" sz="1400" dirty="0" smtClean="0">
                <a:latin typeface="Thoma"/>
              </a:rPr>
              <a:t> ilk defa kullanılıyor.</a:t>
            </a:r>
            <a:endParaRPr lang="tr-TR" sz="1400" dirty="0">
              <a:latin typeface="Thoma"/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255068" y="181301"/>
            <a:ext cx="24320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Strabo</a:t>
            </a:r>
            <a:r>
              <a:rPr lang="tr-TR" sz="1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n</a:t>
            </a:r>
            <a:r>
              <a:rPr lang="fr-FR" sz="1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tr-TR" sz="1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M.Ö. </a:t>
            </a:r>
            <a:r>
              <a:rPr lang="fr-FR" sz="1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64 </a:t>
            </a:r>
            <a:r>
              <a:rPr lang="tr-TR" sz="1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–M.S. </a:t>
            </a:r>
            <a:r>
              <a:rPr lang="fr-FR" sz="1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24</a:t>
            </a:r>
            <a:r>
              <a:rPr lang="tr-TR" sz="1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fr-FR" sz="14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5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161" y="353664"/>
            <a:ext cx="5691269" cy="2824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15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  <p:bldP spid="2" grpId="0" animBg="1"/>
      <p:bldP spid="2" grpId="1" animBg="1"/>
      <p:bldP spid="3" grpId="0" animBg="1"/>
      <p:bldP spid="3" grpId="1" animBg="1"/>
      <p:bldP spid="4" grpId="0"/>
      <p:bldP spid="4" grpId="1"/>
      <p:bldP spid="6" grpId="0"/>
      <p:bldP spid="6" grpId="1"/>
      <p:bldP spid="17" grpId="0"/>
      <p:bldP spid="17" grpId="1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Düz Bağlayıcı 3"/>
          <p:cNvCxnSpPr/>
          <p:nvPr/>
        </p:nvCxnSpPr>
        <p:spPr>
          <a:xfrm flipV="1">
            <a:off x="395536" y="258647"/>
            <a:ext cx="8599508" cy="2"/>
          </a:xfrm>
          <a:prstGeom prst="line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Düz Bağlayıcı 4"/>
          <p:cNvCxnSpPr/>
          <p:nvPr/>
        </p:nvCxnSpPr>
        <p:spPr>
          <a:xfrm>
            <a:off x="395536" y="44624"/>
            <a:ext cx="0" cy="36004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 rot="16200000">
            <a:off x="127674" y="475813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Milat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 rot="16200000">
            <a:off x="-536421" y="1313116"/>
            <a:ext cx="23530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Pomponius </a:t>
            </a:r>
            <a:r>
              <a:rPr lang="fr-F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Mela</a:t>
            </a:r>
            <a:r>
              <a:rPr lang="fr-F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Haritası </a:t>
            </a:r>
            <a:r>
              <a:rPr lang="fr-F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(43)</a:t>
            </a:r>
            <a:endParaRPr lang="fr-F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098" name="Picture 2" descr="http://upload.wikimedia.org/wikipedia/commons/thumb/2/2f/Karte_Pomponius_Mela_rotated.jpg/1920px-Karte_Pomponius_Mela_rotat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36" y="2737562"/>
            <a:ext cx="4693115" cy="412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turansam.org/makale_ekler/harit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532" y="3455205"/>
            <a:ext cx="2000703" cy="208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upload.wikimedia.org/wikipedia/commons/2/23/PtolemyWorldMa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53" y="2738898"/>
            <a:ext cx="6103030" cy="417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 rot="16200000">
            <a:off x="262983" y="1134770"/>
            <a:ext cx="19672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Batlamyus</a:t>
            </a:r>
            <a:r>
              <a:rPr lang="tr-TR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Haritası (150</a:t>
            </a:r>
            <a:r>
              <a:rPr lang="tr-TR" sz="1200" b="1" dirty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endParaRPr lang="tr-TR" sz="1200" b="1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 rot="16200000">
            <a:off x="987959" y="1152927"/>
            <a:ext cx="19030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Pötinger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Haritası 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4. yy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 descr="http://upload.wikimedia.org/wikipedia/commons/thumb/5/50/TabulaPeutingeriana.jpg/1920px-TabulaPeutingerian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49" y="6258148"/>
            <a:ext cx="9116925" cy="38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ikdörtgen 7"/>
          <p:cNvSpPr/>
          <p:nvPr/>
        </p:nvSpPr>
        <p:spPr>
          <a:xfrm rot="16200000">
            <a:off x="98910" y="997487"/>
            <a:ext cx="16608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Tyre’li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Marinus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(120)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Dikdörtgen 8"/>
          <p:cNvSpPr/>
          <p:nvPr/>
        </p:nvSpPr>
        <p:spPr>
          <a:xfrm rot="16200000">
            <a:off x="1502423" y="1135921"/>
            <a:ext cx="1942387" cy="283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Cosmas </a:t>
            </a:r>
            <a:r>
              <a:rPr lang="tr-TR" sz="12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Haitaları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(6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. y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en-US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Dikdörtgen 9"/>
          <p:cNvSpPr/>
          <p:nvPr/>
        </p:nvSpPr>
        <p:spPr>
          <a:xfrm rot="16200000">
            <a:off x="1485174" y="1545278"/>
            <a:ext cx="26981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Sevilla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Isodre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</a:rPr>
              <a:t>T </a:t>
            </a:r>
            <a:r>
              <a:rPr lang="tr-TR" sz="12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ve</a:t>
            </a:r>
            <a:r>
              <a:rPr lang="en-US" sz="12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</a:rPr>
              <a:t>O </a:t>
            </a:r>
            <a:r>
              <a:rPr lang="tr-TR" sz="12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Haritası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(636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en-US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 rot="16200000">
            <a:off x="3095570" y="1166403"/>
            <a:ext cx="19891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Ibn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Hawqals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Har.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10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. y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en-US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Dikdörtgen 11"/>
          <p:cNvSpPr/>
          <p:nvPr/>
        </p:nvSpPr>
        <p:spPr>
          <a:xfrm rot="16200000">
            <a:off x="3231790" y="1429992"/>
            <a:ext cx="25405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Anglo-Saxon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Dünya Har.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(1040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en-US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 rot="16200000">
            <a:off x="3932894" y="1054740"/>
            <a:ext cx="17876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Beatus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Haritası (1050)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Dikdörtgen 13"/>
          <p:cNvSpPr/>
          <p:nvPr/>
        </p:nvSpPr>
        <p:spPr>
          <a:xfrm rot="16200000">
            <a:off x="3894179" y="1415112"/>
            <a:ext cx="25154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Kaşgarlı Mahmut Haritası (1072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Dikdörtgen 14"/>
          <p:cNvSpPr/>
          <p:nvPr/>
        </p:nvSpPr>
        <p:spPr>
          <a:xfrm rot="16200000">
            <a:off x="4594054" y="1000307"/>
            <a:ext cx="16365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İdrisi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Haritası (1154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Dikdörtgen 15"/>
          <p:cNvSpPr/>
          <p:nvPr/>
        </p:nvSpPr>
        <p:spPr>
          <a:xfrm rot="16200000">
            <a:off x="4782656" y="1086697"/>
            <a:ext cx="18149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Ebstorf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Haritası 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(1235)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Dikdörtgen 16"/>
          <p:cNvSpPr/>
          <p:nvPr/>
        </p:nvSpPr>
        <p:spPr>
          <a:xfrm rot="16200000">
            <a:off x="5065917" y="1028516"/>
            <a:ext cx="17043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Hereford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D. H. (1300)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Dikdörtgen 17"/>
          <p:cNvSpPr/>
          <p:nvPr/>
        </p:nvSpPr>
        <p:spPr>
          <a:xfrm rot="16200000">
            <a:off x="5031923" y="1360869"/>
            <a:ext cx="23835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Pietro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Vesconte's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D. H. (1321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Dikdörtgen 18"/>
          <p:cNvSpPr/>
          <p:nvPr/>
        </p:nvSpPr>
        <p:spPr>
          <a:xfrm rot="16200000">
            <a:off x="5442483" y="1271178"/>
            <a:ext cx="21939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Catalan</a:t>
            </a:r>
            <a:r>
              <a:rPr lang="tr-TR" sz="12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Dünya Atlası (1375</a:t>
            </a:r>
            <a:r>
              <a:rPr lang="tr-TR" sz="1200" b="1" dirty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endParaRPr lang="tr-TR" sz="1200" b="1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Dikdörtgen 19"/>
          <p:cNvSpPr/>
          <p:nvPr/>
        </p:nvSpPr>
        <p:spPr>
          <a:xfrm rot="16200000">
            <a:off x="5624256" y="1390037"/>
            <a:ext cx="2452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Da </a:t>
            </a:r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Ming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Hun </a:t>
            </a:r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Yi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Tu 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D. H.  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(1389)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Dikdörtgen 20"/>
          <p:cNvSpPr/>
          <p:nvPr/>
        </p:nvSpPr>
        <p:spPr>
          <a:xfrm rot="16200000">
            <a:off x="6234214" y="1070664"/>
            <a:ext cx="17764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Kangnido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D. H. 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(1402)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Dikdörtgen 21"/>
          <p:cNvSpPr/>
          <p:nvPr/>
        </p:nvSpPr>
        <p:spPr>
          <a:xfrm rot="16200000">
            <a:off x="6315439" y="1230879"/>
            <a:ext cx="21018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Virga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D. H. (1411–1415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Dikdörtgen 23"/>
          <p:cNvSpPr/>
          <p:nvPr/>
        </p:nvSpPr>
        <p:spPr>
          <a:xfrm rot="16200000">
            <a:off x="7050599" y="1021370"/>
            <a:ext cx="16786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Genoese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map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(1457)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Dikdörtgen 24"/>
          <p:cNvSpPr/>
          <p:nvPr/>
        </p:nvSpPr>
        <p:spPr>
          <a:xfrm rot="16200000">
            <a:off x="6846757" y="974232"/>
            <a:ext cx="15776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Bianco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D. H. 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(1436)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Dikdörtgen 25"/>
          <p:cNvSpPr/>
          <p:nvPr/>
        </p:nvSpPr>
        <p:spPr>
          <a:xfrm rot="16200000">
            <a:off x="7237275" y="1076644"/>
            <a:ext cx="18085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Fra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Mauro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D. H.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(1459)</a:t>
            </a:r>
            <a:endParaRPr lang="en-US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Dikdörtgen 26"/>
          <p:cNvSpPr/>
          <p:nvPr/>
        </p:nvSpPr>
        <p:spPr>
          <a:xfrm rot="16200000">
            <a:off x="7527737" y="1060546"/>
            <a:ext cx="17395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Martellus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D. H. 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(1490)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Dikdörtgen 27"/>
          <p:cNvSpPr/>
          <p:nvPr/>
        </p:nvSpPr>
        <p:spPr>
          <a:xfrm rot="16200000">
            <a:off x="7466743" y="1438782"/>
            <a:ext cx="25266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Behaim's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r>
              <a:rPr lang="tr-TR" sz="12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Erdapfel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r>
              <a:rPr lang="tr-TR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Küresi </a:t>
            </a:r>
            <a:r>
              <a:rPr lang="tr-T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(1492)</a:t>
            </a:r>
            <a:endParaRPr lang="tr-TR" sz="1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4" name="Düz Bağlayıcı 33"/>
          <p:cNvCxnSpPr/>
          <p:nvPr/>
        </p:nvCxnSpPr>
        <p:spPr>
          <a:xfrm>
            <a:off x="9022119" y="44624"/>
            <a:ext cx="0" cy="36004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47" y="3442226"/>
            <a:ext cx="4249738" cy="2522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 descr="http://upload.wikimedia.org/wikipedia/commons/thumb/d/d1/WorldMapCosmasIndicopleustes.jpg/1280px-WorldMapCosmasIndicopleuste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727" y="2704782"/>
            <a:ext cx="5282849" cy="414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Düz Bağlayıcı 31"/>
          <p:cNvCxnSpPr/>
          <p:nvPr/>
        </p:nvCxnSpPr>
        <p:spPr>
          <a:xfrm>
            <a:off x="2267744" y="346450"/>
            <a:ext cx="0" cy="2501454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 rot="16200000">
            <a:off x="1839711" y="2797205"/>
            <a:ext cx="833883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 Çağ</a:t>
            </a:r>
            <a:endParaRPr lang="tr-TR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4954232" y="2694278"/>
            <a:ext cx="2523961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none" rtlCol="0">
            <a:spAutoFit/>
          </a:bodyPr>
          <a:lstStyle/>
          <a:p>
            <a:r>
              <a:rPr lang="tr-TR" sz="1200" b="1" dirty="0" smtClean="0">
                <a:latin typeface="Thoma"/>
              </a:rPr>
              <a:t>Coğrafyacı</a:t>
            </a:r>
          </a:p>
          <a:p>
            <a:r>
              <a:rPr lang="tr-TR" sz="1200" b="1" dirty="0" smtClean="0">
                <a:latin typeface="Thoma"/>
              </a:rPr>
              <a:t>Asya, Avrupa, Sahra Üstü Afrika</a:t>
            </a:r>
          </a:p>
          <a:p>
            <a:endParaRPr lang="tr-TR" sz="1200" b="1" dirty="0" smtClean="0">
              <a:latin typeface="Thoma"/>
            </a:endParaRPr>
          </a:p>
          <a:p>
            <a:r>
              <a:rPr lang="tr-TR" sz="1200" b="1" dirty="0" smtClean="0">
                <a:latin typeface="Thoma"/>
              </a:rPr>
              <a:t>Hazar Denizi</a:t>
            </a:r>
          </a:p>
          <a:p>
            <a:r>
              <a:rPr lang="tr-TR" sz="1200" b="1" dirty="0" smtClean="0">
                <a:latin typeface="Thoma"/>
              </a:rPr>
              <a:t>Basra Körfezi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5077165" y="2808327"/>
            <a:ext cx="2303602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 wrap="square" rtlCol="0">
            <a:spAutoFit/>
          </a:bodyPr>
          <a:lstStyle/>
          <a:p>
            <a:r>
              <a:rPr lang="tr-TR" sz="1200" b="1" dirty="0" err="1" smtClean="0">
                <a:latin typeface="Thoma"/>
              </a:rPr>
              <a:t>Ptolemy</a:t>
            </a:r>
            <a:r>
              <a:rPr lang="tr-TR" sz="1200" b="1" dirty="0" smtClean="0">
                <a:latin typeface="Thoma"/>
              </a:rPr>
              <a:t>,</a:t>
            </a:r>
          </a:p>
          <a:p>
            <a:r>
              <a:rPr lang="tr-TR" sz="1200" b="1" dirty="0" smtClean="0">
                <a:latin typeface="Thoma"/>
              </a:rPr>
              <a:t>Paralel ve Meridyen</a:t>
            </a:r>
          </a:p>
          <a:p>
            <a:r>
              <a:rPr lang="tr-TR" sz="1200" b="1" dirty="0" smtClean="0">
                <a:latin typeface="Thoma"/>
              </a:rPr>
              <a:t>Kareli Projeksiyon</a:t>
            </a:r>
            <a:endParaRPr lang="tr-TR" sz="1200" b="1" dirty="0">
              <a:latin typeface="Thoma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626338" y="2722590"/>
            <a:ext cx="1973617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r>
              <a:rPr lang="tr-TR" sz="1200" b="1" dirty="0" err="1" smtClean="0">
                <a:latin typeface="Thoma"/>
              </a:rPr>
              <a:t>Geographica</a:t>
            </a:r>
            <a:r>
              <a:rPr lang="tr-TR" sz="1200" b="1" dirty="0" smtClean="0">
                <a:latin typeface="Thoma"/>
              </a:rPr>
              <a:t>,</a:t>
            </a:r>
          </a:p>
          <a:p>
            <a:endParaRPr lang="tr-TR" sz="1200" b="1" dirty="0">
              <a:latin typeface="Thoma"/>
            </a:endParaRPr>
          </a:p>
          <a:p>
            <a:r>
              <a:rPr lang="tr-TR" sz="1200" b="1" dirty="0" smtClean="0">
                <a:latin typeface="Thoma"/>
              </a:rPr>
              <a:t>Orta Çağ İslam Bilginleri</a:t>
            </a:r>
            <a:endParaRPr lang="tr-TR" sz="1200" b="1" dirty="0">
              <a:latin typeface="Thoma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5032230" y="3435952"/>
            <a:ext cx="3673250" cy="156966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tr-TR" altLang="tr-TR" sz="1200" b="1" dirty="0">
                <a:latin typeface="Thoma"/>
              </a:rPr>
              <a:t>Roma </a:t>
            </a:r>
            <a:r>
              <a:rPr lang="tr-TR" altLang="tr-TR" sz="1200" b="1" dirty="0" smtClean="0">
                <a:latin typeface="Thoma"/>
              </a:rPr>
              <a:t>dönemi</a:t>
            </a:r>
          </a:p>
          <a:p>
            <a:r>
              <a:rPr lang="tr-TR" altLang="tr-TR" sz="1200" b="1" dirty="0" err="1" smtClean="0">
                <a:latin typeface="Thoma"/>
              </a:rPr>
              <a:t>Replika</a:t>
            </a:r>
            <a:endParaRPr lang="tr-TR" altLang="tr-TR" sz="1200" b="1" dirty="0" smtClean="0">
              <a:latin typeface="Thoma"/>
            </a:endParaRPr>
          </a:p>
          <a:p>
            <a:endParaRPr lang="tr-TR" altLang="tr-TR" sz="1200" b="1" dirty="0">
              <a:latin typeface="Thoma"/>
            </a:endParaRPr>
          </a:p>
          <a:p>
            <a:pPr algn="just"/>
            <a:r>
              <a:rPr lang="tr-TR" altLang="tr-TR" sz="1200" b="1" dirty="0">
                <a:latin typeface="Thoma"/>
              </a:rPr>
              <a:t>Haritanın orijinali</a:t>
            </a:r>
          </a:p>
          <a:p>
            <a:pPr algn="just"/>
            <a:r>
              <a:rPr lang="tr-TR" altLang="tr-TR" sz="1200" b="1" dirty="0">
                <a:latin typeface="Thoma"/>
              </a:rPr>
              <a:t> 30 cm genişliğinde,</a:t>
            </a:r>
          </a:p>
          <a:p>
            <a:pPr algn="just"/>
            <a:r>
              <a:rPr lang="tr-TR" altLang="tr-TR" sz="1200" b="1" dirty="0">
                <a:latin typeface="Thoma"/>
              </a:rPr>
              <a:t> 6.5 m boyundadır.</a:t>
            </a:r>
          </a:p>
          <a:p>
            <a:pPr algn="just"/>
            <a:endParaRPr lang="tr-TR" altLang="tr-TR" sz="1200" b="1" dirty="0">
              <a:latin typeface="Thoma"/>
            </a:endParaRPr>
          </a:p>
          <a:p>
            <a:pPr algn="just"/>
            <a:r>
              <a:rPr lang="tr-TR" altLang="tr-TR" sz="1200" b="1" dirty="0" smtClean="0">
                <a:latin typeface="Thoma"/>
              </a:rPr>
              <a:t>İstanbul </a:t>
            </a:r>
            <a:r>
              <a:rPr lang="tr-TR" altLang="tr-TR" sz="1200" b="1" dirty="0">
                <a:latin typeface="Thoma"/>
              </a:rPr>
              <a:t>ve </a:t>
            </a:r>
            <a:r>
              <a:rPr lang="tr-TR" altLang="tr-TR" sz="1200" b="1" dirty="0" smtClean="0">
                <a:latin typeface="Thoma"/>
              </a:rPr>
              <a:t>çevresi.</a:t>
            </a:r>
            <a:endParaRPr lang="tr-TR" altLang="tr-TR" sz="1200" b="1" dirty="0">
              <a:latin typeface="Thoma"/>
            </a:endParaRPr>
          </a:p>
        </p:txBody>
      </p:sp>
      <p:sp>
        <p:nvSpPr>
          <p:cNvPr id="49" name="Metin kutusu 48"/>
          <p:cNvSpPr txBox="1"/>
          <p:nvPr/>
        </p:nvSpPr>
        <p:spPr>
          <a:xfrm>
            <a:off x="1328207" y="3547594"/>
            <a:ext cx="2520280" cy="83099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tr-TR" sz="1200" b="1" dirty="0" err="1" smtClean="0">
                <a:latin typeface="Thoma"/>
              </a:rPr>
              <a:t>Hiristiyanlık</a:t>
            </a:r>
            <a:endParaRPr lang="tr-TR" sz="1200" b="1" dirty="0" smtClean="0">
              <a:latin typeface="Thoma"/>
            </a:endParaRPr>
          </a:p>
          <a:p>
            <a:endParaRPr lang="tr-TR" sz="1200" b="1" dirty="0">
              <a:latin typeface="Thoma"/>
            </a:endParaRPr>
          </a:p>
          <a:p>
            <a:r>
              <a:rPr lang="tr-TR" sz="1200" b="1" dirty="0" smtClean="0">
                <a:latin typeface="Thoma"/>
              </a:rPr>
              <a:t>Dünya Düzdür,</a:t>
            </a:r>
          </a:p>
          <a:p>
            <a:endParaRPr lang="tr-TR" sz="1200" b="1" dirty="0">
              <a:latin typeface="Thoma"/>
            </a:endParaRPr>
          </a:p>
        </p:txBody>
      </p:sp>
      <p:pic>
        <p:nvPicPr>
          <p:cNvPr id="43" name="Picture 4" descr="http://upload.wikimedia.org/wikipedia/commons/d/de/Diagrammatic_T-O_world_map_-_12th_c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047" y="2754265"/>
            <a:ext cx="4089522" cy="408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Metin kutusu 50"/>
          <p:cNvSpPr txBox="1"/>
          <p:nvPr/>
        </p:nvSpPr>
        <p:spPr>
          <a:xfrm>
            <a:off x="2421192" y="4018428"/>
            <a:ext cx="2520280" cy="83099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latin typeface="Thoma"/>
              </a:rPr>
              <a:t>TO (Tekerlek Harita)</a:t>
            </a:r>
          </a:p>
          <a:p>
            <a:endParaRPr lang="tr-TR" sz="1200" b="1" dirty="0">
              <a:latin typeface="Thoma"/>
            </a:endParaRPr>
          </a:p>
          <a:p>
            <a:r>
              <a:rPr lang="tr-TR" sz="1200" b="1" dirty="0" smtClean="0">
                <a:latin typeface="Thoma"/>
              </a:rPr>
              <a:t>Kudüs</a:t>
            </a:r>
          </a:p>
          <a:p>
            <a:r>
              <a:rPr lang="tr-TR" sz="1200" b="1" dirty="0" smtClean="0">
                <a:latin typeface="Thoma"/>
              </a:rPr>
              <a:t>Doğu</a:t>
            </a:r>
            <a:endParaRPr lang="tr-TR" sz="1200" b="1" dirty="0">
              <a:latin typeface="Thoma"/>
            </a:endParaRPr>
          </a:p>
        </p:txBody>
      </p:sp>
      <p:pic>
        <p:nvPicPr>
          <p:cNvPr id="1030" name="Picture 6" descr="http://upload.wikimedia.org/wikipedia/commons/7/7a/Ibn_Howqal_World_map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613" y="2824872"/>
            <a:ext cx="3993701" cy="410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Metin kutusu 52"/>
          <p:cNvSpPr txBox="1"/>
          <p:nvPr/>
        </p:nvSpPr>
        <p:spPr>
          <a:xfrm>
            <a:off x="2198512" y="4600798"/>
            <a:ext cx="252028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tr-TR" sz="1200" b="1" dirty="0" err="1" smtClean="0">
                <a:latin typeface="Thoma"/>
              </a:rPr>
              <a:t>Batlamyus</a:t>
            </a:r>
            <a:r>
              <a:rPr lang="tr-TR" sz="1200" b="1" dirty="0" smtClean="0">
                <a:latin typeface="Thoma"/>
              </a:rPr>
              <a:t> (</a:t>
            </a:r>
            <a:r>
              <a:rPr lang="tr-TR" sz="1200" b="1" dirty="0" err="1" smtClean="0">
                <a:latin typeface="Thoma"/>
              </a:rPr>
              <a:t>Ptolemy</a:t>
            </a:r>
            <a:r>
              <a:rPr lang="tr-TR" sz="1200" b="1" dirty="0" smtClean="0">
                <a:latin typeface="Thoma"/>
              </a:rPr>
              <a:t>)</a:t>
            </a:r>
            <a:endParaRPr lang="tr-TR" sz="1200" b="1" dirty="0">
              <a:latin typeface="Thoma"/>
            </a:endParaRPr>
          </a:p>
        </p:txBody>
      </p:sp>
      <p:sp>
        <p:nvSpPr>
          <p:cNvPr id="54" name="Metin kutusu 53"/>
          <p:cNvSpPr txBox="1"/>
          <p:nvPr/>
        </p:nvSpPr>
        <p:spPr>
          <a:xfrm>
            <a:off x="2845967" y="3832245"/>
            <a:ext cx="2520280" cy="83099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latin typeface="Thoma"/>
              </a:rPr>
              <a:t>TO Benzeri</a:t>
            </a:r>
          </a:p>
          <a:p>
            <a:r>
              <a:rPr lang="tr-TR" sz="1200" b="1" dirty="0" smtClean="0">
                <a:latin typeface="Thoma"/>
              </a:rPr>
              <a:t>Kudüs merkezde değil</a:t>
            </a:r>
          </a:p>
          <a:p>
            <a:endParaRPr lang="tr-TR" sz="1200" b="1" dirty="0" smtClean="0">
              <a:latin typeface="Thoma"/>
            </a:endParaRPr>
          </a:p>
          <a:p>
            <a:r>
              <a:rPr lang="tr-TR" sz="1200" b="1" dirty="0" smtClean="0">
                <a:latin typeface="Thoma"/>
              </a:rPr>
              <a:t>Koordinat Sistemi Yok</a:t>
            </a:r>
            <a:endParaRPr lang="tr-TR" sz="1200" b="1" dirty="0">
              <a:latin typeface="Thoma"/>
            </a:endParaRPr>
          </a:p>
        </p:txBody>
      </p:sp>
      <p:pic>
        <p:nvPicPr>
          <p:cNvPr id="55" name="Picture 4" descr="http://upload.wikimedia.org/wikipedia/commons/thumb/b/b1/Anglo-Saxon_World_Map_Corrected.png/1280px-Anglo-Saxon_World_Map_Corrected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440" y="2428252"/>
            <a:ext cx="3610575" cy="445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upload.wikimedia.org/wikipedia/commons/4/45/Beatus_map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66" y="3466388"/>
            <a:ext cx="3301538" cy="207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upload.wikimedia.org/wikipedia/commons/thumb/a/a1/TabulaRogeriana_upside-down.jpg/800px-TabulaRogeriana_upside-down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61749" y="3392201"/>
            <a:ext cx="7620000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upload.wikimedia.org/wikipedia/commons/thumb/3/39/Ebstorfer-stich2.jpg/800px-Ebstorfer-stich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6" y="3351445"/>
            <a:ext cx="2766497" cy="27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upload.wikimedia.org/wikipedia/commons/1/17/Hereford_Mappa_Mundi_1300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526" y="3366030"/>
            <a:ext cx="2460144" cy="277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upload.wikimedia.org/wikipedia/commons/thumb/1/1f/World_map_pietro_vesconte.jpg/800px-World_map_pietro_vesconte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058" y="3409346"/>
            <a:ext cx="2752256" cy="274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upload.wikimedia.org/wikipedia/commons/c/c7/Catalan-Atlas_-_1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399" y="3047723"/>
            <a:ext cx="2980227" cy="3796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Metin kutusu 62"/>
          <p:cNvSpPr txBox="1"/>
          <p:nvPr/>
        </p:nvSpPr>
        <p:spPr>
          <a:xfrm>
            <a:off x="5794276" y="3231014"/>
            <a:ext cx="1712655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tr-TR" sz="1200" b="1" dirty="0">
                <a:solidFill>
                  <a:srgbClr val="000000"/>
                </a:solidFill>
                <a:latin typeface="Thoma"/>
                <a:ea typeface="Calibri" panose="020F0502020204030204" pitchFamily="34" charset="0"/>
              </a:rPr>
              <a:t>Abraham </a:t>
            </a:r>
            <a:r>
              <a:rPr lang="tr-TR" sz="1200" b="1" dirty="0" err="1" smtClean="0">
                <a:solidFill>
                  <a:srgbClr val="000000"/>
                </a:solidFill>
                <a:latin typeface="Thoma"/>
                <a:ea typeface="Calibri" panose="020F0502020204030204" pitchFamily="34" charset="0"/>
              </a:rPr>
              <a:t>Cresques</a:t>
            </a:r>
            <a:endParaRPr lang="tr-TR" sz="1200" b="1" dirty="0">
              <a:latin typeface="Thoma"/>
            </a:endParaRPr>
          </a:p>
        </p:txBody>
      </p:sp>
      <p:pic>
        <p:nvPicPr>
          <p:cNvPr id="1044" name="Picture 20" descr="http://upload.wikimedia.org/wikipedia/commons/c/cd/Da-ming-hun-yi-tu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42" y="3264969"/>
            <a:ext cx="3975339" cy="349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://upload.wikimedia.org/wikipedia/commons/7/75/KangnidoMap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790" y="3271466"/>
            <a:ext cx="3742761" cy="346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://upload.wikimedia.org/wikipedia/commons/thumb/7/7b/DeVirgaDetail.jpg/800px-DeVirgaDetail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08" y="3255717"/>
            <a:ext cx="2848274" cy="237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://upload.wikimedia.org/wikipedia/commons/9/99/Biancomap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944" y="3244737"/>
            <a:ext cx="3013780" cy="230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://upload.wikimedia.org/wikipedia/commons/thumb/d/d0/Genoese_map.jpg/800px-Genoese_map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534" y="3239680"/>
            <a:ext cx="3204794" cy="169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://upload.wikimedia.org/wikipedia/commons/2/26/FraMauroMap.jp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78" y="3244737"/>
            <a:ext cx="2683442" cy="268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http://upload.wikimedia.org/wikipedia/commons/thumb/4/4d/Martellus_world_map.jpg/800px-Martellus_world_map.jp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586" y="3231612"/>
            <a:ext cx="3903654" cy="270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://upload.wikimedia.org/wikipedia/commons/b/b8/Behaims_Erdapfel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250" y="3236484"/>
            <a:ext cx="2348064" cy="313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16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0" dur="5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1" dur="5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4" dur="500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5" dur="500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8" dur="50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9" dur="50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6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2" dur="500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6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6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7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2" dur="5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3" dur="5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1" dur="500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2" dur="500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5" dur="500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6" dur="500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2" dur="5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3" dur="5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2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3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2" dur="5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3" dur="5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1" dur="500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2" dur="500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5" dur="500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6" dur="500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9" dur="500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0" dur="500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6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7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6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7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6" dur="50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7" dur="50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33" grpId="0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9" grpId="0" animBg="1"/>
      <p:bldP spid="49" grpId="1" animBg="1"/>
      <p:bldP spid="51" grpId="0" animBg="1"/>
      <p:bldP spid="51" grpId="1" animBg="1"/>
      <p:bldP spid="53" grpId="0" animBg="1"/>
      <p:bldP spid="53" grpId="1" animBg="1"/>
      <p:bldP spid="54" grpId="0" animBg="1"/>
      <p:bldP spid="54" grpId="1" animBg="1"/>
      <p:bldP spid="63" grpId="0" animBg="1"/>
      <p:bldP spid="63" grpId="1" animBg="1"/>
    </p:bldLst>
  </p:timing>
</p:sld>
</file>

<file path=ppt/theme/theme1.xml><?xml version="1.0" encoding="utf-8"?>
<a:theme xmlns:a="http://schemas.openxmlformats.org/drawingml/2006/main" name="Custom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.xml"/></Relationships>
</file>

<file path=customXml/_rels/item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.xml"/></Relationships>
</file>

<file path=customXml/_rels/item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.xml"/></Relationships>
</file>

<file path=customXml/_rels/item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.xml"/></Relationships>
</file>

<file path=customXml/_rels/item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.xml"/></Relationships>
</file>

<file path=customXml/_rels/item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.xml"/></Relationships>
</file>

<file path=customXml/_rels/item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.xml"/></Relationships>
</file>

<file path=customXml/_rels/item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.xml"/></Relationships>
</file>

<file path=customXml/_rels/item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.xml"/></Relationships>
</file>

<file path=customXml/_rels/item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.xml"/></Relationships>
</file>

<file path=customXml/_rels/item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.xml"/></Relationships>
</file>

<file path=customXml/_rels/item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.xml"/></Relationships>
</file>

<file path=customXml/_rels/item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.xml"/></Relationships>
</file>

<file path=customXml/_rels/item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.xml"/></Relationships>
</file>

<file path=customXml/_rels/item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.xml"/></Relationships>
</file>

<file path=customXml/_rels/item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1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DC5CB8ABFAEE764594C61AB7267324960400FC796B3B1D425B47B2BA3D040986AFEA" ma:contentTypeVersion="27" ma:contentTypeDescription="Create a new document." ma:contentTypeScope="" ma:versionID="d366876c568e12d0263d71351010df65"/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26.xml><?xml version="1.0" encoding="utf-8"?>
<EsriMapsInfo xmlns="ESRI.ArcGIS.Mapping.OfficeIntegration.PowerPointInfo">
  <Version>Version1</Version>
  <RequiresSignIn>False</RequiresSignIn>
</EsriMapsInfo>
</file>

<file path=customXml/item27.xml><?xml version="1.0" encoding="utf-8"?>
<EsriMapsInfo xmlns="ESRI.ArcGIS.Mapping.OfficeIntegration.PowerPointInfo">
  <Version>Version1</Version>
  <RequiresSignIn>False</RequiresSignIn>
</EsriMapsInfo>
</file>

<file path=customXml/item28.xml><?xml version="1.0" encoding="utf-8"?>
<EsriMapsInfo xmlns="ESRI.ArcGIS.Mapping.OfficeIntegration.PowerPointInfo">
  <Version>Version1</Version>
  <RequiresSignIn>False</RequiresSignIn>
</EsriMapsInfo>
</file>

<file path=customXml/item29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30.xml><?xml version="1.0" encoding="utf-8"?>
<EsriMapsInfo xmlns="ESRI.ArcGIS.Mapping.OfficeIntegration.PowerPointInfo">
  <Version>Version1</Version>
  <RequiresSignIn>False</RequiresSignIn>
</EsriMapsInfo>
</file>

<file path=customXml/item31.xml><?xml version="1.0" encoding="utf-8"?>
<EsriMapsInfo xmlns="ESRI.ArcGIS.Mapping.OfficeIntegration.PowerPointInfo">
  <Version>Version1</Version>
  <RequiresSignIn>False</RequiresSignIn>
</EsriMapsInfo>
</file>

<file path=customXml/item32.xml><?xml version="1.0" encoding="utf-8"?>
<EsriMapsInfo xmlns="ESRI.ArcGIS.Mapping.OfficeIntegration.PowerPointInfo">
  <Version>Version1</Version>
  <RequiresSignIn>False</RequiresSignIn>
</EsriMapsInfo>
</file>

<file path=customXml/item33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34.xml><?xml version="1.0" encoding="utf-8"?>
<EsriMapsInfo xmlns="ESRI.ArcGIS.Mapping.OfficeIntegration.PowerPointInfo">
  <Version>Version1</Version>
  <RequiresSignIn>False</RequiresSignIn>
</EsriMapsInfo>
</file>

<file path=customXml/item35.xml><?xml version="1.0" encoding="utf-8"?>
<EsriMapsInfo xmlns="ESRI.ArcGIS.Mapping.OfficeIntegration.PowerPointInfo">
  <Version>Version1</Version>
  <RequiresSignIn>False</RequiresSignIn>
</EsriMapsInfo>
</file>

<file path=customXml/item36.xml><?xml version="1.0" encoding="utf-8"?>
<EsriMapsInfo xmlns="ESRI.ArcGIS.Mapping.OfficeIntegration.PowerPointInfo">
  <Version>Version1</Version>
  <RequiresSignIn>False</RequiresSignIn>
</EsriMapsInfo>
</file>

<file path=customXml/item37.xml><?xml version="1.0" encoding="utf-8"?>
<EsriMapsInfo xmlns="ESRI.ArcGIS.Mapping.OfficeIntegration.PowerPointInfo">
  <Version>Version1</Version>
  <RequiresSignIn>False</RequiresSignIn>
</EsriMapsInfo>
</file>

<file path=customXml/item38.xml><?xml version="1.0" encoding="utf-8"?>
<EsriMapsInfo xmlns="ESRI.ArcGIS.Mapping.OfficeIntegration.PowerPointInfo">
  <Version>Version1</Version>
  <RequiresSignIn>False</RequiresSignIn>
</EsriMapsInfo>
</file>

<file path=customXml/item39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40.xml><?xml version="1.0" encoding="utf-8"?>
<EsriMapsInfo xmlns="ESRI.ArcGIS.Mapping.OfficeIntegration.PowerPointInfo">
  <Version>Version1</Version>
  <RequiresSignIn>False</RequiresSignIn>
</EsriMapsInfo>
</file>

<file path=customXml/item41.xml><?xml version="1.0" encoding="utf-8"?>
<EsriMapsInfo xmlns="ESRI.ArcGIS.Mapping.OfficeIntegration.PowerPointInfo">
  <Version>Version1</Version>
  <RequiresSignIn>False</RequiresSignIn>
</EsriMapsInfo>
</file>

<file path=customXml/item42.xml><?xml version="1.0" encoding="utf-8"?>
<EsriMapsInfo xmlns="ESRI.ArcGIS.Mapping.OfficeIntegration.PowerPointInfo">
  <Version>Version1</Version>
  <RequiresSignIn>False</RequiresSignIn>
</EsriMapsInfo>
</file>

<file path=customXml/item43.xml><?xml version="1.0" encoding="utf-8"?>
<EsriMapsInfo xmlns="ESRI.ArcGIS.Mapping.OfficeIntegration.PowerPointInfo">
  <Version>Version1</Version>
  <RequiresSignIn>False</RequiresSignIn>
</EsriMapsInfo>
</file>

<file path=customXml/item44.xml><?xml version="1.0" encoding="utf-8"?>
<EsriMapsInfo xmlns="ESRI.ArcGIS.Mapping.OfficeIntegration.PowerPointInfo">
  <Version>Version1</Version>
  <RequiresSignIn>False</RequiresSignIn>
</EsriMapsInfo>
</file>

<file path=customXml/item45.xml><?xml version="1.0" encoding="utf-8"?>
<EsriMapsInfo xmlns="ESRI.ArcGIS.Mapping.OfficeIntegration.PowerPointInfo">
  <Version>Version1</Version>
  <RequiresSignIn>False</RequiresSignIn>
</EsriMapsInfo>
</file>

<file path=customXml/item46.xml><?xml version="1.0" encoding="utf-8"?>
<EsriMapsInfo xmlns="ESRI.ArcGIS.Mapping.OfficeIntegration.PowerPointInfo">
  <Version>Version1</Version>
  <RequiresSignIn>False</RequiresSignIn>
</EsriMapsInfo>
</file>

<file path=customXml/item47.xml><?xml version="1.0" encoding="utf-8"?>
<EsriMapsInfo xmlns="ESRI.ArcGIS.Mapping.OfficeIntegration.PowerPointInfo">
  <Version>Version1</Version>
  <RequiresSignIn>False</RequiresSignIn>
</EsriMapsInfo>
</file>

<file path=customXml/item48.xml><?xml version="1.0" encoding="utf-8"?>
<EsriMapsInfo xmlns="ESRI.ArcGIS.Mapping.OfficeIntegration.PowerPointInfo">
  <Version>Version1</Version>
  <RequiresSignIn>False</RequiresSignIn>
</EsriMapsInfo>
</file>

<file path=customXml/item49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50.xml><?xml version="1.0" encoding="utf-8"?>
<EsriMapsInfo xmlns="ESRI.ArcGIS.Mapping.OfficeIntegration.PowerPointInfo">
  <Version>Version1</Version>
  <RequiresSignIn>False</RequiresSignIn>
</EsriMapsInfo>
</file>

<file path=customXml/item51.xml><?xml version="1.0" encoding="utf-8"?>
<EsriMapsInfo xmlns="ESRI.ArcGIS.Mapping.OfficeIntegration.PowerPointInfo">
  <Version>Version1</Version>
  <RequiresSignIn>False</RequiresSignIn>
</EsriMapsInfo>
</file>

<file path=customXml/item52.xml><?xml version="1.0" encoding="utf-8"?>
<EsriMapsInfo xmlns="ESRI.ArcGIS.Mapping.OfficeIntegration.PowerPointInfo">
  <Version>Version1</Version>
  <RequiresSignIn>False</RequiresSignIn>
</EsriMapsInfo>
</file>

<file path=customXml/item53.xml><?xml version="1.0" encoding="utf-8"?>
<EsriMapsInfo xmlns="ESRI.ArcGIS.Mapping.OfficeIntegration.PowerPointInfo">
  <Version>Version1</Version>
  <RequiresSignIn>False</RequiresSignIn>
</EsriMapsInfo>
</file>

<file path=customXml/item54.xml><?xml version="1.0" encoding="utf-8"?>
<EsriMapsInfo xmlns="ESRI.ArcGIS.Mapping.OfficeIntegration.PowerPointInfo">
  <Version>Version1</Version>
  <RequiresSignIn>False</RequiresSignIn>
</EsriMapsInfo>
</file>

<file path=customXml/item55.xml><?xml version="1.0" encoding="utf-8"?>
<EsriMapsInfo xmlns="ESRI.ArcGIS.Mapping.OfficeIntegration.PowerPointInfo">
  <Version>Version1</Version>
  <RequiresSignIn>False</RequiresSignIn>
</EsriMapsInfo>
</file>

<file path=customXml/item56.xml><?xml version="1.0" encoding="utf-8"?>
<EsriMapsInfo xmlns="ESRI.ArcGIS.Mapping.OfficeIntegration.PowerPointInfo">
  <Version>Version1</Version>
  <RequiresSignIn>False</RequiresSignIn>
</EsriMapsInfo>
</file>

<file path=customXml/item57.xml><?xml version="1.0" encoding="utf-8"?>
<EsriMapsInfo xmlns="ESRI.ArcGIS.Mapping.OfficeIntegration.PowerPointInfo">
  <Version>Version1</Version>
  <RequiresSignIn>False</RequiresSignIn>
</EsriMapsInfo>
</file>

<file path=customXml/item58.xml><?xml version="1.0" encoding="utf-8"?>
<EsriMapsInfo xmlns="ESRI.ArcGIS.Mapping.OfficeIntegration.PowerPointInfo">
  <Version>Version1</Version>
  <RequiresSignIn>False</RequiresSignIn>
</EsriMapsInfo>
</file>

<file path=customXml/item59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60.xml><?xml version="1.0" encoding="utf-8"?>
<EsriMapsInfo xmlns="ESRI.ArcGIS.Mapping.OfficeIntegration.PowerPointInfo">
  <Version>Version1</Version>
  <RequiresSignIn>False</RequiresSignIn>
</EsriMapsInfo>
</file>

<file path=customXml/item61.xml><?xml version="1.0" encoding="utf-8"?>
<EsriMapsInfo xmlns="ESRI.ArcGIS.Mapping.OfficeIntegration.PowerPointInfo">
  <Version>Version1</Version>
  <RequiresSignIn>False</RequiresSignIn>
</EsriMapsInfo>
</file>

<file path=customXml/item62.xml><?xml version="1.0" encoding="utf-8"?>
<EsriMapsInfo xmlns="ESRI.ArcGIS.Mapping.OfficeIntegration.PowerPointInfo">
  <Version>Version1</Version>
  <RequiresSignIn>False</RequiresSignIn>
</EsriMapsInfo>
</file>

<file path=customXml/item63.xml><?xml version="1.0" encoding="utf-8"?>
<EsriMapsInfo xmlns="ESRI.ArcGIS.Mapping.OfficeIntegration.PowerPointInfo">
  <Version>Version1</Version>
  <RequiresSignIn>False</RequiresSignIn>
</EsriMapsInfo>
</file>

<file path=customXml/item64.xml><?xml version="1.0" encoding="utf-8"?>
<EsriMapsInfo xmlns="ESRI.ArcGIS.Mapping.OfficeIntegration.PowerPointInfo">
  <Version>Version1</Version>
  <RequiresSignIn>False</RequiresSignIn>
</EsriMapsInfo>
</file>

<file path=customXml/item65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650E1B88-797A-4FDE-9D34-CA100B6735FD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DF6BBB05-5E27-47FE-934C-7B9190B2F793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FACF1A16-CEB8-4606-9CD7-605A03D03CBB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166BA555-D5C6-432F-B9CC-6054C025B067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DD09AB41-6595-40C2-AD17-6E314FEBF129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B71FAE85-7E23-465F-BCF7-7092339B519C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D6C21988-BF09-4ED5-BEE7-5FF64132C439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2E6121B1-70FC-49EF-BAC4-62E2025D530C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439C51D7-97D5-4626-87F1-365414924510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CA52EA29-EEDC-4806-8DF3-8382BC70A5E1}">
  <ds:schemaRefs>
    <ds:schemaRef ds:uri="http://schemas.microsoft.com/sharepoint/v3/contenttype/forms"/>
  </ds:schemaRefs>
</ds:datastoreItem>
</file>

<file path=customXml/itemProps19.xml><?xml version="1.0" encoding="utf-8"?>
<ds:datastoreItem xmlns:ds="http://schemas.openxmlformats.org/officeDocument/2006/customXml" ds:itemID="{A0138481-0F84-4574-AE3E-899002744E9F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6E8B6AE5-AA7D-4490-AC6E-0937676D0270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ADCC8769-873C-4545-8898-C8B3D586AA2D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701DDF0E-B1EE-41FB-9360-EBD692DBC604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5EDD4C71-0EE5-4D96-9859-0870BF95A05C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972F66CC-0CBC-43A4-83CB-2C02E3677CEB}">
  <ds:schemaRefs>
    <ds:schemaRef ds:uri="http://schemas.microsoft.com/office/2006/metadata/contentType"/>
    <ds:schemaRef ds:uri="http://schemas.microsoft.com/office/2006/metadata/properties/metaAttributes"/>
  </ds:schemaRefs>
</ds:datastoreItem>
</file>

<file path=customXml/itemProps24.xml><?xml version="1.0" encoding="utf-8"?>
<ds:datastoreItem xmlns:ds="http://schemas.openxmlformats.org/officeDocument/2006/customXml" ds:itemID="{19F3AFC2-5798-491B-A3C4-A840D030DFD9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45DC4B6D-767B-4742-82FE-5ED0E712BB2D}">
  <ds:schemaRefs>
    <ds:schemaRef ds:uri="ESRI.ArcGIS.Mapping.OfficeIntegration.PowerPointInfo"/>
  </ds:schemaRefs>
</ds:datastoreItem>
</file>

<file path=customXml/itemProps26.xml><?xml version="1.0" encoding="utf-8"?>
<ds:datastoreItem xmlns:ds="http://schemas.openxmlformats.org/officeDocument/2006/customXml" ds:itemID="{C6D828CB-CF17-40DF-A251-3CB1C6FCBF4C}">
  <ds:schemaRefs>
    <ds:schemaRef ds:uri="ESRI.ArcGIS.Mapping.OfficeIntegration.PowerPointInfo"/>
  </ds:schemaRefs>
</ds:datastoreItem>
</file>

<file path=customXml/itemProps27.xml><?xml version="1.0" encoding="utf-8"?>
<ds:datastoreItem xmlns:ds="http://schemas.openxmlformats.org/officeDocument/2006/customXml" ds:itemID="{EAD1FB52-FDDE-4439-B53E-EAF842194726}">
  <ds:schemaRefs>
    <ds:schemaRef ds:uri="ESRI.ArcGIS.Mapping.OfficeIntegration.PowerPointInfo"/>
  </ds:schemaRefs>
</ds:datastoreItem>
</file>

<file path=customXml/itemProps28.xml><?xml version="1.0" encoding="utf-8"?>
<ds:datastoreItem xmlns:ds="http://schemas.openxmlformats.org/officeDocument/2006/customXml" ds:itemID="{0AF89171-38AF-4AE6-BD8B-C0B687E83B18}">
  <ds:schemaRefs>
    <ds:schemaRef ds:uri="ESRI.ArcGIS.Mapping.OfficeIntegration.PowerPointInfo"/>
  </ds:schemaRefs>
</ds:datastoreItem>
</file>

<file path=customXml/itemProps29.xml><?xml version="1.0" encoding="utf-8"?>
<ds:datastoreItem xmlns:ds="http://schemas.openxmlformats.org/officeDocument/2006/customXml" ds:itemID="{747A91D7-4252-4828-97D5-7F6E69B0D2CD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AEA6EB52-4313-4B89-983F-DE8C4AF631CD}">
  <ds:schemaRefs>
    <ds:schemaRef ds:uri="ESRI.ArcGIS.Mapping.OfficeIntegration.PowerPointInfo"/>
  </ds:schemaRefs>
</ds:datastoreItem>
</file>

<file path=customXml/itemProps30.xml><?xml version="1.0" encoding="utf-8"?>
<ds:datastoreItem xmlns:ds="http://schemas.openxmlformats.org/officeDocument/2006/customXml" ds:itemID="{5D159F27-5F56-42F7-A46F-DF0A693B6454}">
  <ds:schemaRefs>
    <ds:schemaRef ds:uri="ESRI.ArcGIS.Mapping.OfficeIntegration.PowerPointInfo"/>
  </ds:schemaRefs>
</ds:datastoreItem>
</file>

<file path=customXml/itemProps31.xml><?xml version="1.0" encoding="utf-8"?>
<ds:datastoreItem xmlns:ds="http://schemas.openxmlformats.org/officeDocument/2006/customXml" ds:itemID="{2DD8AB98-3314-4A9E-A886-1A1C7DC39739}">
  <ds:schemaRefs>
    <ds:schemaRef ds:uri="ESRI.ArcGIS.Mapping.OfficeIntegration.PowerPointInfo"/>
  </ds:schemaRefs>
</ds:datastoreItem>
</file>

<file path=customXml/itemProps32.xml><?xml version="1.0" encoding="utf-8"?>
<ds:datastoreItem xmlns:ds="http://schemas.openxmlformats.org/officeDocument/2006/customXml" ds:itemID="{9F1F0FD6-3FF0-4B2F-8EEE-84FC95438677}">
  <ds:schemaRefs>
    <ds:schemaRef ds:uri="ESRI.ArcGIS.Mapping.OfficeIntegration.PowerPointInfo"/>
  </ds:schemaRefs>
</ds:datastoreItem>
</file>

<file path=customXml/itemProps33.xml><?xml version="1.0" encoding="utf-8"?>
<ds:datastoreItem xmlns:ds="http://schemas.openxmlformats.org/officeDocument/2006/customXml" ds:itemID="{3AFC4C33-66A5-431A-886A-251F4662250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4.xml><?xml version="1.0" encoding="utf-8"?>
<ds:datastoreItem xmlns:ds="http://schemas.openxmlformats.org/officeDocument/2006/customXml" ds:itemID="{57F9440C-FDC5-4248-965F-EC54375DA363}">
  <ds:schemaRefs>
    <ds:schemaRef ds:uri="ESRI.ArcGIS.Mapping.OfficeIntegration.PowerPointInfo"/>
  </ds:schemaRefs>
</ds:datastoreItem>
</file>

<file path=customXml/itemProps35.xml><?xml version="1.0" encoding="utf-8"?>
<ds:datastoreItem xmlns:ds="http://schemas.openxmlformats.org/officeDocument/2006/customXml" ds:itemID="{77030F12-386F-4216-A5F6-063EFA4BA3B3}">
  <ds:schemaRefs>
    <ds:schemaRef ds:uri="ESRI.ArcGIS.Mapping.OfficeIntegration.PowerPointInfo"/>
  </ds:schemaRefs>
</ds:datastoreItem>
</file>

<file path=customXml/itemProps36.xml><?xml version="1.0" encoding="utf-8"?>
<ds:datastoreItem xmlns:ds="http://schemas.openxmlformats.org/officeDocument/2006/customXml" ds:itemID="{8F35ABEB-E999-4139-8D19-1A15B85AB143}">
  <ds:schemaRefs>
    <ds:schemaRef ds:uri="ESRI.ArcGIS.Mapping.OfficeIntegration.PowerPointInfo"/>
  </ds:schemaRefs>
</ds:datastoreItem>
</file>

<file path=customXml/itemProps37.xml><?xml version="1.0" encoding="utf-8"?>
<ds:datastoreItem xmlns:ds="http://schemas.openxmlformats.org/officeDocument/2006/customXml" ds:itemID="{420B94D5-A117-46C1-8277-20B460993586}">
  <ds:schemaRefs>
    <ds:schemaRef ds:uri="ESRI.ArcGIS.Mapping.OfficeIntegration.PowerPointInfo"/>
  </ds:schemaRefs>
</ds:datastoreItem>
</file>

<file path=customXml/itemProps38.xml><?xml version="1.0" encoding="utf-8"?>
<ds:datastoreItem xmlns:ds="http://schemas.openxmlformats.org/officeDocument/2006/customXml" ds:itemID="{017FA9EE-E806-4660-9F21-C3F06F6258C8}">
  <ds:schemaRefs>
    <ds:schemaRef ds:uri="ESRI.ArcGIS.Mapping.OfficeIntegration.PowerPointInfo"/>
  </ds:schemaRefs>
</ds:datastoreItem>
</file>

<file path=customXml/itemProps39.xml><?xml version="1.0" encoding="utf-8"?>
<ds:datastoreItem xmlns:ds="http://schemas.openxmlformats.org/officeDocument/2006/customXml" ds:itemID="{D868CE57-23C4-4D5F-90B5-CA5D129E98BA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59681B4B-5A58-42AE-B13B-563EF0EA804F}">
  <ds:schemaRefs>
    <ds:schemaRef ds:uri="ESRI.ArcGIS.Mapping.OfficeIntegration.PowerPointInfo"/>
  </ds:schemaRefs>
</ds:datastoreItem>
</file>

<file path=customXml/itemProps40.xml><?xml version="1.0" encoding="utf-8"?>
<ds:datastoreItem xmlns:ds="http://schemas.openxmlformats.org/officeDocument/2006/customXml" ds:itemID="{FEFC4758-23AC-4675-9523-FFD826D53572}">
  <ds:schemaRefs>
    <ds:schemaRef ds:uri="ESRI.ArcGIS.Mapping.OfficeIntegration.PowerPointInfo"/>
  </ds:schemaRefs>
</ds:datastoreItem>
</file>

<file path=customXml/itemProps41.xml><?xml version="1.0" encoding="utf-8"?>
<ds:datastoreItem xmlns:ds="http://schemas.openxmlformats.org/officeDocument/2006/customXml" ds:itemID="{1DDE1B9F-DECD-4E67-AE63-E246BF1550E8}">
  <ds:schemaRefs>
    <ds:schemaRef ds:uri="ESRI.ArcGIS.Mapping.OfficeIntegration.PowerPointInfo"/>
  </ds:schemaRefs>
</ds:datastoreItem>
</file>

<file path=customXml/itemProps42.xml><?xml version="1.0" encoding="utf-8"?>
<ds:datastoreItem xmlns:ds="http://schemas.openxmlformats.org/officeDocument/2006/customXml" ds:itemID="{04F6137C-EFE0-427E-A6AF-E4035B1AA5D9}">
  <ds:schemaRefs>
    <ds:schemaRef ds:uri="ESRI.ArcGIS.Mapping.OfficeIntegration.PowerPointInfo"/>
  </ds:schemaRefs>
</ds:datastoreItem>
</file>

<file path=customXml/itemProps43.xml><?xml version="1.0" encoding="utf-8"?>
<ds:datastoreItem xmlns:ds="http://schemas.openxmlformats.org/officeDocument/2006/customXml" ds:itemID="{ED7F96D5-8099-4649-BC38-71E08183D222}">
  <ds:schemaRefs>
    <ds:schemaRef ds:uri="ESRI.ArcGIS.Mapping.OfficeIntegration.PowerPointInfo"/>
  </ds:schemaRefs>
</ds:datastoreItem>
</file>

<file path=customXml/itemProps44.xml><?xml version="1.0" encoding="utf-8"?>
<ds:datastoreItem xmlns:ds="http://schemas.openxmlformats.org/officeDocument/2006/customXml" ds:itemID="{4CE436A2-9578-4F3A-B749-D65499DADDC4}">
  <ds:schemaRefs>
    <ds:schemaRef ds:uri="ESRI.ArcGIS.Mapping.OfficeIntegration.PowerPointInfo"/>
  </ds:schemaRefs>
</ds:datastoreItem>
</file>

<file path=customXml/itemProps45.xml><?xml version="1.0" encoding="utf-8"?>
<ds:datastoreItem xmlns:ds="http://schemas.openxmlformats.org/officeDocument/2006/customXml" ds:itemID="{E506E8C4-77DE-41D9-8AB2-18ABF3175848}">
  <ds:schemaRefs>
    <ds:schemaRef ds:uri="ESRI.ArcGIS.Mapping.OfficeIntegration.PowerPointInfo"/>
  </ds:schemaRefs>
</ds:datastoreItem>
</file>

<file path=customXml/itemProps46.xml><?xml version="1.0" encoding="utf-8"?>
<ds:datastoreItem xmlns:ds="http://schemas.openxmlformats.org/officeDocument/2006/customXml" ds:itemID="{6FA05F6E-FE30-4F72-A61F-AED1943B8E15}">
  <ds:schemaRefs>
    <ds:schemaRef ds:uri="ESRI.ArcGIS.Mapping.OfficeIntegration.PowerPointInfo"/>
  </ds:schemaRefs>
</ds:datastoreItem>
</file>

<file path=customXml/itemProps47.xml><?xml version="1.0" encoding="utf-8"?>
<ds:datastoreItem xmlns:ds="http://schemas.openxmlformats.org/officeDocument/2006/customXml" ds:itemID="{CEC2C90C-D6D6-4D0C-8F8F-C67E86A41EF9}">
  <ds:schemaRefs>
    <ds:schemaRef ds:uri="ESRI.ArcGIS.Mapping.OfficeIntegration.PowerPointInfo"/>
  </ds:schemaRefs>
</ds:datastoreItem>
</file>

<file path=customXml/itemProps48.xml><?xml version="1.0" encoding="utf-8"?>
<ds:datastoreItem xmlns:ds="http://schemas.openxmlformats.org/officeDocument/2006/customXml" ds:itemID="{8AF2713B-396B-4963-A215-AF473815A48B}">
  <ds:schemaRefs>
    <ds:schemaRef ds:uri="ESRI.ArcGIS.Mapping.OfficeIntegration.PowerPointInfo"/>
  </ds:schemaRefs>
</ds:datastoreItem>
</file>

<file path=customXml/itemProps49.xml><?xml version="1.0" encoding="utf-8"?>
<ds:datastoreItem xmlns:ds="http://schemas.openxmlformats.org/officeDocument/2006/customXml" ds:itemID="{09ED7DDB-B1F7-4BD9-93E9-614EDED20A86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30A742BE-F293-4174-9EA3-A53395A7071A}">
  <ds:schemaRefs>
    <ds:schemaRef ds:uri="ESRI.ArcGIS.Mapping.OfficeIntegration.PowerPointInfo"/>
  </ds:schemaRefs>
</ds:datastoreItem>
</file>

<file path=customXml/itemProps50.xml><?xml version="1.0" encoding="utf-8"?>
<ds:datastoreItem xmlns:ds="http://schemas.openxmlformats.org/officeDocument/2006/customXml" ds:itemID="{76532203-133D-465B-8AED-3E74F745FCC7}">
  <ds:schemaRefs>
    <ds:schemaRef ds:uri="ESRI.ArcGIS.Mapping.OfficeIntegration.PowerPointInfo"/>
  </ds:schemaRefs>
</ds:datastoreItem>
</file>

<file path=customXml/itemProps51.xml><?xml version="1.0" encoding="utf-8"?>
<ds:datastoreItem xmlns:ds="http://schemas.openxmlformats.org/officeDocument/2006/customXml" ds:itemID="{83D738F7-8F2C-47CF-BE2F-EAE148942811}">
  <ds:schemaRefs>
    <ds:schemaRef ds:uri="ESRI.ArcGIS.Mapping.OfficeIntegration.PowerPointInfo"/>
  </ds:schemaRefs>
</ds:datastoreItem>
</file>

<file path=customXml/itemProps52.xml><?xml version="1.0" encoding="utf-8"?>
<ds:datastoreItem xmlns:ds="http://schemas.openxmlformats.org/officeDocument/2006/customXml" ds:itemID="{CFBA596F-1270-400E-B3C9-EE237B009C7F}">
  <ds:schemaRefs>
    <ds:schemaRef ds:uri="ESRI.ArcGIS.Mapping.OfficeIntegration.PowerPointInfo"/>
  </ds:schemaRefs>
</ds:datastoreItem>
</file>

<file path=customXml/itemProps53.xml><?xml version="1.0" encoding="utf-8"?>
<ds:datastoreItem xmlns:ds="http://schemas.openxmlformats.org/officeDocument/2006/customXml" ds:itemID="{87789407-412D-45E7-9306-A99E8CFB0C24}">
  <ds:schemaRefs>
    <ds:schemaRef ds:uri="ESRI.ArcGIS.Mapping.OfficeIntegration.PowerPointInfo"/>
  </ds:schemaRefs>
</ds:datastoreItem>
</file>

<file path=customXml/itemProps54.xml><?xml version="1.0" encoding="utf-8"?>
<ds:datastoreItem xmlns:ds="http://schemas.openxmlformats.org/officeDocument/2006/customXml" ds:itemID="{48E45E81-D923-4261-85F5-EBD6AB4A5339}">
  <ds:schemaRefs>
    <ds:schemaRef ds:uri="ESRI.ArcGIS.Mapping.OfficeIntegration.PowerPointInfo"/>
  </ds:schemaRefs>
</ds:datastoreItem>
</file>

<file path=customXml/itemProps55.xml><?xml version="1.0" encoding="utf-8"?>
<ds:datastoreItem xmlns:ds="http://schemas.openxmlformats.org/officeDocument/2006/customXml" ds:itemID="{BBF3369F-2EE4-49D6-9DCB-7E6843DC0858}">
  <ds:schemaRefs>
    <ds:schemaRef ds:uri="ESRI.ArcGIS.Mapping.OfficeIntegration.PowerPointInfo"/>
  </ds:schemaRefs>
</ds:datastoreItem>
</file>

<file path=customXml/itemProps56.xml><?xml version="1.0" encoding="utf-8"?>
<ds:datastoreItem xmlns:ds="http://schemas.openxmlformats.org/officeDocument/2006/customXml" ds:itemID="{6EE7128C-6E52-4750-A0FE-C641E5804801}">
  <ds:schemaRefs>
    <ds:schemaRef ds:uri="ESRI.ArcGIS.Mapping.OfficeIntegration.PowerPointInfo"/>
  </ds:schemaRefs>
</ds:datastoreItem>
</file>

<file path=customXml/itemProps57.xml><?xml version="1.0" encoding="utf-8"?>
<ds:datastoreItem xmlns:ds="http://schemas.openxmlformats.org/officeDocument/2006/customXml" ds:itemID="{FA8604AB-3B2D-4AF8-951B-0658B9A2ED7B}">
  <ds:schemaRefs>
    <ds:schemaRef ds:uri="ESRI.ArcGIS.Mapping.OfficeIntegration.PowerPointInfo"/>
  </ds:schemaRefs>
</ds:datastoreItem>
</file>

<file path=customXml/itemProps58.xml><?xml version="1.0" encoding="utf-8"?>
<ds:datastoreItem xmlns:ds="http://schemas.openxmlformats.org/officeDocument/2006/customXml" ds:itemID="{51A0757F-A7DB-480B-8F78-9AF985D231D5}">
  <ds:schemaRefs>
    <ds:schemaRef ds:uri="ESRI.ArcGIS.Mapping.OfficeIntegration.PowerPointInfo"/>
  </ds:schemaRefs>
</ds:datastoreItem>
</file>

<file path=customXml/itemProps59.xml><?xml version="1.0" encoding="utf-8"?>
<ds:datastoreItem xmlns:ds="http://schemas.openxmlformats.org/officeDocument/2006/customXml" ds:itemID="{72571B5B-CA77-40AD-9F20-58E47A066B6C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B2FD3B97-C8EC-4855-ACF6-DA7B88845276}">
  <ds:schemaRefs>
    <ds:schemaRef ds:uri="ESRI.ArcGIS.Mapping.OfficeIntegration.PowerPointInfo"/>
  </ds:schemaRefs>
</ds:datastoreItem>
</file>

<file path=customXml/itemProps60.xml><?xml version="1.0" encoding="utf-8"?>
<ds:datastoreItem xmlns:ds="http://schemas.openxmlformats.org/officeDocument/2006/customXml" ds:itemID="{7697B622-D1BC-4339-81C2-D19F5A01C76D}">
  <ds:schemaRefs>
    <ds:schemaRef ds:uri="ESRI.ArcGIS.Mapping.OfficeIntegration.PowerPointInfo"/>
  </ds:schemaRefs>
</ds:datastoreItem>
</file>

<file path=customXml/itemProps61.xml><?xml version="1.0" encoding="utf-8"?>
<ds:datastoreItem xmlns:ds="http://schemas.openxmlformats.org/officeDocument/2006/customXml" ds:itemID="{C54A87FB-1C15-4D5B-B0D6-6B33713CE1CF}">
  <ds:schemaRefs>
    <ds:schemaRef ds:uri="ESRI.ArcGIS.Mapping.OfficeIntegration.PowerPointInfo"/>
  </ds:schemaRefs>
</ds:datastoreItem>
</file>

<file path=customXml/itemProps62.xml><?xml version="1.0" encoding="utf-8"?>
<ds:datastoreItem xmlns:ds="http://schemas.openxmlformats.org/officeDocument/2006/customXml" ds:itemID="{475A5413-238F-4E78-8086-E1E64780AD2E}">
  <ds:schemaRefs>
    <ds:schemaRef ds:uri="ESRI.ArcGIS.Mapping.OfficeIntegration.PowerPointInfo"/>
  </ds:schemaRefs>
</ds:datastoreItem>
</file>

<file path=customXml/itemProps63.xml><?xml version="1.0" encoding="utf-8"?>
<ds:datastoreItem xmlns:ds="http://schemas.openxmlformats.org/officeDocument/2006/customXml" ds:itemID="{4A88998D-220A-4E3B-9C95-FDDEEA0D0D1C}">
  <ds:schemaRefs>
    <ds:schemaRef ds:uri="ESRI.ArcGIS.Mapping.OfficeIntegration.PowerPointInfo"/>
  </ds:schemaRefs>
</ds:datastoreItem>
</file>

<file path=customXml/itemProps64.xml><?xml version="1.0" encoding="utf-8"?>
<ds:datastoreItem xmlns:ds="http://schemas.openxmlformats.org/officeDocument/2006/customXml" ds:itemID="{1DF70F2B-C7B1-4871-92D5-79D8771C867F}">
  <ds:schemaRefs>
    <ds:schemaRef ds:uri="ESRI.ArcGIS.Mapping.OfficeIntegration.PowerPointInfo"/>
  </ds:schemaRefs>
</ds:datastoreItem>
</file>

<file path=customXml/itemProps65.xml><?xml version="1.0" encoding="utf-8"?>
<ds:datastoreItem xmlns:ds="http://schemas.openxmlformats.org/officeDocument/2006/customXml" ds:itemID="{DED4A61B-D1C1-4182-B0B6-D062451630F8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94464B09-798B-4CB2-9B5F-81BF6DB235B7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A518219B-DAAD-471D-89B1-5F502F965C52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89F165DC-4631-4CBC-9539-0B9AEC774A7E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TS010073846</Template>
  <TotalTime>0</TotalTime>
  <Words>743</Words>
  <Application>Microsoft Office PowerPoint</Application>
  <PresentationFormat>Ekran Gösterisi (4:3)</PresentationFormat>
  <Paragraphs>162</Paragraphs>
  <Slides>11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MS PGothic</vt:lpstr>
      <vt:lpstr>Arial</vt:lpstr>
      <vt:lpstr>Calibri</vt:lpstr>
      <vt:lpstr>Corbel</vt:lpstr>
      <vt:lpstr>Thoma</vt:lpstr>
      <vt:lpstr>Custom Theme</vt:lpstr>
      <vt:lpstr>Kartografya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2015-02-19T13:54:52Z</dcterms:created>
  <dcterms:modified xsi:type="dcterms:W3CDTF">2015-03-02T11:05:49Z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TC100738469990</vt:lpwstr>
  </property>
</Properties>
</file>