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66"/>
  </p:sldMasterIdLst>
  <p:notesMasterIdLst>
    <p:notesMasterId r:id="rId78"/>
  </p:notesMasterIdLst>
  <p:handoutMasterIdLst>
    <p:handoutMasterId r:id="rId79"/>
  </p:handoutMasterIdLst>
  <p:sldIdLst>
    <p:sldId id="256" r:id="rId67"/>
    <p:sldId id="266" r:id="rId68"/>
    <p:sldId id="260" r:id="rId69"/>
    <p:sldId id="261" r:id="rId70"/>
    <p:sldId id="262" r:id="rId71"/>
    <p:sldId id="263" r:id="rId72"/>
    <p:sldId id="264" r:id="rId73"/>
    <p:sldId id="257" r:id="rId74"/>
    <p:sldId id="258" r:id="rId75"/>
    <p:sldId id="265" r:id="rId76"/>
    <p:sldId id="25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4" autoAdjust="0"/>
    <p:restoredTop sz="86410"/>
  </p:normalViewPr>
  <p:slideViewPr>
    <p:cSldViewPr>
      <p:cViewPr varScale="1">
        <p:scale>
          <a:sx n="81" d="100"/>
          <a:sy n="81" d="100"/>
        </p:scale>
        <p:origin x="1627" y="67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slide" Target="slides/slide2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8.xml"/><Relationship Id="rId79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theme" Target="theme/theme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slide" Target="slides/slide3.xml"/><Relationship Id="rId77" Type="http://schemas.openxmlformats.org/officeDocument/2006/relationships/slide" Target="slides/slide1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6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slide" Target="slides/slide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" Target="slides/slide4.xml"/><Relationship Id="rId75" Type="http://schemas.openxmlformats.org/officeDocument/2006/relationships/slide" Target="slides/slide9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7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10.xml"/><Relationship Id="rId7" Type="http://schemas.openxmlformats.org/officeDocument/2006/relationships/customXml" Target="../customXml/item7.xml"/><Relationship Id="rId71" Type="http://schemas.openxmlformats.org/officeDocument/2006/relationships/slide" Target="slides/slide5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3/2/2015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5473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3/2/2015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0701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263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8179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637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68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202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2 Sütunlu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3/2/2015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bookofjoe.typepad.com/.shared/image.html?/photos/uncategorized/2008/04/10/2ftftyfytf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24" Type="http://schemas.openxmlformats.org/officeDocument/2006/relationships/image" Target="../media/image58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Harita </a:t>
            </a:r>
            <a:r>
              <a:rPr lang="tr-TR" dirty="0" smtClean="0"/>
              <a:t>Tarihi</a:t>
            </a:r>
          </a:p>
          <a:p>
            <a:r>
              <a:rPr lang="tr-TR" dirty="0" smtClean="0"/>
              <a:t>Yrd. Doç. Dr. Erkan Yılmaz</a:t>
            </a:r>
            <a:endParaRPr lang="tr-TR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Kartografya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Düz Bağlayıcı 3"/>
          <p:cNvCxnSpPr/>
          <p:nvPr/>
        </p:nvCxnSpPr>
        <p:spPr>
          <a:xfrm flipV="1">
            <a:off x="395536" y="258647"/>
            <a:ext cx="8599508" cy="2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Düz Bağlayıcı 4"/>
          <p:cNvCxnSpPr/>
          <p:nvPr/>
        </p:nvCxnSpPr>
        <p:spPr>
          <a:xfrm>
            <a:off x="395536" y="44624"/>
            <a:ext cx="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Düz Bağlayıcı 5"/>
          <p:cNvCxnSpPr/>
          <p:nvPr/>
        </p:nvCxnSpPr>
        <p:spPr>
          <a:xfrm>
            <a:off x="9022119" y="44624"/>
            <a:ext cx="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51391" y="42590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1492</a:t>
            </a:r>
            <a:endParaRPr lang="tr-TR" sz="1200" b="1" dirty="0">
              <a:latin typeface="Thoma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8633101" y="469741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1630</a:t>
            </a:r>
            <a:endParaRPr lang="tr-TR" sz="1200" b="1" dirty="0">
              <a:latin typeface="Thoma"/>
            </a:endParaRPr>
          </a:p>
        </p:txBody>
      </p:sp>
      <p:sp>
        <p:nvSpPr>
          <p:cNvPr id="9" name="Dikdörtgen 8"/>
          <p:cNvSpPr/>
          <p:nvPr/>
        </p:nvSpPr>
        <p:spPr>
          <a:xfrm rot="16200000">
            <a:off x="-421405" y="1302902"/>
            <a:ext cx="2448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Juan de la </a:t>
            </a: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Cosa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Haritası</a:t>
            </a: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(1500)</a:t>
            </a:r>
            <a:endParaRPr lang="es-ES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 rot="16200000">
            <a:off x="2573" y="1258839"/>
            <a:ext cx="2319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Cantino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Dünya Haritası(1502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 rot="16200000">
            <a:off x="559070" y="1027268"/>
            <a:ext cx="1882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Caverio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 (1505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 rot="16200000">
            <a:off x="653301" y="1292103"/>
            <a:ext cx="2343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Ruysch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Dünya Haritası (1507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 rot="16200000">
            <a:off x="244244" y="1618362"/>
            <a:ext cx="3703255" cy="27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  <a:latin typeface="Arial" panose="020B0604020202020204" pitchFamily="34" charset="0"/>
              </a:rPr>
              <a:t>Waldseemüller 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ve</a:t>
            </a:r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Ringmann</a:t>
            </a:r>
            <a:r>
              <a:rPr lang="de-DE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Haritası</a:t>
            </a:r>
            <a:r>
              <a:rPr lang="de-DE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de-DE" sz="1200" b="1" dirty="0">
                <a:solidFill>
                  <a:srgbClr val="FF0000"/>
                </a:solidFill>
                <a:latin typeface="Arial" panose="020B0604020202020204" pitchFamily="34" charset="0"/>
              </a:rPr>
              <a:t>(1507)</a:t>
            </a:r>
            <a:endParaRPr lang="de-DE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 rot="16200000">
            <a:off x="1434886" y="1052049"/>
            <a:ext cx="1891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Piri Reis 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Haritası </a:t>
            </a:r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(1513)</a:t>
            </a:r>
            <a:endParaRPr lang="tr-TR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ikdörtgen 14"/>
          <p:cNvSpPr/>
          <p:nvPr/>
        </p:nvSpPr>
        <p:spPr>
          <a:xfrm rot="16200000">
            <a:off x="1921558" y="1258838"/>
            <a:ext cx="2244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Pietro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Coppo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(1520)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 rot="16200000">
            <a:off x="2520555" y="1280477"/>
            <a:ext cx="2287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Diogo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Ribeiro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(1527)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 rot="16200000">
            <a:off x="4040872" y="1357689"/>
            <a:ext cx="2436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Mercator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Dünya Haritası (1569)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Dikdörtgen 17"/>
          <p:cNvSpPr/>
          <p:nvPr/>
        </p:nvSpPr>
        <p:spPr>
          <a:xfrm rot="16200000">
            <a:off x="4154846" y="2052034"/>
            <a:ext cx="4254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Theatrum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Orbis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Terrarum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"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Abraham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Ortelius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(1570)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 rot="16200000">
            <a:off x="6060399" y="2381100"/>
            <a:ext cx="4918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"Nova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Totius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Terrarum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Orbis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Tabula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"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Hendrik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Hondius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(1630)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://upload.wikimedia.org/wikipedia/commons/thumb/b/b5/1500_map_by_Juan_de_la_Cosa-North_up.jpg/1920px-1500_map_by_Juan_de_la_Cosa-North_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" y="3969468"/>
            <a:ext cx="5170957" cy="28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f/fc/Cantino_Plani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9" y="3981759"/>
            <a:ext cx="6096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4/45/Caverio_map_medium_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9058"/>
            <a:ext cx="5334296" cy="28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4/47/Ruysch_m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87" y="2750982"/>
            <a:ext cx="5530513" cy="40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commons/thumb/c/c0/Waldseemuller_map_2.jpg/1920px-Waldseemuller_map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39" y="3022423"/>
            <a:ext cx="6841412" cy="37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upload.wikimedia.org/wikipedia/commons/thumb/7/70/Piri_reis_world_map_01.jpg/800px-Piri_reis_world_map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70" y="591775"/>
            <a:ext cx="4444223" cy="62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upload.wikimedia.org/wikipedia/commons/thumb/b/b5/PietroCoppo.jpg/1920px-PietroCopp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61" y="2844347"/>
            <a:ext cx="5374416" cy="399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upload.wikimedia.org/wikipedia/commons/f/f9/Worldmap_1529-Ribero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58" y="2999312"/>
            <a:ext cx="6666793" cy="3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upload.wikimedia.org/wikipedia/commons/b/b2/Mercator_156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78" y="2935068"/>
            <a:ext cx="6114400" cy="389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upload.wikimedia.org/wikipedia/commons/thumb/e/e2/OrteliusWorldMap1570.jpg/1920px-OrteliusWorldMap15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9" y="3753578"/>
            <a:ext cx="4551188" cy="31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upload.wikimedia.org/wikipedia/commons/thumb/b/b5/Nova_totius_Terrarum_Orbis_geographica_ac_hydrographica_tabula_%28Hendrik_Hondius%29_balanced.jpg/1920px-Nova_totius_Terrarum_Orbis_geographica_ac_hydrographica_tabula_%28Hendrik_Hondius%29_balance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74" y="3732847"/>
            <a:ext cx="4468816" cy="313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etin kutusu 29"/>
          <p:cNvSpPr txBox="1"/>
          <p:nvPr/>
        </p:nvSpPr>
        <p:spPr>
          <a:xfrm>
            <a:off x="5686444" y="2953169"/>
            <a:ext cx="25202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err="1" smtClean="0">
                <a:latin typeface="Thoma"/>
              </a:rPr>
              <a:t>Batlamyus</a:t>
            </a:r>
            <a:endParaRPr lang="tr-TR" sz="1200" b="1" dirty="0">
              <a:latin typeface="Thoma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947454" y="4003636"/>
            <a:ext cx="49666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MODERN</a:t>
            </a:r>
          </a:p>
          <a:p>
            <a:pPr algn="ctr"/>
            <a:r>
              <a:rPr lang="tr-T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KARTOGRAFYA</a:t>
            </a:r>
            <a:endParaRPr lang="tr-TR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8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1"/>
      <p:bldP spid="15" grpId="0"/>
      <p:bldP spid="16" grpId="0"/>
      <p:bldP spid="17" grpId="0"/>
      <p:bldP spid="18" grpId="0"/>
      <p:bldP spid="19" grpId="0"/>
      <p:bldP spid="30" grpId="0" animBg="1"/>
      <p:bldP spid="30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60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onsmaps.com/images18/oldmammothtuskmap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98" y="2367266"/>
            <a:ext cx="703950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iologus.eu/2012/UR%20104%20%20Pavl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98" y="4869160"/>
            <a:ext cx="7039502" cy="17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2360" y="80781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Pavlov</a:t>
            </a:r>
            <a:r>
              <a:rPr lang="tr-TR" b="1" dirty="0" smtClean="0"/>
              <a:t> Haritası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35098" y="1442571"/>
            <a:ext cx="14061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Çek Cumhuriyeti</a:t>
            </a:r>
          </a:p>
          <a:p>
            <a:endParaRPr lang="tr-TR" sz="1200" b="1" dirty="0" smtClean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25000</a:t>
            </a:r>
          </a:p>
          <a:p>
            <a:endParaRPr lang="tr-TR" sz="1200" b="1" dirty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Dağlar</a:t>
            </a:r>
          </a:p>
          <a:p>
            <a:r>
              <a:rPr lang="tr-TR" sz="1200" b="1" dirty="0" smtClean="0">
                <a:latin typeface="Thoma"/>
              </a:rPr>
              <a:t>Akarsular</a:t>
            </a:r>
          </a:p>
          <a:p>
            <a:r>
              <a:rPr lang="tr-TR" sz="1200" b="1" dirty="0" smtClean="0">
                <a:latin typeface="Thoma"/>
              </a:rPr>
              <a:t>Vadiler</a:t>
            </a:r>
            <a:endParaRPr lang="tr-TR" sz="1200" b="1" dirty="0">
              <a:latin typeface="Thoma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33530" y="499111"/>
            <a:ext cx="3674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>
                <a:solidFill>
                  <a:srgbClr val="0070C0"/>
                </a:solidFill>
                <a:latin typeface="Thoma"/>
              </a:rPr>
              <a:t>http://www.eurekaencyclopedia.com/index.php/Category:Maps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3530" y="766248"/>
            <a:ext cx="2480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>
                <a:solidFill>
                  <a:srgbClr val="0070C0"/>
                </a:solidFill>
                <a:latin typeface="Thoma"/>
              </a:rPr>
              <a:t>http://www.biologus.eu/2012/Pavlov.html</a:t>
            </a:r>
          </a:p>
        </p:txBody>
      </p:sp>
    </p:spTree>
    <p:extLst>
      <p:ext uri="{BB962C8B-B14F-4D97-AF65-F5344CB8AC3E}">
        <p14:creationId xmlns:p14="http://schemas.microsoft.com/office/powerpoint/2010/main" val="354755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i.telegraph.co.uk/multimedia/archive/01457/map2_145722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20" y="4111513"/>
            <a:ext cx="4381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.imgur.com/PsowcEj.jpg%3Cb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3133"/>
          <a:stretch/>
        </p:blipFill>
        <p:spPr bwMode="auto">
          <a:xfrm>
            <a:off x="12360" y="1464179"/>
            <a:ext cx="3851920" cy="25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2835" y="609849"/>
            <a:ext cx="82699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50" dirty="0">
                <a:solidFill>
                  <a:srgbClr val="0070C0"/>
                </a:solidFill>
              </a:rPr>
              <a:t>http://www.telegraph.co.uk/news/worldnews/europe/spain/5978900/Worlds-oldest-map-Spanish-cave-has-landscape-from-14000-years-ago.html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738982" y="1337184"/>
            <a:ext cx="4334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Kuzey İspanya’da, </a:t>
            </a:r>
            <a:r>
              <a:rPr lang="tr-TR" dirty="0" err="1" smtClean="0"/>
              <a:t>Navarra</a:t>
            </a:r>
            <a:r>
              <a:rPr lang="tr-TR" dirty="0" smtClean="0"/>
              <a:t> Bölgesi’nde</a:t>
            </a:r>
          </a:p>
          <a:p>
            <a:r>
              <a:rPr lang="tr-TR" dirty="0" err="1" smtClean="0"/>
              <a:t>Abauntz</a:t>
            </a:r>
            <a:r>
              <a:rPr lang="tr-TR" dirty="0" smtClean="0"/>
              <a:t> Mağarasında 14000 yıl önce</a:t>
            </a:r>
          </a:p>
          <a:p>
            <a:endParaRPr lang="tr-TR" dirty="0"/>
          </a:p>
          <a:p>
            <a:r>
              <a:rPr lang="tr-TR" dirty="0" smtClean="0"/>
              <a:t> 17-18 cm uzunluğunda, 2-3 cm kalınlığında </a:t>
            </a:r>
            <a:r>
              <a:rPr lang="tr-TR" dirty="0"/>
              <a:t>bir taş tablet üzerine</a:t>
            </a:r>
          </a:p>
          <a:p>
            <a:endParaRPr lang="tr-TR" dirty="0" smtClean="0"/>
          </a:p>
          <a:p>
            <a:r>
              <a:rPr lang="tr-TR" dirty="0" smtClean="0"/>
              <a:t>Dağları, akarsu kıvrımlarını</a:t>
            </a:r>
          </a:p>
          <a:p>
            <a:r>
              <a:rPr lang="tr-TR" dirty="0" smtClean="0"/>
              <a:t>Avcılık ve toplayıcılık alanlarını</a:t>
            </a:r>
            <a:endParaRPr lang="tr-TR" dirty="0"/>
          </a:p>
          <a:p>
            <a:endParaRPr lang="tr-TR" dirty="0"/>
          </a:p>
        </p:txBody>
      </p:sp>
      <p:pic>
        <p:nvPicPr>
          <p:cNvPr id="11" name="Picture 7" descr="http://i.telegraph.co.uk/multimedia/archive/01457/map_145722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8" y="4114799"/>
            <a:ext cx="4381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980513" y="4110911"/>
            <a:ext cx="6783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Dağlar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071872" y="4257231"/>
            <a:ext cx="10082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Keçi Figürü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111997" y="4821584"/>
            <a:ext cx="5982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Nehir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3077124" y="5900659"/>
            <a:ext cx="11626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Kırmızı Geyik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0944" y="5317339"/>
            <a:ext cx="7521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Mağara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271233" y="5449148"/>
            <a:ext cx="8413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Sığ Geçit</a:t>
            </a:r>
          </a:p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Köprü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059471" y="4116845"/>
            <a:ext cx="846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Patikalar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7441963" y="5009562"/>
            <a:ext cx="8611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Kıvrımlar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812360" y="5783344"/>
            <a:ext cx="10663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Genç </a:t>
            </a:r>
          </a:p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Boynuzlular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860032" y="5972368"/>
            <a:ext cx="10629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Taşkın Alanı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016131" y="4722578"/>
            <a:ext cx="11587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Mağara Girişi</a:t>
            </a:r>
            <a:endParaRPr lang="tr-TR" sz="1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12360" y="80781"/>
            <a:ext cx="174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Abauntz</a:t>
            </a:r>
            <a:r>
              <a:rPr lang="tr-TR" b="1" dirty="0" smtClean="0"/>
              <a:t> Tableti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973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24" y="3452027"/>
            <a:ext cx="4869628" cy="333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5990"/>
            <a:ext cx="4028009" cy="1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" y="1661155"/>
            <a:ext cx="4028008" cy="137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sp>
        <p:nvSpPr>
          <p:cNvPr id="2" name="Dikdörtgen 1"/>
          <p:cNvSpPr/>
          <p:nvPr/>
        </p:nvSpPr>
        <p:spPr>
          <a:xfrm>
            <a:off x="107504" y="149458"/>
            <a:ext cx="429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b="1" dirty="0" smtClean="0"/>
              <a:t>Çatalhöyük (</a:t>
            </a:r>
            <a:r>
              <a:rPr lang="tr-TR" altLang="tr-TR" b="1" dirty="0" err="1" smtClean="0"/>
              <a:t>Aşıklıhöyük</a:t>
            </a:r>
            <a:r>
              <a:rPr lang="tr-TR" altLang="tr-TR" b="1" dirty="0" smtClean="0"/>
              <a:t> ?) Duvar Haritası</a:t>
            </a:r>
            <a:endParaRPr lang="tr-TR" b="1" dirty="0"/>
          </a:p>
        </p:txBody>
      </p:sp>
      <p:sp>
        <p:nvSpPr>
          <p:cNvPr id="13" name="Dikdörtgen 12"/>
          <p:cNvSpPr/>
          <p:nvPr/>
        </p:nvSpPr>
        <p:spPr>
          <a:xfrm>
            <a:off x="107504" y="564116"/>
            <a:ext cx="65527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err="1">
                <a:solidFill>
                  <a:srgbClr val="0070C0"/>
                </a:solidFill>
                <a:latin typeface="Thoma"/>
              </a:rPr>
              <a:t>Elibüyük</a:t>
            </a:r>
            <a:r>
              <a:rPr lang="tr-TR" sz="1100" dirty="0">
                <a:solidFill>
                  <a:srgbClr val="0070C0"/>
                </a:solidFill>
                <a:latin typeface="Thoma"/>
              </a:rPr>
              <a:t>, Mesut. (2009). </a:t>
            </a:r>
            <a:r>
              <a:rPr lang="tr-TR" sz="1100" i="1" dirty="0">
                <a:solidFill>
                  <a:srgbClr val="0070C0"/>
                </a:solidFill>
                <a:latin typeface="Thoma"/>
              </a:rPr>
              <a:t>Kartografya Dersi Notları</a:t>
            </a:r>
            <a:r>
              <a:rPr lang="tr-TR" sz="1100" dirty="0">
                <a:solidFill>
                  <a:srgbClr val="0070C0"/>
                </a:solidFill>
                <a:latin typeface="Thoma"/>
              </a:rPr>
              <a:t>. Ankara.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4270924" y="1484784"/>
            <a:ext cx="4778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latin typeface="Thoma"/>
                <a:cs typeface="Arial" panose="020B0604020202020204" pitchFamily="34" charset="0"/>
              </a:rPr>
              <a:t>Duvara renkli yapılan harita, 275 cm boyunda</a:t>
            </a:r>
          </a:p>
          <a:p>
            <a:r>
              <a:rPr lang="tr-TR" sz="1400" dirty="0">
                <a:latin typeface="Thoma"/>
                <a:cs typeface="Arial" panose="020B0604020202020204" pitchFamily="34" charset="0"/>
              </a:rPr>
              <a:t>Çatalhöyük Haritası MÖ 6200’de çizilmiştir.</a:t>
            </a:r>
          </a:p>
          <a:p>
            <a:r>
              <a:rPr lang="tr-TR" sz="1400" dirty="0" smtClean="0">
                <a:latin typeface="Thoma"/>
                <a:cs typeface="Arial" panose="020B0604020202020204" pitchFamily="34" charset="0"/>
              </a:rPr>
              <a:t>Haritada, Çatalhöyük ve yerleşme </a:t>
            </a:r>
            <a:r>
              <a:rPr lang="tr-TR" sz="1400" dirty="0">
                <a:latin typeface="Thoma"/>
                <a:cs typeface="Arial" panose="020B0604020202020204" pitchFamily="34" charset="0"/>
              </a:rPr>
              <a:t>yakınında bir yanardağ </a:t>
            </a:r>
            <a:r>
              <a:rPr lang="tr-TR" sz="1400" dirty="0" smtClean="0">
                <a:latin typeface="Thoma"/>
                <a:cs typeface="Arial" panose="020B0604020202020204" pitchFamily="34" charset="0"/>
              </a:rPr>
              <a:t>gösterilmiştir.</a:t>
            </a:r>
            <a:endParaRPr lang="tr-TR" sz="1400" dirty="0">
              <a:latin typeface="Thoma"/>
              <a:cs typeface="Arial" panose="020B0604020202020204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270924" y="2913283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>
                <a:latin typeface="Thoma"/>
              </a:rPr>
              <a:t>Anadolu Medeniyetler Müzesi</a:t>
            </a:r>
            <a:endParaRPr lang="tr-TR" sz="1400" dirty="0">
              <a:latin typeface="Thoma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0224" y="784988"/>
            <a:ext cx="67635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tr-TR" sz="1000" dirty="0">
                <a:solidFill>
                  <a:srgbClr val="0070C0"/>
                </a:solidFill>
                <a:latin typeface="Thoma"/>
                <a:cs typeface="Arial" panose="020B0604020202020204" pitchFamily="34" charset="0"/>
              </a:rPr>
              <a:t>www.henry-davis.com/MAPS/AncientWebPages/AncientL.html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6"/>
          <a:stretch/>
        </p:blipFill>
        <p:spPr>
          <a:xfrm>
            <a:off x="120224" y="4621265"/>
            <a:ext cx="4028008" cy="21238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7"/>
          <a:srcRect l="30313" t="9400" r="12201" b="13601"/>
          <a:stretch/>
        </p:blipFill>
        <p:spPr>
          <a:xfrm>
            <a:off x="87809" y="1258759"/>
            <a:ext cx="3852428" cy="290251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8"/>
          <a:srcRect l="40156" t="18500" r="16532" b="20600"/>
          <a:stretch/>
        </p:blipFill>
        <p:spPr>
          <a:xfrm>
            <a:off x="4148232" y="2852617"/>
            <a:ext cx="4971318" cy="393186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9"/>
          <a:srcRect l="34644" t="10800" r="10625" b="22701"/>
          <a:stretch/>
        </p:blipFill>
        <p:spPr>
          <a:xfrm>
            <a:off x="87809" y="4194775"/>
            <a:ext cx="3852428" cy="2632954"/>
          </a:xfrm>
          <a:prstGeom prst="rect">
            <a:avLst/>
          </a:prstGeom>
        </p:spPr>
      </p:pic>
      <p:sp>
        <p:nvSpPr>
          <p:cNvPr id="11" name="İkizkenar Üçgen 10"/>
          <p:cNvSpPr/>
          <p:nvPr/>
        </p:nvSpPr>
        <p:spPr>
          <a:xfrm rot="19800000">
            <a:off x="5270512" y="4565707"/>
            <a:ext cx="411589" cy="6923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İkizkenar Üçgen 15"/>
          <p:cNvSpPr/>
          <p:nvPr/>
        </p:nvSpPr>
        <p:spPr>
          <a:xfrm rot="2700000">
            <a:off x="6634754" y="3493299"/>
            <a:ext cx="376159" cy="62147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3" grpId="0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17" y="3756851"/>
            <a:ext cx="2674336" cy="30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20319" y="1356218"/>
            <a:ext cx="480834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8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tr-TR" altLang="tr-TR" sz="1400" dirty="0" smtClean="0"/>
              <a:t>Tablet üzerindeki harita, </a:t>
            </a:r>
            <a:r>
              <a:rPr lang="tr-TR" altLang="tr-TR" sz="1400" dirty="0"/>
              <a:t>Irak’ın </a:t>
            </a:r>
            <a:r>
              <a:rPr lang="tr-TR" altLang="tr-TR" sz="1400" dirty="0" smtClean="0"/>
              <a:t>kuzeyinde Kerkük </a:t>
            </a:r>
            <a:r>
              <a:rPr lang="tr-TR" altLang="tr-TR" sz="1400" dirty="0"/>
              <a:t>yakınındaki </a:t>
            </a:r>
            <a:r>
              <a:rPr lang="tr-TR" altLang="tr-TR" sz="1400" dirty="0" err="1"/>
              <a:t>Nuzi’de</a:t>
            </a:r>
            <a:r>
              <a:rPr lang="tr-TR" altLang="tr-TR" sz="1400" dirty="0"/>
              <a:t> (Yorgan Tepe) </a:t>
            </a:r>
            <a:r>
              <a:rPr lang="tr-TR" altLang="tr-TR" sz="1400" dirty="0" smtClean="0"/>
              <a:t>bulunmuştur</a:t>
            </a:r>
            <a:r>
              <a:rPr lang="tr-TR" altLang="tr-TR" sz="1400" dirty="0"/>
              <a:t> </a:t>
            </a:r>
            <a:r>
              <a:rPr lang="tr-TR" altLang="tr-TR" sz="1400" dirty="0" smtClean="0"/>
              <a:t>(</a:t>
            </a:r>
            <a:r>
              <a:rPr lang="tr-TR" altLang="tr-TR" sz="1400" dirty="0" err="1" smtClean="0"/>
              <a:t>Raisz</a:t>
            </a:r>
            <a:r>
              <a:rPr lang="tr-TR" altLang="tr-TR" sz="1400" dirty="0" smtClean="0"/>
              <a:t>, 1962). MÖ 2300? Yılına tarihlenmiştir.</a:t>
            </a:r>
            <a:endParaRPr lang="tr-TR" altLang="tr-TR" sz="1400" dirty="0"/>
          </a:p>
          <a:p>
            <a:pPr algn="just"/>
            <a:r>
              <a:rPr lang="tr-TR" altLang="tr-TR" sz="1400" dirty="0" smtClean="0"/>
              <a:t>Haritada </a:t>
            </a:r>
            <a:r>
              <a:rPr lang="tr-TR" altLang="tr-TR" sz="1400" dirty="0"/>
              <a:t>dağlar ve ırmaklar görülmektedir. Çeşitli kaynaklarda ırmağın Fırat olduğu belirtilir. Ancak haritanın bulunduğu yer dikkate alındığında ırmağın Dicle ve Küçük </a:t>
            </a:r>
            <a:r>
              <a:rPr lang="tr-TR" altLang="tr-TR" sz="1400" dirty="0" err="1"/>
              <a:t>Zap</a:t>
            </a:r>
            <a:r>
              <a:rPr lang="tr-TR" altLang="tr-TR" sz="1400" dirty="0"/>
              <a:t> olması </a:t>
            </a:r>
            <a:r>
              <a:rPr lang="tr-TR" altLang="tr-TR" sz="1400" dirty="0" smtClean="0"/>
              <a:t>gerekir</a:t>
            </a:r>
            <a:r>
              <a:rPr lang="tr-TR" altLang="tr-TR" sz="1400" dirty="0"/>
              <a:t> </a:t>
            </a:r>
            <a:r>
              <a:rPr lang="tr-TR" altLang="tr-TR" sz="1400" dirty="0" smtClean="0"/>
              <a:t>(</a:t>
            </a:r>
            <a:r>
              <a:rPr lang="tr-TR" altLang="tr-TR" sz="1400" dirty="0" err="1" smtClean="0"/>
              <a:t>Elibüyük</a:t>
            </a:r>
            <a:r>
              <a:rPr lang="tr-TR" altLang="tr-TR" sz="1400" dirty="0" smtClean="0"/>
              <a:t>, 2009).</a:t>
            </a:r>
            <a:endParaRPr lang="tr-TR" altLang="tr-TR" sz="1400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" y="3756851"/>
            <a:ext cx="3035681" cy="298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51520" y="166518"/>
            <a:ext cx="292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Nuzi</a:t>
            </a:r>
            <a:r>
              <a:rPr lang="tr-TR" b="1" dirty="0" smtClean="0"/>
              <a:t> Tableti –</a:t>
            </a:r>
            <a:r>
              <a:rPr lang="tr-TR" b="1" dirty="0" err="1" smtClean="0"/>
              <a:t>Gasur</a:t>
            </a:r>
            <a:r>
              <a:rPr lang="tr-TR" b="1" dirty="0" smtClean="0"/>
              <a:t> Haritası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85720"/>
            <a:ext cx="3152378" cy="428526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51520" y="692933"/>
            <a:ext cx="36724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  <a:latin typeface="Thoma"/>
              </a:rPr>
              <a:t>https://geographiesofheritage.wordpress.com/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44171" y="908721"/>
            <a:ext cx="4327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70C0"/>
                </a:solidFill>
                <a:latin typeface="Thoma"/>
              </a:rPr>
              <a:t>Raisz</a:t>
            </a:r>
            <a:r>
              <a:rPr lang="en-US" sz="1200" dirty="0">
                <a:solidFill>
                  <a:srgbClr val="0070C0"/>
                </a:solidFill>
                <a:latin typeface="Thoma"/>
              </a:rPr>
              <a:t>, E. (1962). </a:t>
            </a:r>
            <a:r>
              <a:rPr lang="en-US" sz="1200" i="1" dirty="0">
                <a:solidFill>
                  <a:srgbClr val="0070C0"/>
                </a:solidFill>
                <a:latin typeface="Thoma"/>
              </a:rPr>
              <a:t>Principles of cartography</a:t>
            </a:r>
            <a:r>
              <a:rPr lang="en-US" sz="1200" dirty="0">
                <a:solidFill>
                  <a:srgbClr val="0070C0"/>
                </a:solidFill>
                <a:latin typeface="Thoma"/>
              </a:rPr>
              <a:t>: McGraw-Hill.</a:t>
            </a:r>
            <a:endParaRPr lang="tr-TR" sz="1200" dirty="0">
              <a:solidFill>
                <a:srgbClr val="0070C0"/>
              </a:solidFill>
              <a:latin typeface="Thoma"/>
            </a:endParaRPr>
          </a:p>
        </p:txBody>
      </p:sp>
    </p:spTree>
    <p:extLst>
      <p:ext uri="{BB962C8B-B14F-4D97-AF65-F5344CB8AC3E}">
        <p14:creationId xmlns:p14="http://schemas.microsoft.com/office/powerpoint/2010/main" val="1442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ftftyfyt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77" y="1320512"/>
            <a:ext cx="4295323" cy="36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6" y="1309718"/>
            <a:ext cx="4590053" cy="370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105757" y="12259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Nippur</a:t>
            </a:r>
            <a:r>
              <a:rPr lang="tr-TR" b="1" dirty="0" smtClean="0"/>
              <a:t> Haritası</a:t>
            </a:r>
            <a:endParaRPr lang="tr-TR" b="1" dirty="0"/>
          </a:p>
        </p:txBody>
      </p:sp>
      <p:sp>
        <p:nvSpPr>
          <p:cNvPr id="12" name="Dikdörtgen 11"/>
          <p:cNvSpPr/>
          <p:nvPr/>
        </p:nvSpPr>
        <p:spPr>
          <a:xfrm>
            <a:off x="106724" y="719994"/>
            <a:ext cx="22172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http://looklex.com/e.o/nippur.htm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900893" y="5318753"/>
            <a:ext cx="353975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b="1" dirty="0" err="1" smtClean="0">
                <a:solidFill>
                  <a:srgbClr val="000000"/>
                </a:solidFill>
                <a:latin typeface="Thoma"/>
              </a:rPr>
              <a:t>Nippur</a:t>
            </a:r>
            <a:r>
              <a:rPr lang="tr-TR" sz="1400" b="1" dirty="0" smtClean="0">
                <a:solidFill>
                  <a:srgbClr val="000000"/>
                </a:solidFill>
                <a:latin typeface="Thoma"/>
              </a:rPr>
              <a:t> Şehri Planı, Fırat Nehri, Kanallar</a:t>
            </a:r>
          </a:p>
          <a:p>
            <a:endParaRPr lang="tr-TR" sz="1400" b="1" dirty="0" smtClean="0">
              <a:solidFill>
                <a:srgbClr val="000000"/>
              </a:solidFill>
              <a:latin typeface="Thoma"/>
            </a:endParaRPr>
          </a:p>
          <a:p>
            <a:r>
              <a:rPr lang="tr-TR" sz="1400" b="1" dirty="0" smtClean="0">
                <a:solidFill>
                  <a:srgbClr val="000000"/>
                </a:solidFill>
                <a:latin typeface="Thoma"/>
              </a:rPr>
              <a:t>M.Ö. 1500</a:t>
            </a:r>
            <a:endParaRPr lang="tr-TR" sz="1400" b="1" dirty="0">
              <a:solidFill>
                <a:srgbClr val="000000"/>
              </a:solidFill>
              <a:latin typeface="Thoma"/>
            </a:endParaRPr>
          </a:p>
          <a:p>
            <a:endParaRPr lang="tr-TR" sz="1400" b="1" dirty="0" smtClean="0">
              <a:solidFill>
                <a:srgbClr val="000000"/>
              </a:solidFill>
              <a:latin typeface="Thoma"/>
            </a:endParaRPr>
          </a:p>
          <a:p>
            <a:r>
              <a:rPr lang="tr-TR" sz="1400" b="1" dirty="0" smtClean="0">
                <a:solidFill>
                  <a:srgbClr val="000000"/>
                </a:solidFill>
                <a:latin typeface="Thoma"/>
              </a:rPr>
              <a:t>Boyutu 18 </a:t>
            </a:r>
            <a:r>
              <a:rPr lang="tr-TR" sz="1400" b="1" dirty="0">
                <a:solidFill>
                  <a:srgbClr val="000000"/>
                </a:solidFill>
                <a:latin typeface="Thoma"/>
              </a:rPr>
              <a:t>x 21 cm</a:t>
            </a:r>
            <a:endParaRPr lang="tr-TR" sz="1400" b="1" dirty="0">
              <a:latin typeface="Thoma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105206" y="941467"/>
            <a:ext cx="87342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http://cartographic-images.net/Cartographic_Images/101_Mesopotamian_City_Plan,_Nippur.html</a:t>
            </a:r>
          </a:p>
        </p:txBody>
      </p:sp>
    </p:spTree>
    <p:extLst>
      <p:ext uri="{BB962C8B-B14F-4D97-AF65-F5344CB8AC3E}">
        <p14:creationId xmlns:p14="http://schemas.microsoft.com/office/powerpoint/2010/main" val="1248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38" y="4060966"/>
            <a:ext cx="2965251" cy="234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48" y="1469393"/>
            <a:ext cx="3004230" cy="24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upload.wikimedia.org/wikipedia/commons/thumb/b/ba/TurinPapyrus1.jpg/1920px-TurinPapyr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" y="4607644"/>
            <a:ext cx="5867788" cy="23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51520" y="265305"/>
            <a:ext cx="160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Turin</a:t>
            </a:r>
            <a:r>
              <a:rPr lang="tr-TR" b="1" dirty="0" smtClean="0"/>
              <a:t> Papirüsü</a:t>
            </a:r>
            <a:endParaRPr lang="tr-TR" b="1" dirty="0"/>
          </a:p>
        </p:txBody>
      </p:sp>
      <p:sp>
        <p:nvSpPr>
          <p:cNvPr id="9" name="Dikdörtgen 8"/>
          <p:cNvSpPr/>
          <p:nvPr/>
        </p:nvSpPr>
        <p:spPr>
          <a:xfrm>
            <a:off x="251520" y="986244"/>
            <a:ext cx="65527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 err="1">
                <a:solidFill>
                  <a:srgbClr val="0070C0"/>
                </a:solidFill>
                <a:latin typeface="Thoma"/>
              </a:rPr>
              <a:t>Elibüyük</a:t>
            </a:r>
            <a:r>
              <a:rPr lang="tr-TR" sz="1100" dirty="0">
                <a:solidFill>
                  <a:srgbClr val="0070C0"/>
                </a:solidFill>
                <a:latin typeface="Thoma"/>
              </a:rPr>
              <a:t>, Mesut. (2009). </a:t>
            </a:r>
            <a:r>
              <a:rPr lang="tr-TR" sz="1100" i="1" dirty="0">
                <a:solidFill>
                  <a:srgbClr val="0070C0"/>
                </a:solidFill>
                <a:latin typeface="Thoma"/>
              </a:rPr>
              <a:t>Kartografya Dersi Notları</a:t>
            </a:r>
            <a:r>
              <a:rPr lang="tr-TR" sz="1100" dirty="0">
                <a:solidFill>
                  <a:srgbClr val="0070C0"/>
                </a:solidFill>
                <a:latin typeface="Thoma"/>
              </a:rPr>
              <a:t>. Ankara.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74111" y="145150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altLang="tr-TR" sz="1400" dirty="0">
                <a:latin typeface="Thoma"/>
              </a:rPr>
              <a:t>Harita, </a:t>
            </a:r>
            <a:r>
              <a:rPr lang="tr-TR" altLang="tr-TR" sz="1400" dirty="0" smtClean="0">
                <a:latin typeface="Thoma"/>
              </a:rPr>
              <a:t>IV. </a:t>
            </a:r>
            <a:r>
              <a:rPr lang="tr-TR" altLang="tr-TR" sz="1400" dirty="0" err="1">
                <a:latin typeface="Thoma"/>
              </a:rPr>
              <a:t>Ramses</a:t>
            </a:r>
            <a:r>
              <a:rPr lang="tr-TR" altLang="tr-TR" sz="1400" dirty="0">
                <a:latin typeface="Thoma"/>
              </a:rPr>
              <a:t> dönemine aittir. </a:t>
            </a:r>
            <a:r>
              <a:rPr lang="tr-TR" altLang="tr-TR" sz="1400" dirty="0" err="1">
                <a:latin typeface="Thoma"/>
              </a:rPr>
              <a:t>Papirus</a:t>
            </a:r>
            <a:r>
              <a:rPr lang="tr-TR" altLang="tr-TR" sz="1400" dirty="0">
                <a:latin typeface="Thoma"/>
              </a:rPr>
              <a:t> üzerine çizilmiştir.</a:t>
            </a:r>
          </a:p>
          <a:p>
            <a:pPr algn="just"/>
            <a:r>
              <a:rPr lang="tr-TR" altLang="tr-TR" sz="1400" dirty="0" smtClean="0">
                <a:latin typeface="Thoma"/>
              </a:rPr>
              <a:t>M.Ö. 1160 </a:t>
            </a:r>
          </a:p>
          <a:p>
            <a:pPr algn="just"/>
            <a:r>
              <a:rPr lang="tr-TR" altLang="tr-TR" sz="1400" dirty="0" err="1" smtClean="0">
                <a:latin typeface="Thoma"/>
              </a:rPr>
              <a:t>Amennakhte’nın</a:t>
            </a:r>
            <a:r>
              <a:rPr lang="tr-TR" altLang="tr-TR" sz="1400" dirty="0" smtClean="0">
                <a:latin typeface="Thoma"/>
              </a:rPr>
              <a:t> mezarında bulunmuştur.</a:t>
            </a:r>
          </a:p>
          <a:p>
            <a:pPr algn="just"/>
            <a:endParaRPr lang="tr-TR" altLang="tr-TR" sz="1400" dirty="0">
              <a:latin typeface="Thoma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274640" y="14945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Bilinen ilk harita hangisidir?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55730" y="2328669"/>
            <a:ext cx="563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/>
              <a:t>3 parçadan oluşur, </a:t>
            </a:r>
            <a:r>
              <a:rPr lang="pl-PL" sz="1600" dirty="0" smtClean="0"/>
              <a:t>280 </a:t>
            </a:r>
            <a:r>
              <a:rPr lang="pl-PL" sz="1600" dirty="0"/>
              <a:t>cm uzunluğunda </a:t>
            </a:r>
            <a:r>
              <a:rPr lang="tr-TR" sz="1600" dirty="0" smtClean="0"/>
              <a:t>ve</a:t>
            </a:r>
            <a:r>
              <a:rPr lang="pl-PL" sz="1600" dirty="0" smtClean="0"/>
              <a:t> </a:t>
            </a:r>
            <a:r>
              <a:rPr lang="pl-PL" sz="1600" dirty="0"/>
              <a:t>41 </a:t>
            </a:r>
            <a:r>
              <a:rPr lang="pl-PL" sz="1600" dirty="0" smtClean="0"/>
              <a:t>cm</a:t>
            </a:r>
            <a:r>
              <a:rPr lang="tr-TR" sz="1600" dirty="0" smtClean="0"/>
              <a:t> genişliğindedir.</a:t>
            </a:r>
            <a:endParaRPr lang="pl-PL" sz="1600" dirty="0"/>
          </a:p>
          <a:p>
            <a:endParaRPr lang="tr-TR" sz="1600" dirty="0"/>
          </a:p>
        </p:txBody>
      </p:sp>
      <p:pic>
        <p:nvPicPr>
          <p:cNvPr id="1026" name="Picture 2" descr="http://www.eeescience.utoledo.edu/faculty/harrell/egypt/Turin%20Papyrus/Harrell_Papyrus_Map_fig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" y="2683523"/>
            <a:ext cx="5459363" cy="18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251520" y="732481"/>
            <a:ext cx="111914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rgbClr val="0070C0"/>
                </a:solidFill>
                <a:latin typeface="Thoma"/>
              </a:rPr>
              <a:t>http://www.eeescience.utoledo.edu/faculty/harrell/egypt/Turin%20Papyrus/Harrell_Papyrus_Map_text.htm</a:t>
            </a:r>
          </a:p>
        </p:txBody>
      </p:sp>
    </p:spTree>
    <p:extLst>
      <p:ext uri="{BB962C8B-B14F-4D97-AF65-F5344CB8AC3E}">
        <p14:creationId xmlns:p14="http://schemas.microsoft.com/office/powerpoint/2010/main" val="27446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Bağlayıcı 4"/>
          <p:cNvCxnSpPr/>
          <p:nvPr/>
        </p:nvCxnSpPr>
        <p:spPr>
          <a:xfrm rot="16200000">
            <a:off x="-3023952" y="3343104"/>
            <a:ext cx="6508496" cy="0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 rot="16200000">
            <a:off x="199586" y="-64695"/>
            <a:ext cx="0" cy="307102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344784" y="-3555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Milat</a:t>
            </a:r>
            <a:endParaRPr lang="tr-TR" sz="1200" b="1" dirty="0">
              <a:latin typeface="Thoma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92345" y="1139718"/>
            <a:ext cx="27414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Posidonius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Haritası (M.Ö. 150–130)</a:t>
            </a:r>
            <a:endParaRPr lang="tr-TR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45523" y="1810105"/>
            <a:ext cx="2882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Eratosthenes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Haritası (M.Ö. 276–194)</a:t>
            </a:r>
            <a:endParaRPr lang="tr-TR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07502" y="4356932"/>
            <a:ext cx="32080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Miletli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Hecataeus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Haritası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M.Ö.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550–476)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331198" y="5398573"/>
            <a:ext cx="2925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Anaximander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Haritası (M.Ö.610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–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546)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17196" y="6237312"/>
            <a:ext cx="1989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Babil Haritası (M.Ö. 600)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Picture 10" descr="http://upload.wikimedia.org/wikipedia/commons/a/a5/Baylonianma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12" y="3109500"/>
            <a:ext cx="2609005" cy="354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515548" y="3326628"/>
            <a:ext cx="286206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tr-TR" altLang="tr-TR" sz="1400" dirty="0">
                <a:latin typeface="Arial" panose="020B0604020202020204" pitchFamily="34" charset="0"/>
                <a:cs typeface="Arial" panose="020B0604020202020204" pitchFamily="34" charset="0"/>
              </a:rPr>
              <a:t>Babil’i Dünya’nın merkezi olarak gösteren bir harita.</a:t>
            </a:r>
          </a:p>
          <a:p>
            <a:pPr algn="just"/>
            <a:r>
              <a:rPr lang="tr-TR" alt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  Mezopotamya’da bulunan bu tablet üzerinde dairesel bir dünya, onu çevreleyen ve </a:t>
            </a:r>
            <a:r>
              <a:rPr lang="tr-TR" altLang="tr-TR" sz="1400" dirty="0" err="1">
                <a:latin typeface="Arial" panose="020B0604020202020204" pitchFamily="34" charset="0"/>
                <a:cs typeface="Arial" panose="020B0604020202020204" pitchFamily="34" charset="0"/>
              </a:rPr>
              <a:t>Acısu</a:t>
            </a:r>
            <a:r>
              <a:rPr lang="tr-TR" alt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olarak adlandırılan okyanuslar ve yedi ada gösterilmiştir.</a:t>
            </a:r>
          </a:p>
          <a:p>
            <a:pPr algn="just"/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altLang="tr-TR" sz="1400" dirty="0">
                <a:latin typeface="Arial" panose="020B0604020202020204" pitchFamily="34" charset="0"/>
                <a:cs typeface="Arial" panose="020B0604020202020204" pitchFamily="34" charset="0"/>
              </a:rPr>
              <a:t>Haritada Asur, Urartu, dağlar gibi yerler </a:t>
            </a: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belirtilmiştir (</a:t>
            </a:r>
            <a:r>
              <a:rPr lang="tr-TR" altLang="tr-T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Raisz</a:t>
            </a: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1962), (</a:t>
            </a:r>
            <a:r>
              <a:rPr lang="tr-TR" altLang="tr-T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Elibüyük</a:t>
            </a: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2009).</a:t>
            </a:r>
            <a:endParaRPr lang="tr-TR" alt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40" y="513162"/>
            <a:ext cx="2332884" cy="259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2" y="507686"/>
            <a:ext cx="287972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4181479" y="5790525"/>
            <a:ext cx="181812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Ege Denizi merkezli.</a:t>
            </a:r>
            <a:endParaRPr 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upload.wikimedia.org/wikipedia/commons/thumb/a/a0/Anaximander_world_map-en.svg/1024px-Anaximander_world_map-e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37" y="1416717"/>
            <a:ext cx="3491767" cy="34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upload.wikimedia.org/wikipedia/commons/thumb/d/d6/Hecataeus_world_map-en.svg/825px-Hecataeus_world_map-e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2" y="1359136"/>
            <a:ext cx="3000205" cy="29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771769" y="4772478"/>
            <a:ext cx="3058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>
                <a:latin typeface="Thoma"/>
              </a:rPr>
              <a:t>Heredot’un</a:t>
            </a:r>
            <a:r>
              <a:rPr lang="tr-TR" sz="1400" dirty="0" smtClean="0">
                <a:latin typeface="Thoma"/>
              </a:rPr>
              <a:t> anlatımından çıkarılıyor. </a:t>
            </a:r>
            <a:endParaRPr lang="tr-TR" sz="1400" dirty="0">
              <a:latin typeface="Thoma"/>
            </a:endParaRPr>
          </a:p>
        </p:txBody>
      </p:sp>
      <p:pic>
        <p:nvPicPr>
          <p:cNvPr id="2052" name="Picture 4" descr="Herodotus' world m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33" y="1556341"/>
            <a:ext cx="3332953" cy="20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5772201" y="3728995"/>
            <a:ext cx="281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Heredot</a:t>
            </a:r>
            <a:r>
              <a:rPr lang="tr-TR" dirty="0" smtClean="0"/>
              <a:t> (M.Ö. 440) Haritası</a:t>
            </a:r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7065504" y="14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İlk Dünya Haritaları</a:t>
            </a:r>
            <a:endParaRPr lang="tr-TR" b="1" dirty="0"/>
          </a:p>
        </p:txBody>
      </p:sp>
      <p:pic>
        <p:nvPicPr>
          <p:cNvPr id="29" name="Picture 6" descr="http://upload.wikimedia.org/wikipedia/commons/e/e8/Mappa_di_Eratoste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38" y="1333292"/>
            <a:ext cx="5721262" cy="33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upload.wikimedia.org/wikipedia/commons/a/a4/Worldmaphed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07" y="1160491"/>
            <a:ext cx="5710823" cy="35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3573737" y="5675572"/>
            <a:ext cx="3140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>
                <a:latin typeface="Thoma"/>
              </a:rPr>
              <a:t>Asya daha iyi tasvir edilmiş,</a:t>
            </a:r>
          </a:p>
          <a:p>
            <a:r>
              <a:rPr lang="tr-TR" sz="1400" dirty="0" smtClean="0">
                <a:latin typeface="Thoma"/>
              </a:rPr>
              <a:t>Paralel, </a:t>
            </a:r>
            <a:r>
              <a:rPr lang="tr-TR" sz="1400" dirty="0" err="1" smtClean="0">
                <a:latin typeface="Thoma"/>
              </a:rPr>
              <a:t>merdiyen</a:t>
            </a:r>
            <a:r>
              <a:rPr lang="tr-TR" sz="1400" dirty="0" smtClean="0">
                <a:latin typeface="Thoma"/>
              </a:rPr>
              <a:t> ilk defa kullanılıyor.</a:t>
            </a:r>
            <a:endParaRPr lang="tr-TR" sz="1400" dirty="0">
              <a:latin typeface="Thoma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255068" y="181301"/>
            <a:ext cx="2432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Strabo</a:t>
            </a:r>
            <a:r>
              <a:rPr lang="tr-T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fr-F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tr-T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M.Ö. </a:t>
            </a:r>
            <a:r>
              <a:rPr lang="fr-F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64 </a:t>
            </a:r>
            <a:r>
              <a:rPr lang="tr-T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–M.S. </a:t>
            </a:r>
            <a:r>
              <a:rPr lang="fr-F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24</a:t>
            </a:r>
            <a:r>
              <a:rPr lang="tr-TR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fr-FR" sz="1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61" y="353664"/>
            <a:ext cx="5691269" cy="282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1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2" grpId="0" animBg="1"/>
      <p:bldP spid="2" grpId="1" animBg="1"/>
      <p:bldP spid="3" grpId="0" animBg="1"/>
      <p:bldP spid="3" grpId="1" animBg="1"/>
      <p:bldP spid="4" grpId="0"/>
      <p:bldP spid="4" grpId="1"/>
      <p:bldP spid="6" grpId="0"/>
      <p:bldP spid="6" grpId="1"/>
      <p:bldP spid="17" grpId="0"/>
      <p:bldP spid="17" grpId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Düz Bağlayıcı 3"/>
          <p:cNvCxnSpPr/>
          <p:nvPr/>
        </p:nvCxnSpPr>
        <p:spPr>
          <a:xfrm flipV="1">
            <a:off x="395536" y="258647"/>
            <a:ext cx="8599508" cy="2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Düz Bağlayıcı 4"/>
          <p:cNvCxnSpPr/>
          <p:nvPr/>
        </p:nvCxnSpPr>
        <p:spPr>
          <a:xfrm>
            <a:off x="395536" y="44624"/>
            <a:ext cx="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 rot="16200000">
            <a:off x="127674" y="475813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Milat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 rot="16200000">
            <a:off x="-536421" y="1313116"/>
            <a:ext cx="23530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Pomponius </a:t>
            </a:r>
            <a:r>
              <a:rPr lang="fr-F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Mela</a:t>
            </a:r>
            <a:r>
              <a:rPr lang="fr-F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 </a:t>
            </a:r>
            <a:r>
              <a:rPr 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(43)</a:t>
            </a:r>
            <a:endParaRPr lang="fr-F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http://upload.wikimedia.org/wikipedia/commons/thumb/2/2f/Karte_Pomponius_Mela_rotated.jpg/1920px-Karte_Pomponius_Mela_rota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6" y="2737562"/>
            <a:ext cx="4693115" cy="412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uransam.org/makale_ekler/hari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32" y="3455205"/>
            <a:ext cx="2000703" cy="208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2/23/PtolemyWorl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3" y="2738898"/>
            <a:ext cx="6103030" cy="4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 rot="16200000">
            <a:off x="262983" y="1134770"/>
            <a:ext cx="1967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Batlamyus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Haritası (150</a:t>
            </a:r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 rot="16200000">
            <a:off x="987959" y="1152927"/>
            <a:ext cx="19030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Pötinger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Haritası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4. yy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http://upload.wikimedia.org/wikipedia/commons/thumb/5/50/TabulaPeutingeriana.jpg/1920px-TabulaPeutingeria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9" y="6258148"/>
            <a:ext cx="9116925" cy="3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 rot="16200000">
            <a:off x="98910" y="997487"/>
            <a:ext cx="1660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Tyre’li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Marinus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(120)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 rot="16200000">
            <a:off x="1502423" y="1135921"/>
            <a:ext cx="1942387" cy="283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Cosmas </a:t>
            </a:r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Haitaları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(6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y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 rot="16200000">
            <a:off x="1485174" y="1545278"/>
            <a:ext cx="2698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Sevilla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Isodre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T </a:t>
            </a:r>
            <a:r>
              <a:rPr lang="tr-TR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ve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tr-TR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(636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 rot="16200000">
            <a:off x="3095570" y="1166403"/>
            <a:ext cx="1989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Ibn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Hawqals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Har.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y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 rot="16200000">
            <a:off x="3231790" y="1429992"/>
            <a:ext cx="2540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Anglo-Saxon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Dünya Har.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(1040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 rot="16200000">
            <a:off x="3932894" y="1054740"/>
            <a:ext cx="178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Beatus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Haritası (1050)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 rot="16200000">
            <a:off x="3894179" y="1415112"/>
            <a:ext cx="2515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Kaşgarlı Mahmut Haritası (1072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ikdörtgen 14"/>
          <p:cNvSpPr/>
          <p:nvPr/>
        </p:nvSpPr>
        <p:spPr>
          <a:xfrm rot="16200000">
            <a:off x="4594054" y="1000307"/>
            <a:ext cx="1636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İdrisi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Haritası (1154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 rot="16200000">
            <a:off x="4782656" y="1086697"/>
            <a:ext cx="1814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Ebstorf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Haritası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(1235)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 rot="16200000">
            <a:off x="5065917" y="1028516"/>
            <a:ext cx="1704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Hereford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D. H. (1300)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Dikdörtgen 17"/>
          <p:cNvSpPr/>
          <p:nvPr/>
        </p:nvSpPr>
        <p:spPr>
          <a:xfrm rot="16200000">
            <a:off x="5031923" y="1360869"/>
            <a:ext cx="2383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Pietro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Vesconte's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D. H. (1321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 rot="16200000">
            <a:off x="5442483" y="1271178"/>
            <a:ext cx="2193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Catalan</a:t>
            </a:r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Dünya Atlası (1375</a:t>
            </a:r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Dikdörtgen 19"/>
          <p:cNvSpPr/>
          <p:nvPr/>
        </p:nvSpPr>
        <p:spPr>
          <a:xfrm rot="16200000">
            <a:off x="5624256" y="1390037"/>
            <a:ext cx="2452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Da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Ming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Hun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Yi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Tu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H. 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(1389)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>
          <a:xfrm rot="16200000">
            <a:off x="6234214" y="1070664"/>
            <a:ext cx="1776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Kangnido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H.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(1402)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 rot="16200000">
            <a:off x="6315439" y="1230879"/>
            <a:ext cx="2101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Virga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H. (1411–1415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Dikdörtgen 23"/>
          <p:cNvSpPr/>
          <p:nvPr/>
        </p:nvSpPr>
        <p:spPr>
          <a:xfrm rot="16200000">
            <a:off x="7050599" y="1021370"/>
            <a:ext cx="1678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Genoese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map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(1457)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Dikdörtgen 24"/>
          <p:cNvSpPr/>
          <p:nvPr/>
        </p:nvSpPr>
        <p:spPr>
          <a:xfrm rot="16200000">
            <a:off x="6846757" y="974232"/>
            <a:ext cx="1577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Bianco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H.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(1436)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Dikdörtgen 25"/>
          <p:cNvSpPr/>
          <p:nvPr/>
        </p:nvSpPr>
        <p:spPr>
          <a:xfrm rot="16200000">
            <a:off x="7237275" y="1076644"/>
            <a:ext cx="1808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Fra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Mauro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D. H.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(1459)</a:t>
            </a:r>
            <a:endParaRPr lang="en-US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Dikdörtgen 26"/>
          <p:cNvSpPr/>
          <p:nvPr/>
        </p:nvSpPr>
        <p:spPr>
          <a:xfrm rot="16200000">
            <a:off x="7527737" y="1060546"/>
            <a:ext cx="1739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Martellus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H.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(1490)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Dikdörtgen 27"/>
          <p:cNvSpPr/>
          <p:nvPr/>
        </p:nvSpPr>
        <p:spPr>
          <a:xfrm rot="16200000">
            <a:off x="7466743" y="1438782"/>
            <a:ext cx="2526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Behaim's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tr-TR" sz="12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Erdapfel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tr-T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Küresi </a:t>
            </a:r>
            <a:r>
              <a:rPr lang="tr-T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(1492)</a:t>
            </a:r>
            <a:endParaRPr lang="tr-TR" sz="12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4" name="Düz Bağlayıcı 33"/>
          <p:cNvCxnSpPr/>
          <p:nvPr/>
        </p:nvCxnSpPr>
        <p:spPr>
          <a:xfrm>
            <a:off x="9022119" y="44624"/>
            <a:ext cx="0" cy="360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" y="3442226"/>
            <a:ext cx="4249738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http://upload.wikimedia.org/wikipedia/commons/thumb/d/d1/WorldMapCosmasIndicopleustes.jpg/1280px-WorldMapCosmasIndicopleust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7" y="2704782"/>
            <a:ext cx="5282849" cy="41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Düz Bağlayıcı 31"/>
          <p:cNvCxnSpPr/>
          <p:nvPr/>
        </p:nvCxnSpPr>
        <p:spPr>
          <a:xfrm>
            <a:off x="2267744" y="346450"/>
            <a:ext cx="0" cy="250145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Metin kutusu 32"/>
          <p:cNvSpPr txBox="1"/>
          <p:nvPr/>
        </p:nvSpPr>
        <p:spPr>
          <a:xfrm rot="16200000">
            <a:off x="1839711" y="2797205"/>
            <a:ext cx="833883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 Çağ</a:t>
            </a:r>
            <a:endParaRPr lang="tr-T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4954232" y="2694278"/>
            <a:ext cx="2523961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Coğrafyacı</a:t>
            </a:r>
          </a:p>
          <a:p>
            <a:r>
              <a:rPr lang="tr-TR" sz="1200" b="1" dirty="0" smtClean="0">
                <a:latin typeface="Thoma"/>
              </a:rPr>
              <a:t>Asya, Avrupa, Sahra Üstü Afrika</a:t>
            </a:r>
          </a:p>
          <a:p>
            <a:endParaRPr lang="tr-TR" sz="1200" b="1" dirty="0" smtClean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Hazar Denizi</a:t>
            </a:r>
          </a:p>
          <a:p>
            <a:r>
              <a:rPr lang="tr-TR" sz="1200" b="1" dirty="0" smtClean="0">
                <a:latin typeface="Thoma"/>
              </a:rPr>
              <a:t>Basra Körfezi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5077165" y="2808327"/>
            <a:ext cx="230360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err="1" smtClean="0">
                <a:latin typeface="Thoma"/>
              </a:rPr>
              <a:t>Ptolemy</a:t>
            </a:r>
            <a:r>
              <a:rPr lang="tr-TR" sz="1200" b="1" dirty="0" smtClean="0">
                <a:latin typeface="Thoma"/>
              </a:rPr>
              <a:t>,</a:t>
            </a:r>
          </a:p>
          <a:p>
            <a:r>
              <a:rPr lang="tr-TR" sz="1200" b="1" dirty="0" smtClean="0">
                <a:latin typeface="Thoma"/>
              </a:rPr>
              <a:t>Paralel ve Meridyen</a:t>
            </a:r>
          </a:p>
          <a:p>
            <a:r>
              <a:rPr lang="tr-TR" sz="1200" b="1" dirty="0" smtClean="0">
                <a:latin typeface="Thoma"/>
              </a:rPr>
              <a:t>Kareli Projeksiyon</a:t>
            </a:r>
            <a:endParaRPr lang="tr-TR" sz="1200" b="1" dirty="0">
              <a:latin typeface="Thoma"/>
            </a:endParaRPr>
          </a:p>
        </p:txBody>
      </p:sp>
      <p:sp>
        <p:nvSpPr>
          <p:cNvPr id="40" name="Metin kutusu 39"/>
          <p:cNvSpPr txBox="1"/>
          <p:nvPr/>
        </p:nvSpPr>
        <p:spPr>
          <a:xfrm>
            <a:off x="6626338" y="2722590"/>
            <a:ext cx="197361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tr-TR" sz="1200" b="1" dirty="0" err="1" smtClean="0">
                <a:latin typeface="Thoma"/>
              </a:rPr>
              <a:t>Geographica</a:t>
            </a:r>
            <a:r>
              <a:rPr lang="tr-TR" sz="1200" b="1" dirty="0" smtClean="0">
                <a:latin typeface="Thoma"/>
              </a:rPr>
              <a:t>,</a:t>
            </a:r>
          </a:p>
          <a:p>
            <a:endParaRPr lang="tr-TR" sz="1200" b="1" dirty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Orta Çağ İslam Bilginleri</a:t>
            </a:r>
            <a:endParaRPr lang="tr-TR" sz="1200" b="1" dirty="0">
              <a:latin typeface="Thoma"/>
            </a:endParaRPr>
          </a:p>
        </p:txBody>
      </p:sp>
      <p:sp>
        <p:nvSpPr>
          <p:cNvPr id="41" name="Metin kutusu 40"/>
          <p:cNvSpPr txBox="1"/>
          <p:nvPr/>
        </p:nvSpPr>
        <p:spPr>
          <a:xfrm>
            <a:off x="5032230" y="3435952"/>
            <a:ext cx="3673250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altLang="tr-TR" sz="1200" b="1" dirty="0">
                <a:latin typeface="Thoma"/>
              </a:rPr>
              <a:t>Roma </a:t>
            </a:r>
            <a:r>
              <a:rPr lang="tr-TR" altLang="tr-TR" sz="1200" b="1" dirty="0" smtClean="0">
                <a:latin typeface="Thoma"/>
              </a:rPr>
              <a:t>dönemi</a:t>
            </a:r>
          </a:p>
          <a:p>
            <a:r>
              <a:rPr lang="tr-TR" altLang="tr-TR" sz="1200" b="1" dirty="0" err="1" smtClean="0">
                <a:latin typeface="Thoma"/>
              </a:rPr>
              <a:t>Replika</a:t>
            </a:r>
            <a:endParaRPr lang="tr-TR" altLang="tr-TR" sz="1200" b="1" dirty="0" smtClean="0">
              <a:latin typeface="Thoma"/>
            </a:endParaRPr>
          </a:p>
          <a:p>
            <a:endParaRPr lang="tr-TR" altLang="tr-TR" sz="1200" b="1" dirty="0">
              <a:latin typeface="Thoma"/>
            </a:endParaRPr>
          </a:p>
          <a:p>
            <a:pPr algn="just"/>
            <a:r>
              <a:rPr lang="tr-TR" altLang="tr-TR" sz="1200" b="1" dirty="0">
                <a:latin typeface="Thoma"/>
              </a:rPr>
              <a:t>Haritanın orijinali</a:t>
            </a:r>
          </a:p>
          <a:p>
            <a:pPr algn="just"/>
            <a:r>
              <a:rPr lang="tr-TR" altLang="tr-TR" sz="1200" b="1" dirty="0">
                <a:latin typeface="Thoma"/>
              </a:rPr>
              <a:t> 30 cm genişliğinde,</a:t>
            </a:r>
          </a:p>
          <a:p>
            <a:pPr algn="just"/>
            <a:r>
              <a:rPr lang="tr-TR" altLang="tr-TR" sz="1200" b="1" dirty="0">
                <a:latin typeface="Thoma"/>
              </a:rPr>
              <a:t> 6.5 m boyundadır.</a:t>
            </a:r>
          </a:p>
          <a:p>
            <a:pPr algn="just"/>
            <a:endParaRPr lang="tr-TR" altLang="tr-TR" sz="1200" b="1" dirty="0">
              <a:latin typeface="Thoma"/>
            </a:endParaRPr>
          </a:p>
          <a:p>
            <a:pPr algn="just"/>
            <a:r>
              <a:rPr lang="tr-TR" altLang="tr-TR" sz="1200" b="1" dirty="0" smtClean="0">
                <a:latin typeface="Thoma"/>
              </a:rPr>
              <a:t>İstanbul </a:t>
            </a:r>
            <a:r>
              <a:rPr lang="tr-TR" altLang="tr-TR" sz="1200" b="1" dirty="0">
                <a:latin typeface="Thoma"/>
              </a:rPr>
              <a:t>ve </a:t>
            </a:r>
            <a:r>
              <a:rPr lang="tr-TR" altLang="tr-TR" sz="1200" b="1" dirty="0" smtClean="0">
                <a:latin typeface="Thoma"/>
              </a:rPr>
              <a:t>çevresi.</a:t>
            </a:r>
            <a:endParaRPr lang="tr-TR" altLang="tr-TR" sz="1200" b="1" dirty="0">
              <a:latin typeface="Thoma"/>
            </a:endParaRPr>
          </a:p>
        </p:txBody>
      </p:sp>
      <p:sp>
        <p:nvSpPr>
          <p:cNvPr id="49" name="Metin kutusu 48"/>
          <p:cNvSpPr txBox="1"/>
          <p:nvPr/>
        </p:nvSpPr>
        <p:spPr>
          <a:xfrm>
            <a:off x="1328207" y="3547594"/>
            <a:ext cx="25202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err="1" smtClean="0">
                <a:latin typeface="Thoma"/>
              </a:rPr>
              <a:t>Hiristiyanlık</a:t>
            </a:r>
            <a:endParaRPr lang="tr-TR" sz="1200" b="1" dirty="0" smtClean="0">
              <a:latin typeface="Thoma"/>
            </a:endParaRPr>
          </a:p>
          <a:p>
            <a:endParaRPr lang="tr-TR" sz="1200" b="1" dirty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Dünya Düzdür,</a:t>
            </a:r>
          </a:p>
          <a:p>
            <a:endParaRPr lang="tr-TR" sz="1200" b="1" dirty="0">
              <a:latin typeface="Thoma"/>
            </a:endParaRPr>
          </a:p>
        </p:txBody>
      </p:sp>
      <p:pic>
        <p:nvPicPr>
          <p:cNvPr id="43" name="Picture 4" descr="http://upload.wikimedia.org/wikipedia/commons/d/de/Diagrammatic_T-O_world_map_-_12th_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47" y="2754265"/>
            <a:ext cx="4089522" cy="40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Metin kutusu 50"/>
          <p:cNvSpPr txBox="1"/>
          <p:nvPr/>
        </p:nvSpPr>
        <p:spPr>
          <a:xfrm>
            <a:off x="2421192" y="4018428"/>
            <a:ext cx="25202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TO (Tekerlek Harita)</a:t>
            </a:r>
          </a:p>
          <a:p>
            <a:endParaRPr lang="tr-TR" sz="1200" b="1" dirty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Kudüs</a:t>
            </a:r>
          </a:p>
          <a:p>
            <a:r>
              <a:rPr lang="tr-TR" sz="1200" b="1" dirty="0" smtClean="0">
                <a:latin typeface="Thoma"/>
              </a:rPr>
              <a:t>Doğu</a:t>
            </a:r>
            <a:endParaRPr lang="tr-TR" sz="1200" b="1" dirty="0">
              <a:latin typeface="Thoma"/>
            </a:endParaRPr>
          </a:p>
        </p:txBody>
      </p:sp>
      <p:pic>
        <p:nvPicPr>
          <p:cNvPr id="1030" name="Picture 6" descr="http://upload.wikimedia.org/wikipedia/commons/7/7a/Ibn_Howqal_World_ma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13" y="2824872"/>
            <a:ext cx="3993701" cy="41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Metin kutusu 52"/>
          <p:cNvSpPr txBox="1"/>
          <p:nvPr/>
        </p:nvSpPr>
        <p:spPr>
          <a:xfrm>
            <a:off x="2198512" y="4600798"/>
            <a:ext cx="25202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err="1" smtClean="0">
                <a:latin typeface="Thoma"/>
              </a:rPr>
              <a:t>Batlamyus</a:t>
            </a:r>
            <a:r>
              <a:rPr lang="tr-TR" sz="1200" b="1" dirty="0" smtClean="0">
                <a:latin typeface="Thoma"/>
              </a:rPr>
              <a:t> (</a:t>
            </a:r>
            <a:r>
              <a:rPr lang="tr-TR" sz="1200" b="1" dirty="0" err="1" smtClean="0">
                <a:latin typeface="Thoma"/>
              </a:rPr>
              <a:t>Ptolemy</a:t>
            </a:r>
            <a:r>
              <a:rPr lang="tr-TR" sz="1200" b="1" dirty="0" smtClean="0">
                <a:latin typeface="Thoma"/>
              </a:rPr>
              <a:t>)</a:t>
            </a:r>
            <a:endParaRPr lang="tr-TR" sz="1200" b="1" dirty="0">
              <a:latin typeface="Thoma"/>
            </a:endParaRPr>
          </a:p>
        </p:txBody>
      </p:sp>
      <p:sp>
        <p:nvSpPr>
          <p:cNvPr id="54" name="Metin kutusu 53"/>
          <p:cNvSpPr txBox="1"/>
          <p:nvPr/>
        </p:nvSpPr>
        <p:spPr>
          <a:xfrm>
            <a:off x="2845967" y="3832245"/>
            <a:ext cx="25202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latin typeface="Thoma"/>
              </a:rPr>
              <a:t>TO Benzeri</a:t>
            </a:r>
          </a:p>
          <a:p>
            <a:r>
              <a:rPr lang="tr-TR" sz="1200" b="1" dirty="0" smtClean="0">
                <a:latin typeface="Thoma"/>
              </a:rPr>
              <a:t>Kudüs merkezde değil</a:t>
            </a:r>
          </a:p>
          <a:p>
            <a:endParaRPr lang="tr-TR" sz="1200" b="1" dirty="0" smtClean="0">
              <a:latin typeface="Thoma"/>
            </a:endParaRPr>
          </a:p>
          <a:p>
            <a:r>
              <a:rPr lang="tr-TR" sz="1200" b="1" dirty="0" smtClean="0">
                <a:latin typeface="Thoma"/>
              </a:rPr>
              <a:t>Koordinat Sistemi Yok</a:t>
            </a:r>
            <a:endParaRPr lang="tr-TR" sz="1200" b="1" dirty="0">
              <a:latin typeface="Thoma"/>
            </a:endParaRPr>
          </a:p>
        </p:txBody>
      </p:sp>
      <p:pic>
        <p:nvPicPr>
          <p:cNvPr id="55" name="Picture 4" descr="http://upload.wikimedia.org/wikipedia/commons/thumb/b/b1/Anglo-Saxon_World_Map_Corrected.png/1280px-Anglo-Saxon_World_Map_Correct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40" y="2428252"/>
            <a:ext cx="3610575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4/45/Beatus_map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66" y="3466388"/>
            <a:ext cx="3301538" cy="20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a/a1/TabulaRogeriana_upside-down.jpg/800px-TabulaRogeriana_upside-dow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1749" y="3392201"/>
            <a:ext cx="762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thumb/3/39/Ebstorfer-stich2.jpg/800px-Ebstorfer-stich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3351445"/>
            <a:ext cx="2766497" cy="27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pload.wikimedia.org/wikipedia/commons/1/17/Hereford_Mappa_Mundi_130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26" y="3366030"/>
            <a:ext cx="2460144" cy="27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upload.wikimedia.org/wikipedia/commons/thumb/1/1f/World_map_pietro_vesconte.jpg/800px-World_map_pietro_vescont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58" y="3409346"/>
            <a:ext cx="2752256" cy="27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upload.wikimedia.org/wikipedia/commons/c/c7/Catalan-Atlas_-_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99" y="3047723"/>
            <a:ext cx="2980227" cy="37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Metin kutusu 62"/>
          <p:cNvSpPr txBox="1"/>
          <p:nvPr/>
        </p:nvSpPr>
        <p:spPr>
          <a:xfrm>
            <a:off x="5794276" y="3231014"/>
            <a:ext cx="1712655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0000"/>
                </a:solidFill>
                <a:latin typeface="Thoma"/>
                <a:ea typeface="Calibri" panose="020F0502020204030204" pitchFamily="34" charset="0"/>
              </a:rPr>
              <a:t>Abraham </a:t>
            </a:r>
            <a:r>
              <a:rPr lang="tr-TR" sz="1200" b="1" dirty="0" err="1" smtClean="0">
                <a:solidFill>
                  <a:srgbClr val="000000"/>
                </a:solidFill>
                <a:latin typeface="Thoma"/>
                <a:ea typeface="Calibri" panose="020F0502020204030204" pitchFamily="34" charset="0"/>
              </a:rPr>
              <a:t>Cresques</a:t>
            </a:r>
            <a:endParaRPr lang="tr-TR" sz="1200" b="1" dirty="0">
              <a:latin typeface="Thoma"/>
            </a:endParaRPr>
          </a:p>
        </p:txBody>
      </p:sp>
      <p:pic>
        <p:nvPicPr>
          <p:cNvPr id="1044" name="Picture 20" descr="http://upload.wikimedia.org/wikipedia/commons/c/cd/Da-ming-hun-yi-tu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2" y="3264969"/>
            <a:ext cx="3975339" cy="34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upload.wikimedia.org/wikipedia/commons/7/75/KangnidoMap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90" y="3271466"/>
            <a:ext cx="3742761" cy="34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upload.wikimedia.org/wikipedia/commons/thumb/7/7b/DeVirgaDetail.jpg/800px-DeVirgaDetail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8" y="3255717"/>
            <a:ext cx="2848274" cy="237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upload.wikimedia.org/wikipedia/commons/9/99/Biancomap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44" y="3244737"/>
            <a:ext cx="3013780" cy="23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upload.wikimedia.org/wikipedia/commons/thumb/d/d0/Genoese_map.jpg/800px-Genoese_map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34" y="3239680"/>
            <a:ext cx="3204794" cy="16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upload.wikimedia.org/wikipedia/commons/2/26/FraMauroMap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8" y="3244737"/>
            <a:ext cx="2683442" cy="26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upload.wikimedia.org/wikipedia/commons/thumb/4/4d/Martellus_world_map.jpg/800px-Martellus_world_map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86" y="3231612"/>
            <a:ext cx="3903654" cy="270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upload.wikimedia.org/wikipedia/commons/b/b8/Behaims_Erdapfel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50" y="3236484"/>
            <a:ext cx="2348064" cy="31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6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3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Custo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C5CB8ABFAEE764594C61AB7267324960400FC796B3B1D425B47B2BA3D040986AFEA" ma:contentTypeVersion="27" ma:contentTypeDescription="Create a new document." ma:contentTypeScope="" ma:versionID="d366876c568e12d0263d71351010df65"/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650E1B88-797A-4FDE-9D34-CA100B6735FD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DF6BBB05-5E27-47FE-934C-7B9190B2F79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FACF1A16-CEB8-4606-9CD7-605A03D03CBB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66BA555-D5C6-432F-B9CC-6054C025B067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DD09AB41-6595-40C2-AD17-6E314FEBF12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B71FAE85-7E23-465F-BCF7-7092339B519C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6C21988-BF09-4ED5-BEE7-5FF64132C439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2E6121B1-70FC-49EF-BAC4-62E2025D530C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39C51D7-97D5-4626-87F1-36541492451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CA52EA29-EEDC-4806-8DF3-8382BC70A5E1}">
  <ds:schemaRefs>
    <ds:schemaRef ds:uri="http://schemas.microsoft.com/sharepoint/v3/contenttype/forms"/>
  </ds:schemaRefs>
</ds:datastoreItem>
</file>

<file path=customXml/itemProps19.xml><?xml version="1.0" encoding="utf-8"?>
<ds:datastoreItem xmlns:ds="http://schemas.openxmlformats.org/officeDocument/2006/customXml" ds:itemID="{A0138481-0F84-4574-AE3E-899002744E9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E8B6AE5-AA7D-4490-AC6E-0937676D027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DCC8769-873C-4545-8898-C8B3D586AA2D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701DDF0E-B1EE-41FB-9360-EBD692DBC604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5EDD4C71-0EE5-4D96-9859-0870BF95A05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72F66CC-0CBC-43A4-83CB-2C02E3677CEB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4.xml><?xml version="1.0" encoding="utf-8"?>
<ds:datastoreItem xmlns:ds="http://schemas.openxmlformats.org/officeDocument/2006/customXml" ds:itemID="{19F3AFC2-5798-491B-A3C4-A840D030DFD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45DC4B6D-767B-4742-82FE-5ED0E712BB2D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C6D828CB-CF17-40DF-A251-3CB1C6FCBF4C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AD1FB52-FDDE-4439-B53E-EAF84219472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AF89171-38AF-4AE6-BD8B-C0B687E83B18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747A91D7-4252-4828-97D5-7F6E69B0D2C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EA6EB52-4313-4B89-983F-DE8C4AF631CD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D159F27-5F56-42F7-A46F-DF0A693B6454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2DD8AB98-3314-4A9E-A886-1A1C7DC3973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9F1F0FD6-3FF0-4B2F-8EEE-84FC95438677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3AFC4C33-66A5-431A-886A-251F466225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4.xml><?xml version="1.0" encoding="utf-8"?>
<ds:datastoreItem xmlns:ds="http://schemas.openxmlformats.org/officeDocument/2006/customXml" ds:itemID="{57F9440C-FDC5-4248-965F-EC54375DA363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77030F12-386F-4216-A5F6-063EFA4BA3B3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8F35ABEB-E999-4139-8D19-1A15B85AB143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420B94D5-A117-46C1-8277-20B460993586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017FA9EE-E806-4660-9F21-C3F06F6258C8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D868CE57-23C4-4D5F-90B5-CA5D129E98B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9681B4B-5A58-42AE-B13B-563EF0EA804F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FEFC4758-23AC-4675-9523-FFD826D53572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1DDE1B9F-DECD-4E67-AE63-E246BF1550E8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04F6137C-EFE0-427E-A6AF-E4035B1AA5D9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ED7F96D5-8099-4649-BC38-71E08183D222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4CE436A2-9578-4F3A-B749-D65499DADDC4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E506E8C4-77DE-41D9-8AB2-18ABF3175848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6FA05F6E-FE30-4F72-A61F-AED1943B8E15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CEC2C90C-D6D6-4D0C-8F8F-C67E86A41EF9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8AF2713B-396B-4963-A215-AF473815A48B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09ED7DDB-B1F7-4BD9-93E9-614EDED20A8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0A742BE-F293-4174-9EA3-A53395A7071A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76532203-133D-465B-8AED-3E74F745FCC7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83D738F7-8F2C-47CF-BE2F-EAE148942811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FBA596F-1270-400E-B3C9-EE237B009C7F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87789407-412D-45E7-9306-A99E8CFB0C24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8E45E81-D923-4261-85F5-EBD6AB4A5339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BF3369F-2EE4-49D6-9DCB-7E6843DC0858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6EE7128C-6E52-4750-A0FE-C641E5804801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FA8604AB-3B2D-4AF8-951B-0658B9A2ED7B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51A0757F-A7DB-480B-8F78-9AF985D231D5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72571B5B-CA77-40AD-9F20-58E47A066B6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2FD3B97-C8EC-4855-ACF6-DA7B88845276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7697B622-D1BC-4339-81C2-D19F5A01C76D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C54A87FB-1C15-4D5B-B0D6-6B33713CE1C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475A5413-238F-4E78-8086-E1E64780AD2E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4A88998D-220A-4E3B-9C95-FDDEEA0D0D1C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1DF70F2B-C7B1-4871-92D5-79D8771C867F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DED4A61B-D1C1-4182-B0B6-D062451630F8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4464B09-798B-4CB2-9B5F-81BF6DB235B7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518219B-DAAD-471D-89B1-5F502F965C5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9F165DC-4631-4CBC-9539-0B9AEC774A7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0</TotalTime>
  <Words>743</Words>
  <Application>Microsoft Office PowerPoint</Application>
  <PresentationFormat>Ekran Gösterisi (4:3)</PresentationFormat>
  <Paragraphs>162</Paragraphs>
  <Slides>11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7" baseType="lpstr">
      <vt:lpstr>MS PGothic</vt:lpstr>
      <vt:lpstr>Arial</vt:lpstr>
      <vt:lpstr>Calibri</vt:lpstr>
      <vt:lpstr>Corbel</vt:lpstr>
      <vt:lpstr>Thoma</vt:lpstr>
      <vt:lpstr>Custom Theme</vt:lpstr>
      <vt:lpstr>Kartografya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2015-02-19T13:54:52Z</dcterms:created>
  <dcterms:modified xsi:type="dcterms:W3CDTF">2015-03-02T11:05:49Z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