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ltLang="tr-TR"/>
          </a:p>
        </p:txBody>
      </p:sp>
      <p:sp>
        <p:nvSpPr>
          <p:cNvPr id="5" name="Altbilgi Yer Tutucusu 4"/>
          <p:cNvSpPr>
            <a:spLocks noGrp="1"/>
          </p:cNvSpPr>
          <p:nvPr>
            <p:ph type="ftr" sz="quarter" idx="11"/>
          </p:nvPr>
        </p:nvSpPr>
        <p:spPr/>
        <p:txBody>
          <a:bodyPr/>
          <a:lstStyle>
            <a:lvl1pPr>
              <a:defRPr/>
            </a:lvl1pPr>
          </a:lstStyle>
          <a:p>
            <a:endParaRPr lang="tr-TR" altLang="tr-TR"/>
          </a:p>
        </p:txBody>
      </p:sp>
      <p:sp>
        <p:nvSpPr>
          <p:cNvPr id="6" name="Slayt Numarası Yer Tutucusu 5"/>
          <p:cNvSpPr>
            <a:spLocks noGrp="1"/>
          </p:cNvSpPr>
          <p:nvPr>
            <p:ph type="sldNum" sz="quarter" idx="12"/>
          </p:nvPr>
        </p:nvSpPr>
        <p:spPr/>
        <p:txBody>
          <a:bodyPr/>
          <a:lstStyle>
            <a:lvl1pPr>
              <a:defRPr/>
            </a:lvl1pPr>
          </a:lstStyle>
          <a:p>
            <a:fld id="{0999607A-5E72-4556-ACBB-C908D1928206}" type="slidenum">
              <a:rPr lang="tr-TR" altLang="tr-TR"/>
              <a:pPr/>
              <a:t>‹#›</a:t>
            </a:fld>
            <a:endParaRPr lang="tr-TR" altLang="tr-TR"/>
          </a:p>
        </p:txBody>
      </p:sp>
    </p:spTree>
    <p:extLst>
      <p:ext uri="{BB962C8B-B14F-4D97-AF65-F5344CB8AC3E}">
        <p14:creationId xmlns:p14="http://schemas.microsoft.com/office/powerpoint/2010/main" val="2926475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ltLang="tr-TR"/>
          </a:p>
        </p:txBody>
      </p:sp>
      <p:sp>
        <p:nvSpPr>
          <p:cNvPr id="5" name="Altbilgi Yer Tutucusu 4"/>
          <p:cNvSpPr>
            <a:spLocks noGrp="1"/>
          </p:cNvSpPr>
          <p:nvPr>
            <p:ph type="ftr" sz="quarter" idx="11"/>
          </p:nvPr>
        </p:nvSpPr>
        <p:spPr/>
        <p:txBody>
          <a:bodyPr/>
          <a:lstStyle>
            <a:lvl1pPr>
              <a:defRPr/>
            </a:lvl1pPr>
          </a:lstStyle>
          <a:p>
            <a:endParaRPr lang="tr-TR" altLang="tr-TR"/>
          </a:p>
        </p:txBody>
      </p:sp>
      <p:sp>
        <p:nvSpPr>
          <p:cNvPr id="6" name="Slayt Numarası Yer Tutucusu 5"/>
          <p:cNvSpPr>
            <a:spLocks noGrp="1"/>
          </p:cNvSpPr>
          <p:nvPr>
            <p:ph type="sldNum" sz="quarter" idx="12"/>
          </p:nvPr>
        </p:nvSpPr>
        <p:spPr/>
        <p:txBody>
          <a:bodyPr/>
          <a:lstStyle>
            <a:lvl1pPr>
              <a:defRPr/>
            </a:lvl1pPr>
          </a:lstStyle>
          <a:p>
            <a:fld id="{BEBAE2AA-EC23-4802-BFD8-968D76118C60}" type="slidenum">
              <a:rPr lang="tr-TR" altLang="tr-TR"/>
              <a:pPr/>
              <a:t>‹#›</a:t>
            </a:fld>
            <a:endParaRPr lang="tr-TR" altLang="tr-TR"/>
          </a:p>
        </p:txBody>
      </p:sp>
    </p:spTree>
    <p:extLst>
      <p:ext uri="{BB962C8B-B14F-4D97-AF65-F5344CB8AC3E}">
        <p14:creationId xmlns:p14="http://schemas.microsoft.com/office/powerpoint/2010/main" val="1651149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ltLang="tr-TR"/>
          </a:p>
        </p:txBody>
      </p:sp>
      <p:sp>
        <p:nvSpPr>
          <p:cNvPr id="5" name="Altbilgi Yer Tutucusu 4"/>
          <p:cNvSpPr>
            <a:spLocks noGrp="1"/>
          </p:cNvSpPr>
          <p:nvPr>
            <p:ph type="ftr" sz="quarter" idx="11"/>
          </p:nvPr>
        </p:nvSpPr>
        <p:spPr/>
        <p:txBody>
          <a:bodyPr/>
          <a:lstStyle>
            <a:lvl1pPr>
              <a:defRPr/>
            </a:lvl1pPr>
          </a:lstStyle>
          <a:p>
            <a:endParaRPr lang="tr-TR" altLang="tr-TR"/>
          </a:p>
        </p:txBody>
      </p:sp>
      <p:sp>
        <p:nvSpPr>
          <p:cNvPr id="6" name="Slayt Numarası Yer Tutucusu 5"/>
          <p:cNvSpPr>
            <a:spLocks noGrp="1"/>
          </p:cNvSpPr>
          <p:nvPr>
            <p:ph type="sldNum" sz="quarter" idx="12"/>
          </p:nvPr>
        </p:nvSpPr>
        <p:spPr/>
        <p:txBody>
          <a:bodyPr/>
          <a:lstStyle>
            <a:lvl1pPr>
              <a:defRPr/>
            </a:lvl1pPr>
          </a:lstStyle>
          <a:p>
            <a:fld id="{66050ABE-74AE-417A-A574-5BB68E2800D9}" type="slidenum">
              <a:rPr lang="tr-TR" altLang="tr-TR"/>
              <a:pPr/>
              <a:t>‹#›</a:t>
            </a:fld>
            <a:endParaRPr lang="tr-TR" altLang="tr-TR"/>
          </a:p>
        </p:txBody>
      </p:sp>
    </p:spTree>
    <p:extLst>
      <p:ext uri="{BB962C8B-B14F-4D97-AF65-F5344CB8AC3E}">
        <p14:creationId xmlns:p14="http://schemas.microsoft.com/office/powerpoint/2010/main" val="2780958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ltLang="tr-TR"/>
          </a:p>
        </p:txBody>
      </p:sp>
      <p:sp>
        <p:nvSpPr>
          <p:cNvPr id="5" name="Altbilgi Yer Tutucusu 4"/>
          <p:cNvSpPr>
            <a:spLocks noGrp="1"/>
          </p:cNvSpPr>
          <p:nvPr>
            <p:ph type="ftr" sz="quarter" idx="11"/>
          </p:nvPr>
        </p:nvSpPr>
        <p:spPr/>
        <p:txBody>
          <a:bodyPr/>
          <a:lstStyle>
            <a:lvl1pPr>
              <a:defRPr/>
            </a:lvl1pPr>
          </a:lstStyle>
          <a:p>
            <a:endParaRPr lang="tr-TR" altLang="tr-TR"/>
          </a:p>
        </p:txBody>
      </p:sp>
      <p:sp>
        <p:nvSpPr>
          <p:cNvPr id="6" name="Slayt Numarası Yer Tutucusu 5"/>
          <p:cNvSpPr>
            <a:spLocks noGrp="1"/>
          </p:cNvSpPr>
          <p:nvPr>
            <p:ph type="sldNum" sz="quarter" idx="12"/>
          </p:nvPr>
        </p:nvSpPr>
        <p:spPr/>
        <p:txBody>
          <a:bodyPr/>
          <a:lstStyle>
            <a:lvl1pPr>
              <a:defRPr/>
            </a:lvl1pPr>
          </a:lstStyle>
          <a:p>
            <a:fld id="{2FBB634E-4896-4FD0-9847-E426B56CA62E}" type="slidenum">
              <a:rPr lang="tr-TR" altLang="tr-TR"/>
              <a:pPr/>
              <a:t>‹#›</a:t>
            </a:fld>
            <a:endParaRPr lang="tr-TR" altLang="tr-TR"/>
          </a:p>
        </p:txBody>
      </p:sp>
    </p:spTree>
    <p:extLst>
      <p:ext uri="{BB962C8B-B14F-4D97-AF65-F5344CB8AC3E}">
        <p14:creationId xmlns:p14="http://schemas.microsoft.com/office/powerpoint/2010/main" val="332359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8"/>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ltLang="tr-TR"/>
          </a:p>
        </p:txBody>
      </p:sp>
      <p:sp>
        <p:nvSpPr>
          <p:cNvPr id="5" name="Altbilgi Yer Tutucusu 4"/>
          <p:cNvSpPr>
            <a:spLocks noGrp="1"/>
          </p:cNvSpPr>
          <p:nvPr>
            <p:ph type="ftr" sz="quarter" idx="11"/>
          </p:nvPr>
        </p:nvSpPr>
        <p:spPr/>
        <p:txBody>
          <a:bodyPr/>
          <a:lstStyle>
            <a:lvl1pPr>
              <a:defRPr/>
            </a:lvl1pPr>
          </a:lstStyle>
          <a:p>
            <a:endParaRPr lang="tr-TR" altLang="tr-TR"/>
          </a:p>
        </p:txBody>
      </p:sp>
      <p:sp>
        <p:nvSpPr>
          <p:cNvPr id="6" name="Slayt Numarası Yer Tutucusu 5"/>
          <p:cNvSpPr>
            <a:spLocks noGrp="1"/>
          </p:cNvSpPr>
          <p:nvPr>
            <p:ph type="sldNum" sz="quarter" idx="12"/>
          </p:nvPr>
        </p:nvSpPr>
        <p:spPr/>
        <p:txBody>
          <a:bodyPr/>
          <a:lstStyle>
            <a:lvl1pPr>
              <a:defRPr/>
            </a:lvl1pPr>
          </a:lstStyle>
          <a:p>
            <a:fld id="{DFCACE3C-4C84-4644-A76F-B1C30CE67732}" type="slidenum">
              <a:rPr lang="tr-TR" altLang="tr-TR"/>
              <a:pPr/>
              <a:t>‹#›</a:t>
            </a:fld>
            <a:endParaRPr lang="tr-TR" altLang="tr-TR"/>
          </a:p>
        </p:txBody>
      </p:sp>
    </p:spTree>
    <p:extLst>
      <p:ext uri="{BB962C8B-B14F-4D97-AF65-F5344CB8AC3E}">
        <p14:creationId xmlns:p14="http://schemas.microsoft.com/office/powerpoint/2010/main" val="4080809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ltLang="tr-TR"/>
          </a:p>
        </p:txBody>
      </p:sp>
      <p:sp>
        <p:nvSpPr>
          <p:cNvPr id="6" name="Altbilgi Yer Tutucusu 5"/>
          <p:cNvSpPr>
            <a:spLocks noGrp="1"/>
          </p:cNvSpPr>
          <p:nvPr>
            <p:ph type="ftr" sz="quarter" idx="11"/>
          </p:nvPr>
        </p:nvSpPr>
        <p:spPr/>
        <p:txBody>
          <a:bodyPr/>
          <a:lstStyle>
            <a:lvl1pPr>
              <a:defRPr/>
            </a:lvl1pPr>
          </a:lstStyle>
          <a:p>
            <a:endParaRPr lang="tr-TR" altLang="tr-TR"/>
          </a:p>
        </p:txBody>
      </p:sp>
      <p:sp>
        <p:nvSpPr>
          <p:cNvPr id="7" name="Slayt Numarası Yer Tutucusu 6"/>
          <p:cNvSpPr>
            <a:spLocks noGrp="1"/>
          </p:cNvSpPr>
          <p:nvPr>
            <p:ph type="sldNum" sz="quarter" idx="12"/>
          </p:nvPr>
        </p:nvSpPr>
        <p:spPr/>
        <p:txBody>
          <a:bodyPr/>
          <a:lstStyle>
            <a:lvl1pPr>
              <a:defRPr/>
            </a:lvl1pPr>
          </a:lstStyle>
          <a:p>
            <a:fld id="{F43F25DE-8916-4535-91CD-F0A768109491}" type="slidenum">
              <a:rPr lang="tr-TR" altLang="tr-TR"/>
              <a:pPr/>
              <a:t>‹#›</a:t>
            </a:fld>
            <a:endParaRPr lang="tr-TR" altLang="tr-TR"/>
          </a:p>
        </p:txBody>
      </p:sp>
    </p:spTree>
    <p:extLst>
      <p:ext uri="{BB962C8B-B14F-4D97-AF65-F5344CB8AC3E}">
        <p14:creationId xmlns:p14="http://schemas.microsoft.com/office/powerpoint/2010/main" val="2971338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30238" y="365125"/>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30238" y="2505075"/>
            <a:ext cx="386873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7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ltLang="tr-TR"/>
          </a:p>
        </p:txBody>
      </p:sp>
      <p:sp>
        <p:nvSpPr>
          <p:cNvPr id="8" name="Altbilgi Yer Tutucusu 7"/>
          <p:cNvSpPr>
            <a:spLocks noGrp="1"/>
          </p:cNvSpPr>
          <p:nvPr>
            <p:ph type="ftr" sz="quarter" idx="11"/>
          </p:nvPr>
        </p:nvSpPr>
        <p:spPr/>
        <p:txBody>
          <a:bodyPr/>
          <a:lstStyle>
            <a:lvl1pPr>
              <a:defRPr/>
            </a:lvl1pPr>
          </a:lstStyle>
          <a:p>
            <a:endParaRPr lang="tr-TR" altLang="tr-TR"/>
          </a:p>
        </p:txBody>
      </p:sp>
      <p:sp>
        <p:nvSpPr>
          <p:cNvPr id="9" name="Slayt Numarası Yer Tutucusu 8"/>
          <p:cNvSpPr>
            <a:spLocks noGrp="1"/>
          </p:cNvSpPr>
          <p:nvPr>
            <p:ph type="sldNum" sz="quarter" idx="12"/>
          </p:nvPr>
        </p:nvSpPr>
        <p:spPr/>
        <p:txBody>
          <a:bodyPr/>
          <a:lstStyle>
            <a:lvl1pPr>
              <a:defRPr/>
            </a:lvl1pPr>
          </a:lstStyle>
          <a:p>
            <a:fld id="{A7AABFF0-14DF-471B-A6B6-71CEF02659D4}" type="slidenum">
              <a:rPr lang="tr-TR" altLang="tr-TR"/>
              <a:pPr/>
              <a:t>‹#›</a:t>
            </a:fld>
            <a:endParaRPr lang="tr-TR" altLang="tr-TR"/>
          </a:p>
        </p:txBody>
      </p:sp>
    </p:spTree>
    <p:extLst>
      <p:ext uri="{BB962C8B-B14F-4D97-AF65-F5344CB8AC3E}">
        <p14:creationId xmlns:p14="http://schemas.microsoft.com/office/powerpoint/2010/main" val="2164736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ltLang="tr-TR"/>
          </a:p>
        </p:txBody>
      </p:sp>
      <p:sp>
        <p:nvSpPr>
          <p:cNvPr id="4" name="Altbilgi Yer Tutucusu 3"/>
          <p:cNvSpPr>
            <a:spLocks noGrp="1"/>
          </p:cNvSpPr>
          <p:nvPr>
            <p:ph type="ftr" sz="quarter" idx="11"/>
          </p:nvPr>
        </p:nvSpPr>
        <p:spPr/>
        <p:txBody>
          <a:bodyPr/>
          <a:lstStyle>
            <a:lvl1pPr>
              <a:defRPr/>
            </a:lvl1pPr>
          </a:lstStyle>
          <a:p>
            <a:endParaRPr lang="tr-TR" altLang="tr-TR"/>
          </a:p>
        </p:txBody>
      </p:sp>
      <p:sp>
        <p:nvSpPr>
          <p:cNvPr id="5" name="Slayt Numarası Yer Tutucusu 4"/>
          <p:cNvSpPr>
            <a:spLocks noGrp="1"/>
          </p:cNvSpPr>
          <p:nvPr>
            <p:ph type="sldNum" sz="quarter" idx="12"/>
          </p:nvPr>
        </p:nvSpPr>
        <p:spPr/>
        <p:txBody>
          <a:bodyPr/>
          <a:lstStyle>
            <a:lvl1pPr>
              <a:defRPr/>
            </a:lvl1pPr>
          </a:lstStyle>
          <a:p>
            <a:fld id="{3495ABB3-A358-4040-A94B-6990D4E69C89}" type="slidenum">
              <a:rPr lang="tr-TR" altLang="tr-TR"/>
              <a:pPr/>
              <a:t>‹#›</a:t>
            </a:fld>
            <a:endParaRPr lang="tr-TR" altLang="tr-TR"/>
          </a:p>
        </p:txBody>
      </p:sp>
    </p:spTree>
    <p:extLst>
      <p:ext uri="{BB962C8B-B14F-4D97-AF65-F5344CB8AC3E}">
        <p14:creationId xmlns:p14="http://schemas.microsoft.com/office/powerpoint/2010/main" val="2212517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ltLang="tr-TR"/>
          </a:p>
        </p:txBody>
      </p:sp>
      <p:sp>
        <p:nvSpPr>
          <p:cNvPr id="3" name="Altbilgi Yer Tutucusu 2"/>
          <p:cNvSpPr>
            <a:spLocks noGrp="1"/>
          </p:cNvSpPr>
          <p:nvPr>
            <p:ph type="ftr" sz="quarter" idx="11"/>
          </p:nvPr>
        </p:nvSpPr>
        <p:spPr/>
        <p:txBody>
          <a:bodyPr/>
          <a:lstStyle>
            <a:lvl1pPr>
              <a:defRPr/>
            </a:lvl1pPr>
          </a:lstStyle>
          <a:p>
            <a:endParaRPr lang="tr-TR" altLang="tr-TR"/>
          </a:p>
        </p:txBody>
      </p:sp>
      <p:sp>
        <p:nvSpPr>
          <p:cNvPr id="4" name="Slayt Numarası Yer Tutucusu 3"/>
          <p:cNvSpPr>
            <a:spLocks noGrp="1"/>
          </p:cNvSpPr>
          <p:nvPr>
            <p:ph type="sldNum" sz="quarter" idx="12"/>
          </p:nvPr>
        </p:nvSpPr>
        <p:spPr/>
        <p:txBody>
          <a:bodyPr/>
          <a:lstStyle>
            <a:lvl1pPr>
              <a:defRPr/>
            </a:lvl1pPr>
          </a:lstStyle>
          <a:p>
            <a:fld id="{679C0F78-E6DD-4146-A4E5-D90D36D5E658}" type="slidenum">
              <a:rPr lang="tr-TR" altLang="tr-TR"/>
              <a:pPr/>
              <a:t>‹#›</a:t>
            </a:fld>
            <a:endParaRPr lang="tr-TR" altLang="tr-TR"/>
          </a:p>
        </p:txBody>
      </p:sp>
    </p:spTree>
    <p:extLst>
      <p:ext uri="{BB962C8B-B14F-4D97-AF65-F5344CB8AC3E}">
        <p14:creationId xmlns:p14="http://schemas.microsoft.com/office/powerpoint/2010/main" val="1932200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ltLang="tr-TR"/>
          </a:p>
        </p:txBody>
      </p:sp>
      <p:sp>
        <p:nvSpPr>
          <p:cNvPr id="6" name="Altbilgi Yer Tutucusu 5"/>
          <p:cNvSpPr>
            <a:spLocks noGrp="1"/>
          </p:cNvSpPr>
          <p:nvPr>
            <p:ph type="ftr" sz="quarter" idx="11"/>
          </p:nvPr>
        </p:nvSpPr>
        <p:spPr/>
        <p:txBody>
          <a:bodyPr/>
          <a:lstStyle>
            <a:lvl1pPr>
              <a:defRPr/>
            </a:lvl1pPr>
          </a:lstStyle>
          <a:p>
            <a:endParaRPr lang="tr-TR" altLang="tr-TR"/>
          </a:p>
        </p:txBody>
      </p:sp>
      <p:sp>
        <p:nvSpPr>
          <p:cNvPr id="7" name="Slayt Numarası Yer Tutucusu 6"/>
          <p:cNvSpPr>
            <a:spLocks noGrp="1"/>
          </p:cNvSpPr>
          <p:nvPr>
            <p:ph type="sldNum" sz="quarter" idx="12"/>
          </p:nvPr>
        </p:nvSpPr>
        <p:spPr/>
        <p:txBody>
          <a:bodyPr/>
          <a:lstStyle>
            <a:lvl1pPr>
              <a:defRPr/>
            </a:lvl1pPr>
          </a:lstStyle>
          <a:p>
            <a:fld id="{3B683C59-E3B4-4035-995E-57E80D6067A9}" type="slidenum">
              <a:rPr lang="tr-TR" altLang="tr-TR"/>
              <a:pPr/>
              <a:t>‹#›</a:t>
            </a:fld>
            <a:endParaRPr lang="tr-TR" altLang="tr-TR"/>
          </a:p>
        </p:txBody>
      </p:sp>
    </p:spTree>
    <p:extLst>
      <p:ext uri="{BB962C8B-B14F-4D97-AF65-F5344CB8AC3E}">
        <p14:creationId xmlns:p14="http://schemas.microsoft.com/office/powerpoint/2010/main" val="2833400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ltLang="tr-TR"/>
          </a:p>
        </p:txBody>
      </p:sp>
      <p:sp>
        <p:nvSpPr>
          <p:cNvPr id="6" name="Altbilgi Yer Tutucusu 5"/>
          <p:cNvSpPr>
            <a:spLocks noGrp="1"/>
          </p:cNvSpPr>
          <p:nvPr>
            <p:ph type="ftr" sz="quarter" idx="11"/>
          </p:nvPr>
        </p:nvSpPr>
        <p:spPr/>
        <p:txBody>
          <a:bodyPr/>
          <a:lstStyle>
            <a:lvl1pPr>
              <a:defRPr/>
            </a:lvl1pPr>
          </a:lstStyle>
          <a:p>
            <a:endParaRPr lang="tr-TR" altLang="tr-TR"/>
          </a:p>
        </p:txBody>
      </p:sp>
      <p:sp>
        <p:nvSpPr>
          <p:cNvPr id="7" name="Slayt Numarası Yer Tutucusu 6"/>
          <p:cNvSpPr>
            <a:spLocks noGrp="1"/>
          </p:cNvSpPr>
          <p:nvPr>
            <p:ph type="sldNum" sz="quarter" idx="12"/>
          </p:nvPr>
        </p:nvSpPr>
        <p:spPr/>
        <p:txBody>
          <a:bodyPr/>
          <a:lstStyle>
            <a:lvl1pPr>
              <a:defRPr/>
            </a:lvl1pPr>
          </a:lstStyle>
          <a:p>
            <a:fld id="{F18A48AF-ED04-4EFC-A736-55211FFE3578}" type="slidenum">
              <a:rPr lang="tr-TR" altLang="tr-TR"/>
              <a:pPr/>
              <a:t>‹#›</a:t>
            </a:fld>
            <a:endParaRPr lang="tr-TR" altLang="tr-TR"/>
          </a:p>
        </p:txBody>
      </p:sp>
    </p:spTree>
    <p:extLst>
      <p:ext uri="{BB962C8B-B14F-4D97-AF65-F5344CB8AC3E}">
        <p14:creationId xmlns:p14="http://schemas.microsoft.com/office/powerpoint/2010/main" val="3931874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tr-TR" alt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tr-TR" alt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7B5DFB4-B9DA-4A1B-86AF-5CA5773BF54F}" type="slidenum">
              <a:rPr lang="tr-TR" altLang="tr-TR"/>
              <a:pPr/>
              <a:t>‹#›</a:t>
            </a:fld>
            <a:endParaRPr lang="tr-TR"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r>
              <a:rPr lang="tr-TR" altLang="tr-TR" sz="4400" dirty="0"/>
              <a:t>YATIRIM HARCAMALARI</a:t>
            </a:r>
            <a:br>
              <a:rPr lang="tr-TR" altLang="tr-TR" sz="4400" dirty="0"/>
            </a:br>
            <a:endParaRPr lang="tr-TR" altLang="tr-TR" sz="4400" dirty="0"/>
          </a:p>
        </p:txBody>
      </p:sp>
      <p:sp>
        <p:nvSpPr>
          <p:cNvPr id="2051" name="Rectangle 3"/>
          <p:cNvSpPr>
            <a:spLocks noGrp="1" noChangeArrowheads="1"/>
          </p:cNvSpPr>
          <p:nvPr>
            <p:ph type="subTitle" idx="1"/>
          </p:nvPr>
        </p:nvSpPr>
        <p:spPr>
          <a:xfrm>
            <a:off x="1371600" y="3886200"/>
            <a:ext cx="6400800" cy="1752600"/>
          </a:xfrm>
        </p:spPr>
        <p:txBody>
          <a:bodyPr/>
          <a:lstStyle/>
          <a:p>
            <a:endParaRPr lang="tr-TR" altLang="tr-TR"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endParaRPr lang="tr-TR" altLang="tr-TR"/>
          </a:p>
        </p:txBody>
      </p:sp>
      <p:sp>
        <p:nvSpPr>
          <p:cNvPr id="11267" name="Rectangle 3"/>
          <p:cNvSpPr>
            <a:spLocks noGrp="1" noChangeArrowheads="1"/>
          </p:cNvSpPr>
          <p:nvPr>
            <p:ph type="body" idx="1"/>
          </p:nvPr>
        </p:nvSpPr>
        <p:spPr/>
        <p:txBody>
          <a:bodyPr/>
          <a:lstStyle/>
          <a:p>
            <a:pPr>
              <a:lnSpc>
                <a:spcPct val="80000"/>
              </a:lnSpc>
            </a:pPr>
            <a:r>
              <a:rPr lang="tr-TR" altLang="tr-TR" sz="2000" b="1"/>
              <a:t>1.4. Tobin’in q teorisi</a:t>
            </a:r>
            <a:endParaRPr lang="tr-TR" altLang="tr-TR" sz="2000"/>
          </a:p>
          <a:p>
            <a:pPr>
              <a:lnSpc>
                <a:spcPct val="80000"/>
              </a:lnSpc>
            </a:pPr>
            <a:r>
              <a:rPr lang="tr-TR" altLang="tr-TR" sz="2000"/>
              <a:t>1969 yılında James Tobin tarafından geliştirilmiştir. q teorisi, hisse senetleri fiyatları ile net sabit sermaye yatırımları arasında fonksiyonel bir ilişki kurmaktadır. Formüle bak.</a:t>
            </a:r>
          </a:p>
          <a:p>
            <a:pPr>
              <a:lnSpc>
                <a:spcPct val="80000"/>
              </a:lnSpc>
            </a:pPr>
            <a:r>
              <a:rPr lang="tr-TR" altLang="tr-TR" sz="2000"/>
              <a:t>Eğer q&gt;1 ise, firmalar sahip oldukları sermaye stokunu büyütmek ve bu amaçla net sabit sermaye yatırımlarını artırmak isteyecektir, vice versa.</a:t>
            </a:r>
          </a:p>
          <a:p>
            <a:pPr>
              <a:lnSpc>
                <a:spcPct val="80000"/>
              </a:lnSpc>
            </a:pPr>
            <a:r>
              <a:rPr lang="tr-TR" altLang="tr-TR" sz="2000"/>
              <a:t>Tobin’in q teorisine göre, </a:t>
            </a:r>
          </a:p>
          <a:p>
            <a:pPr>
              <a:lnSpc>
                <a:spcPct val="80000"/>
              </a:lnSpc>
            </a:pPr>
            <a:r>
              <a:rPr lang="tr-TR" altLang="tr-TR" sz="2000"/>
              <a:t>cari faiz oranı ile hisse senetlerinin fiyatları arasında ters yönlü bir fonksiyonel ilişki vardır. Faiz oranı artarsa net sabit sermaye yatırımları azalır, vice versa.</a:t>
            </a:r>
          </a:p>
          <a:p>
            <a:pPr>
              <a:lnSpc>
                <a:spcPct val="80000"/>
              </a:lnSpc>
            </a:pPr>
            <a:r>
              <a:rPr lang="tr-TR" altLang="tr-TR" sz="2000"/>
              <a:t>Kurumlar vergisinin düşürülmesi firmaların karlarını hisse senedi değerlerini ve q katsayısının değerini yükseltir ve net sabit sermaye yatırımlarını teşvik etmiş olur.</a:t>
            </a:r>
          </a:p>
          <a:p>
            <a:pPr>
              <a:lnSpc>
                <a:spcPct val="80000"/>
              </a:lnSpc>
            </a:pPr>
            <a:endParaRPr lang="tr-TR" altLang="tr-TR"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r-TR" altLang="tr-TR"/>
              <a:t>KONUT YATIRIMLARI</a:t>
            </a:r>
          </a:p>
        </p:txBody>
      </p:sp>
      <p:sp>
        <p:nvSpPr>
          <p:cNvPr id="12291" name="Rectangle 3"/>
          <p:cNvSpPr>
            <a:spLocks noGrp="1" noChangeArrowheads="1"/>
          </p:cNvSpPr>
          <p:nvPr>
            <p:ph type="body" idx="1"/>
          </p:nvPr>
        </p:nvSpPr>
        <p:spPr/>
        <p:txBody>
          <a:bodyPr/>
          <a:lstStyle/>
          <a:p>
            <a:pPr>
              <a:lnSpc>
                <a:spcPct val="90000"/>
              </a:lnSpc>
            </a:pPr>
            <a:r>
              <a:rPr lang="tr-TR" altLang="tr-TR" sz="2400"/>
              <a:t>Bireylerin kendilerinin oturma amaçlı veya kiraya vermek amacı ile yeni konut satın almak için yapılan harcamalardır. Bu noktada, konut satın alan birey konut yatırımı yapıyor demektir.</a:t>
            </a:r>
          </a:p>
          <a:p>
            <a:pPr>
              <a:lnSpc>
                <a:spcPct val="90000"/>
              </a:lnSpc>
            </a:pPr>
            <a:r>
              <a:rPr lang="tr-TR" altLang="tr-TR" sz="2400"/>
              <a:t>Diğer faktörler aynı kalmak şartı ile, konut yatırımları büyüklüğü aşağıdaki sayılanlara bağlıdır:</a:t>
            </a:r>
          </a:p>
          <a:p>
            <a:pPr>
              <a:lnSpc>
                <a:spcPct val="90000"/>
              </a:lnSpc>
            </a:pPr>
            <a:r>
              <a:rPr lang="tr-TR" altLang="tr-TR" sz="2400"/>
              <a:t>-konutların fiyatı</a:t>
            </a:r>
          </a:p>
          <a:p>
            <a:pPr>
              <a:lnSpc>
                <a:spcPct val="90000"/>
              </a:lnSpc>
            </a:pPr>
            <a:r>
              <a:rPr lang="tr-TR" altLang="tr-TR" sz="2400"/>
              <a:t>-servet</a:t>
            </a:r>
          </a:p>
          <a:p>
            <a:pPr>
              <a:lnSpc>
                <a:spcPct val="90000"/>
              </a:lnSpc>
            </a:pPr>
            <a:r>
              <a:rPr lang="tr-TR" altLang="tr-TR" sz="2400"/>
              <a:t>-diğer aktiflerin getirileri</a:t>
            </a:r>
          </a:p>
          <a:p>
            <a:pPr>
              <a:lnSpc>
                <a:spcPct val="90000"/>
              </a:lnSpc>
            </a:pPr>
            <a:r>
              <a:rPr lang="tr-TR" altLang="tr-TR" sz="2400"/>
              <a:t>-net kira gelirleri</a:t>
            </a:r>
          </a:p>
          <a:p>
            <a:pPr>
              <a:lnSpc>
                <a:spcPct val="90000"/>
              </a:lnSpc>
            </a:pPr>
            <a:r>
              <a:rPr lang="tr-TR" altLang="tr-TR" sz="2400"/>
              <a:t>-konut kredilerinin faizi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endParaRPr lang="tr-TR" altLang="tr-TR"/>
          </a:p>
        </p:txBody>
      </p:sp>
      <p:sp>
        <p:nvSpPr>
          <p:cNvPr id="13315" name="Rectangle 3"/>
          <p:cNvSpPr>
            <a:spLocks noGrp="1" noChangeArrowheads="1"/>
          </p:cNvSpPr>
          <p:nvPr>
            <p:ph type="body" idx="1"/>
          </p:nvPr>
        </p:nvSpPr>
        <p:spPr/>
        <p:txBody>
          <a:bodyPr/>
          <a:lstStyle/>
          <a:p>
            <a:pPr>
              <a:lnSpc>
                <a:spcPct val="90000"/>
              </a:lnSpc>
            </a:pPr>
            <a:r>
              <a:rPr lang="tr-TR" altLang="tr-TR" sz="2800"/>
              <a:t>Konut satın alanlar açısından, konutların fiyatı yükseldikçe konut yatırımları azalır, vice versa.</a:t>
            </a:r>
          </a:p>
          <a:p>
            <a:pPr>
              <a:lnSpc>
                <a:spcPct val="90000"/>
              </a:lnSpc>
            </a:pPr>
            <a:r>
              <a:rPr lang="tr-TR" altLang="tr-TR" sz="2800"/>
              <a:t>Konut inşa edenler açısından, konutların fiyatı yükseldikçe konut yatırımları artar, vice versa.</a:t>
            </a:r>
          </a:p>
          <a:p>
            <a:pPr>
              <a:lnSpc>
                <a:spcPct val="90000"/>
              </a:lnSpc>
            </a:pPr>
            <a:r>
              <a:rPr lang="tr-TR" altLang="tr-TR" sz="2800"/>
              <a:t>Tahvil ve hisse senetlerinin getirisi artarsa, konut yatırımları azalır, vice versa.</a:t>
            </a:r>
          </a:p>
          <a:p>
            <a:pPr algn="just">
              <a:lnSpc>
                <a:spcPct val="90000"/>
              </a:lnSpc>
            </a:pPr>
            <a:r>
              <a:rPr lang="tr-TR" altLang="tr-TR" sz="2800"/>
              <a:t>Konut net kira gelirleri artarsa konut yatırımları artar, vice versa.</a:t>
            </a:r>
          </a:p>
          <a:p>
            <a:pPr algn="just">
              <a:lnSpc>
                <a:spcPct val="90000"/>
              </a:lnSpc>
            </a:pPr>
            <a:r>
              <a:rPr lang="tr-TR" altLang="tr-TR" sz="2800"/>
              <a:t>Konut kredileri faiz oranı yükselirse konut yatırımları azalır, vice versa.</a:t>
            </a:r>
          </a:p>
          <a:p>
            <a:pPr algn="just">
              <a:lnSpc>
                <a:spcPct val="90000"/>
              </a:lnSpc>
            </a:pPr>
            <a:endParaRPr lang="tr-TR" altLang="tr-TR" sz="2800"/>
          </a:p>
          <a:p>
            <a:pPr algn="just">
              <a:lnSpc>
                <a:spcPct val="90000"/>
              </a:lnSpc>
            </a:pPr>
            <a:endParaRPr lang="tr-TR" altLang="tr-TR" sz="2800"/>
          </a:p>
          <a:p>
            <a:pPr>
              <a:lnSpc>
                <a:spcPct val="90000"/>
              </a:lnSpc>
            </a:pPr>
            <a:endParaRPr lang="tr-TR" altLang="tr-TR" sz="2800"/>
          </a:p>
          <a:p>
            <a:pPr>
              <a:lnSpc>
                <a:spcPct val="90000"/>
              </a:lnSpc>
            </a:pPr>
            <a:endParaRPr lang="tr-TR" altLang="tr-TR"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tr-TR" altLang="tr-TR"/>
              <a:t>STOK YATIRIMLARI</a:t>
            </a:r>
          </a:p>
        </p:txBody>
      </p:sp>
      <p:sp>
        <p:nvSpPr>
          <p:cNvPr id="14339" name="Rectangle 3"/>
          <p:cNvSpPr>
            <a:spLocks noGrp="1" noChangeArrowheads="1"/>
          </p:cNvSpPr>
          <p:nvPr>
            <p:ph type="body" idx="1"/>
          </p:nvPr>
        </p:nvSpPr>
        <p:spPr/>
        <p:txBody>
          <a:bodyPr/>
          <a:lstStyle/>
          <a:p>
            <a:r>
              <a:rPr lang="tr-TR" altLang="tr-TR"/>
              <a:t>Planlanan stok yatırımları</a:t>
            </a:r>
          </a:p>
          <a:p>
            <a:r>
              <a:rPr lang="tr-TR" altLang="tr-TR"/>
              <a:t>Planlanmayan stok yatırımları</a:t>
            </a:r>
          </a:p>
          <a:p>
            <a:r>
              <a:rPr lang="tr-TR" altLang="tr-TR"/>
              <a:t>Toplam stok yatırımları= Planlanan stok yatırımları+ Planlanmayan stok yatırımları</a:t>
            </a:r>
          </a:p>
          <a:p>
            <a:r>
              <a:rPr lang="tr-TR" altLang="tr-TR"/>
              <a:t>Daralma dönemi</a:t>
            </a:r>
          </a:p>
          <a:p>
            <a:r>
              <a:rPr lang="tr-TR" altLang="tr-TR"/>
              <a:t>Genişleme dönemi</a:t>
            </a:r>
          </a:p>
          <a:p>
            <a:endParaRPr lang="tr-TR" alt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r>
              <a:rPr lang="tr-TR"/>
              <a:t>Güncel Ekonomik / İstatistik Göstergeleri</a:t>
            </a:r>
          </a:p>
          <a:p>
            <a:endParaRPr lang="tr-TR"/>
          </a:p>
        </p:txBody>
      </p:sp>
    </p:spTree>
    <p:extLst>
      <p:ext uri="{BB962C8B-B14F-4D97-AF65-F5344CB8AC3E}">
        <p14:creationId xmlns:p14="http://schemas.microsoft.com/office/powerpoint/2010/main" val="301359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tr-TR" altLang="tr-TR" sz="4000"/>
              <a:t>YATIRIM HARCAMALARI</a:t>
            </a:r>
            <a:br>
              <a:rPr lang="tr-TR" altLang="tr-TR" sz="4000"/>
            </a:br>
            <a:endParaRPr lang="tr-TR" altLang="tr-TR" sz="4000"/>
          </a:p>
        </p:txBody>
      </p:sp>
      <p:sp>
        <p:nvSpPr>
          <p:cNvPr id="3075" name="Rectangle 3"/>
          <p:cNvSpPr>
            <a:spLocks noGrp="1" noChangeArrowheads="1"/>
          </p:cNvSpPr>
          <p:nvPr>
            <p:ph type="body" idx="1"/>
          </p:nvPr>
        </p:nvSpPr>
        <p:spPr>
          <a:xfrm>
            <a:off x="457200" y="1052513"/>
            <a:ext cx="8229600" cy="5073650"/>
          </a:xfrm>
        </p:spPr>
        <p:txBody>
          <a:bodyPr/>
          <a:lstStyle/>
          <a:p>
            <a:pPr>
              <a:lnSpc>
                <a:spcPct val="80000"/>
              </a:lnSpc>
            </a:pPr>
            <a:r>
              <a:rPr lang="tr-TR" altLang="tr-TR" sz="2000"/>
              <a:t>Eksik istihdam seviyesinde dengede olan bir ekonomide yatırım harcamalarındaki değişmenin toplam milli gelir ve istihdam seviyesi üzerindeki etkileri şöyledir:</a:t>
            </a:r>
          </a:p>
          <a:p>
            <a:pPr>
              <a:lnSpc>
                <a:spcPct val="80000"/>
              </a:lnSpc>
            </a:pPr>
            <a:endParaRPr lang="tr-TR" altLang="tr-TR" sz="2000"/>
          </a:p>
          <a:p>
            <a:pPr>
              <a:lnSpc>
                <a:spcPct val="80000"/>
              </a:lnSpc>
            </a:pPr>
            <a:r>
              <a:rPr lang="tr-TR" altLang="tr-TR" sz="2000"/>
              <a:t>Yatırım Harcamaları	Çarpan mekanizması ve istihdam seviyesi 	Milli gelir (üretim)</a:t>
            </a:r>
          </a:p>
          <a:p>
            <a:pPr>
              <a:lnSpc>
                <a:spcPct val="80000"/>
              </a:lnSpc>
            </a:pPr>
            <a:endParaRPr lang="tr-TR" altLang="tr-TR" sz="2000"/>
          </a:p>
          <a:p>
            <a:pPr>
              <a:lnSpc>
                <a:spcPct val="80000"/>
              </a:lnSpc>
            </a:pPr>
            <a:r>
              <a:rPr lang="tr-TR" altLang="tr-TR" sz="2000"/>
              <a:t>Yatırım Harcamaları, kamu ve özel Yatırım Harcamaları olarak ikiye ayrılır:</a:t>
            </a:r>
          </a:p>
          <a:p>
            <a:pPr>
              <a:lnSpc>
                <a:spcPct val="80000"/>
              </a:lnSpc>
            </a:pPr>
            <a:endParaRPr lang="tr-TR" altLang="tr-TR" sz="2000"/>
          </a:p>
          <a:p>
            <a:pPr>
              <a:lnSpc>
                <a:spcPct val="80000"/>
              </a:lnSpc>
            </a:pPr>
            <a:r>
              <a:rPr lang="tr-TR" altLang="tr-TR" sz="2000"/>
              <a:t>Kamu Yatırım Harcamaları, milli gelir ve faiz seviyelerinden bağımsızdır. Otonom yatırım harcamaları da denir.</a:t>
            </a:r>
          </a:p>
          <a:p>
            <a:pPr>
              <a:lnSpc>
                <a:spcPct val="80000"/>
              </a:lnSpc>
            </a:pPr>
            <a:endParaRPr lang="tr-TR" altLang="tr-TR" sz="2000"/>
          </a:p>
          <a:p>
            <a:pPr>
              <a:lnSpc>
                <a:spcPct val="80000"/>
              </a:lnSpc>
            </a:pPr>
            <a:r>
              <a:rPr lang="tr-TR" altLang="tr-TR" sz="2000"/>
              <a:t>Özel Yatırım Harcamaları, milli gelir ve faiz seviyelerine bağlıdır. Uyarılmış yatırım harcamaları da denir.</a:t>
            </a:r>
          </a:p>
        </p:txBody>
      </p:sp>
      <p:sp>
        <p:nvSpPr>
          <p:cNvPr id="3078" name="Line 6"/>
          <p:cNvSpPr>
            <a:spLocks noChangeShapeType="1"/>
          </p:cNvSpPr>
          <p:nvPr/>
        </p:nvSpPr>
        <p:spPr bwMode="auto">
          <a:xfrm>
            <a:off x="3132138" y="2349500"/>
            <a:ext cx="1444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9" name="Line 7"/>
          <p:cNvSpPr>
            <a:spLocks noChangeShapeType="1"/>
          </p:cNvSpPr>
          <p:nvPr/>
        </p:nvSpPr>
        <p:spPr bwMode="auto">
          <a:xfrm>
            <a:off x="971550" y="2565400"/>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tr-TR" altLang="tr-TR" sz="2400"/>
              <a:t>Özel Yatırım Harcamalarını inceleyelim. Üç başlık altında ele alınacaktır:</a:t>
            </a:r>
            <a:br>
              <a:rPr lang="tr-TR" altLang="tr-TR" sz="2400"/>
            </a:br>
            <a:endParaRPr lang="tr-TR" altLang="tr-TR" sz="2400"/>
          </a:p>
        </p:txBody>
      </p:sp>
      <p:sp>
        <p:nvSpPr>
          <p:cNvPr id="4099" name="Rectangle 3"/>
          <p:cNvSpPr>
            <a:spLocks noGrp="1" noChangeArrowheads="1"/>
          </p:cNvSpPr>
          <p:nvPr>
            <p:ph type="body" idx="1"/>
          </p:nvPr>
        </p:nvSpPr>
        <p:spPr>
          <a:xfrm>
            <a:off x="468313" y="1196975"/>
            <a:ext cx="8229600" cy="4957763"/>
          </a:xfrm>
        </p:spPr>
        <p:txBody>
          <a:bodyPr/>
          <a:lstStyle/>
          <a:p>
            <a:pPr>
              <a:lnSpc>
                <a:spcPct val="80000"/>
              </a:lnSpc>
            </a:pPr>
            <a:r>
              <a:rPr lang="tr-TR" altLang="tr-TR" sz="2400"/>
              <a:t>sabit sermaye yatırımları: ekonominin sermaye stokunu oluşturan makine ve teçhizata yapılan yatırımları kapsar. </a:t>
            </a:r>
          </a:p>
          <a:p>
            <a:pPr>
              <a:lnSpc>
                <a:spcPct val="80000"/>
              </a:lnSpc>
            </a:pPr>
            <a:endParaRPr lang="tr-TR" altLang="tr-TR" sz="2400"/>
          </a:p>
          <a:p>
            <a:pPr>
              <a:lnSpc>
                <a:spcPct val="80000"/>
              </a:lnSpc>
            </a:pPr>
            <a:r>
              <a:rPr lang="tr-TR" altLang="tr-TR" sz="2400"/>
              <a:t>1. net sabit sermaye yatırımları: Ekonominin mevcut sermaye stokunu arttırmak amacı ile yapılıyorsa </a:t>
            </a:r>
            <a:r>
              <a:rPr lang="tr-TR" altLang="tr-TR" sz="2400" i="1" u="sng"/>
              <a:t>net sabit sermaye yatırımları</a:t>
            </a:r>
            <a:r>
              <a:rPr lang="tr-TR" altLang="tr-TR" sz="2400"/>
              <a:t> denir. Ekonominin mevcut sermaye stokunu korumak amacı ile yapılıyorsa </a:t>
            </a:r>
            <a:r>
              <a:rPr lang="tr-TR" altLang="tr-TR" sz="2400" i="1" u="sng"/>
              <a:t>amortisman yatırımları</a:t>
            </a:r>
            <a:r>
              <a:rPr lang="tr-TR" altLang="tr-TR" sz="2400"/>
              <a:t> denir.</a:t>
            </a:r>
          </a:p>
          <a:p>
            <a:pPr>
              <a:lnSpc>
                <a:spcPct val="80000"/>
              </a:lnSpc>
            </a:pPr>
            <a:endParaRPr lang="tr-TR" altLang="tr-TR" sz="2400"/>
          </a:p>
          <a:p>
            <a:pPr>
              <a:lnSpc>
                <a:spcPct val="80000"/>
              </a:lnSpc>
            </a:pPr>
            <a:r>
              <a:rPr lang="tr-TR" altLang="tr-TR" sz="2400"/>
              <a:t>2. konut yatırımları: Bireylerin ve mülk sahiplerinin yeni konut satın almak amacıyla yaptıkları harcamalardır.</a:t>
            </a:r>
          </a:p>
          <a:p>
            <a:pPr>
              <a:lnSpc>
                <a:spcPct val="80000"/>
              </a:lnSpc>
            </a:pPr>
            <a:endParaRPr lang="tr-TR" altLang="tr-TR" sz="2400"/>
          </a:p>
          <a:p>
            <a:pPr>
              <a:lnSpc>
                <a:spcPct val="80000"/>
              </a:lnSpc>
            </a:pPr>
            <a:r>
              <a:rPr lang="tr-TR" altLang="tr-TR" sz="2400"/>
              <a:t>3. stok yatırımları: Firmaların sahip oldukları hammadde, ara malı ve nihai mal stoklarına yaptıkları ilavelerdir.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endParaRPr lang="tr-TR" altLang="tr-TR"/>
          </a:p>
        </p:txBody>
      </p:sp>
      <p:sp>
        <p:nvSpPr>
          <p:cNvPr id="5123" name="Rectangle 3"/>
          <p:cNvSpPr>
            <a:spLocks noGrp="1" noChangeArrowheads="1"/>
          </p:cNvSpPr>
          <p:nvPr>
            <p:ph type="body" idx="1"/>
          </p:nvPr>
        </p:nvSpPr>
        <p:spPr/>
        <p:txBody>
          <a:bodyPr/>
          <a:lstStyle/>
          <a:p>
            <a:pPr>
              <a:lnSpc>
                <a:spcPct val="80000"/>
              </a:lnSpc>
            </a:pPr>
            <a:r>
              <a:rPr lang="tr-TR" altLang="tr-TR" sz="1600" i="1" u="sng"/>
              <a:t>Üretim düzleştirmesi</a:t>
            </a:r>
            <a:r>
              <a:rPr lang="tr-TR" altLang="tr-TR" sz="1600"/>
              <a:t>: Talebin yetersiz olduğu dönemlerde firmanın üretimi kısması ve işçilerini işten çıkarması yerine üretimine belirli bir tempoda devam etmesi ve ürettiği nihai malları stoklaması uygun olur ki firmanın bu politikasına Üretim düzleştirmesi adı verilir.</a:t>
            </a:r>
          </a:p>
          <a:p>
            <a:pPr>
              <a:lnSpc>
                <a:spcPct val="80000"/>
              </a:lnSpc>
            </a:pPr>
            <a:r>
              <a:rPr lang="tr-TR" altLang="tr-TR" sz="1600"/>
              <a:t>Özel sektörün yaptığı net sabit sermaye yatırımları, konut yatırımları ve stok yatırımlarını belirleyen faktörler nelerdir?</a:t>
            </a:r>
          </a:p>
          <a:p>
            <a:pPr>
              <a:lnSpc>
                <a:spcPct val="80000"/>
              </a:lnSpc>
            </a:pPr>
            <a:r>
              <a:rPr lang="tr-TR" altLang="tr-TR" sz="1600" i="1" u="sng"/>
              <a:t>net sabit sermaye yatırımları</a:t>
            </a:r>
            <a:r>
              <a:rPr lang="tr-TR" altLang="tr-TR" sz="1600"/>
              <a:t>: Bu yatırımları hangi faktörlerin belirlediği konusunda ki yaklaşımlar şunlardır:</a:t>
            </a:r>
          </a:p>
          <a:p>
            <a:pPr>
              <a:lnSpc>
                <a:spcPct val="80000"/>
              </a:lnSpc>
            </a:pPr>
            <a:r>
              <a:rPr lang="tr-TR" altLang="tr-TR" sz="1600" b="1" u="sng"/>
              <a:t>1. 1. sermayenin marjinal etkinliği (mec) kriteri (mec-mei yaklaşımı):</a:t>
            </a:r>
            <a:r>
              <a:rPr lang="tr-TR" altLang="tr-TR" sz="1600"/>
              <a:t> </a:t>
            </a:r>
          </a:p>
          <a:p>
            <a:pPr>
              <a:lnSpc>
                <a:spcPct val="80000"/>
              </a:lnSpc>
            </a:pPr>
            <a:r>
              <a:rPr lang="tr-TR" altLang="tr-TR" sz="1600"/>
              <a:t>Keynes tarafından geliştirilmiştir. Bugünkü değer kriterine dayanır. (Formül bak)</a:t>
            </a:r>
          </a:p>
          <a:p>
            <a:pPr>
              <a:lnSpc>
                <a:spcPct val="80000"/>
              </a:lnSpc>
            </a:pPr>
            <a:r>
              <a:rPr lang="tr-TR" altLang="tr-TR" sz="1600"/>
              <a:t>Yatırım projesinin bugünkü değeri (PV) &gt; 0, yatırım projesinin bugünkü maliyetinden (Ck) büyüktür. Yatırım karlıdır ve firma yatırım yapar.</a:t>
            </a:r>
          </a:p>
          <a:p>
            <a:pPr>
              <a:lnSpc>
                <a:spcPct val="80000"/>
              </a:lnSpc>
            </a:pPr>
            <a:r>
              <a:rPr lang="tr-TR" altLang="tr-TR" sz="1600"/>
              <a:t>Yatırım projesinin bugünkü değeri (PV) &lt; 0, yatırım projesinin bugünkü maliyetinden (Ck) düşüktür. Yatırım karlı değildir ve firma yatırım yapmaz.</a:t>
            </a:r>
          </a:p>
          <a:p>
            <a:pPr>
              <a:lnSpc>
                <a:spcPct val="80000"/>
              </a:lnSpc>
            </a:pPr>
            <a:r>
              <a:rPr lang="tr-TR" altLang="tr-TR" sz="1600"/>
              <a:t>Bugünkü değer kriterine dayanarak, Keynes sermayenin marjinal etkinliği kavramını geliştirmiştir. </a:t>
            </a:r>
          </a:p>
          <a:p>
            <a:pPr>
              <a:lnSpc>
                <a:spcPct val="80000"/>
              </a:lnSpc>
            </a:pPr>
            <a:r>
              <a:rPr lang="tr-TR" altLang="tr-TR" sz="1600" i="1" u="sng"/>
              <a:t>Sermayenin marjinal etkinliği</a:t>
            </a:r>
            <a:r>
              <a:rPr lang="tr-TR" altLang="tr-TR" sz="1600"/>
              <a:t>; belirli bir yatırım projesinin yani sermaye malının, proje ömrü içinde beklenen net getirilerinin bugünkü değerini, yatırım projesinin bugünkü maliyetine eşit kılan bir orandır. (Formül bak)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endParaRPr lang="tr-TR" altLang="tr-TR"/>
          </a:p>
        </p:txBody>
      </p:sp>
      <p:sp>
        <p:nvSpPr>
          <p:cNvPr id="6147" name="Rectangle 3"/>
          <p:cNvSpPr>
            <a:spLocks noGrp="1" noChangeArrowheads="1"/>
          </p:cNvSpPr>
          <p:nvPr>
            <p:ph type="body" idx="1"/>
          </p:nvPr>
        </p:nvSpPr>
        <p:spPr/>
        <p:txBody>
          <a:bodyPr/>
          <a:lstStyle/>
          <a:p>
            <a:pPr>
              <a:lnSpc>
                <a:spcPct val="80000"/>
              </a:lnSpc>
            </a:pPr>
            <a:r>
              <a:rPr lang="tr-TR" altLang="tr-TR" sz="2000"/>
              <a:t>Özetle, Keynes’in sermayenin marjinal etkinliğine göre, özel sektör firmaları net sabit sermaye yatırımlarını belirlerken cari faiz oranı ile sermayenin marjinal etkinliğini karşılaştırarak karar vermektedir.</a:t>
            </a:r>
          </a:p>
          <a:p>
            <a:pPr>
              <a:lnSpc>
                <a:spcPct val="80000"/>
              </a:lnSpc>
            </a:pPr>
            <a:r>
              <a:rPr lang="tr-TR" altLang="tr-TR" sz="2000"/>
              <a:t>Yatırım sürecinde özel sektör firmaları ikiye ayrılır: </a:t>
            </a:r>
          </a:p>
          <a:p>
            <a:pPr>
              <a:lnSpc>
                <a:spcPct val="80000"/>
              </a:lnSpc>
            </a:pPr>
            <a:r>
              <a:rPr lang="tr-TR" altLang="tr-TR" sz="2000"/>
              <a:t>1) a grubu firmalar: yatırım kararını verecek yani ne kadar makine-teçhizat satın alacağına karar verecek olan firmalar</a:t>
            </a:r>
          </a:p>
          <a:p>
            <a:pPr>
              <a:lnSpc>
                <a:spcPct val="80000"/>
              </a:lnSpc>
            </a:pPr>
            <a:r>
              <a:rPr lang="tr-TR" altLang="tr-TR" sz="2000"/>
              <a:t>2) b grubu firmalar: sözkonusu makine-teçhizatı üretecek olan firmalar</a:t>
            </a:r>
          </a:p>
          <a:p>
            <a:pPr>
              <a:lnSpc>
                <a:spcPct val="80000"/>
              </a:lnSpc>
            </a:pPr>
            <a:r>
              <a:rPr lang="tr-TR" altLang="tr-TR" sz="2000"/>
              <a:t>Sonuç olarak;</a:t>
            </a:r>
          </a:p>
          <a:p>
            <a:pPr>
              <a:lnSpc>
                <a:spcPct val="80000"/>
              </a:lnSpc>
            </a:pPr>
            <a:r>
              <a:rPr lang="tr-TR" altLang="tr-TR" sz="2000"/>
              <a:t>Sermayenin marjinal etkinliği (mec); sermaye malının fiyatının sabit olduğu kabul edilerek hesaplanan bir orandır.</a:t>
            </a:r>
          </a:p>
          <a:p>
            <a:pPr>
              <a:lnSpc>
                <a:spcPct val="80000"/>
              </a:lnSpc>
            </a:pPr>
            <a:r>
              <a:rPr lang="tr-TR" altLang="tr-TR" sz="2000"/>
              <a:t>Yatırımların marjinal etkinliği (mei); sermaye malının fiyatındaki artışı dikkate alarak hesaplanan bir büyüklüktür. </a:t>
            </a:r>
          </a:p>
          <a:p>
            <a:pPr>
              <a:lnSpc>
                <a:spcPct val="80000"/>
              </a:lnSpc>
            </a:pPr>
            <a:r>
              <a:rPr lang="tr-TR" altLang="tr-TR" sz="2000"/>
              <a:t>Yatırımların analizinde, bu iki kavramın birlikte alındığı yaklaşıma mec-mei yaklaşımı denir.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endParaRPr lang="tr-TR" altLang="tr-TR"/>
          </a:p>
        </p:txBody>
      </p:sp>
      <p:sp>
        <p:nvSpPr>
          <p:cNvPr id="7171" name="Rectangle 3"/>
          <p:cNvSpPr>
            <a:spLocks noGrp="1" noChangeArrowheads="1"/>
          </p:cNvSpPr>
          <p:nvPr>
            <p:ph type="body" idx="1"/>
          </p:nvPr>
        </p:nvSpPr>
        <p:spPr/>
        <p:txBody>
          <a:bodyPr/>
          <a:lstStyle/>
          <a:p>
            <a:pPr>
              <a:lnSpc>
                <a:spcPct val="80000"/>
              </a:lnSpc>
            </a:pPr>
            <a:r>
              <a:rPr lang="tr-TR" altLang="tr-TR" sz="1600"/>
              <a:t>Bu yaklaşıma göre, bir ekonomide özel sektör net sabit sermaye yatırımları üç faktör tarafından belirlenir: </a:t>
            </a:r>
          </a:p>
          <a:p>
            <a:pPr>
              <a:lnSpc>
                <a:spcPct val="80000"/>
              </a:lnSpc>
            </a:pPr>
            <a:r>
              <a:rPr lang="tr-TR" altLang="tr-TR" sz="1600" i="1" u="sng"/>
              <a:t>Cari faiz oranı (R):</a:t>
            </a:r>
            <a:r>
              <a:rPr lang="tr-TR" altLang="tr-TR" sz="1600"/>
              <a:t> mec &gt; R ise, yatırım kararı verilir, vice versa. Aralarında ters yönlü bir ilişki sözkonusudur.</a:t>
            </a:r>
          </a:p>
          <a:p>
            <a:pPr>
              <a:lnSpc>
                <a:spcPct val="80000"/>
              </a:lnSpc>
            </a:pPr>
            <a:r>
              <a:rPr lang="tr-TR" altLang="tr-TR" sz="1600" i="1" u="sng"/>
              <a:t>Beklenen satış hasılatı (Rn)</a:t>
            </a:r>
          </a:p>
          <a:p>
            <a:pPr>
              <a:lnSpc>
                <a:spcPct val="80000"/>
              </a:lnSpc>
            </a:pPr>
            <a:r>
              <a:rPr lang="tr-TR" altLang="tr-TR" sz="1600" i="1" u="sng"/>
              <a:t>Hayvani içgüdü: </a:t>
            </a:r>
            <a:r>
              <a:rPr lang="tr-TR" altLang="tr-TR" sz="1600"/>
              <a:t>Eğer firmalar geleceği belirsiz olarak görüyor ise, cari faiz oranı düşük olsa bile ve mec ne kadar yüksek olsa bile yatırım kararı verilmez.</a:t>
            </a:r>
            <a:endParaRPr lang="tr-TR" altLang="tr-TR" sz="1600" i="1" u="sng"/>
          </a:p>
          <a:p>
            <a:pPr>
              <a:lnSpc>
                <a:spcPct val="80000"/>
              </a:lnSpc>
            </a:pPr>
            <a:r>
              <a:rPr lang="tr-TR" altLang="tr-TR" sz="1600" b="1" u="sng"/>
              <a:t>1.2. basit hızlandıran modeli</a:t>
            </a:r>
          </a:p>
          <a:p>
            <a:pPr>
              <a:lnSpc>
                <a:spcPct val="80000"/>
              </a:lnSpc>
            </a:pPr>
            <a:r>
              <a:rPr lang="tr-TR" altLang="tr-TR" sz="1600"/>
              <a:t>Bu modele göre, yatırım harcamalarını belirleyen temel faktör cari faiz oranı değil hasıla seviyesindeki değişmelerdir. (Formül ve işleme bak)</a:t>
            </a:r>
          </a:p>
          <a:p>
            <a:pPr>
              <a:lnSpc>
                <a:spcPct val="80000"/>
              </a:lnSpc>
            </a:pPr>
            <a:r>
              <a:rPr lang="tr-TR" altLang="tr-TR" sz="1600" b="1" u="sng"/>
              <a:t>1.3.neoklasik yatırım modeli</a:t>
            </a:r>
          </a:p>
          <a:p>
            <a:pPr>
              <a:lnSpc>
                <a:spcPct val="80000"/>
              </a:lnSpc>
            </a:pPr>
            <a:r>
              <a:rPr lang="tr-TR" altLang="tr-TR" sz="1600"/>
              <a:t>Dale W. Jorgenson tarafından 1960’lı yıllarda geliştirilmiş olup, mikro ekonomik temellere dayanır. Buna göre firma, bir birim net sabit sermaye yatırımlarının firmaya sağlayacağı getiri ile firmaya yükleyeceği maliyeti karşılaştırmaktadır. Bunun sonucunda kar maksimizasyonu imkanlarını araştırmaktadır. net sabit sermaye yatırımının getirisi maliyetinden yüksek ise yatırım kararı verilmektedir, vice versa. Neoklasik yatırım modeli ile firmaların net sabit sermaye yatırımlarını iki aşamada inceleyelim.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endParaRPr lang="tr-TR" altLang="tr-TR"/>
          </a:p>
        </p:txBody>
      </p:sp>
      <p:sp>
        <p:nvSpPr>
          <p:cNvPr id="8195" name="Rectangle 3"/>
          <p:cNvSpPr>
            <a:spLocks noGrp="1" noChangeArrowheads="1"/>
          </p:cNvSpPr>
          <p:nvPr>
            <p:ph type="body" idx="1"/>
          </p:nvPr>
        </p:nvSpPr>
        <p:spPr/>
        <p:txBody>
          <a:bodyPr/>
          <a:lstStyle/>
          <a:p>
            <a:pPr>
              <a:lnSpc>
                <a:spcPct val="80000"/>
              </a:lnSpc>
            </a:pPr>
            <a:r>
              <a:rPr lang="tr-TR" altLang="tr-TR" sz="2400" b="1"/>
              <a:t>1.3.1. Firmanın optimal sermaye stokunun belirlenmesi</a:t>
            </a:r>
            <a:endParaRPr lang="tr-TR" altLang="tr-TR" sz="2400"/>
          </a:p>
          <a:p>
            <a:pPr>
              <a:lnSpc>
                <a:spcPct val="80000"/>
              </a:lnSpc>
            </a:pPr>
            <a:r>
              <a:rPr lang="tr-TR" altLang="tr-TR" sz="2400"/>
              <a:t>Rekabetçi bir firma ne büyüklükte bir net sabit sermaye yatırımı yapacağını belirlemeden önce optimal sermaye stoku ihtiyacını belirlemektedir. Durum ile ilgili formüle bak.</a:t>
            </a:r>
          </a:p>
          <a:p>
            <a:pPr>
              <a:lnSpc>
                <a:spcPct val="80000"/>
              </a:lnSpc>
            </a:pPr>
            <a:r>
              <a:rPr lang="tr-TR" altLang="tr-TR" sz="2400"/>
              <a:t>Ekonomideki Rekabetçi bir firmanın optimal net sabit sermaye stoku ihtiyacı şunlara bağlıdır:</a:t>
            </a:r>
          </a:p>
          <a:p>
            <a:pPr>
              <a:lnSpc>
                <a:spcPct val="80000"/>
              </a:lnSpc>
            </a:pPr>
            <a:r>
              <a:rPr lang="tr-TR" altLang="tr-TR" sz="2400"/>
              <a:t>net sabit sermayenin marjinal getirisi</a:t>
            </a:r>
          </a:p>
          <a:p>
            <a:pPr>
              <a:lnSpc>
                <a:spcPct val="80000"/>
              </a:lnSpc>
            </a:pPr>
            <a:r>
              <a:rPr lang="tr-TR" altLang="tr-TR" sz="2400"/>
              <a:t>sermaye malının fiyatı</a:t>
            </a:r>
          </a:p>
          <a:p>
            <a:pPr>
              <a:lnSpc>
                <a:spcPct val="80000"/>
              </a:lnSpc>
            </a:pPr>
            <a:r>
              <a:rPr lang="tr-TR" altLang="tr-TR" sz="2400"/>
              <a:t>firmanın ürettiği çıktının fiyatı</a:t>
            </a:r>
          </a:p>
          <a:p>
            <a:pPr>
              <a:lnSpc>
                <a:spcPct val="80000"/>
              </a:lnSpc>
            </a:pPr>
            <a:r>
              <a:rPr lang="tr-TR" altLang="tr-TR" sz="2400"/>
              <a:t>reel faiz oranı</a:t>
            </a:r>
          </a:p>
          <a:p>
            <a:pPr>
              <a:lnSpc>
                <a:spcPct val="80000"/>
              </a:lnSpc>
            </a:pPr>
            <a:r>
              <a:rPr lang="tr-TR" altLang="tr-TR" sz="2400"/>
              <a:t>net sabit sermayenin yıpranma oranı</a:t>
            </a:r>
          </a:p>
          <a:p>
            <a:pPr>
              <a:lnSpc>
                <a:spcPct val="80000"/>
              </a:lnSpc>
            </a:pPr>
            <a:endParaRPr lang="tr-TR" altLang="tr-T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endParaRPr lang="tr-TR" altLang="tr-TR"/>
          </a:p>
        </p:txBody>
      </p:sp>
      <p:sp>
        <p:nvSpPr>
          <p:cNvPr id="9219" name="Rectangle 3"/>
          <p:cNvSpPr>
            <a:spLocks noGrp="1" noChangeArrowheads="1"/>
          </p:cNvSpPr>
          <p:nvPr>
            <p:ph type="body" idx="1"/>
          </p:nvPr>
        </p:nvSpPr>
        <p:spPr/>
        <p:txBody>
          <a:bodyPr/>
          <a:lstStyle/>
          <a:p>
            <a:pPr>
              <a:lnSpc>
                <a:spcPct val="90000"/>
              </a:lnSpc>
            </a:pPr>
            <a:r>
              <a:rPr lang="tr-TR" altLang="tr-TR"/>
              <a:t>Bu sayılanlara bağlı olarak, </a:t>
            </a:r>
          </a:p>
          <a:p>
            <a:pPr>
              <a:lnSpc>
                <a:spcPct val="90000"/>
              </a:lnSpc>
            </a:pPr>
            <a:r>
              <a:rPr lang="tr-TR" altLang="tr-TR"/>
              <a:t>net sabit sermayenin marjinal getirisi artarsa</a:t>
            </a:r>
          </a:p>
          <a:p>
            <a:pPr>
              <a:lnSpc>
                <a:spcPct val="90000"/>
              </a:lnSpc>
            </a:pPr>
            <a:r>
              <a:rPr lang="tr-TR" altLang="tr-TR"/>
              <a:t>sermaye malının fiyatı düşerse</a:t>
            </a:r>
          </a:p>
          <a:p>
            <a:pPr>
              <a:lnSpc>
                <a:spcPct val="90000"/>
              </a:lnSpc>
            </a:pPr>
            <a:r>
              <a:rPr lang="tr-TR" altLang="tr-TR"/>
              <a:t>firmanın ürettiği çıktının fiyatı artarsa</a:t>
            </a:r>
          </a:p>
          <a:p>
            <a:pPr>
              <a:lnSpc>
                <a:spcPct val="90000"/>
              </a:lnSpc>
            </a:pPr>
            <a:r>
              <a:rPr lang="tr-TR" altLang="tr-TR"/>
              <a:t>reel faiz oranı düşerse</a:t>
            </a:r>
          </a:p>
          <a:p>
            <a:pPr>
              <a:lnSpc>
                <a:spcPct val="90000"/>
              </a:lnSpc>
            </a:pPr>
            <a:r>
              <a:rPr lang="tr-TR" altLang="tr-TR"/>
              <a:t>net sabit sermayenin yıpranma oranı düşerse net sabit sermaye stoku ihtiyacı artar, vice versa.</a:t>
            </a:r>
          </a:p>
          <a:p>
            <a:pPr>
              <a:lnSpc>
                <a:spcPct val="90000"/>
              </a:lnSpc>
            </a:pPr>
            <a:endParaRPr lang="tr-TR" alt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endParaRPr lang="tr-TR" altLang="tr-TR"/>
          </a:p>
        </p:txBody>
      </p:sp>
      <p:sp>
        <p:nvSpPr>
          <p:cNvPr id="10243" name="Rectangle 3"/>
          <p:cNvSpPr>
            <a:spLocks noGrp="1" noChangeArrowheads="1"/>
          </p:cNvSpPr>
          <p:nvPr>
            <p:ph type="body" idx="1"/>
          </p:nvPr>
        </p:nvSpPr>
        <p:spPr/>
        <p:txBody>
          <a:bodyPr/>
          <a:lstStyle/>
          <a:p>
            <a:pPr marL="609600" indent="-609600">
              <a:lnSpc>
                <a:spcPct val="80000"/>
              </a:lnSpc>
            </a:pPr>
            <a:r>
              <a:rPr lang="tr-TR" altLang="tr-TR" sz="2000" b="1"/>
              <a:t>1.3.2. Firmanın net sabit sermaye yatırımının belirlenmesi</a:t>
            </a:r>
            <a:endParaRPr lang="tr-TR" altLang="tr-TR" sz="2000"/>
          </a:p>
          <a:p>
            <a:pPr marL="609600" indent="-609600">
              <a:lnSpc>
                <a:spcPct val="80000"/>
              </a:lnSpc>
            </a:pPr>
            <a:r>
              <a:rPr lang="tr-TR" altLang="tr-TR" sz="2000"/>
              <a:t>Firmanın net sabit sermaye stoku ihtiyacı belirlendikten sonra firmanın yapacağı net sabit sermaye yatırımının büyüklüğü hesaplanmaktadır. Formüle bak.</a:t>
            </a:r>
          </a:p>
          <a:p>
            <a:pPr marL="609600" indent="-609600">
              <a:lnSpc>
                <a:spcPct val="80000"/>
              </a:lnSpc>
            </a:pPr>
            <a:r>
              <a:rPr lang="tr-TR" altLang="tr-TR" sz="2000"/>
              <a:t>Rekabetçi bir firmanın t yılında net sabit sermaye yatırımının büyüklüğü ∆K’nın büyüklüğüne ve λ oranının büyüklüğüne bağlıdır. Bu oranlar büyüdükçe firmanın net sabit sermaye yatırımı artacaktır, vice versa.</a:t>
            </a:r>
          </a:p>
          <a:p>
            <a:pPr marL="609600" indent="-609600">
              <a:lnSpc>
                <a:spcPct val="80000"/>
              </a:lnSpc>
            </a:pPr>
            <a:r>
              <a:rPr lang="tr-TR" altLang="tr-TR" sz="2000"/>
              <a:t>Neoklasik yatırım modeline göre, </a:t>
            </a:r>
          </a:p>
          <a:p>
            <a:pPr marL="609600" indent="-609600">
              <a:lnSpc>
                <a:spcPct val="80000"/>
              </a:lnSpc>
            </a:pPr>
            <a:r>
              <a:rPr lang="tr-TR" altLang="tr-TR" sz="2000"/>
              <a:t>cari faiz oranı düşünce reel faiz oranı da düşer ve net sabit sermaye yatırımları artar, vice versa.</a:t>
            </a:r>
          </a:p>
          <a:p>
            <a:pPr marL="609600" indent="-609600">
              <a:lnSpc>
                <a:spcPct val="80000"/>
              </a:lnSpc>
            </a:pPr>
            <a:r>
              <a:rPr lang="tr-TR" altLang="tr-TR" sz="2000"/>
              <a:t>Kurumlar vergisi oranı düşünce net sabit sermayenin firmaya getirisi artacağı için net sabit sermaye yatırımları harcamaları artar, vice versa.</a:t>
            </a:r>
          </a:p>
          <a:p>
            <a:pPr marL="609600" indent="-609600">
              <a:lnSpc>
                <a:spcPct val="80000"/>
              </a:lnSpc>
            </a:pPr>
            <a:r>
              <a:rPr lang="tr-TR" altLang="tr-TR" sz="2000"/>
              <a:t>Yatırımlara vergi iadesi uygulaması sermaye malının fiyatını azaltacağı için net sabit sermaye yatırımları artar, vice versa.</a:t>
            </a:r>
          </a:p>
          <a:p>
            <a:pPr marL="609600" indent="-609600">
              <a:lnSpc>
                <a:spcPct val="80000"/>
              </a:lnSpc>
            </a:pPr>
            <a:endParaRPr lang="tr-TR" altLang="tr-TR" sz="2000"/>
          </a:p>
        </p:txBody>
      </p:sp>
    </p:spTree>
  </p:cSld>
  <p:clrMapOvr>
    <a:masterClrMapping/>
  </p:clrMapOvr>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1102</Words>
  <Application>Microsoft Office PowerPoint</Application>
  <PresentationFormat>Ekran Gösterisi (4:3)</PresentationFormat>
  <Paragraphs>93</Paragraphs>
  <Slides>14</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14</vt:i4>
      </vt:variant>
    </vt:vector>
  </HeadingPairs>
  <TitlesOfParts>
    <vt:vector size="16" baseType="lpstr">
      <vt:lpstr>Arial</vt:lpstr>
      <vt:lpstr>Varsayılan Tasarım</vt:lpstr>
      <vt:lpstr>YATIRIM HARCAMALARI </vt:lpstr>
      <vt:lpstr>YATIRIM HARCAMALARI </vt:lpstr>
      <vt:lpstr>Özel Yatırım Harcamalarını inceleyelim. Üç başlık altında ele alınacaktır: </vt:lpstr>
      <vt:lpstr>PowerPoint Sunusu</vt:lpstr>
      <vt:lpstr>PowerPoint Sunusu</vt:lpstr>
      <vt:lpstr>PowerPoint Sunusu</vt:lpstr>
      <vt:lpstr>PowerPoint Sunusu</vt:lpstr>
      <vt:lpstr>PowerPoint Sunusu</vt:lpstr>
      <vt:lpstr>PowerPoint Sunusu</vt:lpstr>
      <vt:lpstr>PowerPoint Sunusu</vt:lpstr>
      <vt:lpstr>KONUT YATIRIMLARI</vt:lpstr>
      <vt:lpstr>PowerPoint Sunusu</vt:lpstr>
      <vt:lpstr>STOK YATIRIMLARI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X</dc:creator>
  <cp:lastModifiedBy>arif şahin</cp:lastModifiedBy>
  <cp:revision>47</cp:revision>
  <dcterms:created xsi:type="dcterms:W3CDTF">2013-05-30T07:53:33Z</dcterms:created>
  <dcterms:modified xsi:type="dcterms:W3CDTF">2019-11-20T10:22:42Z</dcterms:modified>
</cp:coreProperties>
</file>