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13.11.2017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tr-TR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tr-TR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Sosyal Hizmet Mesleğinin</a:t>
            </a:r>
            <a:br>
              <a:rPr lang="tr-TR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tr-TR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Etik Değerleri</a:t>
            </a:r>
            <a:br>
              <a:rPr lang="tr-TR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tr-TR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eaLnBrk="1" hangingPunct="1"/>
            <a:r>
              <a:rPr lang="tr-TR" smtClean="0"/>
              <a:t>Sosyal hizmet mesleğinin temel değerleri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smtClean="0"/>
              <a:t>ve ilişkili ilkeleri 6 bölümden oluşmaktadır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smtClean="0"/>
              <a:t>(Reamer, 2006: 251-255).</a:t>
            </a:r>
          </a:p>
          <a:p>
            <a:pPr eaLnBrk="1" hangingPunct="1">
              <a:buFont typeface="Wingdings 2" pitchFamily="18" charset="2"/>
              <a:buNone/>
            </a:pPr>
            <a:endParaRPr lang="tr-TR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1. Değer: Hizmet</a:t>
            </a:r>
            <a:endParaRPr lang="tr-TR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 fontScale="92500" lnSpcReduction="20000"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/>
              <a:t>Etik İlke: Sosyal hizmet </a:t>
            </a:r>
            <a:r>
              <a:rPr lang="tr-TR" dirty="0" smtClean="0"/>
              <a:t>uzmanlarının öncelikli </a:t>
            </a:r>
            <a:r>
              <a:rPr lang="tr-TR" dirty="0"/>
              <a:t>amacı sosyal problemleri </a:t>
            </a:r>
            <a:r>
              <a:rPr lang="tr-TR" dirty="0" smtClean="0"/>
              <a:t>olan ve </a:t>
            </a:r>
            <a:r>
              <a:rPr lang="tr-TR" dirty="0"/>
              <a:t>ihtiyaç içerisindeki bireylere </a:t>
            </a:r>
            <a:r>
              <a:rPr lang="tr-TR" dirty="0" smtClean="0"/>
              <a:t>yardım etmektir.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tr-TR" dirty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/>
              <a:t>Sosyal hizmet uzmanları;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b="1" dirty="0" smtClean="0"/>
              <a:t> </a:t>
            </a:r>
            <a:r>
              <a:rPr lang="tr-TR" b="1" dirty="0"/>
              <a:t>kendi sorumluluk alanları içinde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dirty="0"/>
              <a:t>olan hizmetleri geliştirirler,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b="1" dirty="0" smtClean="0"/>
              <a:t> </a:t>
            </a:r>
            <a:r>
              <a:rPr lang="tr-TR" b="1" dirty="0"/>
              <a:t>sosyal problemi olan ve yardım ihtiyacı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dirty="0"/>
              <a:t>duyan bireylere yardım </a:t>
            </a:r>
            <a:r>
              <a:rPr lang="tr-TR" dirty="0" smtClean="0"/>
              <a:t>etmek amacıyla</a:t>
            </a:r>
            <a:r>
              <a:rPr lang="tr-TR" dirty="0"/>
              <a:t>, kendi bilgi, </a:t>
            </a:r>
            <a:r>
              <a:rPr lang="tr-TR" dirty="0" smtClean="0"/>
              <a:t>değer ve becerilerini kullanırlar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2. Değer: Sosyal Adalet</a:t>
            </a:r>
            <a:endParaRPr lang="tr-TR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 lnSpcReduction="10000"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/>
              <a:t>Etik İlke: Sosyal hizmet uzmanları </a:t>
            </a:r>
            <a:r>
              <a:rPr lang="tr-TR" dirty="0" smtClean="0"/>
              <a:t>sosyal adaletsizliklerle </a:t>
            </a:r>
            <a:r>
              <a:rPr lang="tr-TR" dirty="0"/>
              <a:t>mücadele eder.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dirty="0"/>
              <a:t>Sosyal hizmet uzmanları;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s-ES" b="1" dirty="0" smtClean="0"/>
              <a:t> </a:t>
            </a:r>
            <a:r>
              <a:rPr lang="es-ES" b="1" dirty="0"/>
              <a:t>baskı gören ve incinebilir birey </a:t>
            </a:r>
            <a:r>
              <a:rPr lang="es-ES" b="1" dirty="0" smtClean="0"/>
              <a:t>ve</a:t>
            </a:r>
            <a:r>
              <a:rPr lang="tr-TR" b="1" dirty="0" smtClean="0"/>
              <a:t> </a:t>
            </a:r>
            <a:r>
              <a:rPr lang="es-ES" dirty="0" smtClean="0"/>
              <a:t>grupların </a:t>
            </a:r>
            <a:r>
              <a:rPr lang="es-ES" dirty="0"/>
              <a:t>adına ya da onlarla </a:t>
            </a:r>
            <a:r>
              <a:rPr lang="es-ES" dirty="0" smtClean="0"/>
              <a:t>birlikte</a:t>
            </a:r>
            <a:r>
              <a:rPr lang="tr-TR" dirty="0" smtClean="0"/>
              <a:t> toplumsal </a:t>
            </a:r>
            <a:r>
              <a:rPr lang="tr-TR" dirty="0"/>
              <a:t>değişmeyi </a:t>
            </a:r>
            <a:r>
              <a:rPr lang="tr-TR" dirty="0" smtClean="0"/>
              <a:t>sağlamak için </a:t>
            </a:r>
            <a:r>
              <a:rPr lang="tr-TR" dirty="0"/>
              <a:t>çaba gösterirler,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b="1" dirty="0" smtClean="0"/>
              <a:t>yoksulluk</a:t>
            </a:r>
            <a:r>
              <a:rPr lang="tr-TR" b="1" dirty="0"/>
              <a:t>, işsizlik, ayrımcılık ve </a:t>
            </a:r>
            <a:r>
              <a:rPr lang="tr-TR" b="1" dirty="0" smtClean="0"/>
              <a:t>diğer </a:t>
            </a:r>
            <a:r>
              <a:rPr lang="tr-TR" dirty="0" smtClean="0"/>
              <a:t>sosyal </a:t>
            </a:r>
            <a:r>
              <a:rPr lang="tr-TR" dirty="0"/>
              <a:t>adaletsizlikler </a:t>
            </a:r>
            <a:r>
              <a:rPr lang="tr-TR" dirty="0" smtClean="0"/>
              <a:t>konusunda sosyal </a:t>
            </a:r>
            <a:r>
              <a:rPr lang="tr-TR" dirty="0"/>
              <a:t>değişimi hedeflemektedirler,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</p:spPr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endParaRPr lang="tr-TR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 eaLnBrk="1" hangingPunct="1"/>
            <a:r>
              <a:rPr lang="tr-TR" smtClean="0"/>
              <a:t>etnik ve kültürel çeşitlilik ve baskı konusunda farkındalık artırmaya çalışırlar,</a:t>
            </a:r>
          </a:p>
          <a:p>
            <a:pPr eaLnBrk="1" hangingPunct="1"/>
            <a:endParaRPr lang="tr-TR" b="1" smtClean="0"/>
          </a:p>
          <a:p>
            <a:pPr eaLnBrk="1" hangingPunct="1"/>
            <a:r>
              <a:rPr lang="tr-TR" b="1" smtClean="0"/>
              <a:t> bütün insanlar için fırsat eşitliği, ortak </a:t>
            </a:r>
            <a:r>
              <a:rPr lang="tr-TR" smtClean="0"/>
              <a:t>katılım, ihtiyaç duyulan bilgiye ulaşma güvencesini sağlamaya çalışırlar.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Değer: Bireylerin Değer Yargıları</a:t>
            </a:r>
            <a:br>
              <a:rPr lang="tr-TR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tr-TR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ve Saygınlıkları</a:t>
            </a:r>
            <a:endParaRPr lang="tr-TR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 fontScale="92500" lnSpcReduction="20000"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/>
              <a:t>Etik İlke: Sosyal hizmet uzmanları, </a:t>
            </a:r>
            <a:r>
              <a:rPr lang="tr-TR" dirty="0" smtClean="0"/>
              <a:t>her insanın </a:t>
            </a:r>
            <a:r>
              <a:rPr lang="tr-TR" dirty="0"/>
              <a:t>kendine özgü değer </a:t>
            </a:r>
            <a:r>
              <a:rPr lang="tr-TR" dirty="0" smtClean="0"/>
              <a:t>yargıları olduğuna </a:t>
            </a:r>
            <a:r>
              <a:rPr lang="tr-TR" dirty="0"/>
              <a:t>ve bu nedenle saygı </a:t>
            </a:r>
            <a:r>
              <a:rPr lang="tr-TR" dirty="0" smtClean="0"/>
              <a:t>görmesi gerektiğine </a:t>
            </a:r>
            <a:r>
              <a:rPr lang="tr-TR" dirty="0"/>
              <a:t>inanırlar.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/>
              <a:t>Sosyal hizmet uzmanları;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b="1" dirty="0" smtClean="0"/>
              <a:t>her </a:t>
            </a:r>
            <a:r>
              <a:rPr lang="tr-TR" b="1" dirty="0"/>
              <a:t>bireye, etnik ve kültürel </a:t>
            </a:r>
            <a:r>
              <a:rPr lang="tr-TR" b="1" dirty="0" smtClean="0"/>
              <a:t>farklılığını </a:t>
            </a:r>
            <a:r>
              <a:rPr lang="nn-NO" dirty="0" smtClean="0"/>
              <a:t>dikkate </a:t>
            </a:r>
            <a:r>
              <a:rPr lang="nn-NO" dirty="0"/>
              <a:t>alarak saygılı bir </a:t>
            </a:r>
            <a:r>
              <a:rPr lang="nn-NO" dirty="0" smtClean="0"/>
              <a:t>şekilde</a:t>
            </a:r>
            <a:r>
              <a:rPr lang="tr-TR" dirty="0" smtClean="0"/>
              <a:t> davranırlar</a:t>
            </a:r>
            <a:r>
              <a:rPr lang="tr-TR" dirty="0"/>
              <a:t>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b="1" dirty="0" smtClean="0"/>
              <a:t> </a:t>
            </a:r>
            <a:r>
              <a:rPr lang="tr-TR" b="1" dirty="0"/>
              <a:t>müracaatçıların, kendi kaderini </a:t>
            </a:r>
            <a:r>
              <a:rPr lang="tr-TR" b="1" dirty="0" smtClean="0"/>
              <a:t>belirlemeleri </a:t>
            </a:r>
            <a:r>
              <a:rPr lang="tr-TR" dirty="0" smtClean="0"/>
              <a:t>konusunda </a:t>
            </a:r>
            <a:r>
              <a:rPr lang="tr-TR" dirty="0"/>
              <a:t>onları </a:t>
            </a:r>
            <a:r>
              <a:rPr lang="tr-TR" dirty="0" smtClean="0"/>
              <a:t>teşvik ederler</a:t>
            </a:r>
            <a:r>
              <a:rPr lang="tr-TR" dirty="0"/>
              <a:t>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b="1" dirty="0" smtClean="0"/>
              <a:t>müracaatçıların </a:t>
            </a:r>
            <a:r>
              <a:rPr lang="tr-TR" b="1" dirty="0"/>
              <a:t>kendi </a:t>
            </a:r>
            <a:r>
              <a:rPr lang="tr-TR" b="1" dirty="0" smtClean="0"/>
              <a:t>ihtiyaçlarını </a:t>
            </a:r>
            <a:r>
              <a:rPr lang="tr-TR" dirty="0" smtClean="0"/>
              <a:t>tanımlamalarını </a:t>
            </a:r>
            <a:r>
              <a:rPr lang="tr-TR" dirty="0"/>
              <a:t>ve değişim için </a:t>
            </a:r>
            <a:r>
              <a:rPr lang="tr-TR" dirty="0" smtClean="0"/>
              <a:t>kapasitelerini  artırılmalarını </a:t>
            </a:r>
            <a:r>
              <a:rPr lang="tr-TR" dirty="0"/>
              <a:t>isterler.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Değer: İnsan İlişkilerinin Önemi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 fontScale="85000" lnSpcReduction="10000"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/>
              <a:t>Etik İlke: Sosyal hizmet uzmanları </a:t>
            </a:r>
            <a:r>
              <a:rPr lang="tr-TR" dirty="0" smtClean="0"/>
              <a:t>insan ilişkilerinin </a:t>
            </a:r>
            <a:r>
              <a:rPr lang="tr-TR" dirty="0"/>
              <a:t>önemini kabul eder</a:t>
            </a:r>
            <a:r>
              <a:rPr lang="tr-TR" dirty="0" smtClean="0"/>
              <a:t>.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tr-TR" dirty="0"/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dirty="0"/>
              <a:t>Sosyal hizmet uzmanları;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b="1" dirty="0"/>
              <a:t>• insanlar arasındaki ilişkilerin </a:t>
            </a:r>
            <a:r>
              <a:rPr lang="tr-TR" b="1" dirty="0" smtClean="0"/>
              <a:t>değişim </a:t>
            </a:r>
            <a:r>
              <a:rPr lang="tr-TR" dirty="0" smtClean="0"/>
              <a:t>için </a:t>
            </a:r>
            <a:r>
              <a:rPr lang="tr-TR" dirty="0"/>
              <a:t>önemli bir araç olduğunu bilirler,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b="1" dirty="0" smtClean="0"/>
              <a:t> </a:t>
            </a:r>
            <a:r>
              <a:rPr lang="tr-TR" b="1" dirty="0"/>
              <a:t>yardım sürecinde pek çok birey </a:t>
            </a:r>
            <a:r>
              <a:rPr lang="tr-TR" b="1" dirty="0" smtClean="0"/>
              <a:t>ile </a:t>
            </a:r>
            <a:r>
              <a:rPr lang="tr-TR" dirty="0" smtClean="0"/>
              <a:t>bağlantı </a:t>
            </a:r>
            <a:r>
              <a:rPr lang="tr-TR" dirty="0"/>
              <a:t>kurarlar,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b="1" dirty="0" smtClean="0"/>
              <a:t> birey, aileler, sosyal gruplar, organizasyonlar </a:t>
            </a:r>
            <a:r>
              <a:rPr lang="tr-TR" dirty="0" smtClean="0"/>
              <a:t>ve toplumun refahının artırılmasını, sürdürülmesini </a:t>
            </a:r>
            <a:r>
              <a:rPr lang="tr-TR" dirty="0"/>
              <a:t>ve </a:t>
            </a:r>
            <a:r>
              <a:rPr lang="tr-TR" dirty="0" smtClean="0"/>
              <a:t>insanlar arasındaki </a:t>
            </a:r>
            <a:r>
              <a:rPr lang="tr-TR" dirty="0"/>
              <a:t>ilişkilerin </a:t>
            </a:r>
            <a:r>
              <a:rPr lang="tr-TR" dirty="0" smtClean="0"/>
              <a:t>güçlenmesini isterler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Değer: Dürüstlük</a:t>
            </a:r>
            <a:endParaRPr lang="tr-TR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0483" name="2 İçerik Yer Tutucusu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tr-TR" smtClean="0"/>
              <a:t>Etik İlke: Sosyal hizmet uzmanları güvenilir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smtClean="0"/>
              <a:t>ve dürüst bir biçimde davranırlar.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smtClean="0"/>
              <a:t>Sosyal hizmet uzmanları;</a:t>
            </a:r>
          </a:p>
          <a:p>
            <a:pPr eaLnBrk="1" hangingPunct="1"/>
            <a:r>
              <a:rPr lang="tr-TR" b="1" smtClean="0"/>
              <a:t>mesleğin misyonunun, değerlerinin, </a:t>
            </a:r>
            <a:r>
              <a:rPr lang="tr-TR" smtClean="0"/>
              <a:t>etik ilkelerinin, etik standartlarının daima farkındadırlar,</a:t>
            </a:r>
          </a:p>
          <a:p>
            <a:pPr eaLnBrk="1" hangingPunct="1"/>
            <a:r>
              <a:rPr lang="tr-TR" b="1" smtClean="0"/>
              <a:t>bağlı oldukları kurumda etik davranma </a:t>
            </a:r>
            <a:r>
              <a:rPr lang="tr-TR" smtClean="0"/>
              <a:t>ve etik uygulamaları teşvik etme sorumluluğunu taşırlar.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Değer: Yeterlik</a:t>
            </a:r>
            <a:endParaRPr lang="tr-TR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dirty="0"/>
              <a:t>Etik İlke: Sosyal hizmet uzmanları </a:t>
            </a:r>
            <a:r>
              <a:rPr lang="tr-TR" dirty="0" smtClean="0"/>
              <a:t>mesleki yeterliklerini </a:t>
            </a:r>
            <a:r>
              <a:rPr lang="tr-TR" dirty="0"/>
              <a:t>uygulama </a:t>
            </a:r>
            <a:r>
              <a:rPr lang="tr-TR" dirty="0" smtClean="0"/>
              <a:t>alanlarında gösterirler </a:t>
            </a:r>
            <a:r>
              <a:rPr lang="tr-TR" dirty="0"/>
              <a:t>ve mesleki </a:t>
            </a:r>
            <a:r>
              <a:rPr lang="tr-TR" dirty="0" smtClean="0"/>
              <a:t>uzmanlıklarını geliştirirler</a:t>
            </a:r>
            <a:r>
              <a:rPr lang="tr-TR" dirty="0"/>
              <a:t>.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dirty="0"/>
              <a:t>Sosyal hizmet uzmanları;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b="1" dirty="0" smtClean="0"/>
              <a:t>mesleki </a:t>
            </a:r>
            <a:r>
              <a:rPr lang="tr-TR" b="1" dirty="0"/>
              <a:t>bilgi ve becerilerini </a:t>
            </a:r>
            <a:r>
              <a:rPr lang="tr-TR" b="1" dirty="0" smtClean="0"/>
              <a:t>artırmak </a:t>
            </a:r>
            <a:r>
              <a:rPr lang="tr-TR" dirty="0" smtClean="0"/>
              <a:t>ve  uygulamaya </a:t>
            </a:r>
            <a:r>
              <a:rPr lang="tr-TR" dirty="0"/>
              <a:t>aktarmak </a:t>
            </a:r>
            <a:r>
              <a:rPr lang="tr-TR" dirty="0" smtClean="0"/>
              <a:t>için çaba </a:t>
            </a:r>
            <a:r>
              <a:rPr lang="tr-TR" dirty="0"/>
              <a:t>gösterirler,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tr-TR" b="1" dirty="0" smtClean="0"/>
              <a:t>mesleğin </a:t>
            </a:r>
            <a:r>
              <a:rPr lang="tr-TR" b="1" dirty="0"/>
              <a:t>bilgi temeline katkıda </a:t>
            </a:r>
            <a:r>
              <a:rPr lang="tr-TR" b="1" dirty="0" smtClean="0"/>
              <a:t>bulunmaya </a:t>
            </a:r>
            <a:r>
              <a:rPr lang="tr-TR" dirty="0" smtClean="0"/>
              <a:t>isteklidirler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379</Words>
  <Application>Microsoft Office PowerPoint</Application>
  <PresentationFormat>Ekran Gösterisi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 Sosyal Hizmet Mesleğinin Etik Değerleri </vt:lpstr>
      <vt:lpstr>1. Değer: Hizmet</vt:lpstr>
      <vt:lpstr>2. Değer: Sosyal Adalet</vt:lpstr>
      <vt:lpstr>Slayt 4</vt:lpstr>
      <vt:lpstr>Değer: Bireylerin Değer Yargıları ve Saygınlıkları</vt:lpstr>
      <vt:lpstr>Değer: İnsan İlişkilerinin Önemi</vt:lpstr>
      <vt:lpstr>Değer: Dürüstlük</vt:lpstr>
      <vt:lpstr>Değer: Yeterlik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Sosyal Hizmet Mesleğinin Etik Değerleri </dc:title>
  <dc:creator>İrfan Doğan</dc:creator>
  <cp:lastModifiedBy>sbf</cp:lastModifiedBy>
  <cp:revision>1</cp:revision>
  <dcterms:created xsi:type="dcterms:W3CDTF">2017-11-13T08:51:31Z</dcterms:created>
  <dcterms:modified xsi:type="dcterms:W3CDTF">2017-11-13T08:53:07Z</dcterms:modified>
</cp:coreProperties>
</file>