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93" r:id="rId5"/>
    <p:sldId id="259" r:id="rId6"/>
    <p:sldId id="294" r:id="rId7"/>
    <p:sldId id="260" r:id="rId8"/>
    <p:sldId id="296" r:id="rId9"/>
    <p:sldId id="267" r:id="rId10"/>
    <p:sldId id="288" r:id="rId11"/>
    <p:sldId id="276" r:id="rId12"/>
    <p:sldId id="27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7" d="100"/>
          <a:sy n="87" d="100"/>
        </p:scale>
        <p:origin x="150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E6BD30-1367-4CD6-BBEE-88E4C9A7BDAE}" type="datetimeFigureOut">
              <a:rPr lang="tr-TR" smtClean="0"/>
              <a:pPr/>
              <a:t>12.2.2018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8B0F42-F460-4AFF-AD00-5DD8FEACC04E}" type="slidenum">
              <a:rPr lang="tr-TR" smtClean="0"/>
              <a:pPr/>
              <a:t>‹#›</a:t>
            </a:fld>
            <a:endParaRPr lang="tr-TR"/>
          </a:p>
        </p:txBody>
      </p:sp>
    </p:spTree>
    <p:extLst>
      <p:ext uri="{BB962C8B-B14F-4D97-AF65-F5344CB8AC3E}">
        <p14:creationId xmlns:p14="http://schemas.microsoft.com/office/powerpoint/2010/main" val="551990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878B0F42-F460-4AFF-AD00-5DD8FEACC04E}" type="slidenum">
              <a:rPr lang="tr-TR" smtClean="0"/>
              <a:pPr/>
              <a:t>2</a:t>
            </a:fld>
            <a:endParaRPr lang="tr-TR"/>
          </a:p>
        </p:txBody>
      </p:sp>
    </p:spTree>
    <p:extLst>
      <p:ext uri="{BB962C8B-B14F-4D97-AF65-F5344CB8AC3E}">
        <p14:creationId xmlns:p14="http://schemas.microsoft.com/office/powerpoint/2010/main" val="3765136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878B0F42-F460-4AFF-AD00-5DD8FEACC04E}" type="slidenum">
              <a:rPr lang="tr-TR" smtClean="0"/>
              <a:pPr/>
              <a:t>3</a:t>
            </a:fld>
            <a:endParaRPr lang="tr-TR"/>
          </a:p>
        </p:txBody>
      </p:sp>
    </p:spTree>
    <p:extLst>
      <p:ext uri="{BB962C8B-B14F-4D97-AF65-F5344CB8AC3E}">
        <p14:creationId xmlns:p14="http://schemas.microsoft.com/office/powerpoint/2010/main" val="3097104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411760" y="2348880"/>
            <a:ext cx="428628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32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KİŞİLİK GELİŞİMİ</a:t>
            </a:r>
            <a:endParaRPr kumimoji="0" lang="tr-TR" sz="32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714348" y="285728"/>
            <a:ext cx="7715304" cy="3970318"/>
          </a:xfrm>
          <a:prstGeom prst="rect">
            <a:avLst/>
          </a:prstGeom>
        </p:spPr>
        <p:txBody>
          <a:bodyPr wrap="square">
            <a:spAutoFit/>
          </a:bodyPr>
          <a:lstStyle/>
          <a:p>
            <a:pPr lvl="0" indent="450850" algn="just" eaLnBrk="0" fontAlgn="base" hangingPunct="0">
              <a:spcBef>
                <a:spcPct val="0"/>
              </a:spcBef>
              <a:spcAft>
                <a:spcPct val="0"/>
              </a:spcAft>
            </a:pPr>
            <a:r>
              <a:rPr lang="tr-TR" b="1" dirty="0" err="1" smtClean="0">
                <a:latin typeface="Arial" pitchFamily="34" charset="0"/>
                <a:ea typeface="Times New Roman" pitchFamily="18" charset="0"/>
                <a:cs typeface="Arial" pitchFamily="34" charset="0"/>
              </a:rPr>
              <a:t>Psikososyal</a:t>
            </a:r>
            <a:r>
              <a:rPr lang="tr-TR" b="1" dirty="0" smtClean="0">
                <a:latin typeface="Arial" pitchFamily="34" charset="0"/>
                <a:ea typeface="Times New Roman" pitchFamily="18" charset="0"/>
                <a:cs typeface="Arial" pitchFamily="34" charset="0"/>
              </a:rPr>
              <a:t> Gelişim Dönemleri</a:t>
            </a:r>
            <a:endParaRPr lang="tr-TR" dirty="0" smtClean="0">
              <a:latin typeface="Arial" pitchFamily="34" charset="0"/>
              <a:cs typeface="Arial" pitchFamily="34" charset="0"/>
            </a:endParaRP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Freud gibi kişilik gelişimini belirli gelişim dönemleri içinde inceleyen </a:t>
            </a:r>
            <a:r>
              <a:rPr lang="tr-TR" dirty="0" err="1" smtClean="0">
                <a:latin typeface="Arial" pitchFamily="34" charset="0"/>
                <a:ea typeface="Times New Roman" pitchFamily="18" charset="0"/>
                <a:cs typeface="Arial" pitchFamily="34" charset="0"/>
              </a:rPr>
              <a:t>Erikson</a:t>
            </a:r>
            <a:r>
              <a:rPr lang="tr-TR" dirty="0" smtClean="0">
                <a:latin typeface="Arial" pitchFamily="34" charset="0"/>
                <a:ea typeface="Times New Roman" pitchFamily="18" charset="0"/>
                <a:cs typeface="Arial" pitchFamily="34" charset="0"/>
              </a:rPr>
              <a:t>, insanın yaşamı boyunca sekiz gelişim döneminden geçtiğini ve her bir gelişim döneminde bireyin başa çıkması gereken yeni bir karmaşa ile yüz yüze geldiğini ileri sürmüştür. Bireyin herhangi bir gelişim döneminde karşılaştığı karmaşayı başarılı bir biçimde atlatabilmesi, birey için o döneme özgü temel gelişim görevi olmaktadır.</a:t>
            </a:r>
            <a:endParaRPr lang="tr-TR" dirty="0" smtClean="0">
              <a:latin typeface="Arial" pitchFamily="34" charset="0"/>
              <a:cs typeface="Arial" pitchFamily="34" charset="0"/>
            </a:endParaRP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Birey gelişim süreci içinde yaşı ile bağımlı sekiz farklı dönemden geçmekte ve her bir gelişim dönemi içinde çözmek zorunda olduğu yeni bir karmaşa yaşamaktadır. Bireyin bir dönemdeki karmaşayı başarılı bir biçimde atlatabilmesi ise, o döneme özgü gelişim görevinin başarılmış olması anlamına gelmektedir. Her hangi bir dönemde karşılaşılan bir karmaşanın çözümlenebilmesi için de daha önceki dönemlerdeki karmaşaların çözümlenmiş olması gerekmektedir.</a:t>
            </a:r>
            <a:endParaRPr lang="tr-TR" dirty="0" smtClean="0">
              <a:latin typeface="Arial" pitchFamily="34" charset="0"/>
              <a:cs typeface="Arial" pitchFamily="34" charset="0"/>
            </a:endParaRPr>
          </a:p>
        </p:txBody>
      </p:sp>
      <p:pic>
        <p:nvPicPr>
          <p:cNvPr id="49156" name="Picture 4" descr="http://www.kaosgl.com/resim/Saglik/ruh.jpg"/>
          <p:cNvPicPr>
            <a:picLocks noChangeAspect="1" noChangeArrowheads="1"/>
          </p:cNvPicPr>
          <p:nvPr/>
        </p:nvPicPr>
        <p:blipFill>
          <a:blip r:embed="rId2">
            <a:grayscl/>
          </a:blip>
          <a:srcRect/>
          <a:stretch>
            <a:fillRect/>
          </a:stretch>
        </p:blipFill>
        <p:spPr bwMode="auto">
          <a:xfrm>
            <a:off x="3643306" y="4429132"/>
            <a:ext cx="2564225" cy="214314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1"/>
          <p:cNvSpPr>
            <a:spLocks noChangeArrowheads="1"/>
          </p:cNvSpPr>
          <p:nvPr/>
        </p:nvSpPr>
        <p:spPr bwMode="auto">
          <a:xfrm>
            <a:off x="785786" y="2071678"/>
            <a:ext cx="7632848" cy="313932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Ahlâk Gelişimi</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Ahlâk, bireyin doğru ile yanlışı ayırt edebilmesini sağlayan ilkeler ve değerler bütünüdür. Kimi psikologlar ahlâk gelişiminin bilişsel gelişim ile sosyal gelişim arasında bir gelişim dönemi olduğunu, kimileri de sosyal gelişimin bir alt boyutu olduğunu ileri sürmüşlerdir. Ahlâk gelişimi konusunda ilk modellerden birini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geliştirmiştir. Daha sonraları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görüşlerinden esinlenen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Kohlberg</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ise,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kuramını revize ederek kendi adıyla anılan bir kuram geliştirmiştir.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Piaget'in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kuramı ile, ahlâk gelişimi konusunda en kapsamlı kuram olarak kabul edilen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Kohlberg'in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kuramı dışında, daha sonraları kimi kuramcılar tarafından ahlak gelişimiyle ilgili alternatif görüşler de ileri sürülmüştür.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Dikdörtgen"/>
          <p:cNvSpPr/>
          <p:nvPr/>
        </p:nvSpPr>
        <p:spPr>
          <a:xfrm>
            <a:off x="2643174" y="500042"/>
            <a:ext cx="3402983" cy="369332"/>
          </a:xfrm>
          <a:prstGeom prst="rect">
            <a:avLst/>
          </a:prstGeom>
        </p:spPr>
        <p:txBody>
          <a:bodyPr wrap="none">
            <a:spAutoFit/>
          </a:bodyPr>
          <a:lstStyle/>
          <a:p>
            <a:r>
              <a:rPr lang="tr-TR" b="1" dirty="0" err="1" smtClean="0"/>
              <a:t>Kohlberg'in</a:t>
            </a:r>
            <a:r>
              <a:rPr lang="tr-TR" b="1" dirty="0" smtClean="0"/>
              <a:t> Ahlâk Gelişim Evreleri</a:t>
            </a:r>
            <a:endParaRPr lang="tr-TR" b="1" dirty="0"/>
          </a:p>
        </p:txBody>
      </p:sp>
      <p:graphicFrame>
        <p:nvGraphicFramePr>
          <p:cNvPr id="6" name="5 Tablo"/>
          <p:cNvGraphicFramePr>
            <a:graphicFrameLocks noGrp="1"/>
          </p:cNvGraphicFramePr>
          <p:nvPr/>
        </p:nvGraphicFramePr>
        <p:xfrm>
          <a:off x="857224" y="928670"/>
          <a:ext cx="7704856" cy="5286413"/>
        </p:xfrm>
        <a:graphic>
          <a:graphicData uri="http://schemas.openxmlformats.org/drawingml/2006/table">
            <a:tbl>
              <a:tblPr>
                <a:tableStyleId>{3C2FFA5D-87B4-456A-9821-1D502468CF0F}</a:tableStyleId>
              </a:tblPr>
              <a:tblGrid>
                <a:gridCol w="2304256"/>
                <a:gridCol w="5400600"/>
              </a:tblGrid>
              <a:tr h="278711">
                <a:tc gridSpan="2">
                  <a:txBody>
                    <a:bodyPr/>
                    <a:lstStyle/>
                    <a:p>
                      <a:pPr>
                        <a:lnSpc>
                          <a:spcPct val="150000"/>
                        </a:lnSpc>
                        <a:spcAft>
                          <a:spcPts val="0"/>
                        </a:spcAft>
                      </a:pPr>
                      <a:r>
                        <a:rPr lang="tr-TR" sz="1000" dirty="0"/>
                        <a:t>Düzey ve Evreleri</a:t>
                      </a:r>
                      <a:endParaRPr lang="tr-TR" sz="1000" dirty="0">
                        <a:latin typeface="Times New Roman"/>
                        <a:ea typeface="Times New Roman"/>
                        <a:cs typeface="Times New Roman"/>
                      </a:endParaRPr>
                    </a:p>
                  </a:txBody>
                  <a:tcPr marL="21049" marR="21049" marT="0" marB="0"/>
                </a:tc>
                <a:tc hMerge="1">
                  <a:txBody>
                    <a:bodyPr/>
                    <a:lstStyle/>
                    <a:p>
                      <a:endParaRPr lang="tr-TR"/>
                    </a:p>
                  </a:txBody>
                  <a:tcPr/>
                </a:tc>
              </a:tr>
              <a:tr h="678359">
                <a:tc>
                  <a:txBody>
                    <a:bodyPr/>
                    <a:lstStyle/>
                    <a:p>
                      <a:pPr marL="66040" marR="137160" indent="162560">
                        <a:lnSpc>
                          <a:spcPct val="150000"/>
                        </a:lnSpc>
                        <a:spcAft>
                          <a:spcPts val="0"/>
                        </a:spcAft>
                      </a:pPr>
                      <a:r>
                        <a:rPr lang="tr-TR" sz="1000"/>
                        <a:t>1. DÜZEY </a:t>
                      </a:r>
                      <a:r>
                        <a:rPr lang="tr-TR" sz="1000" spc="-20"/>
                        <a:t>Gelenek öncesi</a:t>
                      </a:r>
                      <a:endParaRPr lang="tr-TR" sz="1000">
                        <a:latin typeface="Times New Roman"/>
                        <a:ea typeface="Times New Roman"/>
                        <a:cs typeface="Times New Roman"/>
                      </a:endParaRPr>
                    </a:p>
                  </a:txBody>
                  <a:tcPr marL="21049" marR="21049" marT="0" marB="0"/>
                </a:tc>
                <a:tc>
                  <a:txBody>
                    <a:bodyPr/>
                    <a:lstStyle/>
                    <a:p>
                      <a:pPr marR="71120" indent="2540">
                        <a:lnSpc>
                          <a:spcPct val="150000"/>
                        </a:lnSpc>
                        <a:spcAft>
                          <a:spcPts val="0"/>
                        </a:spcAft>
                      </a:pPr>
                      <a:r>
                        <a:rPr lang="tr-TR" sz="1000" spc="-10" dirty="0"/>
                        <a:t>Başkalarınca geliştirilmiş kuralların varlığının tam olarak kavrana-</a:t>
                      </a:r>
                      <a:r>
                        <a:rPr lang="tr-TR" sz="1000" spc="-5" dirty="0" err="1"/>
                        <a:t>madığı</a:t>
                      </a:r>
                      <a:r>
                        <a:rPr lang="tr-TR" sz="1000" spc="-5" dirty="0"/>
                        <a:t> 10 yaşlara kadar süren, ben merkezci ahlâk yaklaşımı</a:t>
                      </a:r>
                      <a:endParaRPr lang="tr-TR" sz="1000" dirty="0">
                        <a:latin typeface="Times New Roman"/>
                        <a:ea typeface="Times New Roman"/>
                        <a:cs typeface="Times New Roman"/>
                      </a:endParaRPr>
                    </a:p>
                  </a:txBody>
                  <a:tcPr marL="21049" marR="21049" marT="0" marB="0"/>
                </a:tc>
              </a:tr>
              <a:tr h="533380">
                <a:tc>
                  <a:txBody>
                    <a:bodyPr/>
                    <a:lstStyle/>
                    <a:p>
                      <a:pPr>
                        <a:lnSpc>
                          <a:spcPct val="150000"/>
                        </a:lnSpc>
                        <a:spcAft>
                          <a:spcPts val="0"/>
                        </a:spcAft>
                      </a:pPr>
                      <a:r>
                        <a:rPr lang="tr-TR" sz="1000" spc="-15" dirty="0"/>
                        <a:t>I. Evre: (Cezadan kaçınmaya </a:t>
                      </a:r>
                      <a:r>
                        <a:rPr lang="tr-TR" sz="1000" spc="-5" dirty="0" err="1"/>
                        <a:t>yönefik</a:t>
                      </a:r>
                      <a:r>
                        <a:rPr lang="tr-TR" sz="1000" spc="-5" dirty="0"/>
                        <a:t> boyun eğme)</a:t>
                      </a:r>
                      <a:endParaRPr lang="tr-TR" sz="1000" dirty="0">
                        <a:latin typeface="Times New Roman"/>
                        <a:ea typeface="Times New Roman"/>
                        <a:cs typeface="Times New Roman"/>
                      </a:endParaRPr>
                    </a:p>
                  </a:txBody>
                  <a:tcPr marL="21049" marR="21049" marT="0" marB="0"/>
                </a:tc>
                <a:tc>
                  <a:txBody>
                    <a:bodyPr/>
                    <a:lstStyle/>
                    <a:p>
                      <a:pPr marR="71120" indent="2540">
                        <a:lnSpc>
                          <a:spcPct val="150000"/>
                        </a:lnSpc>
                        <a:spcAft>
                          <a:spcPts val="0"/>
                        </a:spcAft>
                      </a:pPr>
                      <a:r>
                        <a:rPr lang="tr-TR" sz="1000" spc="-5"/>
                        <a:t>Doğru ve yanlışa ilgili bir ahlâki yargıda bulunurken başkalarının </a:t>
                      </a:r>
                      <a:r>
                        <a:rPr lang="tr-TR" sz="1000" spc="-10"/>
                        <a:t>duygu ve düşüncelerini dikkate almaksızın, olayın sonucuna göre </a:t>
                      </a:r>
                      <a:r>
                        <a:rPr lang="tr-TR" sz="1000"/>
                        <a:t>karar oluşturma</a:t>
                      </a:r>
                      <a:endParaRPr lang="tr-TR" sz="1000">
                        <a:latin typeface="Times New Roman"/>
                        <a:ea typeface="Times New Roman"/>
                        <a:cs typeface="Times New Roman"/>
                      </a:endParaRPr>
                    </a:p>
                  </a:txBody>
                  <a:tcPr marL="21049" marR="21049" marT="0" marB="0"/>
                </a:tc>
              </a:tr>
              <a:tr h="533380">
                <a:tc>
                  <a:txBody>
                    <a:bodyPr/>
                    <a:lstStyle/>
                    <a:p>
                      <a:pPr marR="80010">
                        <a:lnSpc>
                          <a:spcPct val="150000"/>
                        </a:lnSpc>
                        <a:spcAft>
                          <a:spcPts val="0"/>
                        </a:spcAft>
                      </a:pPr>
                      <a:r>
                        <a:rPr lang="tr-TR" sz="1000" spc="-10"/>
                        <a:t>II. Evre: (Bireysel yarar, </a:t>
                      </a:r>
                      <a:r>
                        <a:rPr lang="tr-TR" sz="1000" spc="-5"/>
                        <a:t>karşılıklı çıkar ilişkisi)</a:t>
                      </a:r>
                      <a:endParaRPr lang="tr-TR" sz="1000">
                        <a:latin typeface="Times New Roman"/>
                        <a:ea typeface="Times New Roman"/>
                        <a:cs typeface="Times New Roman"/>
                      </a:endParaRPr>
                    </a:p>
                  </a:txBody>
                  <a:tcPr marL="21049" marR="21049" marT="0" marB="0"/>
                </a:tc>
                <a:tc>
                  <a:txBody>
                    <a:bodyPr/>
                    <a:lstStyle/>
                    <a:p>
                      <a:pPr marR="52705" indent="-2540">
                        <a:lnSpc>
                          <a:spcPct val="150000"/>
                        </a:lnSpc>
                        <a:spcAft>
                          <a:spcPts val="0"/>
                        </a:spcAft>
                      </a:pPr>
                      <a:r>
                        <a:rPr lang="tr-TR" sz="1000" spc="-10"/>
                        <a:t>Ahlâkî yargının niteliğini, durumun kendine sağlayabileceği yarara </a:t>
                      </a:r>
                      <a:r>
                        <a:rPr lang="tr-TR" sz="1000"/>
                        <a:t>göre belirlemek</a:t>
                      </a:r>
                      <a:endParaRPr lang="tr-TR" sz="1000">
                        <a:latin typeface="Times New Roman"/>
                        <a:ea typeface="Times New Roman"/>
                        <a:cs typeface="Times New Roman"/>
                      </a:endParaRPr>
                    </a:p>
                  </a:txBody>
                  <a:tcPr marL="21049" marR="21049" marT="0" marB="0"/>
                </a:tc>
              </a:tr>
              <a:tr h="687569">
                <a:tc>
                  <a:txBody>
                    <a:bodyPr/>
                    <a:lstStyle/>
                    <a:p>
                      <a:pPr marL="137160" marR="292735" indent="31750">
                        <a:lnSpc>
                          <a:spcPct val="150000"/>
                        </a:lnSpc>
                        <a:spcAft>
                          <a:spcPts val="0"/>
                        </a:spcAft>
                      </a:pPr>
                      <a:r>
                        <a:rPr lang="en-US" sz="1000" dirty="0"/>
                        <a:t>II. </a:t>
                      </a:r>
                      <a:r>
                        <a:rPr lang="tr-TR" sz="1000" dirty="0"/>
                        <a:t>DÜZEY Geleneksel</a:t>
                      </a:r>
                      <a:endParaRPr lang="tr-TR" sz="1000" dirty="0">
                        <a:latin typeface="Times New Roman"/>
                        <a:ea typeface="Times New Roman"/>
                        <a:cs typeface="Times New Roman"/>
                      </a:endParaRPr>
                    </a:p>
                  </a:txBody>
                  <a:tcPr marL="21049" marR="21049" marT="0" marB="0"/>
                </a:tc>
                <a:tc>
                  <a:txBody>
                    <a:bodyPr/>
                    <a:lstStyle/>
                    <a:p>
                      <a:pPr marR="315595">
                        <a:lnSpc>
                          <a:spcPct val="150000"/>
                        </a:lnSpc>
                        <a:spcAft>
                          <a:spcPts val="0"/>
                        </a:spcAft>
                      </a:pPr>
                      <a:r>
                        <a:rPr lang="tr-TR" sz="1000" spc="-10"/>
                        <a:t>Başkalarının beklentilerine ve toplumsal göreneklere uygun </a:t>
                      </a:r>
                      <a:r>
                        <a:rPr lang="tr-TR" sz="1000"/>
                        <a:t>davranışlar göstermeye dayalı bir ahlâk anlayışı</a:t>
                      </a:r>
                      <a:endParaRPr lang="tr-TR" sz="1000">
                        <a:latin typeface="Times New Roman"/>
                        <a:ea typeface="Times New Roman"/>
                        <a:cs typeface="Times New Roman"/>
                      </a:endParaRPr>
                    </a:p>
                  </a:txBody>
                  <a:tcPr marL="21049" marR="21049" marT="0" marB="0"/>
                </a:tc>
              </a:tr>
              <a:tr h="533380">
                <a:tc>
                  <a:txBody>
                    <a:bodyPr/>
                    <a:lstStyle/>
                    <a:p>
                      <a:pPr indent="18415">
                        <a:lnSpc>
                          <a:spcPct val="150000"/>
                        </a:lnSpc>
                        <a:spcAft>
                          <a:spcPts val="0"/>
                        </a:spcAft>
                      </a:pPr>
                      <a:r>
                        <a:rPr lang="tr-TR" sz="1000" spc="-10"/>
                        <a:t>III. Evre: (Başkalarının sosyal k</a:t>
                      </a:r>
                      <a:r>
                        <a:rPr lang="tr-TR" sz="1000" spc="-5"/>
                        <a:t>abule yönelik beklentileri)</a:t>
                      </a:r>
                      <a:endParaRPr lang="tr-TR" sz="1000">
                        <a:latin typeface="Times New Roman"/>
                        <a:ea typeface="Times New Roman"/>
                        <a:cs typeface="Times New Roman"/>
                      </a:endParaRPr>
                    </a:p>
                  </a:txBody>
                  <a:tcPr marL="21049" marR="21049" marT="0" marB="0"/>
                </a:tc>
                <a:tc>
                  <a:txBody>
                    <a:bodyPr/>
                    <a:lstStyle/>
                    <a:p>
                      <a:pPr>
                        <a:lnSpc>
                          <a:spcPct val="150000"/>
                        </a:lnSpc>
                        <a:spcAft>
                          <a:spcPts val="0"/>
                        </a:spcAft>
                      </a:pPr>
                      <a:r>
                        <a:rPr lang="tr-TR" sz="1000" spc="-10"/>
                        <a:t>Ahlaki yargılar başka bireylerin görüşleri doğrultusunda verilir.</a:t>
                      </a:r>
                      <a:endParaRPr lang="tr-TR" sz="1000">
                        <a:latin typeface="Times New Roman"/>
                        <a:ea typeface="Times New Roman"/>
                        <a:cs typeface="Times New Roman"/>
                      </a:endParaRPr>
                    </a:p>
                  </a:txBody>
                  <a:tcPr marL="21049" marR="21049" marT="0" marB="0"/>
                </a:tc>
              </a:tr>
              <a:tr h="533380">
                <a:tc>
                  <a:txBody>
                    <a:bodyPr/>
                    <a:lstStyle/>
                    <a:p>
                      <a:pPr>
                        <a:lnSpc>
                          <a:spcPct val="150000"/>
                        </a:lnSpc>
                        <a:spcAft>
                          <a:spcPts val="0"/>
                        </a:spcAft>
                      </a:pPr>
                      <a:r>
                        <a:rPr lang="tr-TR" sz="1000" spc="-10"/>
                        <a:t>IV. Evre: (Toplum düzeniyle </a:t>
                      </a:r>
                      <a:r>
                        <a:rPr lang="tr-TR" sz="1000" spc="-5"/>
                        <a:t>ilgili yasalar, kurallar)</a:t>
                      </a:r>
                      <a:endParaRPr lang="tr-TR" sz="1000">
                        <a:latin typeface="Times New Roman"/>
                        <a:ea typeface="Times New Roman"/>
                        <a:cs typeface="Times New Roman"/>
                      </a:endParaRPr>
                    </a:p>
                  </a:txBody>
                  <a:tcPr marL="21049" marR="21049" marT="0" marB="0"/>
                </a:tc>
                <a:tc>
                  <a:txBody>
                    <a:bodyPr/>
                    <a:lstStyle/>
                    <a:p>
                      <a:pPr marR="116840" indent="2540">
                        <a:lnSpc>
                          <a:spcPct val="150000"/>
                        </a:lnSpc>
                        <a:spcAft>
                          <a:spcPts val="0"/>
                        </a:spcAft>
                      </a:pPr>
                      <a:r>
                        <a:rPr lang="tr-TR" sz="1000" spc="-10"/>
                        <a:t>Davranışların yasalara, kurallara ve sosyal düzene uygunluğunu </a:t>
                      </a:r>
                      <a:r>
                        <a:rPr lang="tr-TR" sz="1000"/>
                        <a:t>esas alan bir ahlâk anlayışı</a:t>
                      </a:r>
                      <a:endParaRPr lang="tr-TR" sz="1000">
                        <a:latin typeface="Times New Roman"/>
                        <a:ea typeface="Times New Roman"/>
                        <a:cs typeface="Times New Roman"/>
                      </a:endParaRPr>
                    </a:p>
                  </a:txBody>
                  <a:tcPr marL="21049" marR="21049" marT="0" marB="0"/>
                </a:tc>
              </a:tr>
              <a:tr h="665468">
                <a:tc>
                  <a:txBody>
                    <a:bodyPr/>
                    <a:lstStyle/>
                    <a:p>
                      <a:pPr marL="93980" marR="194310" indent="88900">
                        <a:lnSpc>
                          <a:spcPct val="150000"/>
                        </a:lnSpc>
                        <a:spcAft>
                          <a:spcPts val="0"/>
                        </a:spcAft>
                      </a:pPr>
                      <a:r>
                        <a:rPr lang="en-US" sz="1000"/>
                        <a:t>III. </a:t>
                      </a:r>
                      <a:r>
                        <a:rPr lang="tr-TR" sz="1000"/>
                        <a:t>DÜZEY Gelenek Ötesi</a:t>
                      </a:r>
                      <a:endParaRPr lang="tr-TR" sz="1000">
                        <a:latin typeface="Times New Roman"/>
                        <a:ea typeface="Times New Roman"/>
                        <a:cs typeface="Times New Roman"/>
                      </a:endParaRPr>
                    </a:p>
                  </a:txBody>
                  <a:tcPr marL="21049" marR="21049" marT="0" marB="0"/>
                </a:tc>
                <a:tc>
                  <a:txBody>
                    <a:bodyPr/>
                    <a:lstStyle/>
                    <a:p>
                      <a:pPr marR="25400" indent="-6985">
                        <a:lnSpc>
                          <a:spcPct val="150000"/>
                        </a:lnSpc>
                        <a:spcAft>
                          <a:spcPts val="0"/>
                        </a:spcAft>
                      </a:pPr>
                      <a:r>
                        <a:rPr lang="tr-TR" sz="1000" spc="-5"/>
                        <a:t>Toplumsal düzene ilişkin kuralların ve yasaların da ötesinde, </a:t>
                      </a:r>
                      <a:r>
                        <a:rPr lang="tr-TR" sz="1000" spc="-10"/>
                        <a:t>evrensel insani değerlere uygun davranışlar gösterebilmeye ilişkin, </a:t>
                      </a:r>
                      <a:r>
                        <a:rPr lang="tr-TR" sz="1000"/>
                        <a:t>ilkeli bir ahlâk anlayışı</a:t>
                      </a:r>
                      <a:endParaRPr lang="tr-TR" sz="1000">
                        <a:latin typeface="Times New Roman"/>
                        <a:ea typeface="Times New Roman"/>
                        <a:cs typeface="Times New Roman"/>
                      </a:endParaRPr>
                    </a:p>
                  </a:txBody>
                  <a:tcPr marL="21049" marR="21049" marT="0" marB="0"/>
                </a:tc>
              </a:tr>
              <a:tr h="533380">
                <a:tc>
                  <a:txBody>
                    <a:bodyPr/>
                    <a:lstStyle/>
                    <a:p>
                      <a:pPr>
                        <a:lnSpc>
                          <a:spcPct val="150000"/>
                        </a:lnSpc>
                        <a:spcAft>
                          <a:spcPts val="0"/>
                        </a:spcAft>
                      </a:pPr>
                      <a:r>
                        <a:rPr lang="tr-TR" sz="1000"/>
                        <a:t>V. Evre: (Sosyal sözleşme)</a:t>
                      </a:r>
                      <a:endParaRPr lang="tr-TR" sz="1000">
                        <a:latin typeface="Times New Roman"/>
                        <a:ea typeface="Times New Roman"/>
                        <a:cs typeface="Times New Roman"/>
                      </a:endParaRPr>
                    </a:p>
                  </a:txBody>
                  <a:tcPr marL="21049" marR="21049" marT="0" marB="0"/>
                </a:tc>
                <a:tc>
                  <a:txBody>
                    <a:bodyPr/>
                    <a:lstStyle/>
                    <a:p>
                      <a:pPr marR="52705">
                        <a:lnSpc>
                          <a:spcPct val="150000"/>
                        </a:lnSpc>
                        <a:spcAft>
                          <a:spcPts val="0"/>
                        </a:spcAft>
                      </a:pPr>
                      <a:r>
                        <a:rPr lang="tr-TR" sz="1000" spc="-5"/>
                        <a:t>Kurallar yasalar, insanlar arasında toplumsal yaran gözeten </a:t>
                      </a:r>
                      <a:r>
                        <a:rPr lang="tr-TR" sz="1000" spc="-10"/>
                        <a:t>anlaşmalar olarak görme. Toplumsal yararı karşılayamayan kural­</a:t>
                      </a:r>
                      <a:r>
                        <a:rPr lang="tr-TR" sz="1000"/>
                        <a:t>ların değişmesi gerektiğini kabul etmek</a:t>
                      </a:r>
                      <a:endParaRPr lang="tr-TR" sz="1000">
                        <a:latin typeface="Times New Roman"/>
                        <a:ea typeface="Times New Roman"/>
                        <a:cs typeface="Times New Roman"/>
                      </a:endParaRPr>
                    </a:p>
                  </a:txBody>
                  <a:tcPr marL="21049" marR="21049" marT="0" marB="0"/>
                </a:tc>
              </a:tr>
              <a:tr h="309406">
                <a:tc>
                  <a:txBody>
                    <a:bodyPr/>
                    <a:lstStyle/>
                    <a:p>
                      <a:pPr>
                        <a:lnSpc>
                          <a:spcPct val="150000"/>
                        </a:lnSpc>
                        <a:spcAft>
                          <a:spcPts val="0"/>
                        </a:spcAft>
                      </a:pPr>
                      <a:r>
                        <a:rPr lang="tr-TR" sz="1000"/>
                        <a:t>VI. Evre: (Evrensel İlkeler)</a:t>
                      </a:r>
                      <a:endParaRPr lang="tr-TR" sz="1000">
                        <a:latin typeface="Times New Roman"/>
                        <a:ea typeface="Times New Roman"/>
                        <a:cs typeface="Times New Roman"/>
                      </a:endParaRPr>
                    </a:p>
                  </a:txBody>
                  <a:tcPr marL="21049" marR="21049" marT="0" marB="0"/>
                </a:tc>
                <a:tc>
                  <a:txBody>
                    <a:bodyPr/>
                    <a:lstStyle/>
                    <a:p>
                      <a:pPr marR="132715" indent="2540">
                        <a:lnSpc>
                          <a:spcPct val="150000"/>
                        </a:lnSpc>
                        <a:spcAft>
                          <a:spcPts val="0"/>
                        </a:spcAft>
                      </a:pPr>
                      <a:r>
                        <a:rPr lang="tr-TR" sz="1000" spc="-10" dirty="0"/>
                        <a:t>Evrensel ahlâkî ilkelere dayalı ve çok az insanda görülebilen bir </a:t>
                      </a:r>
                      <a:r>
                        <a:rPr lang="tr-TR" sz="1000" dirty="0" err="1"/>
                        <a:t>ahâk</a:t>
                      </a:r>
                      <a:r>
                        <a:rPr lang="tr-TR" sz="1000" dirty="0"/>
                        <a:t> anlayışı</a:t>
                      </a:r>
                      <a:endParaRPr lang="tr-TR" sz="1000" dirty="0">
                        <a:latin typeface="Times New Roman"/>
                        <a:ea typeface="Times New Roman"/>
                        <a:cs typeface="Times New Roman"/>
                      </a:endParaRPr>
                    </a:p>
                  </a:txBody>
                  <a:tcPr marL="21049" marR="21049" marT="0" marB="0"/>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500034" y="857232"/>
            <a:ext cx="5286412"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i="0" u="none" strike="noStrike" cap="none" normalizeH="0" baseline="0" dirty="0" smtClean="0">
                <a:ln>
                  <a:noFill/>
                </a:ln>
                <a:effectLst/>
                <a:latin typeface="Arial" pitchFamily="34" charset="0"/>
                <a:ea typeface="Times New Roman" pitchFamily="18" charset="0"/>
                <a:cs typeface="Arial" pitchFamily="34" charset="0"/>
              </a:rPr>
              <a:t>Giriş</a:t>
            </a:r>
            <a:endParaRPr kumimoji="0" lang="tr-TR" i="0" u="none" strike="noStrike" cap="none" normalizeH="0" baseline="0" dirty="0" smtClean="0">
              <a:ln>
                <a:noFill/>
              </a:ln>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i="0" u="none" strike="noStrike" cap="none" normalizeH="0" baseline="0" dirty="0" smtClean="0">
                <a:ln>
                  <a:noFill/>
                </a:ln>
                <a:effectLst/>
                <a:latin typeface="Arial" pitchFamily="34" charset="0"/>
                <a:ea typeface="Times New Roman" pitchFamily="18" charset="0"/>
                <a:cs typeface="Arial" pitchFamily="34" charset="0"/>
              </a:rPr>
              <a:t>Kişilik, bireyi diğer bireylerden ayırt eden, tutarlı olarak sergilenen, bireye özgü özellikler bütünüdür. Çevremizdeki insanları değerlendirmek istediğimizde onları kendilerine özgü, kişilik özellikleriyle betimlemeye çalışırız. Bir bireyi, kişiliğini oluşturan bütün özellikleriyle tanıyabilmek kolay olmasa da sürekli olarak göstermekte olduğu belirgin özellikleriyle, onun hakkında iyimser-karamsar, güvenli-güvensiz, girişken-çekingen gibi çeşitli yargılar geliştirebiliriz. Bireylerin bilişsel, duyuşsal, sosyal ve fiziksel yönlerden farklılık</a:t>
            </a:r>
            <a:r>
              <a:rPr kumimoji="0" lang="tr-TR" i="0" u="none" strike="noStrike" cap="none" normalizeH="0" dirty="0" smtClean="0">
                <a:ln>
                  <a:noFill/>
                </a:ln>
                <a:effectLst/>
                <a:latin typeface="Arial" pitchFamily="34" charset="0"/>
                <a:ea typeface="Times New Roman" pitchFamily="18" charset="0"/>
                <a:cs typeface="Arial" pitchFamily="34" charset="0"/>
              </a:rPr>
              <a:t> </a:t>
            </a:r>
            <a:r>
              <a:rPr kumimoji="0" lang="tr-TR" i="0" u="none" strike="noStrike" cap="none" normalizeH="0" baseline="0" dirty="0" smtClean="0">
                <a:ln>
                  <a:noFill/>
                </a:ln>
                <a:effectLst/>
                <a:latin typeface="Arial" pitchFamily="34" charset="0"/>
                <a:ea typeface="Times New Roman" pitchFamily="18" charset="0"/>
                <a:cs typeface="Arial" pitchFamily="34" charset="0"/>
              </a:rPr>
              <a:t>göstermeleri, onların mizaçları, tutumları, değerleri, belirgin davranış kalıpları ve daha  bir çok özellikleri bakımından birbirlerinden farklı olmaları demektir.</a:t>
            </a:r>
            <a:endParaRPr kumimoji="0" lang="tr-TR" i="0" u="none" strike="noStrike" cap="none" normalizeH="0" baseline="0" dirty="0" smtClean="0">
              <a:ln>
                <a:noFill/>
              </a:ln>
              <a:effectLst/>
              <a:latin typeface="Arial" pitchFamily="34" charset="0"/>
              <a:cs typeface="Arial" pitchFamily="34" charset="0"/>
            </a:endParaRPr>
          </a:p>
        </p:txBody>
      </p:sp>
      <p:pic>
        <p:nvPicPr>
          <p:cNvPr id="4" name="3 Resim" descr="BEL7.jpg"/>
          <p:cNvPicPr>
            <a:picLocks noChangeAspect="1"/>
          </p:cNvPicPr>
          <p:nvPr/>
        </p:nvPicPr>
        <p:blipFill>
          <a:blip r:embed="rId3"/>
          <a:stretch>
            <a:fillRect/>
          </a:stretch>
        </p:blipFill>
        <p:spPr>
          <a:xfrm>
            <a:off x="6072198" y="642918"/>
            <a:ext cx="2466975" cy="184785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500034" y="1714488"/>
            <a:ext cx="5643602"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tab pos="630238" algn="l"/>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Freud'un Kişiliğin Yapısı, Örgütlenmesi ve Gelişimine İlişkin Kuramsal Yaklaşımları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Topografik</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Kişilik Kuramı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Yapısal Kişilik Kuramı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Psikoseksüel</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Kuramı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tab pos="630238" algn="l"/>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Freud'un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-seksüel gelişim kuramına geçmeden önce, ruh hastalıklarını tedavi etmek amacıyla psikanaliz adı ile bilinen bir terapi yöntemi geliştirdiğini, ayrıca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topografik</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kişilik kuramı ve yapısal kişilik kuramı olarak adlandırılan kuramlarıyla da bilinç ve kişiliğin yapısı hakkında ayrıntılı görüşler ileri sürdüğünü belirtmek gerekir.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pic>
        <p:nvPicPr>
          <p:cNvPr id="28674" name="Picture 2" descr="http://t2.gstatic.com/images?q=tbn:ANd9GcRtQFlq2tMVCmespHoX46nR8vbGrSfU1a6Ve9KZDcDS_4yKUx7G"/>
          <p:cNvPicPr>
            <a:picLocks noChangeAspect="1" noChangeArrowheads="1"/>
          </p:cNvPicPr>
          <p:nvPr/>
        </p:nvPicPr>
        <p:blipFill>
          <a:blip r:embed="rId3"/>
          <a:srcRect/>
          <a:stretch>
            <a:fillRect/>
          </a:stretch>
        </p:blipFill>
        <p:spPr bwMode="auto">
          <a:xfrm>
            <a:off x="6357950" y="1714488"/>
            <a:ext cx="2442182" cy="321471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286000" y="612845"/>
            <a:ext cx="4572000" cy="5632311"/>
          </a:xfrm>
          <a:prstGeom prst="rect">
            <a:avLst/>
          </a:prstGeom>
        </p:spPr>
        <p:txBody>
          <a:bodyPr>
            <a:spAutoFit/>
          </a:bodyPr>
          <a:lstStyle/>
          <a:p>
            <a:pPr lvl="0" indent="450850" algn="just" eaLnBrk="0" fontAlgn="base" hangingPunct="0">
              <a:spcBef>
                <a:spcPct val="0"/>
              </a:spcBef>
              <a:spcAft>
                <a:spcPct val="0"/>
              </a:spcAft>
              <a:tabLst>
                <a:tab pos="630238" algn="l"/>
              </a:tabLst>
            </a:pPr>
            <a:r>
              <a:rPr lang="tr-TR" dirty="0" smtClean="0">
                <a:latin typeface="Arial" pitchFamily="34" charset="0"/>
                <a:ea typeface="Times New Roman" pitchFamily="18" charset="0"/>
                <a:cs typeface="Arial" pitchFamily="34" charset="0"/>
              </a:rPr>
              <a:t>Freud, insanın içinden geldiği gibi doyurmak istediği arzuların, isteklerin, duygu-düşünce ve dürtülerin ve birey için bir sıkıntı kaynağı olabilecek yaşantıların bilinç dışında barındığını ve bilinç dışındaki bu materyalin sürekli bir biçimde bireyin davranışlarını etkilediğini ileri sürmüştür. İnsan davranışlarının kaynağının bilinçten çok bilinç altı materyallerin oluşturduğu görüşünde olan Freud'a göre 2 birey, bilinç altında gizlenen bu materyalin etkisiyle şöyle ya da böyle davranmakta ise de, bu davranışlarının nedenlerinin farkında değildir. Freud'un geliştirmiş olduğu tedavi yöntemi olan psikanalizde ise çeşitli terapi teknikleriyle bilinç altındaki materyalin bilince getirilmesi amaçlanmaktadır. Böylece bireyin davranışlarının nedenlerine ilişkin bir iç görü kazanabilmesine yardım edilebilmektedir.</a:t>
            </a:r>
            <a:endParaRPr lang="tr-TR" sz="2800" dirty="0" smtClean="0">
              <a:latin typeface="Arial" pitchFamily="34" charset="0"/>
              <a:cs typeface="Arial" pitchFamily="34" charset="0"/>
            </a:endParaRPr>
          </a:p>
        </p:txBody>
      </p:sp>
      <p:pic>
        <p:nvPicPr>
          <p:cNvPr id="1026" name="Picture 2" descr="C:\Users\Saba Hoca\Desktop\id,ego,süperego.jpg"/>
          <p:cNvPicPr>
            <a:picLocks noChangeAspect="1" noChangeArrowheads="1"/>
          </p:cNvPicPr>
          <p:nvPr/>
        </p:nvPicPr>
        <p:blipFill>
          <a:blip r:embed="rId2"/>
          <a:srcRect/>
          <a:stretch>
            <a:fillRect/>
          </a:stretch>
        </p:blipFill>
        <p:spPr bwMode="auto">
          <a:xfrm>
            <a:off x="214282" y="571480"/>
            <a:ext cx="1905000" cy="226695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714348" y="642918"/>
            <a:ext cx="5000660"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Yapısal Kişilik Kuramı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Aslında bir ruh hekimi olan Freud, kimi hastalarında gözlemiş olduğu bazı davranışsal özelliklerin nedenlerini açıklamada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topografik</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kuramın yeterli olmadığını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farkedip</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kişiliğin örgütlenmesini araştırmaya yönelerek, yeni bir kişilik modeli daha geliştirmiştir. Yapısal kişilik kuramı olarak bilinen bu modele göre kişilik;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id</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ego ve süper ego olmak üzere üç sistemden oluşmaktadır. </a:t>
            </a: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Kişiliğin bu üç sistemi sürekli bir biçimde birbiriyle etkileşerek bireyin davranışlarını yönlendirmektedir.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pic>
        <p:nvPicPr>
          <p:cNvPr id="27650" name="Picture 2" descr="http://4.bp.blogspot.com/-sTOurdfmiv4/TdpK6jl9x1I/AAAAAAAACj0/SHhwFDVddsA/s1600/id_ego_superego_by_surreal32.jpg"/>
          <p:cNvPicPr>
            <a:picLocks noChangeAspect="1" noChangeArrowheads="1"/>
          </p:cNvPicPr>
          <p:nvPr/>
        </p:nvPicPr>
        <p:blipFill>
          <a:blip r:embed="rId2">
            <a:clrChange>
              <a:clrFrom>
                <a:srgbClr val="EBE3D8"/>
              </a:clrFrom>
              <a:clrTo>
                <a:srgbClr val="EBE3D8">
                  <a:alpha val="0"/>
                </a:srgbClr>
              </a:clrTo>
            </a:clrChange>
          </a:blip>
          <a:srcRect/>
          <a:stretch>
            <a:fillRect/>
          </a:stretch>
        </p:blipFill>
        <p:spPr bwMode="auto">
          <a:xfrm>
            <a:off x="5786446" y="1000108"/>
            <a:ext cx="2981325" cy="3810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4500562" y="928670"/>
            <a:ext cx="4429156" cy="3416320"/>
          </a:xfrm>
          <a:prstGeom prst="rect">
            <a:avLst/>
          </a:prstGeom>
        </p:spPr>
        <p:txBody>
          <a:bodyPr wrap="square">
            <a:spAutoFit/>
          </a:bodyPr>
          <a:lstStyle/>
          <a:p>
            <a:pPr lvl="0" indent="450850" algn="just" eaLnBrk="0" fontAlgn="base" hangingPunct="0">
              <a:spcBef>
                <a:spcPct val="0"/>
              </a:spcBef>
              <a:spcAft>
                <a:spcPct val="0"/>
              </a:spcAft>
            </a:pPr>
            <a:r>
              <a:rPr lang="tr-TR" dirty="0" err="1" smtClean="0">
                <a:latin typeface="Arial" pitchFamily="34" charset="0"/>
                <a:ea typeface="Times New Roman" pitchFamily="18" charset="0"/>
                <a:cs typeface="Arial" pitchFamily="34" charset="0"/>
              </a:rPr>
              <a:t>İd</a:t>
            </a:r>
            <a:r>
              <a:rPr lang="tr-TR" dirty="0" smtClean="0">
                <a:latin typeface="Arial" pitchFamily="34" charset="0"/>
                <a:ea typeface="Times New Roman" pitchFamily="18" charset="0"/>
                <a:cs typeface="Arial" pitchFamily="34" charset="0"/>
              </a:rPr>
              <a:t>, kişiliğin ilkel yönünü oluşturmakta, daima haz ilkesine göre hareket etmekte, gerçek dışı ve mantık dışı istek ve arzularla, bireyin içsel dürtülerinin her ne pahasına olursa olsun derhal doyurulması doğrultusunda bir işlevde bulunmaktadır. </a:t>
            </a: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Bebeklik döneminin başlangıcında çocukların kişilik yapılarını tamamıyla içsel dürtüleri içeren </a:t>
            </a:r>
            <a:r>
              <a:rPr lang="tr-TR" dirty="0" err="1" smtClean="0">
                <a:latin typeface="Arial" pitchFamily="34" charset="0"/>
                <a:ea typeface="Times New Roman" pitchFamily="18" charset="0"/>
                <a:cs typeface="Arial" pitchFamily="34" charset="0"/>
              </a:rPr>
              <a:t>id</a:t>
            </a:r>
            <a:r>
              <a:rPr lang="tr-TR" dirty="0" smtClean="0">
                <a:latin typeface="Arial" pitchFamily="34" charset="0"/>
                <a:ea typeface="Times New Roman" pitchFamily="18" charset="0"/>
                <a:cs typeface="Arial" pitchFamily="34" charset="0"/>
              </a:rPr>
              <a:t> oluşturduğu için, küçük çocukların bu dürtülerini erteleme, denetleme ve düzenleyebilme olanağı bulunmamaktadır.</a:t>
            </a:r>
            <a:endParaRPr lang="tr-TR" sz="800" dirty="0" smtClean="0">
              <a:latin typeface="Arial" pitchFamily="34" charset="0"/>
              <a:cs typeface="Arial" pitchFamily="34" charset="0"/>
            </a:endParaRPr>
          </a:p>
        </p:txBody>
      </p:sp>
      <p:pic>
        <p:nvPicPr>
          <p:cNvPr id="2050" name="Picture 2" descr="C:\Users\Saba Hoca\Desktop\kişilik7.jpg"/>
          <p:cNvPicPr>
            <a:picLocks noChangeAspect="1" noChangeArrowheads="1"/>
          </p:cNvPicPr>
          <p:nvPr/>
        </p:nvPicPr>
        <p:blipFill>
          <a:blip r:embed="rId2"/>
          <a:srcRect/>
          <a:stretch>
            <a:fillRect/>
          </a:stretch>
        </p:blipFill>
        <p:spPr bwMode="auto">
          <a:xfrm>
            <a:off x="285720" y="357166"/>
            <a:ext cx="3857652" cy="4949879"/>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714348" y="571480"/>
            <a:ext cx="7740352" cy="25853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Freud'un görüşlerine bağlı kalarak, sağlıklı bir kişilik yapısı için, kişiliğin bu üç boyutu arasındaki ilişkide denetiminin ego'nun elinde olması gerekir. Gerek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id'in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gerekse süper ego'nun gerçeklik ilkesi dışında hareket ettiği hatırlanırsa, kişilik gelişiminde bu iki sistemden herhangi birinin baskın olması hali, bireyin düşünsel, duyuşsal ve davranışsal eylemlerinin de gerçeklikten uzak olması anlamına gelecektir. Sağlıklı bir kişilik gelişimi için bu üç boyutun olabildiğince "uzlaşabilmesi" ve "denge" içinde olması esastır.</a:t>
            </a:r>
          </a:p>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pic>
        <p:nvPicPr>
          <p:cNvPr id="26626" name="Picture 2" descr="http://t3.gstatic.com/images?q=tbn:ANd9GcT_6K0ed5ml-Mn41kCwG_BEsafSnUAHnuZSPPmirB5APj55pQtJxg"/>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000232" y="3071810"/>
            <a:ext cx="4864979" cy="2030727"/>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428860" y="428604"/>
            <a:ext cx="4572000" cy="4801314"/>
          </a:xfrm>
          <a:prstGeom prst="rect">
            <a:avLst/>
          </a:prstGeom>
        </p:spPr>
        <p:txBody>
          <a:bodyPr>
            <a:spAutoFit/>
          </a:bodyPr>
          <a:lstStyle/>
          <a:p>
            <a:pPr lvl="0" indent="450850" algn="just" eaLnBrk="0" fontAlgn="base" hangingPunct="0">
              <a:spcBef>
                <a:spcPct val="0"/>
              </a:spcBef>
              <a:spcAft>
                <a:spcPct val="0"/>
              </a:spcAft>
            </a:pPr>
            <a:r>
              <a:rPr lang="tr-TR" b="1" dirty="0" err="1" smtClean="0">
                <a:latin typeface="Arial" pitchFamily="34" charset="0"/>
                <a:ea typeface="Times New Roman" pitchFamily="18" charset="0"/>
                <a:cs typeface="Arial" pitchFamily="34" charset="0"/>
              </a:rPr>
              <a:t>Psikoseksüel</a:t>
            </a:r>
            <a:r>
              <a:rPr lang="tr-TR" b="1" dirty="0" smtClean="0">
                <a:latin typeface="Arial" pitchFamily="34" charset="0"/>
                <a:ea typeface="Times New Roman" pitchFamily="18" charset="0"/>
                <a:cs typeface="Arial" pitchFamily="34" charset="0"/>
              </a:rPr>
              <a:t> Gelişim Kuramı</a:t>
            </a:r>
            <a:endParaRPr lang="tr-TR" sz="800" dirty="0" smtClean="0">
              <a:latin typeface="Arial" pitchFamily="34" charset="0"/>
              <a:cs typeface="Arial" pitchFamily="34" charset="0"/>
            </a:endParaRPr>
          </a:p>
          <a:p>
            <a:pPr lvl="0" indent="450850" algn="just" eaLnBrk="0" fontAlgn="base" hangingPunct="0">
              <a:spcBef>
                <a:spcPct val="0"/>
              </a:spcBef>
              <a:spcAft>
                <a:spcPct val="0"/>
              </a:spcAft>
            </a:pPr>
            <a:r>
              <a:rPr lang="tr-TR" dirty="0" smtClean="0">
                <a:latin typeface="Arial" pitchFamily="34" charset="0"/>
                <a:ea typeface="Times New Roman" pitchFamily="18" charset="0"/>
                <a:cs typeface="Arial" pitchFamily="34" charset="0"/>
              </a:rPr>
              <a:t>Freud, kişilik gelişiminde özellikle doğumu izleyen ilk altı yaş içindeki yaşantılara dikkat çekerek, bu dönemin izlerinin bireyin yetişkinlik yıllarındaki kişilik özellikleri üzerinde belirleyici rolü olduğunu savunmuştur. Freud, kişilik gelişimini birbirini izleyen beş </a:t>
            </a:r>
            <a:r>
              <a:rPr lang="tr-TR" dirty="0" err="1" smtClean="0">
                <a:latin typeface="Arial" pitchFamily="34" charset="0"/>
                <a:ea typeface="Times New Roman" pitchFamily="18" charset="0"/>
                <a:cs typeface="Arial" pitchFamily="34" charset="0"/>
              </a:rPr>
              <a:t>psikoseksüel</a:t>
            </a:r>
            <a:r>
              <a:rPr lang="tr-TR" dirty="0" smtClean="0">
                <a:latin typeface="Arial" pitchFamily="34" charset="0"/>
                <a:ea typeface="Times New Roman" pitchFamily="18" charset="0"/>
                <a:cs typeface="Arial" pitchFamily="34" charset="0"/>
              </a:rPr>
              <a:t> gelişim döneminde incelemiş, çocuğun psikolojik ve cinsel gelişim sürecini açıklayan bu dönemleri de sırası ile, oral, anal, </a:t>
            </a:r>
            <a:r>
              <a:rPr lang="tr-TR" dirty="0" err="1" smtClean="0">
                <a:latin typeface="Arial" pitchFamily="34" charset="0"/>
                <a:ea typeface="Times New Roman" pitchFamily="18" charset="0"/>
                <a:cs typeface="Arial" pitchFamily="34" charset="0"/>
              </a:rPr>
              <a:t>fallik</a:t>
            </a:r>
            <a:r>
              <a:rPr lang="tr-TR" dirty="0" smtClean="0">
                <a:latin typeface="Arial" pitchFamily="34" charset="0"/>
                <a:ea typeface="Times New Roman" pitchFamily="18" charset="0"/>
                <a:cs typeface="Arial" pitchFamily="34" charset="0"/>
              </a:rPr>
              <a:t>, gizil ve </a:t>
            </a:r>
            <a:r>
              <a:rPr lang="tr-TR" dirty="0" err="1" smtClean="0">
                <a:latin typeface="Arial" pitchFamily="34" charset="0"/>
                <a:ea typeface="Times New Roman" pitchFamily="18" charset="0"/>
                <a:cs typeface="Arial" pitchFamily="34" charset="0"/>
              </a:rPr>
              <a:t>genital</a:t>
            </a:r>
            <a:r>
              <a:rPr lang="tr-TR" dirty="0" smtClean="0">
                <a:latin typeface="Arial" pitchFamily="34" charset="0"/>
                <a:ea typeface="Times New Roman" pitchFamily="18" charset="0"/>
                <a:cs typeface="Arial" pitchFamily="34" charset="0"/>
              </a:rPr>
              <a:t> dönemler olarak adlandırmıştır. Freud'un </a:t>
            </a:r>
            <a:r>
              <a:rPr lang="tr-TR" dirty="0" err="1" smtClean="0">
                <a:latin typeface="Arial" pitchFamily="34" charset="0"/>
                <a:ea typeface="Times New Roman" pitchFamily="18" charset="0"/>
                <a:cs typeface="Arial" pitchFamily="34" charset="0"/>
              </a:rPr>
              <a:t>psikoseksüel</a:t>
            </a:r>
            <a:r>
              <a:rPr lang="tr-TR" dirty="0" smtClean="0">
                <a:latin typeface="Arial" pitchFamily="34" charset="0"/>
                <a:ea typeface="Times New Roman" pitchFamily="18" charset="0"/>
                <a:cs typeface="Arial" pitchFamily="34" charset="0"/>
              </a:rPr>
              <a:t> gelişim dönemlerinin ilk üçü, aşağı yukarı 0-6 yaşlar arasına denk düşmekte ve ilk üç dönemin, son iki döneme göre kişilik üzerindeki etkileri daha fazla olmaktadır. </a:t>
            </a:r>
            <a:endParaRPr lang="tr-TR" sz="2800" dirty="0" smtClean="0">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ChangeArrowheads="1"/>
          </p:cNvSpPr>
          <p:nvPr/>
        </p:nvSpPr>
        <p:spPr bwMode="auto">
          <a:xfrm>
            <a:off x="571472" y="142852"/>
            <a:ext cx="763284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kumimoji="0" lang="tr-TR"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Erikson'un</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tr-TR" b="1"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Psikososyal</a:t>
            </a:r>
            <a:r>
              <a:rPr kumimoji="0" lang="tr-TR"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Kuramı</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Freud'un öğrencisi olan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Erikson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büzük ölçüde onun görüşlerinden etkilenmiş olmakla birlikte, kişilik gelişimine ilişen kimi görüşlerinde Freud'un bazı yanılgılara düştüğünü ileri sürerek,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psikososyal</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kişilik kuramı olarak adlandırılan bir kişilik kuramı geliştirmiştir.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Psikososyal</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gelişim kuramı kişiliğin oluşumunda biyolojik etmenlerin yanı sıra, toplumsal etmenlerin belirleyici rolünü vurgular.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Erikson'a</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göre insan davranışlarını etkileyen temel güçler, biyolojik kökenli dürtüler değildir.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just" defTabSz="914400" rtl="0" eaLnBrk="0" fontAlgn="base" latinLnBrk="0" hangingPunct="0">
              <a:lnSpc>
                <a:spcPct val="100000"/>
              </a:lnSpc>
              <a:spcBef>
                <a:spcPct val="0"/>
              </a:spcBef>
              <a:spcAft>
                <a:spcPct val="0"/>
              </a:spcAft>
              <a:buClrTx/>
              <a:buSzTx/>
              <a:buFontTx/>
              <a:buNone/>
              <a:tabLst/>
            </a:pP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İnsanın doğuştan akılcı bir yaratık olduğu görüşünde olan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Erikson</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davranışın şekillenmesinde bireyin içinde yaşadığı kültüre büyük önem atfetmiş, bununla birlikte davranışların biyolojik temelli olan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epigenetik</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ilkeye bağlı olarak oluştuğunu ileri sürmüştür. </a:t>
            </a:r>
            <a:r>
              <a:rPr kumimoji="0" lang="tr-TR"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Epigenetik</a:t>
            </a:r>
            <a:r>
              <a:rPr kumimoji="0" lang="tr-TR"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ilke, çeşitli gelişim dönemlerinde belli gelişimsel özelliklerin ardışık biçimde ortaya çıkabilmesinin, önceden kurgulanmış biyolojik temellere dayalı olduğunu ifade eder. Bu ilkeye göre tıpkı doğum öncesi dönemde bebeğin belli organlarının belirli bir sıra izleyerek belli zaman dilimleri içinde oluşması gibi, belli kişilik özellikleri de biyolojik temelli kurallara uygun olarak, belli zaman dilimlerinde ortaya çıkabilmektedir.</a:t>
            </a:r>
            <a:endParaRPr kumimoji="0" lang="tr-T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273</TotalTime>
  <Words>1135</Words>
  <Application>Microsoft Office PowerPoint</Application>
  <PresentationFormat>Ekran Gösterisi (4:3)</PresentationFormat>
  <Paragraphs>47</Paragraphs>
  <Slides>12</Slides>
  <Notes>2</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Times New Roman</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Bengü</dc:creator>
  <cp:lastModifiedBy>saba</cp:lastModifiedBy>
  <cp:revision>41</cp:revision>
  <dcterms:created xsi:type="dcterms:W3CDTF">2012-04-13T10:15:02Z</dcterms:created>
  <dcterms:modified xsi:type="dcterms:W3CDTF">2018-02-12T13:10:28Z</dcterms:modified>
</cp:coreProperties>
</file>