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8" d="100"/>
          <a:sy n="88" d="100"/>
        </p:scale>
        <p:origin x="222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87E228-58C6-49C1-8677-B01F1CFF36FB}" type="datetimeFigureOut">
              <a:rPr lang="tr-TR" smtClean="0"/>
              <a:t>9.03.2020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8EA280-8B92-485A-876C-3266EB52B12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622403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87E228-58C6-49C1-8677-B01F1CFF36FB}" type="datetimeFigureOut">
              <a:rPr lang="tr-TR" smtClean="0"/>
              <a:t>9.03.2020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8EA280-8B92-485A-876C-3266EB52B12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4323109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87E228-58C6-49C1-8677-B01F1CFF36FB}" type="datetimeFigureOut">
              <a:rPr lang="tr-TR" smtClean="0"/>
              <a:t>9.03.2020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8EA280-8B92-485A-876C-3266EB52B12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551088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87E228-58C6-49C1-8677-B01F1CFF36FB}" type="datetimeFigureOut">
              <a:rPr lang="tr-TR" smtClean="0"/>
              <a:t>9.03.2020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8EA280-8B92-485A-876C-3266EB52B12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19391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87E228-58C6-49C1-8677-B01F1CFF36FB}" type="datetimeFigureOut">
              <a:rPr lang="tr-TR" smtClean="0"/>
              <a:t>9.03.2020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8EA280-8B92-485A-876C-3266EB52B12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038466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87E228-58C6-49C1-8677-B01F1CFF36FB}" type="datetimeFigureOut">
              <a:rPr lang="tr-TR" smtClean="0"/>
              <a:t>9.03.2020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8EA280-8B92-485A-876C-3266EB52B12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624075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87E228-58C6-49C1-8677-B01F1CFF36FB}" type="datetimeFigureOut">
              <a:rPr lang="tr-TR" smtClean="0"/>
              <a:t>9.03.2020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8EA280-8B92-485A-876C-3266EB52B12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375232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87E228-58C6-49C1-8677-B01F1CFF36FB}" type="datetimeFigureOut">
              <a:rPr lang="tr-TR" smtClean="0"/>
              <a:t>9.03.2020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8EA280-8B92-485A-876C-3266EB52B12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391823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87E228-58C6-49C1-8677-B01F1CFF36FB}" type="datetimeFigureOut">
              <a:rPr lang="tr-TR" smtClean="0"/>
              <a:t>9.03.2020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8EA280-8B92-485A-876C-3266EB52B12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930698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87E228-58C6-49C1-8677-B01F1CFF36FB}" type="datetimeFigureOut">
              <a:rPr lang="tr-TR" smtClean="0"/>
              <a:t>9.03.2020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8EA280-8B92-485A-876C-3266EB52B12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599454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87E228-58C6-49C1-8677-B01F1CFF36FB}" type="datetimeFigureOut">
              <a:rPr lang="tr-TR" smtClean="0"/>
              <a:t>9.03.2020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8EA280-8B92-485A-876C-3266EB52B12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231259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A87E228-58C6-49C1-8677-B01F1CFF36FB}" type="datetimeFigureOut">
              <a:rPr lang="tr-TR" smtClean="0"/>
              <a:t>9.03.2020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48EA280-8B92-485A-876C-3266EB52B12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679981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pegem.net/kitabevi/1-87685-Mehmet-Ozbas-kitaplari.aspx" TargetMode="External"/><Relationship Id="rId13" Type="http://schemas.openxmlformats.org/officeDocument/2006/relationships/hyperlink" Target="https://www.pegem.net/kitabevi/1-150444-Melike-Burcu-Yilmaz--kitaplari.aspx" TargetMode="External"/><Relationship Id="rId3" Type="http://schemas.openxmlformats.org/officeDocument/2006/relationships/hyperlink" Target="https://www.pegem.net/kitabevi/1-106178-Recep-Serkan-Arik-kitaplari.aspx" TargetMode="External"/><Relationship Id="rId7" Type="http://schemas.openxmlformats.org/officeDocument/2006/relationships/hyperlink" Target="https://www.pegem.net/kitabevi/1-150439-Recep-Gur-kitaplari.aspx" TargetMode="External"/><Relationship Id="rId12" Type="http://schemas.openxmlformats.org/officeDocument/2006/relationships/hyperlink" Target="https://www.pegem.net/kitabevi/1-150443-Eren-Can-Aybek--kitaplari.aspx" TargetMode="External"/><Relationship Id="rId2" Type="http://schemas.openxmlformats.org/officeDocument/2006/relationships/hyperlink" Target="https://www.pegem.net/kitabevi/1-6031-Kursad-Yilmaz-kitaplari.aspx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pegem.net/kitabevi/1-49850-Duygu-Kocak-kitaplari.aspx" TargetMode="External"/><Relationship Id="rId11" Type="http://schemas.openxmlformats.org/officeDocument/2006/relationships/hyperlink" Target="https://www.pegem.net/kitabevi/1-91506-Fazilet-Tasdemir-kitaplari.aspx" TargetMode="External"/><Relationship Id="rId5" Type="http://schemas.openxmlformats.org/officeDocument/2006/relationships/hyperlink" Target="https://www.pegem.net/kitabevi/1-150438-Ahmet-Salih-Simsek--kitaplari.aspx" TargetMode="External"/><Relationship Id="rId10" Type="http://schemas.openxmlformats.org/officeDocument/2006/relationships/hyperlink" Target="https://www.pegem.net/kitabevi/1-150441-Hatice-Gonca-Usta--kitaplari.aspx" TargetMode="External"/><Relationship Id="rId4" Type="http://schemas.openxmlformats.org/officeDocument/2006/relationships/hyperlink" Target="https://www.pegem.net/kitabevi/2-1-Pegem-Akademi-Yayincilik.aspx" TargetMode="External"/><Relationship Id="rId9" Type="http://schemas.openxmlformats.org/officeDocument/2006/relationships/hyperlink" Target="https://www.pegem.net/kitabevi/1-150440-Hatice-Kumandas-Ozturk--kitaplari.aspx" TargetMode="External"/><Relationship Id="rId14" Type="http://schemas.openxmlformats.org/officeDocument/2006/relationships/hyperlink" Target="https://www.pegem.net/kitabevi/1-150445-Gizem-Uyumaz-kitaplari.aspx" TargetMode="Externa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tr-TR" sz="4000" b="1" dirty="0" smtClean="0"/>
              <a:t>BİLİM VE ARAŞTIRMA ETİĞİ </a:t>
            </a:r>
            <a:endParaRPr lang="tr-TR" sz="4000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 b="1" dirty="0" smtClean="0"/>
          </a:p>
          <a:p>
            <a:endParaRPr lang="tr-TR" b="1" dirty="0"/>
          </a:p>
          <a:p>
            <a:pPr algn="r"/>
            <a:r>
              <a:rPr lang="tr-TR" b="1" dirty="0" smtClean="0"/>
              <a:t>PROF. DR. ÖMAY ÇOKLUK BÖKEOĞLU</a:t>
            </a:r>
            <a:endParaRPr lang="tr-TR" b="1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7C1545-313A-4CA6-A07A-4C40C132D617}" type="slidenum">
              <a:rPr lang="tr-TR" smtClean="0"/>
              <a:t>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1477761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just"/>
            <a:r>
              <a:rPr lang="tr-TR" sz="2800" dirty="0" smtClean="0">
                <a:cs typeface="Arial" panose="020B0604020202020204" pitchFamily="34" charset="0"/>
              </a:rPr>
              <a:t/>
            </a:r>
            <a:br>
              <a:rPr lang="tr-TR" sz="2800" dirty="0" smtClean="0">
                <a:cs typeface="Arial" panose="020B0604020202020204" pitchFamily="34" charset="0"/>
              </a:rPr>
            </a:br>
            <a:r>
              <a:rPr lang="tr-TR" sz="2800" dirty="0" smtClean="0">
                <a:cs typeface="Arial" panose="020B0604020202020204" pitchFamily="34" charset="0"/>
              </a:rPr>
              <a:t>Bilim </a:t>
            </a:r>
            <a:r>
              <a:rPr lang="tr-TR" sz="2800" dirty="0">
                <a:cs typeface="Arial" panose="020B0604020202020204" pitchFamily="34" charset="0"/>
              </a:rPr>
              <a:t>ahlakına uymayan ya da etik dışı davranışlar olarak ifade edilebilecek davranışlar, eylemler şunlardır (Ertekin vd., 2002):</a:t>
            </a:r>
            <a:r>
              <a:rPr lang="tr-TR" sz="2800" dirty="0"/>
              <a:t/>
            </a:r>
            <a:br>
              <a:rPr lang="tr-TR" sz="2800" dirty="0"/>
            </a:br>
            <a:endParaRPr lang="tr-TR" sz="280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2187574"/>
            <a:ext cx="10515600" cy="4351338"/>
          </a:xfrm>
        </p:spPr>
        <p:txBody>
          <a:bodyPr/>
          <a:lstStyle/>
          <a:p>
            <a:pPr algn="just">
              <a:lnSpc>
                <a:spcPct val="150000"/>
              </a:lnSpc>
            </a:pPr>
            <a:r>
              <a:rPr lang="tr-TR" b="1" i="1" dirty="0" smtClean="0">
                <a:cs typeface="Arial" panose="020B0604020202020204" pitchFamily="34" charset="0"/>
              </a:rPr>
              <a:t>Aldatma,</a:t>
            </a:r>
            <a:r>
              <a:rPr lang="tr-TR" i="1" dirty="0" smtClean="0">
                <a:cs typeface="Arial" panose="020B0604020202020204" pitchFamily="34" charset="0"/>
              </a:rPr>
              <a:t> </a:t>
            </a:r>
            <a:r>
              <a:rPr lang="tr-TR" dirty="0" smtClean="0">
                <a:cs typeface="Arial" panose="020B0604020202020204" pitchFamily="34" charset="0"/>
              </a:rPr>
              <a:t>sahtecilik veya saptırma, bilimsel bulgu, bilgi ve verilerin bilinçli bir şekilde değiştirilmesi eylemidir. </a:t>
            </a:r>
          </a:p>
          <a:p>
            <a:pPr algn="just">
              <a:lnSpc>
                <a:spcPct val="150000"/>
              </a:lnSpc>
            </a:pPr>
            <a:r>
              <a:rPr lang="tr-TR" b="1" i="1" dirty="0" smtClean="0">
                <a:cs typeface="Arial" panose="020B0604020202020204" pitchFamily="34" charset="0"/>
              </a:rPr>
              <a:t>Tekrar edilen / Yinelenen yayın,</a:t>
            </a:r>
            <a:r>
              <a:rPr lang="tr-TR" i="1" dirty="0" smtClean="0">
                <a:cs typeface="Arial" panose="020B0604020202020204" pitchFamily="34" charset="0"/>
              </a:rPr>
              <a:t> </a:t>
            </a:r>
            <a:r>
              <a:rPr lang="tr-TR" dirty="0" smtClean="0">
                <a:cs typeface="Arial" panose="020B0604020202020204" pitchFamily="34" charset="0"/>
              </a:rPr>
              <a:t>aynı bilimsel ürün, veri, eser, yayın, faaliyet ya da performansın farklı yayınlar aracılığıyla tekrar yayınlanması işlemidir. </a:t>
            </a:r>
          </a:p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7C1545-313A-4CA6-A07A-4C40C132D617}" type="slidenum">
              <a:rPr lang="tr-TR" smtClean="0"/>
              <a:t>10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1110656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BAŞLARKEN: 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tr-TR" dirty="0"/>
              <a:t>Etik ile ilgili tüm bilgiler </a:t>
            </a:r>
            <a:r>
              <a:rPr lang="tr-TR" dirty="0">
                <a:hlinkClick r:id="rId2"/>
              </a:rPr>
              <a:t>Kürşad Yılmaz</a:t>
            </a:r>
            <a:r>
              <a:rPr lang="tr-TR" dirty="0"/>
              <a:t>, </a:t>
            </a:r>
            <a:r>
              <a:rPr lang="tr-TR" dirty="0">
                <a:hlinkClick r:id="rId3"/>
              </a:rPr>
              <a:t>Recep Serkan Arık</a:t>
            </a:r>
            <a:r>
              <a:rPr lang="tr-TR" dirty="0"/>
              <a:t> Editörlüğünde </a:t>
            </a:r>
            <a:r>
              <a:rPr lang="tr-TR" dirty="0" err="1">
                <a:hlinkClick r:id="rId4"/>
              </a:rPr>
              <a:t>Pegem</a:t>
            </a:r>
            <a:r>
              <a:rPr lang="tr-TR" dirty="0">
                <a:hlinkClick r:id="rId4"/>
              </a:rPr>
              <a:t> Akademi Yayıncılık</a:t>
            </a:r>
            <a:r>
              <a:rPr lang="tr-TR" dirty="0"/>
              <a:t> tarafından yayınlanmış olan «Bilim ve Araştırma Etiği» kitabından yararlanılarak hazırlanmıştır. Kitapta aşağıdaki yazarların bölümleri bulunmaktadır: </a:t>
            </a:r>
          </a:p>
          <a:p>
            <a:pPr algn="just"/>
            <a:r>
              <a:rPr lang="tr-TR" dirty="0"/>
              <a:t>Yazar(</a:t>
            </a:r>
            <a:r>
              <a:rPr lang="tr-TR" dirty="0" err="1"/>
              <a:t>lar</a:t>
            </a:r>
            <a:r>
              <a:rPr lang="tr-TR" dirty="0"/>
              <a:t>): </a:t>
            </a:r>
            <a:r>
              <a:rPr lang="tr-TR" dirty="0">
                <a:hlinkClick r:id="rId5"/>
              </a:rPr>
              <a:t>Ahmet Salih Şimşek </a:t>
            </a:r>
            <a:r>
              <a:rPr lang="tr-TR" dirty="0"/>
              <a:t>, </a:t>
            </a:r>
            <a:r>
              <a:rPr lang="tr-TR" dirty="0">
                <a:hlinkClick r:id="rId6"/>
              </a:rPr>
              <a:t>Duygu Koçak</a:t>
            </a:r>
            <a:r>
              <a:rPr lang="tr-TR" dirty="0"/>
              <a:t>, </a:t>
            </a:r>
            <a:r>
              <a:rPr lang="tr-TR" dirty="0">
                <a:hlinkClick r:id="rId7"/>
              </a:rPr>
              <a:t>Recep Gür</a:t>
            </a:r>
            <a:r>
              <a:rPr lang="tr-TR" dirty="0"/>
              <a:t>, </a:t>
            </a:r>
            <a:r>
              <a:rPr lang="tr-TR" dirty="0">
                <a:hlinkClick r:id="rId8"/>
              </a:rPr>
              <a:t>Mehmet Özbaş</a:t>
            </a:r>
            <a:r>
              <a:rPr lang="tr-TR" dirty="0"/>
              <a:t>, </a:t>
            </a:r>
            <a:r>
              <a:rPr lang="tr-TR" dirty="0">
                <a:hlinkClick r:id="rId9"/>
              </a:rPr>
              <a:t>Hatice </a:t>
            </a:r>
            <a:r>
              <a:rPr lang="tr-TR" dirty="0" err="1">
                <a:hlinkClick r:id="rId9"/>
              </a:rPr>
              <a:t>Kumandaş</a:t>
            </a:r>
            <a:r>
              <a:rPr lang="tr-TR" dirty="0">
                <a:hlinkClick r:id="rId9"/>
              </a:rPr>
              <a:t> Öztürk </a:t>
            </a:r>
            <a:r>
              <a:rPr lang="tr-TR" dirty="0"/>
              <a:t>, </a:t>
            </a:r>
            <a:r>
              <a:rPr lang="tr-TR" dirty="0">
                <a:hlinkClick r:id="rId10"/>
              </a:rPr>
              <a:t>Hatice Gonca Usta </a:t>
            </a:r>
            <a:r>
              <a:rPr lang="tr-TR" dirty="0"/>
              <a:t>, </a:t>
            </a:r>
            <a:r>
              <a:rPr lang="tr-TR" dirty="0">
                <a:hlinkClick r:id="rId11"/>
              </a:rPr>
              <a:t>Fazilet Taşdemir</a:t>
            </a:r>
            <a:r>
              <a:rPr lang="tr-TR" dirty="0"/>
              <a:t>, </a:t>
            </a:r>
            <a:r>
              <a:rPr lang="tr-TR" dirty="0">
                <a:hlinkClick r:id="rId3"/>
              </a:rPr>
              <a:t>Recep Serkan Arık</a:t>
            </a:r>
            <a:r>
              <a:rPr lang="tr-TR" dirty="0"/>
              <a:t>, </a:t>
            </a:r>
            <a:r>
              <a:rPr lang="tr-TR" dirty="0">
                <a:hlinkClick r:id="rId12"/>
              </a:rPr>
              <a:t>Eren Can Aybek </a:t>
            </a:r>
            <a:r>
              <a:rPr lang="tr-TR" dirty="0"/>
              <a:t>, </a:t>
            </a:r>
            <a:r>
              <a:rPr lang="tr-TR" dirty="0">
                <a:hlinkClick r:id="rId2"/>
              </a:rPr>
              <a:t>Kürşad Yılmaz</a:t>
            </a:r>
            <a:r>
              <a:rPr lang="tr-TR" dirty="0"/>
              <a:t>, </a:t>
            </a:r>
            <a:r>
              <a:rPr lang="tr-TR" dirty="0">
                <a:hlinkClick r:id="rId13"/>
              </a:rPr>
              <a:t>Melike Burcu Yılmaz </a:t>
            </a:r>
            <a:r>
              <a:rPr lang="tr-TR" dirty="0"/>
              <a:t>, </a:t>
            </a:r>
            <a:r>
              <a:rPr lang="tr-TR" dirty="0">
                <a:hlinkClick r:id="rId14"/>
              </a:rPr>
              <a:t>Gizem Uyumaz</a:t>
            </a:r>
            <a:endParaRPr lang="tr-TR" dirty="0"/>
          </a:p>
          <a:p>
            <a:pPr algn="just"/>
            <a:r>
              <a:rPr lang="tr-TR" dirty="0"/>
              <a:t> </a:t>
            </a:r>
          </a:p>
          <a:p>
            <a:pPr marL="0" indent="0" algn="just">
              <a:buNone/>
            </a:pPr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7C1545-313A-4CA6-A07A-4C40C132D617}" type="slidenum">
              <a:rPr lang="tr-TR" smtClean="0"/>
              <a:t>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6830072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746307"/>
            <a:ext cx="9144000" cy="2387600"/>
          </a:xfrm>
        </p:spPr>
        <p:txBody>
          <a:bodyPr>
            <a:normAutofit/>
          </a:bodyPr>
          <a:lstStyle/>
          <a:p>
            <a:r>
              <a:rPr lang="tr-TR" sz="4400" b="1" dirty="0" smtClean="0"/>
              <a:t>BİLİM VE ARAŞTIRMA ETİĞİ </a:t>
            </a:r>
            <a:br>
              <a:rPr lang="tr-TR" sz="4400" b="1" dirty="0" smtClean="0"/>
            </a:br>
            <a:endParaRPr lang="tr-TR" sz="4400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7C1545-313A-4CA6-A07A-4C40C132D617}" type="slidenum">
              <a:rPr lang="tr-TR" smtClean="0"/>
              <a:t>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3453307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709108" y="1298501"/>
            <a:ext cx="10515600" cy="4351338"/>
          </a:xfrm>
        </p:spPr>
        <p:txBody>
          <a:bodyPr>
            <a:normAutofit/>
          </a:bodyPr>
          <a:lstStyle/>
          <a:p>
            <a:endParaRPr lang="tr-TR" dirty="0"/>
          </a:p>
          <a:p>
            <a:pPr algn="just">
              <a:lnSpc>
                <a:spcPct val="170000"/>
              </a:lnSpc>
            </a:pPr>
            <a:r>
              <a:rPr lang="tr-TR" dirty="0" smtClean="0">
                <a:cs typeface="Calibri" panose="020F0502020204030204" pitchFamily="34" charset="0"/>
              </a:rPr>
              <a:t>Bilim insanlarının bilimsel üretim sürecinde, bilgiyi elde edebilmek için toplumsal ve etik kurallara, bütün yönleriyle uyma zorunlulukları vardır (Büyüköztürk, Kılıç-Çakmak, Akgün, Karadeniz ve Demirel, 2012). </a:t>
            </a:r>
          </a:p>
          <a:p>
            <a:endParaRPr lang="tr-TR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7C1545-313A-4CA6-A07A-4C40C132D617}" type="slidenum">
              <a:rPr lang="tr-TR" smtClean="0"/>
              <a:t>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2986059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8200" y="500062"/>
            <a:ext cx="10515600" cy="1325563"/>
          </a:xfrm>
        </p:spPr>
        <p:txBody>
          <a:bodyPr>
            <a:normAutofit/>
          </a:bodyPr>
          <a:lstStyle/>
          <a:p>
            <a:r>
              <a:rPr lang="tr-TR" sz="3200" b="1" dirty="0" smtClean="0"/>
              <a:t>Bilim etiği</a:t>
            </a:r>
            <a:endParaRPr lang="tr-TR" sz="3200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tr-TR" dirty="0" smtClean="0">
              <a:cs typeface="Arial" panose="020B0604020202020204" pitchFamily="34" charset="0"/>
            </a:endParaRPr>
          </a:p>
          <a:p>
            <a:pPr algn="just"/>
            <a:r>
              <a:rPr lang="tr-TR" dirty="0" smtClean="0">
                <a:cs typeface="Arial" panose="020B0604020202020204" pitchFamily="34" charset="0"/>
              </a:rPr>
              <a:t>Bilimsel yayınlar ile bilimsel bilgi üretim uygulamalarında, bilim insanlarının uymaları gereken </a:t>
            </a:r>
            <a:r>
              <a:rPr lang="tr-TR" i="1" dirty="0" smtClean="0">
                <a:cs typeface="Arial" panose="020B0604020202020204" pitchFamily="34" charset="0"/>
              </a:rPr>
              <a:t>kural, norm, değer ve ahlaki ilkelerin tamamına </a:t>
            </a:r>
            <a:r>
              <a:rPr lang="tr-TR" dirty="0" smtClean="0">
                <a:cs typeface="Arial" panose="020B0604020202020204" pitchFamily="34" charset="0"/>
              </a:rPr>
              <a:t>birden </a:t>
            </a:r>
            <a:r>
              <a:rPr lang="tr-TR" b="1" i="1" dirty="0" smtClean="0">
                <a:cs typeface="Arial" panose="020B0604020202020204" pitchFamily="34" charset="0"/>
              </a:rPr>
              <a:t>“bilim etiği” </a:t>
            </a:r>
            <a:r>
              <a:rPr lang="tr-TR" dirty="0" smtClean="0">
                <a:cs typeface="Arial" panose="020B0604020202020204" pitchFamily="34" charset="0"/>
              </a:rPr>
              <a:t>denilmektedir (</a:t>
            </a:r>
            <a:r>
              <a:rPr lang="tr-TR" dirty="0" err="1" smtClean="0">
                <a:cs typeface="Arial" panose="020B0604020202020204" pitchFamily="34" charset="0"/>
              </a:rPr>
              <a:t>Pieper</a:t>
            </a:r>
            <a:r>
              <a:rPr lang="tr-TR" dirty="0" smtClean="0">
                <a:cs typeface="Arial" panose="020B0604020202020204" pitchFamily="34" charset="0"/>
              </a:rPr>
              <a:t>, 1999). </a:t>
            </a:r>
          </a:p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7C1545-313A-4CA6-A07A-4C40C132D617}" type="slidenum">
              <a:rPr lang="tr-TR" smtClean="0"/>
              <a:t>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8197171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8200" y="672185"/>
            <a:ext cx="10515600" cy="1325563"/>
          </a:xfrm>
        </p:spPr>
        <p:txBody>
          <a:bodyPr>
            <a:normAutofit fontScale="90000"/>
          </a:bodyPr>
          <a:lstStyle/>
          <a:p>
            <a:r>
              <a:rPr lang="tr-TR" b="1" dirty="0" smtClean="0"/>
              <a:t/>
            </a:r>
            <a:br>
              <a:rPr lang="tr-TR" b="1" dirty="0" smtClean="0"/>
            </a:br>
            <a:r>
              <a:rPr lang="tr-TR" sz="3600" b="1" dirty="0" smtClean="0"/>
              <a:t>Disiplinsiz araştırma ile etik dışı davranış farkı</a:t>
            </a:r>
            <a:br>
              <a:rPr lang="tr-TR" sz="3600" b="1" dirty="0" smtClean="0"/>
            </a:br>
            <a:r>
              <a:rPr lang="tr-TR" sz="3600" b="1" dirty="0" smtClean="0"/>
              <a:t/>
            </a:r>
            <a:br>
              <a:rPr lang="tr-TR" sz="3600" b="1" dirty="0" smtClean="0"/>
            </a:br>
            <a:endParaRPr lang="tr-TR" sz="3600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endParaRPr lang="tr-TR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tr-TR" dirty="0" smtClean="0">
              <a:cs typeface="Arial" panose="020B0604020202020204" pitchFamily="34" charset="0"/>
            </a:endParaRPr>
          </a:p>
          <a:p>
            <a:pPr algn="just"/>
            <a:r>
              <a:rPr lang="tr-TR" dirty="0" smtClean="0">
                <a:cs typeface="Arial" panose="020B0604020202020204" pitchFamily="34" charset="0"/>
              </a:rPr>
              <a:t>Araştırmacıların iyi niyetli olmasına rağmen bilgi eksikliğinden kaynaklanan hataların bulunduğu bilimsel araştırmalar </a:t>
            </a:r>
            <a:r>
              <a:rPr lang="tr-TR" b="1" i="1" dirty="0" smtClean="0">
                <a:cs typeface="Arial" panose="020B0604020202020204" pitchFamily="34" charset="0"/>
              </a:rPr>
              <a:t>düzensiz</a:t>
            </a:r>
            <a:r>
              <a:rPr lang="tr-TR" b="1" dirty="0" smtClean="0">
                <a:cs typeface="Arial" panose="020B0604020202020204" pitchFamily="34" charset="0"/>
              </a:rPr>
              <a:t> veya </a:t>
            </a:r>
            <a:r>
              <a:rPr lang="tr-TR" b="1" i="1" dirty="0" smtClean="0">
                <a:cs typeface="Arial" panose="020B0604020202020204" pitchFamily="34" charset="0"/>
              </a:rPr>
              <a:t>disiplinsiz araştırma</a:t>
            </a:r>
            <a:r>
              <a:rPr lang="tr-TR" b="1" dirty="0" smtClean="0">
                <a:cs typeface="Arial" panose="020B0604020202020204" pitchFamily="34" charset="0"/>
              </a:rPr>
              <a:t> </a:t>
            </a:r>
            <a:r>
              <a:rPr lang="tr-TR" dirty="0" smtClean="0">
                <a:cs typeface="Arial" panose="020B0604020202020204" pitchFamily="34" charset="0"/>
              </a:rPr>
              <a:t>olarak adlandırılmaktadır (Kansu, 1994). </a:t>
            </a:r>
          </a:p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7C1545-313A-4CA6-A07A-4C40C132D617}" type="slidenum">
              <a:rPr lang="tr-TR" smtClean="0"/>
              <a:t>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3214803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>
              <a:lnSpc>
                <a:spcPct val="150000"/>
              </a:lnSpc>
            </a:pPr>
            <a:r>
              <a:rPr lang="tr-TR" dirty="0" smtClean="0">
                <a:cs typeface="Arial" panose="020B0604020202020204" pitchFamily="34" charset="0"/>
              </a:rPr>
              <a:t>Bilimsel faaliyet esnasında bilinçli saptırmaların (bilimsel korsanlık, bilimsel kopya ve bilimsel uydurma) bulunduğu çalışmalar </a:t>
            </a:r>
            <a:r>
              <a:rPr lang="tr-TR" b="1" i="1" dirty="0" smtClean="0">
                <a:cs typeface="Arial" panose="020B0604020202020204" pitchFamily="34" charset="0"/>
              </a:rPr>
              <a:t>bilimsel sahtecilik</a:t>
            </a:r>
            <a:r>
              <a:rPr lang="tr-TR" b="1" dirty="0" smtClean="0">
                <a:cs typeface="Arial" panose="020B0604020202020204" pitchFamily="34" charset="0"/>
              </a:rPr>
              <a:t> </a:t>
            </a:r>
            <a:r>
              <a:rPr lang="tr-TR" dirty="0" smtClean="0">
                <a:cs typeface="Arial" panose="020B0604020202020204" pitchFamily="34" charset="0"/>
              </a:rPr>
              <a:t>olarak adlandırılmaktadır (Kansu, 1994). Bu bağlamda, araştırmacıların eğitimi ve denetimi ile özensiz araştırmaların üstesinden gelinebilmekteyken, </a:t>
            </a:r>
            <a:r>
              <a:rPr lang="tr-TR" b="1" dirty="0" smtClean="0">
                <a:cs typeface="Arial" panose="020B0604020202020204" pitchFamily="34" charset="0"/>
              </a:rPr>
              <a:t>bilimsel sahtecilik etik dışı davranıştır </a:t>
            </a:r>
            <a:r>
              <a:rPr lang="tr-TR" dirty="0" smtClean="0">
                <a:cs typeface="Arial" panose="020B0604020202020204" pitchFamily="34" charset="0"/>
              </a:rPr>
              <a:t>(Batuhan, 1994; Kansu, 1994).</a:t>
            </a:r>
          </a:p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7C1545-313A-4CA6-A07A-4C40C132D617}" type="slidenum">
              <a:rPr lang="tr-TR" smtClean="0"/>
              <a:t>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8209674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8200" y="371288"/>
            <a:ext cx="10515600" cy="1325563"/>
          </a:xfrm>
        </p:spPr>
        <p:txBody>
          <a:bodyPr>
            <a:normAutofit/>
          </a:bodyPr>
          <a:lstStyle/>
          <a:p>
            <a:r>
              <a:rPr lang="tr-TR" sz="3200" b="1" dirty="0" smtClean="0"/>
              <a:t>Bilim etiği, araştırma etiği, yayın etiği </a:t>
            </a:r>
            <a:endParaRPr lang="tr-TR" sz="3200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 algn="just">
              <a:lnSpc>
                <a:spcPct val="170000"/>
              </a:lnSpc>
            </a:pPr>
            <a:r>
              <a:rPr lang="tr-TR" b="1" dirty="0" smtClean="0">
                <a:latin typeface="Arial" panose="020B0604020202020204" pitchFamily="34" charset="0"/>
                <a:cs typeface="Arial" panose="020B0604020202020204" pitchFamily="34" charset="0"/>
              </a:rPr>
              <a:t>Bilim etiği,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bilim insanlarının araştırma faaliyeti yürütürken dikkat etmesi gereken ahlaki ve bilimsel standartlar olarak tanımlanmaktadır (</a:t>
            </a:r>
            <a:r>
              <a:rPr lang="tr-T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Karakütük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, 2002). Bilim etiği, </a:t>
            </a:r>
            <a:r>
              <a:rPr lang="tr-TR" i="1" dirty="0" smtClean="0">
                <a:latin typeface="Arial" panose="020B0604020202020204" pitchFamily="34" charset="0"/>
                <a:cs typeface="Arial" panose="020B0604020202020204" pitchFamily="34" charset="0"/>
              </a:rPr>
              <a:t>araştırma etiğini ve yayın etiğini kapsamaktadır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(Emiroğlu, 2005; Erdem, 2012). </a:t>
            </a:r>
            <a:endParaRPr lang="tr-TR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70000"/>
              </a:lnSpc>
            </a:pPr>
            <a:r>
              <a:rPr lang="tr-TR" b="1" dirty="0" smtClean="0">
                <a:latin typeface="Arial" panose="020B0604020202020204" pitchFamily="34" charset="0"/>
                <a:cs typeface="Arial" panose="020B0604020202020204" pitchFamily="34" charset="0"/>
              </a:rPr>
              <a:t>Araştırma etiği,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araştırma, bulguları yorumlama ve yayımlama sürecinde araştırmacıların uyması gereken bilim ve meslek ahlakı ile ilgili kuralları gösteren, aynı zamanda araştırmacılara yasal ve bilimsel yükümlülükler getiren ahlaki ve bilimsel standartlardır (Balcı, 2013; Büyüköztürk vd., 2010; Büyüköztürk, 2011). </a:t>
            </a:r>
          </a:p>
          <a:p>
            <a:pPr algn="just">
              <a:lnSpc>
                <a:spcPct val="170000"/>
              </a:lnSpc>
            </a:pPr>
            <a:r>
              <a:rPr lang="tr-TR" b="1" dirty="0" smtClean="0">
                <a:latin typeface="Arial" panose="020B0604020202020204" pitchFamily="34" charset="0"/>
                <a:cs typeface="Arial" panose="020B0604020202020204" pitchFamily="34" charset="0"/>
              </a:rPr>
              <a:t>Yayın etiği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ise araştırmanın tasarlanmasından yayınlanmasına kadar araştırmacıların uyması gereken yayın etik ilkelerini ve araştırmacıların ahlaki durumlarını incelemektedir (İnci, 2009).</a:t>
            </a:r>
          </a:p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7C1545-313A-4CA6-A07A-4C40C132D617}" type="slidenum">
              <a:rPr lang="tr-TR" smtClean="0"/>
              <a:t>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2413764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algn="just">
              <a:lnSpc>
                <a:spcPct val="150000"/>
              </a:lnSpc>
            </a:pPr>
            <a:r>
              <a:rPr lang="tr-TR" sz="3200" b="1" i="1" dirty="0" err="1" smtClean="0">
                <a:cs typeface="Arial" panose="020B0604020202020204" pitchFamily="34" charset="0"/>
              </a:rPr>
              <a:t>Aşırmacılık</a:t>
            </a:r>
            <a:r>
              <a:rPr lang="tr-TR" sz="3200" b="1" dirty="0" smtClean="0">
                <a:cs typeface="Arial" panose="020B0604020202020204" pitchFamily="34" charset="0"/>
              </a:rPr>
              <a:t>, </a:t>
            </a:r>
            <a:r>
              <a:rPr lang="tr-TR" sz="3200" dirty="0" smtClean="0">
                <a:cs typeface="Arial" panose="020B0604020202020204" pitchFamily="34" charset="0"/>
              </a:rPr>
              <a:t>haksız kullanma ya da kendi adına geçirme, hırsızlık, korsanlık, intihal gibi kavramlarla </a:t>
            </a:r>
            <a:r>
              <a:rPr lang="tr-TR" dirty="0" smtClean="0">
                <a:cs typeface="Arial" panose="020B0604020202020204" pitchFamily="34" charset="0"/>
              </a:rPr>
              <a:t>açıklanabilmektedir. Bu durumun en yaygın şekli başkalarının bilimsel verileri ya da eserlerini, kaynak göstermeden kendi malıymış gibi kullanmaktır.</a:t>
            </a:r>
          </a:p>
          <a:p>
            <a:pPr algn="just">
              <a:lnSpc>
                <a:spcPct val="150000"/>
              </a:lnSpc>
            </a:pPr>
            <a:r>
              <a:rPr lang="tr-TR" dirty="0" smtClean="0">
                <a:cs typeface="Arial" panose="020B0604020202020204" pitchFamily="34" charset="0"/>
              </a:rPr>
              <a:t> </a:t>
            </a:r>
            <a:r>
              <a:rPr lang="tr-TR" b="1" i="1" dirty="0" err="1" smtClean="0">
                <a:cs typeface="Arial" panose="020B0604020202020204" pitchFamily="34" charset="0"/>
              </a:rPr>
              <a:t>Uydurmacılık</a:t>
            </a:r>
            <a:r>
              <a:rPr lang="tr-TR" b="1" i="1" dirty="0" smtClean="0">
                <a:cs typeface="Arial" panose="020B0604020202020204" pitchFamily="34" charset="0"/>
              </a:rPr>
              <a:t>, </a:t>
            </a:r>
            <a:r>
              <a:rPr lang="tr-TR" dirty="0" smtClean="0">
                <a:cs typeface="Arial" panose="020B0604020202020204" pitchFamily="34" charset="0"/>
              </a:rPr>
              <a:t>araştırma yapmaksızın veya yarım-yamalak bir şekilde elde edilmiş verilerle bilimsel faaliyetlerde bulunmaktır. </a:t>
            </a:r>
          </a:p>
          <a:p>
            <a:pPr algn="just">
              <a:lnSpc>
                <a:spcPct val="150000"/>
              </a:lnSpc>
            </a:pPr>
            <a:r>
              <a:rPr lang="tr-TR" b="1" i="1" dirty="0" smtClean="0">
                <a:cs typeface="Arial" panose="020B0604020202020204" pitchFamily="34" charset="0"/>
              </a:rPr>
              <a:t>Kopya, </a:t>
            </a:r>
            <a:r>
              <a:rPr lang="tr-TR" dirty="0" smtClean="0">
                <a:cs typeface="Arial" panose="020B0604020202020204" pitchFamily="34" charset="0"/>
              </a:rPr>
              <a:t>başkalarına ait bilimsel verileri aynen ya da kısmen kendi eseriymiş gibi kullanma eylemidir. </a:t>
            </a:r>
          </a:p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7C1545-313A-4CA6-A07A-4C40C132D617}" type="slidenum">
              <a:rPr lang="tr-TR" smtClean="0"/>
              <a:t>9</a:t>
            </a:fld>
            <a:endParaRPr lang="tr-TR"/>
          </a:p>
        </p:txBody>
      </p:sp>
      <p:sp>
        <p:nvSpPr>
          <p:cNvPr id="5" name="Unvan 4"/>
          <p:cNvSpPr>
            <a:spLocks noGrp="1"/>
          </p:cNvSpPr>
          <p:nvPr>
            <p:ph type="title"/>
          </p:nvPr>
        </p:nvSpPr>
        <p:spPr>
          <a:xfrm>
            <a:off x="838200" y="500062"/>
            <a:ext cx="10515600" cy="1325563"/>
          </a:xfrm>
        </p:spPr>
        <p:txBody>
          <a:bodyPr>
            <a:normAutofit/>
          </a:bodyPr>
          <a:lstStyle/>
          <a:p>
            <a:pPr algn="just"/>
            <a:r>
              <a:rPr lang="tr-TR" sz="2800" dirty="0" smtClean="0">
                <a:latin typeface="+mn-lt"/>
                <a:cs typeface="Arial" panose="020B0604020202020204" pitchFamily="34" charset="0"/>
              </a:rPr>
              <a:t>Bilim ahlakına uymayan ya da etik dışı davranışlar olarak ifade edilebilecek davranışlar, eylemler şunlardır (Ertekin vd., 2002):</a:t>
            </a:r>
            <a:r>
              <a:rPr lang="tr-TR" sz="2800" dirty="0" smtClean="0">
                <a:latin typeface="+mn-lt"/>
              </a:rPr>
              <a:t/>
            </a:r>
            <a:br>
              <a:rPr lang="tr-TR" sz="2800" dirty="0" smtClean="0">
                <a:latin typeface="+mn-lt"/>
              </a:rPr>
            </a:br>
            <a:endParaRPr lang="tr-TR" sz="28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06886727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433</Words>
  <Application>Microsoft Office PowerPoint</Application>
  <PresentationFormat>Geniş ekran</PresentationFormat>
  <Paragraphs>41</Paragraphs>
  <Slides>10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10</vt:i4>
      </vt:variant>
    </vt:vector>
  </HeadingPairs>
  <TitlesOfParts>
    <vt:vector size="14" baseType="lpstr">
      <vt:lpstr>Arial</vt:lpstr>
      <vt:lpstr>Calibri</vt:lpstr>
      <vt:lpstr>Calibri Light</vt:lpstr>
      <vt:lpstr>Office Teması</vt:lpstr>
      <vt:lpstr>BİLİM VE ARAŞTIRMA ETİĞİ </vt:lpstr>
      <vt:lpstr>BAŞLARKEN: </vt:lpstr>
      <vt:lpstr>BİLİM VE ARAŞTIRMA ETİĞİ  </vt:lpstr>
      <vt:lpstr>PowerPoint Sunusu</vt:lpstr>
      <vt:lpstr>Bilim etiği</vt:lpstr>
      <vt:lpstr> Disiplinsiz araştırma ile etik dışı davranış farkı  </vt:lpstr>
      <vt:lpstr>PowerPoint Sunusu</vt:lpstr>
      <vt:lpstr>Bilim etiği, araştırma etiği, yayın etiği </vt:lpstr>
      <vt:lpstr>Bilim ahlakına uymayan ya da etik dışı davranışlar olarak ifade edilebilecek davranışlar, eylemler şunlardır (Ertekin vd., 2002): </vt:lpstr>
      <vt:lpstr> Bilim ahlakına uymayan ya da etik dışı davranışlar olarak ifade edilebilecek davranışlar, eylemler şunlardır (Ertekin vd., 2002): 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BİLİM VE ARAŞTIRMA ETİĞİ </dc:title>
  <dc:creator>Serkan Bokeoglu</dc:creator>
  <cp:lastModifiedBy>Serkan Bokeoglu</cp:lastModifiedBy>
  <cp:revision>1</cp:revision>
  <dcterms:created xsi:type="dcterms:W3CDTF">2020-03-09T07:54:10Z</dcterms:created>
  <dcterms:modified xsi:type="dcterms:W3CDTF">2020-03-09T07:57:22Z</dcterms:modified>
</cp:coreProperties>
</file>