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9"/>
  </p:notesMasterIdLst>
  <p:sldIdLst>
    <p:sldId id="347" r:id="rId2"/>
    <p:sldId id="348" r:id="rId3"/>
    <p:sldId id="349" r:id="rId4"/>
    <p:sldId id="350" r:id="rId5"/>
    <p:sldId id="352" r:id="rId6"/>
    <p:sldId id="351" r:id="rId7"/>
    <p:sldId id="353"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6BFB85-2CE4-4197-84D0-FF9CADB3D764}" type="datetimeFigureOut">
              <a:rPr lang="tr-TR" smtClean="0"/>
              <a:pPr/>
              <a:t>08.10.2017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D6544C-1E83-43B4-99BE-AAC559AAAC87}"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24802E71-E558-444B-A6BE-5E96187C5FDA}" type="datetimeFigureOut">
              <a:rPr lang="tr-TR" smtClean="0"/>
              <a:pPr/>
              <a:t>08.10.2017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4802E71-E558-444B-A6BE-5E96187C5FDA}" type="datetimeFigureOut">
              <a:rPr lang="tr-TR" smtClean="0"/>
              <a:pPr/>
              <a:t>08.10.2017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4802E71-E558-444B-A6BE-5E96187C5FDA}" type="datetimeFigureOut">
              <a:rPr lang="tr-TR" smtClean="0"/>
              <a:pPr/>
              <a:t>08.10.2017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4802E71-E558-444B-A6BE-5E96187C5FDA}" type="datetimeFigureOut">
              <a:rPr lang="tr-TR" smtClean="0"/>
              <a:pPr/>
              <a:t>08.10.2017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24802E71-E558-444B-A6BE-5E96187C5FDA}" type="datetimeFigureOut">
              <a:rPr lang="tr-TR" smtClean="0"/>
              <a:pPr/>
              <a:t>08.10.2017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24802E71-E558-444B-A6BE-5E96187C5FDA}" type="datetimeFigureOut">
              <a:rPr lang="tr-TR" smtClean="0"/>
              <a:pPr/>
              <a:t>08.10.2017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24802E71-E558-444B-A6BE-5E96187C5FDA}" type="datetimeFigureOut">
              <a:rPr lang="tr-TR" smtClean="0"/>
              <a:pPr/>
              <a:t>08.10.2017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4802E71-E558-444B-A6BE-5E96187C5FDA}" type="datetimeFigureOut">
              <a:rPr lang="tr-TR" smtClean="0"/>
              <a:pPr/>
              <a:t>08.10.2017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4802E71-E558-444B-A6BE-5E96187C5FDA}" type="datetimeFigureOut">
              <a:rPr lang="tr-TR" smtClean="0"/>
              <a:pPr/>
              <a:t>08.10.2017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4802E71-E558-444B-A6BE-5E96187C5FDA}" type="datetimeFigureOut">
              <a:rPr lang="tr-TR" smtClean="0"/>
              <a:pPr/>
              <a:t>08.10.2017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4802E71-E558-444B-A6BE-5E96187C5FDA}" type="datetimeFigureOut">
              <a:rPr lang="tr-TR" smtClean="0"/>
              <a:pPr/>
              <a:t>08.10.2017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02E71-E558-444B-A6BE-5E96187C5FDA}" type="datetimeFigureOut">
              <a:rPr lang="tr-TR" smtClean="0"/>
              <a:pPr/>
              <a:t>08.10.2017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55DF4C-2790-48F5-93A0-71CD97818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6" y="69411"/>
            <a:ext cx="8424936" cy="6247864"/>
          </a:xfrm>
          <a:prstGeom prst="rect">
            <a:avLst/>
          </a:prstGeom>
          <a:noFill/>
        </p:spPr>
        <p:txBody>
          <a:bodyPr wrap="square" rtlCol="0">
            <a:spAutoFit/>
          </a:bodyPr>
          <a:lstStyle/>
          <a:p>
            <a:pPr algn="ctr"/>
            <a:r>
              <a:rPr lang="tr-TR" sz="2000" b="1" dirty="0" smtClean="0"/>
              <a:t>NÜKLEER MANYETİK REZONANS SPEKTROSKOPİ (NMR)</a:t>
            </a:r>
          </a:p>
          <a:p>
            <a:pPr algn="ctr"/>
            <a:endParaRPr lang="tr-TR" sz="2000" b="1" dirty="0" smtClean="0"/>
          </a:p>
          <a:p>
            <a:pPr algn="just"/>
            <a:r>
              <a:rPr lang="tr-TR" sz="2000" dirty="0" smtClean="0"/>
              <a:t>        NMR spektroskopisi, bazı elementlerin çekirdeklerinin kuvvetli bir manyetik alanda enerji alışverişini inceler. Bütün çekirdeklerin yükü ve kütleleri vardır. Bunlardan tek kütle numaralı olanların </a:t>
            </a:r>
            <a:r>
              <a:rPr lang="tr-TR" sz="2000" dirty="0" err="1" smtClean="0"/>
              <a:t>spinleri</a:t>
            </a:r>
            <a:r>
              <a:rPr lang="tr-TR" sz="2000" dirty="0" smtClean="0"/>
              <a:t> dolayısıyla açısal momentumları vardır. </a:t>
            </a:r>
            <a:r>
              <a:rPr lang="tr-TR" sz="2000" i="1" dirty="0" smtClean="0"/>
              <a:t>Örneğin</a:t>
            </a:r>
            <a:r>
              <a:rPr lang="tr-TR" sz="2000" dirty="0" smtClean="0"/>
              <a:t>      ,      ,     ,        ,      ‘in </a:t>
            </a:r>
            <a:r>
              <a:rPr lang="tr-TR" sz="2000" dirty="0" err="1" smtClean="0"/>
              <a:t>spinleri</a:t>
            </a:r>
            <a:r>
              <a:rPr lang="tr-TR" sz="2000" dirty="0" smtClean="0"/>
              <a:t> vardır fakat         ve        ‘in </a:t>
            </a:r>
            <a:r>
              <a:rPr lang="tr-TR" sz="2000" dirty="0" err="1" smtClean="0"/>
              <a:t>spinleri</a:t>
            </a:r>
            <a:r>
              <a:rPr lang="tr-TR" sz="2000" dirty="0" smtClean="0"/>
              <a:t> yoktur. </a:t>
            </a:r>
            <a:r>
              <a:rPr lang="tr-TR" sz="2000" dirty="0" err="1" smtClean="0"/>
              <a:t>Spini</a:t>
            </a:r>
            <a:r>
              <a:rPr lang="tr-TR" sz="2000" dirty="0" smtClean="0"/>
              <a:t> olan çekirdek ile NMR çalışması yapılabilir.  En çok kullanılan     </a:t>
            </a:r>
            <a:endParaRPr lang="tr-TR" sz="2000" i="1" dirty="0" smtClean="0"/>
          </a:p>
          <a:p>
            <a:pPr algn="just"/>
            <a:r>
              <a:rPr lang="tr-TR" sz="2000" dirty="0" smtClean="0"/>
              <a:t>çekirdeğidir ve </a:t>
            </a:r>
            <a:r>
              <a:rPr lang="tr-TR" sz="2000" i="1" dirty="0" smtClean="0"/>
              <a:t>proton NMR</a:t>
            </a:r>
            <a:r>
              <a:rPr lang="tr-TR" sz="2000" dirty="0" smtClean="0"/>
              <a:t> olarak bilinir. Molekül yapısının daha net aydınlatılması için ise daha çok           NMR kullanılır.</a:t>
            </a:r>
            <a:r>
              <a:rPr lang="tr-TR" sz="2000" baseline="30000" dirty="0" smtClean="0"/>
              <a:t> 31</a:t>
            </a:r>
            <a:r>
              <a:rPr lang="tr-TR" sz="2000" dirty="0" smtClean="0"/>
              <a:t>P NMR ‘</a:t>
            </a:r>
            <a:r>
              <a:rPr lang="tr-TR" sz="2000" dirty="0" err="1" smtClean="0"/>
              <a:t>ın</a:t>
            </a:r>
            <a:r>
              <a:rPr lang="tr-TR" sz="2000" dirty="0" smtClean="0"/>
              <a:t> ATP (</a:t>
            </a:r>
            <a:r>
              <a:rPr lang="tr-TR" sz="2000" dirty="0" err="1" smtClean="0"/>
              <a:t>adenozin</a:t>
            </a:r>
            <a:r>
              <a:rPr lang="tr-TR" sz="2000" dirty="0" smtClean="0"/>
              <a:t> </a:t>
            </a:r>
            <a:r>
              <a:rPr lang="tr-TR" sz="2000" dirty="0" err="1" smtClean="0"/>
              <a:t>trifosfat</a:t>
            </a:r>
            <a:r>
              <a:rPr lang="tr-TR" sz="2000" dirty="0" smtClean="0"/>
              <a:t>)’</a:t>
            </a:r>
            <a:r>
              <a:rPr lang="tr-TR" sz="2000" dirty="0" err="1" smtClean="0"/>
              <a:t>ın</a:t>
            </a:r>
            <a:r>
              <a:rPr lang="tr-TR" sz="2000" dirty="0" smtClean="0"/>
              <a:t>, ki organizmada çok önemli bir rol üstlenmektedir, mekanizması ve etkileşmeleri konusundaki araştırmalarda  kullanıldığı  pek çok çalışma vardır. Florlu bileşikler  </a:t>
            </a:r>
            <a:r>
              <a:rPr lang="tr-TR" sz="2000" dirty="0" err="1" smtClean="0"/>
              <a:t>farmasötik</a:t>
            </a:r>
            <a:r>
              <a:rPr lang="tr-TR" sz="2000" dirty="0" smtClean="0"/>
              <a:t> alanda çok fazla uygulama alanı bulurlar. Bu nedenle </a:t>
            </a:r>
            <a:r>
              <a:rPr lang="tr-TR" sz="2000" baseline="30000" dirty="0" smtClean="0"/>
              <a:t>19</a:t>
            </a:r>
            <a:r>
              <a:rPr lang="tr-TR" sz="2000" dirty="0" smtClean="0"/>
              <a:t>F</a:t>
            </a:r>
            <a:r>
              <a:rPr lang="tr-TR" sz="2000" i="1" dirty="0" smtClean="0"/>
              <a:t> </a:t>
            </a:r>
            <a:r>
              <a:rPr lang="tr-TR" sz="2000" dirty="0" smtClean="0"/>
              <a:t>NMR ilaç analizlerinde önemli bir işgal eder. Ayrıca </a:t>
            </a:r>
            <a:r>
              <a:rPr lang="tr-TR" sz="2000" dirty="0" err="1" smtClean="0"/>
              <a:t>inorganic</a:t>
            </a:r>
            <a:r>
              <a:rPr lang="tr-TR" sz="2000" dirty="0" smtClean="0"/>
              <a:t> analizlerde de </a:t>
            </a:r>
            <a:r>
              <a:rPr lang="tr-TR" sz="2000" baseline="30000" dirty="0" smtClean="0"/>
              <a:t>19</a:t>
            </a:r>
            <a:r>
              <a:rPr lang="tr-TR" sz="2000" dirty="0" smtClean="0"/>
              <a:t>F</a:t>
            </a:r>
            <a:r>
              <a:rPr lang="tr-TR" sz="2000" i="1" dirty="0" smtClean="0"/>
              <a:t> </a:t>
            </a:r>
            <a:r>
              <a:rPr lang="tr-TR" sz="2000" dirty="0" smtClean="0"/>
              <a:t>NMR</a:t>
            </a:r>
            <a:r>
              <a:rPr lang="tr-TR" sz="2000" baseline="30000" dirty="0" smtClean="0"/>
              <a:t> </a:t>
            </a:r>
            <a:r>
              <a:rPr lang="tr-TR" sz="2000" dirty="0" smtClean="0"/>
              <a:t>oldukça fazla uygulama alanı bulur. </a:t>
            </a:r>
          </a:p>
          <a:p>
            <a:pPr algn="just"/>
            <a:endParaRPr lang="tr-TR" sz="2000" dirty="0" smtClean="0"/>
          </a:p>
          <a:p>
            <a:pPr algn="just"/>
            <a:endParaRPr lang="tr-TR" sz="2000" i="1" dirty="0" smtClean="0"/>
          </a:p>
          <a:p>
            <a:pPr algn="just"/>
            <a:r>
              <a:rPr lang="tr-TR" sz="2000" dirty="0" smtClean="0"/>
              <a:t>       </a:t>
            </a:r>
          </a:p>
          <a:p>
            <a:pPr algn="just"/>
            <a:endParaRPr lang="tr-TR" sz="2000" dirty="0" smtClean="0"/>
          </a:p>
          <a:p>
            <a:pPr algn="just"/>
            <a:endParaRPr lang="tr-TR" sz="2000" i="1" dirty="0" smtClean="0"/>
          </a:p>
          <a:p>
            <a:pPr algn="just"/>
            <a:endParaRPr lang="tr-TR" sz="2000" b="1" dirty="0" smtClean="0"/>
          </a:p>
        </p:txBody>
      </p:sp>
      <p:pic>
        <p:nvPicPr>
          <p:cNvPr id="10137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018260" y="1700808"/>
            <a:ext cx="288030" cy="288032"/>
          </a:xfrm>
          <a:prstGeom prst="rect">
            <a:avLst/>
          </a:prstGeom>
          <a:noFill/>
          <a:ln w="9525">
            <a:noFill/>
            <a:miter lim="800000"/>
            <a:headEnd/>
            <a:tailEnd/>
          </a:ln>
        </p:spPr>
      </p:pic>
      <p:pic>
        <p:nvPicPr>
          <p:cNvPr id="101379"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378300" y="1700808"/>
            <a:ext cx="288032" cy="288032"/>
          </a:xfrm>
          <a:prstGeom prst="rect">
            <a:avLst/>
          </a:prstGeom>
          <a:noFill/>
          <a:ln w="9525">
            <a:noFill/>
            <a:miter lim="800000"/>
            <a:headEnd/>
            <a:tailEnd/>
          </a:ln>
        </p:spPr>
      </p:pic>
      <p:pic>
        <p:nvPicPr>
          <p:cNvPr id="101380" name="Picture 4"/>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709910" y="1700808"/>
            <a:ext cx="365674" cy="288032"/>
          </a:xfrm>
          <a:prstGeom prst="rect">
            <a:avLst/>
          </a:prstGeom>
          <a:noFill/>
          <a:ln w="9525">
            <a:noFill/>
            <a:miter lim="800000"/>
            <a:headEnd/>
            <a:tailEnd/>
          </a:ln>
        </p:spPr>
      </p:pic>
      <p:pic>
        <p:nvPicPr>
          <p:cNvPr id="101381" name="Picture 5"/>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3203848" y="1700808"/>
            <a:ext cx="395730" cy="288032"/>
          </a:xfrm>
          <a:prstGeom prst="rect">
            <a:avLst/>
          </a:prstGeom>
          <a:noFill/>
          <a:ln w="9525">
            <a:noFill/>
            <a:miter lim="800000"/>
            <a:headEnd/>
            <a:tailEnd/>
          </a:ln>
        </p:spPr>
      </p:pic>
      <p:pic>
        <p:nvPicPr>
          <p:cNvPr id="101382" name="Picture 6"/>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3707904" y="1700808"/>
            <a:ext cx="382141" cy="292976"/>
          </a:xfrm>
          <a:prstGeom prst="rect">
            <a:avLst/>
          </a:prstGeom>
          <a:noFill/>
          <a:ln w="9525">
            <a:noFill/>
            <a:miter lim="800000"/>
            <a:headEnd/>
            <a:tailEnd/>
          </a:ln>
        </p:spPr>
      </p:pic>
      <p:pic>
        <p:nvPicPr>
          <p:cNvPr id="101383" name="Picture 7"/>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6382318" y="1700808"/>
            <a:ext cx="365674" cy="288032"/>
          </a:xfrm>
          <a:prstGeom prst="rect">
            <a:avLst/>
          </a:prstGeom>
          <a:noFill/>
          <a:ln w="9525">
            <a:noFill/>
            <a:miter lim="800000"/>
            <a:headEnd/>
            <a:tailEnd/>
          </a:ln>
        </p:spPr>
      </p:pic>
      <p:pic>
        <p:nvPicPr>
          <p:cNvPr id="101384" name="Picture 8"/>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7164288" y="1700808"/>
            <a:ext cx="382141" cy="292976"/>
          </a:xfrm>
          <a:prstGeom prst="rect">
            <a:avLst/>
          </a:prstGeom>
          <a:noFill/>
          <a:ln w="9525">
            <a:noFill/>
            <a:miter lim="800000"/>
            <a:headEnd/>
            <a:tailEnd/>
          </a:ln>
        </p:spPr>
      </p:pic>
      <p:pic>
        <p:nvPicPr>
          <p:cNvPr id="101385" name="Picture 9"/>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8100392" y="1988840"/>
            <a:ext cx="328166" cy="325336"/>
          </a:xfrm>
          <a:prstGeom prst="rect">
            <a:avLst/>
          </a:prstGeom>
          <a:noFill/>
          <a:ln w="9525">
            <a:noFill/>
            <a:miter lim="800000"/>
            <a:headEnd/>
            <a:tailEnd/>
          </a:ln>
        </p:spPr>
      </p:pic>
      <p:pic>
        <p:nvPicPr>
          <p:cNvPr id="101386" name="Picture 10"/>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779912" y="2564904"/>
            <a:ext cx="375791" cy="296001"/>
          </a:xfrm>
          <a:prstGeom prst="rect">
            <a:avLst/>
          </a:prstGeom>
          <a:noFill/>
          <a:ln w="9525">
            <a:noFill/>
            <a:miter lim="800000"/>
            <a:headEnd/>
            <a:tailEnd/>
          </a:ln>
        </p:spPr>
      </p:pic>
      <p:pic>
        <p:nvPicPr>
          <p:cNvPr id="101409" name="Resim 115"/>
          <p:cNvPicPr>
            <a:picLocks noChangeAspect="1" noChangeArrowheads="1"/>
          </p:cNvPicPr>
          <p:nvPr/>
        </p:nvPicPr>
        <p:blipFill>
          <a:blip r:embed="rId9" cstate="print"/>
          <a:srcRect/>
          <a:stretch>
            <a:fillRect/>
          </a:stretch>
        </p:blipFill>
        <p:spPr bwMode="auto">
          <a:xfrm>
            <a:off x="3635896" y="4509120"/>
            <a:ext cx="1560513" cy="1377950"/>
          </a:xfrm>
          <a:prstGeom prst="rect">
            <a:avLst/>
          </a:prstGeom>
          <a:noFill/>
          <a:ln w="9525">
            <a:noFill/>
            <a:miter lim="800000"/>
            <a:headEnd/>
            <a:tailEnd/>
          </a:ln>
        </p:spPr>
      </p:pic>
      <p:sp>
        <p:nvSpPr>
          <p:cNvPr id="101410" name="Rectangle 34"/>
          <p:cNvSpPr>
            <a:spLocks noChangeArrowheads="1"/>
          </p:cNvSpPr>
          <p:nvPr/>
        </p:nvSpPr>
        <p:spPr bwMode="auto">
          <a:xfrm>
            <a:off x="2123728" y="5949280"/>
            <a:ext cx="4434227"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200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Spin </a:t>
            </a:r>
            <a:r>
              <a:rPr kumimoji="0" lang="en-AU" sz="200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hareketi</a:t>
            </a:r>
            <a:r>
              <a:rPr kumimoji="0" lang="en-AU" sz="200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en-AU" sz="200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ile</a:t>
            </a:r>
            <a:r>
              <a:rPr kumimoji="0" lang="en-AU" sz="200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en-AU" sz="200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manyetik</a:t>
            </a:r>
            <a:r>
              <a:rPr kumimoji="0" lang="en-AU" sz="200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en-AU" sz="200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alan</a:t>
            </a:r>
            <a:r>
              <a:rPr kumimoji="0" lang="en-AU" sz="200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en-AU" sz="200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oluşumu</a:t>
            </a:r>
            <a:endParaRPr kumimoji="0" lang="en-AU" sz="2000" i="0" u="none" strike="noStrike" cap="none" normalizeH="0" baseline="0" dirty="0" smtClean="0">
              <a:ln>
                <a:noFill/>
              </a:ln>
              <a:solidFill>
                <a:schemeClr val="tx1"/>
              </a:solidFill>
              <a:effectLst/>
              <a:latin typeface="Calibri"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395536" y="260648"/>
            <a:ext cx="8280920" cy="3785652"/>
          </a:xfrm>
          <a:prstGeom prst="rect">
            <a:avLst/>
          </a:prstGeom>
        </p:spPr>
        <p:txBody>
          <a:bodyPr wrap="square">
            <a:spAutoFit/>
          </a:bodyPr>
          <a:lstStyle/>
          <a:p>
            <a:pPr algn="just"/>
            <a:r>
              <a:rPr lang="tr-TR" sz="2000" dirty="0" err="1" smtClean="0"/>
              <a:t>Spin</a:t>
            </a:r>
            <a:r>
              <a:rPr lang="tr-TR" sz="2000" dirty="0" smtClean="0"/>
              <a:t> yapan yani dönme hareketi yapan bir yüklü tanecik, bir manyetik alan meydana getirir ve bunun bir manyetik momenti vardır (µ). Böyle bir çekirdek küçük bir manyetik çubuk gibi düşünülebilir. Bunun üzerine bir manyetik alan uygulandığında (</a:t>
            </a:r>
            <a:r>
              <a:rPr lang="tr-TR" sz="2000" dirty="0" err="1" smtClean="0"/>
              <a:t>H</a:t>
            </a:r>
            <a:r>
              <a:rPr lang="tr-TR" sz="2000" baseline="-25000" dirty="0" err="1" smtClean="0"/>
              <a:t>o</a:t>
            </a:r>
            <a:r>
              <a:rPr lang="tr-TR" sz="2000" dirty="0" smtClean="0"/>
              <a:t>) manyetik moment, alan doğrultusunda yönlenir. Bir çekirdeğin </a:t>
            </a:r>
            <a:r>
              <a:rPr lang="tr-TR" sz="2000" dirty="0" err="1" smtClean="0"/>
              <a:t>spin</a:t>
            </a:r>
            <a:r>
              <a:rPr lang="tr-TR" sz="2000" dirty="0" smtClean="0"/>
              <a:t> kuantum sayısı “I” ile gösterilir. I;  0, 1/2, 1, 3/2 gibi değerler alır. I = 0 olması </a:t>
            </a:r>
            <a:r>
              <a:rPr lang="tr-TR" sz="2000" dirty="0" err="1" smtClean="0"/>
              <a:t>spinin</a:t>
            </a:r>
            <a:r>
              <a:rPr lang="tr-TR" sz="2000" dirty="0" smtClean="0"/>
              <a:t> olmadığını gösterir. Çekirdekteki proton ve nötron sayısının toplamı çift ise I = 0 veya tam sayıdır (1, 2, 3, ...gibi). Eğer toplam tek sayı ise I, yarım sayılar olur (1/2, 3/2, 5/2, ...) </a:t>
            </a:r>
            <a:r>
              <a:rPr lang="tr-TR" sz="2000" i="1" dirty="0" smtClean="0"/>
              <a:t>örneğin</a:t>
            </a:r>
            <a:r>
              <a:rPr lang="tr-TR" sz="2000" dirty="0" smtClean="0"/>
              <a:t>                da  I = 3/2 </a:t>
            </a:r>
            <a:r>
              <a:rPr lang="tr-TR" sz="2000" dirty="0" err="1" smtClean="0"/>
              <a:t>dir</a:t>
            </a:r>
            <a:r>
              <a:rPr lang="tr-TR" sz="2000" dirty="0" smtClean="0"/>
              <a:t>.  Eğer proton ve nötron sayısının her </a:t>
            </a:r>
            <a:r>
              <a:rPr lang="tr-TR" sz="2000" dirty="0" err="1" smtClean="0"/>
              <a:t>ikiside</a:t>
            </a:r>
            <a:r>
              <a:rPr lang="tr-TR" sz="2000" dirty="0" smtClean="0"/>
              <a:t> çift ise I = 0  olur ve    ve    bu kategoriye girer ve </a:t>
            </a:r>
            <a:r>
              <a:rPr lang="tr-TR" sz="2000" dirty="0" err="1" smtClean="0"/>
              <a:t>spinleri</a:t>
            </a:r>
            <a:r>
              <a:rPr lang="tr-TR" sz="2000" dirty="0" smtClean="0"/>
              <a:t> yoktur, dolayısıyla NMR sinyali vermezler. Pek çok çekirdek I = 1/2  ye sahiptir (</a:t>
            </a:r>
            <a:r>
              <a:rPr lang="tr-TR" sz="2000" baseline="30000" dirty="0" smtClean="0"/>
              <a:t>1</a:t>
            </a:r>
            <a:r>
              <a:rPr lang="tr-TR" sz="2000" dirty="0" smtClean="0"/>
              <a:t>H, </a:t>
            </a:r>
            <a:r>
              <a:rPr lang="tr-TR" sz="2000" baseline="30000" dirty="0" smtClean="0"/>
              <a:t>19</a:t>
            </a:r>
            <a:r>
              <a:rPr lang="tr-TR" sz="2000" dirty="0" smtClean="0"/>
              <a:t>F, </a:t>
            </a:r>
            <a:r>
              <a:rPr lang="tr-TR" sz="2000" baseline="30000" dirty="0" smtClean="0"/>
              <a:t>13</a:t>
            </a:r>
            <a:r>
              <a:rPr lang="tr-TR" sz="2000" dirty="0" smtClean="0"/>
              <a:t>C, </a:t>
            </a:r>
            <a:r>
              <a:rPr lang="tr-TR" sz="2000" baseline="30000" dirty="0" smtClean="0"/>
              <a:t>31</a:t>
            </a:r>
            <a:r>
              <a:rPr lang="tr-TR" sz="2000" dirty="0" smtClean="0"/>
              <a:t>P gibi) ve küresel yük dağılımı gösterir. I = 1 (</a:t>
            </a:r>
            <a:r>
              <a:rPr lang="tr-TR" sz="2000" baseline="30000" dirty="0" smtClean="0"/>
              <a:t>14</a:t>
            </a:r>
            <a:r>
              <a:rPr lang="tr-TR" sz="2000" dirty="0" smtClean="0"/>
              <a:t>N ve </a:t>
            </a:r>
            <a:r>
              <a:rPr lang="tr-TR" sz="2000" baseline="30000" dirty="0" smtClean="0"/>
              <a:t>2</a:t>
            </a:r>
            <a:r>
              <a:rPr lang="tr-TR" sz="2000" dirty="0" smtClean="0"/>
              <a:t>H gibi) ve daha büyük olursa yük dağılımı küresel olmaz. </a:t>
            </a:r>
            <a:endParaRPr lang="tr-TR" sz="2000" dirty="0"/>
          </a:p>
        </p:txBody>
      </p:sp>
      <p:pic>
        <p:nvPicPr>
          <p:cNvPr id="3" name="Picture 3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084168" y="2492896"/>
            <a:ext cx="238125" cy="182563"/>
          </a:xfrm>
          <a:prstGeom prst="rect">
            <a:avLst/>
          </a:prstGeom>
          <a:noFill/>
          <a:ln w="9525">
            <a:noFill/>
            <a:miter lim="800000"/>
            <a:headEnd/>
            <a:tailEnd/>
          </a:ln>
        </p:spPr>
      </p:pic>
      <p:pic>
        <p:nvPicPr>
          <p:cNvPr id="4" name="Picture 3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372200" y="2492896"/>
            <a:ext cx="274638" cy="182563"/>
          </a:xfrm>
          <a:prstGeom prst="rect">
            <a:avLst/>
          </a:prstGeom>
          <a:noFill/>
          <a:ln w="9525">
            <a:noFill/>
            <a:miter lim="800000"/>
            <a:headEnd/>
            <a:tailEnd/>
          </a:ln>
        </p:spPr>
      </p:pic>
      <p:pic>
        <p:nvPicPr>
          <p:cNvPr id="5" name="Picture 32"/>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6732240" y="2492896"/>
            <a:ext cx="274638" cy="182563"/>
          </a:xfrm>
          <a:prstGeom prst="rect">
            <a:avLst/>
          </a:prstGeom>
          <a:noFill/>
          <a:ln w="9525">
            <a:noFill/>
            <a:miter lim="800000"/>
            <a:headEnd/>
            <a:tailEnd/>
          </a:ln>
        </p:spPr>
      </p:pic>
      <p:pic>
        <p:nvPicPr>
          <p:cNvPr id="105474" name="Picture 2"/>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7380312" y="2852936"/>
            <a:ext cx="231775" cy="182563"/>
          </a:xfrm>
          <a:prstGeom prst="rect">
            <a:avLst/>
          </a:prstGeom>
          <a:noFill/>
          <a:ln w="9525">
            <a:noFill/>
            <a:miter lim="800000"/>
            <a:headEnd/>
            <a:tailEnd/>
          </a:ln>
        </p:spPr>
      </p:pic>
      <p:pic>
        <p:nvPicPr>
          <p:cNvPr id="105475" name="Picture 3"/>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8028384" y="2852936"/>
            <a:ext cx="238125" cy="182563"/>
          </a:xfrm>
          <a:prstGeom prst="rect">
            <a:avLst/>
          </a:prstGeom>
          <a:noFill/>
          <a:ln w="9525">
            <a:noFill/>
            <a:miter lim="800000"/>
            <a:headEnd/>
            <a:tailEnd/>
          </a:ln>
        </p:spPr>
      </p:pic>
      <p:pic>
        <p:nvPicPr>
          <p:cNvPr id="8" name="Resim 116"/>
          <p:cNvPicPr>
            <a:picLocks noChangeAspect="1" noChangeArrowheads="1"/>
          </p:cNvPicPr>
          <p:nvPr/>
        </p:nvPicPr>
        <p:blipFill>
          <a:blip r:embed="rId7" cstate="print"/>
          <a:srcRect/>
          <a:stretch>
            <a:fillRect/>
          </a:stretch>
        </p:blipFill>
        <p:spPr bwMode="auto">
          <a:xfrm>
            <a:off x="3131840" y="4005064"/>
            <a:ext cx="2322513" cy="2206625"/>
          </a:xfrm>
          <a:prstGeom prst="rect">
            <a:avLst/>
          </a:prstGeom>
          <a:noFill/>
          <a:ln w="9525">
            <a:noFill/>
            <a:miter lim="800000"/>
            <a:headEnd/>
            <a:tailEnd/>
          </a:ln>
        </p:spPr>
      </p:pic>
      <p:sp>
        <p:nvSpPr>
          <p:cNvPr id="9" name="8 Dikdörtgen"/>
          <p:cNvSpPr/>
          <p:nvPr/>
        </p:nvSpPr>
        <p:spPr>
          <a:xfrm>
            <a:off x="1043608" y="6211669"/>
            <a:ext cx="6840760" cy="369332"/>
          </a:xfrm>
          <a:prstGeom prst="rect">
            <a:avLst/>
          </a:prstGeom>
        </p:spPr>
        <p:txBody>
          <a:bodyPr wrap="square">
            <a:spAutoFit/>
          </a:bodyPr>
          <a:lstStyle/>
          <a:p>
            <a:pPr algn="ctr"/>
            <a:r>
              <a:rPr lang="tr-TR" dirty="0" smtClean="0"/>
              <a:t>Manyetik alan uygulandığında çekirdeğin yaptığı topaç hareketi</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51520" y="260648"/>
            <a:ext cx="8640960" cy="5601533"/>
          </a:xfrm>
          <a:prstGeom prst="rect">
            <a:avLst/>
          </a:prstGeom>
          <a:noFill/>
        </p:spPr>
        <p:txBody>
          <a:bodyPr wrap="square" rtlCol="0">
            <a:spAutoFit/>
          </a:bodyPr>
          <a:lstStyle/>
          <a:p>
            <a:pPr algn="just"/>
            <a:r>
              <a:rPr lang="tr-TR" sz="2000" dirty="0" smtClean="0"/>
              <a:t>NMR da protonlar bir </a:t>
            </a:r>
            <a:r>
              <a:rPr lang="tr-TR" sz="2000" dirty="0" err="1" smtClean="0"/>
              <a:t>H</a:t>
            </a:r>
            <a:r>
              <a:rPr lang="tr-TR" sz="2000" baseline="-25000" dirty="0" err="1" smtClean="0"/>
              <a:t>o</a:t>
            </a:r>
            <a:r>
              <a:rPr lang="tr-TR" sz="2000" dirty="0" smtClean="0"/>
              <a:t> alanı uygulanarak </a:t>
            </a:r>
            <a:r>
              <a:rPr lang="tr-TR" sz="2000" dirty="0" err="1" smtClean="0"/>
              <a:t>spin</a:t>
            </a:r>
            <a:r>
              <a:rPr lang="tr-TR" sz="2000" dirty="0" smtClean="0"/>
              <a:t> eksenlerinden açısal olarak saptırılırlar ve sonra H</a:t>
            </a:r>
            <a:r>
              <a:rPr lang="tr-TR" sz="2000" baseline="-25000" dirty="0" smtClean="0"/>
              <a:t>1  </a:t>
            </a:r>
            <a:r>
              <a:rPr lang="tr-TR" sz="2000" dirty="0" smtClean="0"/>
              <a:t>gibi  </a:t>
            </a:r>
            <a:r>
              <a:rPr lang="tr-TR" sz="2000" dirty="0" err="1" smtClean="0"/>
              <a:t>H</a:t>
            </a:r>
            <a:r>
              <a:rPr lang="tr-TR" sz="2000" baseline="-25000" dirty="0" err="1" smtClean="0"/>
              <a:t>o</a:t>
            </a:r>
            <a:r>
              <a:rPr lang="tr-TR" sz="2000" dirty="0" smtClean="0"/>
              <a:t> ‘a dik bir manyetik alan uygulanarak tekrar eski konumlarına getirilirler. Bu anda </a:t>
            </a:r>
            <a:r>
              <a:rPr lang="tr-TR" sz="2000" dirty="0" err="1" smtClean="0"/>
              <a:t>absorbe</a:t>
            </a:r>
            <a:r>
              <a:rPr lang="tr-TR" sz="2000" dirty="0" smtClean="0"/>
              <a:t> edilen enerjiler numuneyi çevreleyen RF alıcı bobinlerinden geçen akımı değiştirir ve bu kaydedicide bir </a:t>
            </a:r>
            <a:r>
              <a:rPr lang="tr-TR" sz="2000" dirty="0" err="1" smtClean="0"/>
              <a:t>absorpsiyon</a:t>
            </a:r>
            <a:r>
              <a:rPr lang="tr-TR" sz="2000" dirty="0" smtClean="0"/>
              <a:t> piki olarak kendini gösterir. Protonların moleküldeki konumları da değişik olduğu için her bir protona ait ayrı bir pik gözlenir. Böylece bir moleküldeki protonlara ait piklerin görüldüğü bir spektrum ortaya çıkar ki buna NMR spektrumu adı verilir. </a:t>
            </a:r>
          </a:p>
          <a:p>
            <a:pPr algn="just"/>
            <a:endParaRPr lang="tr-TR" sz="2000" dirty="0" smtClean="0"/>
          </a:p>
          <a:p>
            <a:pPr algn="just"/>
            <a:r>
              <a:rPr lang="tr-TR" sz="2000" dirty="0" smtClean="0"/>
              <a:t>                              </a:t>
            </a:r>
          </a:p>
          <a:p>
            <a:r>
              <a:rPr lang="tr-TR" sz="2000" dirty="0" smtClean="0"/>
              <a:t>                                      </a:t>
            </a:r>
            <a:endParaRPr lang="tr-TR" sz="2000" b="1" dirty="0" smtClean="0"/>
          </a:p>
          <a:p>
            <a:endParaRPr lang="tr-TR" sz="2000" b="1" dirty="0" smtClean="0"/>
          </a:p>
          <a:p>
            <a:endParaRPr lang="tr-TR" sz="2000" b="1" dirty="0" smtClean="0"/>
          </a:p>
          <a:p>
            <a:endParaRPr lang="tr-TR" sz="2000" b="1" dirty="0" smtClean="0"/>
          </a:p>
          <a:p>
            <a:endParaRPr lang="tr-TR" sz="2000" b="1" dirty="0" smtClean="0"/>
          </a:p>
          <a:p>
            <a:endParaRPr lang="tr-TR" sz="2000" dirty="0" smtClean="0"/>
          </a:p>
          <a:p>
            <a:r>
              <a:rPr lang="tr-TR" sz="2000" dirty="0" smtClean="0"/>
              <a:t>    NMR da </a:t>
            </a:r>
            <a:r>
              <a:rPr lang="tr-TR" sz="2000" dirty="0" err="1" smtClean="0"/>
              <a:t>absorpsiyon</a:t>
            </a:r>
            <a:r>
              <a:rPr lang="tr-TR" sz="2000" dirty="0" smtClean="0"/>
              <a:t> piki</a:t>
            </a:r>
          </a:p>
          <a:p>
            <a:r>
              <a:rPr lang="tr-TR" sz="2000" dirty="0" smtClean="0"/>
              <a:t> </a:t>
            </a:r>
          </a:p>
          <a:p>
            <a:endParaRPr lang="tr-TR" dirty="0"/>
          </a:p>
        </p:txBody>
      </p:sp>
      <p:pic>
        <p:nvPicPr>
          <p:cNvPr id="106498" name="Picture 2"/>
          <p:cNvPicPr>
            <a:picLocks noChangeAspect="1" noChangeArrowheads="1"/>
          </p:cNvPicPr>
          <p:nvPr/>
        </p:nvPicPr>
        <p:blipFill>
          <a:blip r:embed="rId2" cstate="print"/>
          <a:srcRect/>
          <a:stretch>
            <a:fillRect/>
          </a:stretch>
        </p:blipFill>
        <p:spPr bwMode="auto">
          <a:xfrm>
            <a:off x="251520" y="2852936"/>
            <a:ext cx="3114675" cy="2079625"/>
          </a:xfrm>
          <a:prstGeom prst="rect">
            <a:avLst/>
          </a:prstGeom>
          <a:noFill/>
          <a:ln w="9525">
            <a:noFill/>
            <a:miter lim="800000"/>
            <a:headEnd/>
            <a:tailEnd/>
          </a:ln>
        </p:spPr>
      </p:pic>
      <p:pic>
        <p:nvPicPr>
          <p:cNvPr id="106499" name="Resim 116"/>
          <p:cNvPicPr>
            <a:picLocks noChangeAspect="1" noChangeArrowheads="1"/>
          </p:cNvPicPr>
          <p:nvPr/>
        </p:nvPicPr>
        <p:blipFill>
          <a:blip r:embed="rId3" cstate="print"/>
          <a:srcRect/>
          <a:stretch>
            <a:fillRect/>
          </a:stretch>
        </p:blipFill>
        <p:spPr bwMode="auto">
          <a:xfrm>
            <a:off x="5436096" y="2636912"/>
            <a:ext cx="2322513" cy="2206625"/>
          </a:xfrm>
          <a:prstGeom prst="rect">
            <a:avLst/>
          </a:prstGeom>
          <a:noFill/>
          <a:ln w="9525">
            <a:noFill/>
            <a:miter lim="800000"/>
            <a:headEnd/>
            <a:tailEnd/>
          </a:ln>
        </p:spPr>
      </p:pic>
      <p:sp>
        <p:nvSpPr>
          <p:cNvPr id="5" name="4 Dikdörtgen"/>
          <p:cNvSpPr/>
          <p:nvPr/>
        </p:nvSpPr>
        <p:spPr>
          <a:xfrm>
            <a:off x="4139952" y="4869160"/>
            <a:ext cx="4572000" cy="646331"/>
          </a:xfrm>
          <a:prstGeom prst="rect">
            <a:avLst/>
          </a:prstGeom>
        </p:spPr>
        <p:txBody>
          <a:bodyPr>
            <a:spAutoFit/>
          </a:bodyPr>
          <a:lstStyle/>
          <a:p>
            <a:r>
              <a:rPr lang="en-AU" dirty="0" err="1" smtClean="0"/>
              <a:t>Manyetik</a:t>
            </a:r>
            <a:r>
              <a:rPr lang="en-AU" dirty="0" smtClean="0"/>
              <a:t> </a:t>
            </a:r>
            <a:r>
              <a:rPr lang="en-AU" dirty="0" err="1" smtClean="0"/>
              <a:t>alan</a:t>
            </a:r>
            <a:r>
              <a:rPr lang="en-AU" dirty="0" smtClean="0"/>
              <a:t> </a:t>
            </a:r>
            <a:r>
              <a:rPr lang="en-AU" dirty="0" err="1" smtClean="0"/>
              <a:t>uygulandığında</a:t>
            </a:r>
            <a:r>
              <a:rPr lang="en-AU" dirty="0" smtClean="0"/>
              <a:t> </a:t>
            </a:r>
            <a:r>
              <a:rPr lang="en-AU" dirty="0" err="1" smtClean="0"/>
              <a:t>çekirdeğin</a:t>
            </a:r>
            <a:r>
              <a:rPr lang="en-AU" dirty="0" smtClean="0"/>
              <a:t> </a:t>
            </a:r>
            <a:r>
              <a:rPr lang="en-AU" dirty="0" err="1" smtClean="0"/>
              <a:t>yaptığı</a:t>
            </a:r>
            <a:r>
              <a:rPr lang="en-AU" dirty="0" smtClean="0"/>
              <a:t> </a:t>
            </a:r>
            <a:r>
              <a:rPr lang="en-AU" dirty="0" err="1" smtClean="0"/>
              <a:t>topaç</a:t>
            </a:r>
            <a:r>
              <a:rPr lang="en-AU" dirty="0" smtClean="0"/>
              <a:t> </a:t>
            </a:r>
            <a:r>
              <a:rPr lang="en-AU" dirty="0" err="1" smtClean="0"/>
              <a:t>hareketi</a:t>
            </a:r>
            <a:endParaRPr lang="tr-TR" dirty="0"/>
          </a:p>
        </p:txBody>
      </p:sp>
      <p:sp>
        <p:nvSpPr>
          <p:cNvPr id="6" name="5 Dikdörtgen"/>
          <p:cNvSpPr/>
          <p:nvPr/>
        </p:nvSpPr>
        <p:spPr>
          <a:xfrm>
            <a:off x="539552" y="5589240"/>
            <a:ext cx="8280920" cy="1015663"/>
          </a:xfrm>
          <a:prstGeom prst="rect">
            <a:avLst/>
          </a:prstGeom>
        </p:spPr>
        <p:txBody>
          <a:bodyPr wrap="square">
            <a:spAutoFit/>
          </a:bodyPr>
          <a:lstStyle/>
          <a:p>
            <a:pPr algn="just"/>
            <a:r>
              <a:rPr lang="tr-TR" sz="2000" dirty="0" smtClean="0"/>
              <a:t>Piklerde; eğrinin altında kalan alan </a:t>
            </a:r>
            <a:r>
              <a:rPr lang="tr-TR" sz="2000" dirty="0" err="1" smtClean="0"/>
              <a:t>absorpsiyon</a:t>
            </a:r>
            <a:r>
              <a:rPr lang="tr-TR" sz="2000" dirty="0" smtClean="0"/>
              <a:t> yapan protonların sayısı ile orantılıdır ve NMR spektrumunda bu durum piklerin entegrasyonu alınarak piklerin üzerinde gösterilir </a:t>
            </a:r>
            <a:endParaRPr lang="tr-TR"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7522" name="Picture 2"/>
          <p:cNvPicPr>
            <a:picLocks noChangeAspect="1" noChangeArrowheads="1"/>
          </p:cNvPicPr>
          <p:nvPr/>
        </p:nvPicPr>
        <p:blipFill>
          <a:blip r:embed="rId2" cstate="print"/>
          <a:srcRect/>
          <a:stretch>
            <a:fillRect/>
          </a:stretch>
        </p:blipFill>
        <p:spPr bwMode="auto">
          <a:xfrm>
            <a:off x="2555776" y="980728"/>
            <a:ext cx="4151313" cy="2462213"/>
          </a:xfrm>
          <a:prstGeom prst="rect">
            <a:avLst/>
          </a:prstGeom>
          <a:noFill/>
          <a:ln w="9525">
            <a:noFill/>
            <a:miter lim="800000"/>
            <a:headEnd/>
            <a:tailEnd/>
          </a:ln>
        </p:spPr>
      </p:pic>
      <p:sp>
        <p:nvSpPr>
          <p:cNvPr id="107523" name="Rectangle 3"/>
          <p:cNvSpPr>
            <a:spLocks noChangeArrowheads="1"/>
          </p:cNvSpPr>
          <p:nvPr/>
        </p:nvSpPr>
        <p:spPr bwMode="auto">
          <a:xfrm>
            <a:off x="3635896" y="3501008"/>
            <a:ext cx="2129109"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NMR </a:t>
            </a:r>
            <a:r>
              <a:rPr kumimoji="0" lang="en-AU"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cihazı</a:t>
            </a:r>
            <a:r>
              <a:rPr kumimoji="0" lang="en-AU"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en-AU"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şeması</a:t>
            </a:r>
            <a:endParaRPr kumimoji="0" lang="en-AU" sz="2000" b="0" i="0" u="none" strike="noStrike" cap="none" normalizeH="0" baseline="0" dirty="0" smtClean="0">
              <a:ln>
                <a:noFill/>
              </a:ln>
              <a:solidFill>
                <a:schemeClr val="tx1"/>
              </a:solidFill>
              <a:effectLst/>
              <a:latin typeface="Calibri" pitchFamily="34" charset="0"/>
              <a:cs typeface="Arial" pitchFamily="34" charset="0"/>
            </a:endParaRPr>
          </a:p>
        </p:txBody>
      </p:sp>
      <p:sp>
        <p:nvSpPr>
          <p:cNvPr id="107527" name="Rectangle 7"/>
          <p:cNvSpPr>
            <a:spLocks noChangeArrowheads="1"/>
          </p:cNvSpPr>
          <p:nvPr/>
        </p:nvSpPr>
        <p:spPr bwMode="auto">
          <a:xfrm>
            <a:off x="467544" y="4149080"/>
            <a:ext cx="8352928"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1"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Kimyasal kayma</a:t>
            </a:r>
            <a:endParaRPr kumimoji="0" lang="tr-TR" sz="20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Bir protonun </a:t>
            </a:r>
            <a:r>
              <a:rPr kumimoji="0" lang="tr-TR"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absorpsiyon</a:t>
            </a: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pozisyonunun referans protonun </a:t>
            </a:r>
            <a:r>
              <a:rPr kumimoji="0" lang="tr-TR"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absorpsiyon</a:t>
            </a: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pozisyonundan farkına o protonun </a:t>
            </a:r>
            <a:r>
              <a:rPr kumimoji="0" lang="tr-TR" sz="2000" b="0" i="1"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kimyasal kayması</a:t>
            </a: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tr-TR"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chemical</a:t>
            </a: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tr-TR"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shift</a:t>
            </a: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adı verilir. En genel kullanılan referans bileşik </a:t>
            </a:r>
            <a:r>
              <a:rPr kumimoji="0" lang="tr-TR" sz="2000" b="0" i="1"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tetrametilsilan</a:t>
            </a:r>
            <a:r>
              <a:rPr kumimoji="0" lang="tr-TR" sz="2000" b="0" i="1"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(TMS) dır</a:t>
            </a:r>
            <a:r>
              <a:rPr lang="tr-TR" sz="2000" dirty="0" smtClean="0">
                <a:latin typeface="Calibri" pitchFamily="34" charset="0"/>
                <a:ea typeface="Times New Roman" pitchFamily="18" charset="0"/>
                <a:cs typeface="Arial" pitchFamily="34" charset="0"/>
              </a:rPr>
              <a:t>.</a:t>
            </a: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endParaRPr kumimoji="0" lang="tr-TR" sz="2000" b="0" i="0" u="none" strike="noStrike" cap="none" normalizeH="0" baseline="0" dirty="0" smtClean="0">
              <a:ln>
                <a:noFill/>
              </a:ln>
              <a:solidFill>
                <a:schemeClr val="tx1"/>
              </a:solidFill>
              <a:effectLst/>
              <a:latin typeface="Calibri"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1"/>
          <p:cNvSpPr>
            <a:spLocks noChangeArrowheads="1"/>
          </p:cNvSpPr>
          <p:nvPr/>
        </p:nvSpPr>
        <p:spPr bwMode="auto">
          <a:xfrm>
            <a:off x="323528" y="188640"/>
            <a:ext cx="8424936"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1" i="1"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NMR da numune hazırlama </a:t>
            </a:r>
            <a:endParaRPr kumimoji="0" lang="tr-TR" sz="20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Bir bileşiğin NMR spektrumunu almak için eğer bileşik katı ise çözeltisi hazırlanılarak, sıvı ise kendisi veya çözeltisi numune olarak kullanılır. Çözelti veya sıvı genellikle dış çapı 5 mm olan (10 ve 3 mm dış çaplı olanları da vardır) ve özel olarak hazırlanmış cam tüplerin (genellikle </a:t>
            </a:r>
            <a:r>
              <a:rPr kumimoji="0" lang="tr-TR"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borosilikattan</a:t>
            </a: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yapılmıştır) içerisine 3-7 cm yüksekliğe kadar doldurulur ( </a:t>
            </a: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sym typeface="Symbol" pitchFamily="18" charset="2"/>
              </a:rPr>
              <a:t></a:t>
            </a: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0.7 mL) ve daha sonra NMR spektrometresindeki numune yerine yerleştirilir. Katı numuneler ancak çok özel şartlarda kullanılır çünkü katı numunelerde alınan NMR spektrumlarında pikler daha geniş ve karmaşıktır. Çözeltiler için referans olarak TMS (</a:t>
            </a:r>
            <a:r>
              <a:rPr lang="tr-TR" sz="2000" dirty="0" err="1" smtClean="0">
                <a:latin typeface="Calibri" pitchFamily="34" charset="0"/>
                <a:ea typeface="Times New Roman" pitchFamily="18" charset="0"/>
                <a:cs typeface="Arial" pitchFamily="34" charset="0"/>
              </a:rPr>
              <a:t>Tetrametilsilan</a:t>
            </a:r>
            <a:r>
              <a:rPr lang="tr-TR" sz="2000" dirty="0" smtClean="0">
                <a:latin typeface="Calibri" pitchFamily="34" charset="0"/>
                <a:ea typeface="Times New Roman" pitchFamily="18" charset="0"/>
                <a:cs typeface="Arial" pitchFamily="34" charset="0"/>
              </a:rPr>
              <a:t>) </a:t>
            </a: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kullanılır. TMS, çözelti ortamına ilave edilir. TMS hemen hemen tüm organik çözücülerde çözündüğü için organik çözücülerde hazırlanan çözeltiler için rahatlıkla kullanılabilir. </a:t>
            </a:r>
          </a:p>
          <a:p>
            <a:pPr marL="0" marR="0" lvl="0" indent="0" algn="just" defTabSz="914400" rtl="0" eaLnBrk="0" fontAlgn="base" latinLnBrk="0" hangingPunct="0">
              <a:lnSpc>
                <a:spcPct val="100000"/>
              </a:lnSpc>
              <a:spcBef>
                <a:spcPct val="0"/>
              </a:spcBef>
              <a:spcAft>
                <a:spcPct val="0"/>
              </a:spcAft>
              <a:buClrTx/>
              <a:buSzTx/>
              <a:buFontTx/>
              <a:buNone/>
              <a:tabLst/>
            </a:pPr>
            <a:endParaRPr lang="tr-TR" sz="2000" dirty="0" smtClean="0">
              <a:latin typeface="Calibri" pitchFamily="34" charset="0"/>
              <a:ea typeface="Times New Roman" pitchFamily="18" charset="0"/>
              <a:cs typeface="Arial" pitchFamily="34" charset="0"/>
              <a:sym typeface="Symbol" pitchFamily="18" charset="2"/>
            </a:endParaRPr>
          </a:p>
          <a:p>
            <a:pPr lvl="0" algn="just" eaLnBrk="0" fontAlgn="base" hangingPunct="0">
              <a:spcBef>
                <a:spcPct val="0"/>
              </a:spcBef>
              <a:spcAft>
                <a:spcPct val="0"/>
              </a:spcAft>
            </a:pPr>
            <a:r>
              <a:rPr lang="tr-TR" sz="2000" dirty="0" smtClean="0"/>
              <a:t>       Numune çözeltileri hazırlanırken çözücü olarak kullanılan maddelerin proton içermemesine dikkat etmek gerekir. Çünkü, eğer proton içerirlerse bunlar da numune bileşiği içindeki protonlara ilaveten pik verirler. Bu nedenle çözücü olarak genellikle karbon </a:t>
            </a:r>
            <a:r>
              <a:rPr lang="tr-TR" sz="2000" dirty="0" err="1" smtClean="0"/>
              <a:t>tetraklorür</a:t>
            </a:r>
            <a:r>
              <a:rPr lang="tr-TR" sz="2000" dirty="0" smtClean="0"/>
              <a:t> (CCl</a:t>
            </a:r>
            <a:r>
              <a:rPr lang="tr-TR" sz="2000" baseline="-25000" dirty="0" smtClean="0"/>
              <a:t>4</a:t>
            </a:r>
            <a:r>
              <a:rPr lang="tr-TR" sz="2000" dirty="0" smtClean="0"/>
              <a:t>), </a:t>
            </a:r>
            <a:r>
              <a:rPr lang="tr-TR" sz="2000" dirty="0" err="1" smtClean="0"/>
              <a:t>karbonsülfür</a:t>
            </a:r>
            <a:r>
              <a:rPr lang="tr-TR" sz="2000" dirty="0" smtClean="0"/>
              <a:t> (CS</a:t>
            </a:r>
            <a:r>
              <a:rPr lang="tr-TR" sz="2000" baseline="-25000" dirty="0" smtClean="0"/>
              <a:t>2</a:t>
            </a:r>
            <a:r>
              <a:rPr lang="tr-TR" sz="2000" dirty="0" smtClean="0"/>
              <a:t>) veya protonları döteryum ile yer değiştirmiş </a:t>
            </a:r>
            <a:r>
              <a:rPr lang="tr-TR" sz="2000" dirty="0" err="1" smtClean="0"/>
              <a:t>dötero</a:t>
            </a:r>
            <a:r>
              <a:rPr lang="tr-TR" sz="2000" dirty="0" smtClean="0"/>
              <a:t>-çözücüler kullanılır (</a:t>
            </a:r>
            <a:r>
              <a:rPr lang="tr-TR" sz="2000" dirty="0" err="1" smtClean="0"/>
              <a:t>dötero</a:t>
            </a:r>
            <a:r>
              <a:rPr lang="tr-TR" sz="2000" dirty="0" smtClean="0"/>
              <a:t> kloroform (CDCl</a:t>
            </a:r>
            <a:r>
              <a:rPr lang="tr-TR" sz="2000" baseline="-25000" dirty="0" smtClean="0"/>
              <a:t>3</a:t>
            </a:r>
            <a:r>
              <a:rPr lang="tr-TR" sz="2000" dirty="0" smtClean="0"/>
              <a:t> ki özellikle yağlımsı bileşikler için tercih edilir) veya </a:t>
            </a:r>
            <a:r>
              <a:rPr lang="tr-TR" sz="2000" dirty="0" err="1" smtClean="0"/>
              <a:t>dötero</a:t>
            </a:r>
            <a:r>
              <a:rPr lang="tr-TR" sz="2000" dirty="0" smtClean="0"/>
              <a:t> benzen (C</a:t>
            </a:r>
            <a:r>
              <a:rPr lang="tr-TR" sz="2000" baseline="-25000" dirty="0" smtClean="0"/>
              <a:t>6</a:t>
            </a:r>
            <a:r>
              <a:rPr lang="tr-TR" sz="2000" dirty="0" smtClean="0"/>
              <a:t>D</a:t>
            </a:r>
            <a:r>
              <a:rPr lang="tr-TR" sz="2000" baseline="-25000" dirty="0" smtClean="0"/>
              <a:t>6</a:t>
            </a:r>
            <a:r>
              <a:rPr lang="tr-TR" sz="2000" dirty="0" smtClean="0"/>
              <a:t>) gibi). d6-DMSO (CD3-SO-CD3) da kullanılabilir</a:t>
            </a:r>
            <a:endPar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noChangeArrowheads="1"/>
          </p:cNvPicPr>
          <p:nvPr/>
        </p:nvPicPr>
        <p:blipFill>
          <a:blip r:embed="rId2" cstate="print"/>
          <a:srcRect/>
          <a:stretch>
            <a:fillRect/>
          </a:stretch>
        </p:blipFill>
        <p:spPr bwMode="auto">
          <a:xfrm>
            <a:off x="2123728" y="260648"/>
            <a:ext cx="1908175" cy="1547812"/>
          </a:xfrm>
          <a:prstGeom prst="rect">
            <a:avLst/>
          </a:prstGeom>
          <a:noFill/>
          <a:ln w="9525">
            <a:noFill/>
            <a:miter lim="800000"/>
            <a:headEnd/>
            <a:tailEnd/>
          </a:ln>
        </p:spPr>
      </p:pic>
      <p:pic>
        <p:nvPicPr>
          <p:cNvPr id="3" name="Picture 5"/>
          <p:cNvPicPr>
            <a:picLocks noChangeAspect="1" noChangeArrowheads="1"/>
          </p:cNvPicPr>
          <p:nvPr/>
        </p:nvPicPr>
        <p:blipFill>
          <a:blip r:embed="rId3" cstate="print"/>
          <a:srcRect/>
          <a:stretch>
            <a:fillRect/>
          </a:stretch>
        </p:blipFill>
        <p:spPr bwMode="auto">
          <a:xfrm>
            <a:off x="4499992" y="332656"/>
            <a:ext cx="3271838" cy="1656184"/>
          </a:xfrm>
          <a:prstGeom prst="rect">
            <a:avLst/>
          </a:prstGeom>
          <a:noFill/>
          <a:ln w="9525">
            <a:noFill/>
            <a:miter lim="800000"/>
            <a:headEnd/>
            <a:tailEnd/>
          </a:ln>
        </p:spPr>
      </p:pic>
      <p:sp>
        <p:nvSpPr>
          <p:cNvPr id="4" name="Rectangle 6"/>
          <p:cNvSpPr>
            <a:spLocks noChangeArrowheads="1"/>
          </p:cNvSpPr>
          <p:nvPr/>
        </p:nvSpPr>
        <p:spPr bwMode="auto">
          <a:xfrm>
            <a:off x="1115616" y="1916832"/>
            <a:ext cx="6912768"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AU"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a) </a:t>
            </a:r>
            <a:r>
              <a:rPr kumimoji="0" lang="en-AU"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Düşük</a:t>
            </a:r>
            <a:r>
              <a:rPr kumimoji="0" lang="en-AU"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en-AU"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ayırma</a:t>
            </a:r>
            <a:r>
              <a:rPr kumimoji="0" lang="en-AU"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en-AU"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gücünde</a:t>
            </a:r>
            <a:r>
              <a:rPr kumimoji="0" lang="en-AU"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en-AU"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ve</a:t>
            </a:r>
            <a:r>
              <a:rPr kumimoji="0" lang="en-AU"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b) </a:t>
            </a:r>
            <a:r>
              <a:rPr kumimoji="0" lang="en-AU"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yüksek</a:t>
            </a:r>
            <a:r>
              <a:rPr kumimoji="0" lang="en-AU"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en-AU"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ayırma</a:t>
            </a:r>
            <a:r>
              <a:rPr kumimoji="0" lang="en-AU"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en-AU"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gücünde</a:t>
            </a:r>
            <a:r>
              <a:rPr kumimoji="0" lang="en-AU"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en-AU"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etanol’ün</a:t>
            </a:r>
            <a:r>
              <a:rPr lang="tr-TR" sz="2000" dirty="0" smtClean="0">
                <a:latin typeface="Calibri" pitchFamily="34" charset="0"/>
                <a:cs typeface="Arial" pitchFamily="34" charset="0"/>
              </a:rPr>
              <a:t>    </a:t>
            </a:r>
            <a:r>
              <a:rPr kumimoji="0" lang="en-AU"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NMR </a:t>
            </a:r>
            <a:r>
              <a:rPr kumimoji="0" lang="en-AU"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spektrumu</a:t>
            </a:r>
            <a:endParaRPr kumimoji="0" lang="en-AU" sz="2000" b="0" i="0" u="none" strike="noStrike" cap="none" normalizeH="0" baseline="0" dirty="0" smtClean="0">
              <a:ln>
                <a:noFill/>
              </a:ln>
              <a:solidFill>
                <a:schemeClr val="tx1"/>
              </a:solidFill>
              <a:effectLst/>
              <a:latin typeface="Calibri" pitchFamily="34" charset="0"/>
              <a:cs typeface="Arial" pitchFamily="34" charset="0"/>
            </a:endParaRPr>
          </a:p>
        </p:txBody>
      </p:sp>
      <p:sp>
        <p:nvSpPr>
          <p:cNvPr id="5" name="4 Dikdörtgen"/>
          <p:cNvSpPr/>
          <p:nvPr/>
        </p:nvSpPr>
        <p:spPr>
          <a:xfrm>
            <a:off x="467544" y="2564904"/>
            <a:ext cx="8496944" cy="4708981"/>
          </a:xfrm>
          <a:prstGeom prst="rect">
            <a:avLst/>
          </a:prstGeom>
        </p:spPr>
        <p:txBody>
          <a:bodyPr wrap="square">
            <a:spAutoFit/>
          </a:bodyPr>
          <a:lstStyle/>
          <a:p>
            <a:pPr algn="just"/>
            <a:r>
              <a:rPr lang="tr-TR" sz="2000" dirty="0" smtClean="0"/>
              <a:t>Etanol molekülünde (CH</a:t>
            </a:r>
            <a:r>
              <a:rPr lang="tr-TR" sz="2000" baseline="-25000" dirty="0" smtClean="0"/>
              <a:t>3</a:t>
            </a:r>
            <a:r>
              <a:rPr lang="tr-TR" sz="2000" dirty="0" smtClean="0"/>
              <a:t>CH</a:t>
            </a:r>
            <a:r>
              <a:rPr lang="tr-TR" sz="2000" baseline="-25000" dirty="0" smtClean="0"/>
              <a:t>2</a:t>
            </a:r>
            <a:r>
              <a:rPr lang="tr-TR" sz="2000" dirty="0" smtClean="0"/>
              <a:t>OH) oksijen atomunun da etkisi ile 3 farklı proton grubu meydana gelir. Çünkü protonlardan birisi doğrudan oksijene bağlıdır. Metilen protonları (CH</a:t>
            </a:r>
            <a:r>
              <a:rPr lang="tr-TR" sz="2000" baseline="-25000" dirty="0" smtClean="0"/>
              <a:t>2</a:t>
            </a:r>
            <a:r>
              <a:rPr lang="tr-TR" sz="2000" dirty="0" smtClean="0"/>
              <a:t>), metil protonlarına (CH</a:t>
            </a:r>
            <a:r>
              <a:rPr lang="tr-TR" sz="2000" baseline="-25000" dirty="0" smtClean="0"/>
              <a:t>3</a:t>
            </a:r>
            <a:r>
              <a:rPr lang="tr-TR" sz="2000" dirty="0" smtClean="0"/>
              <a:t>) göre oksijenden daha fazla etkilenir. Bunun sonucunda  Şekil de</a:t>
            </a:r>
            <a:r>
              <a:rPr lang="tr-TR" sz="2000" i="1" dirty="0" smtClean="0"/>
              <a:t> </a:t>
            </a:r>
            <a:r>
              <a:rPr lang="tr-TR" sz="2000" dirty="0" smtClean="0"/>
              <a:t> görülen NMR spektrumu meydana gelir. Şekildeki ve düşük ayrım gücünde alınan NMR spektrumunda soldan sağa doğru; pikler sırasıyla –OH, –CH</a:t>
            </a:r>
            <a:r>
              <a:rPr lang="tr-TR" sz="2000" baseline="-25000" dirty="0" smtClean="0"/>
              <a:t>2</a:t>
            </a:r>
            <a:r>
              <a:rPr lang="tr-TR" sz="2000" dirty="0" smtClean="0"/>
              <a:t>  ve  –CH</a:t>
            </a:r>
            <a:r>
              <a:rPr lang="tr-TR" sz="2000" baseline="-25000" dirty="0" smtClean="0"/>
              <a:t>3</a:t>
            </a:r>
            <a:r>
              <a:rPr lang="tr-TR" sz="2000" dirty="0" smtClean="0"/>
              <a:t>  protonlarına aittir. Bu spektrumlarda; etanol molekülünde en çok perdelenen CH</a:t>
            </a:r>
            <a:r>
              <a:rPr lang="tr-TR" sz="2000" baseline="-25000" dirty="0" smtClean="0"/>
              <a:t>3</a:t>
            </a:r>
            <a:r>
              <a:rPr lang="tr-TR" sz="2000" dirty="0" smtClean="0"/>
              <a:t> protonları manyetik alanın yüksek olduğu sağ tarafta, buna karşılık OH </a:t>
            </a:r>
            <a:r>
              <a:rPr lang="tr-TR" sz="2000" dirty="0" err="1" smtClean="0"/>
              <a:t>daki</a:t>
            </a:r>
            <a:r>
              <a:rPr lang="tr-TR" sz="2000" dirty="0" smtClean="0"/>
              <a:t> proton manyetik alanın düşük olduğu sol tarafta yer alır. Çünkü OH protonu,  oksijenin yüksek elektronegatifliği nedeniyle daha az perdelenmiştir (oksijen, bağdaki elektronları daha fazla kendine doğru çekmiştir ve elektronlar hidrojene daha az aittir yani proton üzerindeki elektron perdelemesi azalmıştır). Ve proton manyetik alana daha açıktır. Dolayısıyla bu proton daha düşük bir enerji ile uyarılmaktadır. </a:t>
            </a:r>
          </a:p>
          <a:p>
            <a:pPr algn="just"/>
            <a:r>
              <a:rPr lang="tr-TR" sz="2000" dirty="0" smtClean="0"/>
              <a:t> </a:t>
            </a:r>
          </a:p>
          <a:p>
            <a:pPr algn="just"/>
            <a:endParaRPr lang="tr-TR"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1"/>
          <p:cNvSpPr>
            <a:spLocks noChangeArrowheads="1"/>
          </p:cNvSpPr>
          <p:nvPr/>
        </p:nvSpPr>
        <p:spPr bwMode="auto">
          <a:xfrm>
            <a:off x="395536" y="908720"/>
            <a:ext cx="8424936"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1" i="1"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NMR </a:t>
            </a:r>
            <a:r>
              <a:rPr kumimoji="0" lang="tr-TR" sz="2000" b="1" i="1"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ın</a:t>
            </a:r>
            <a:r>
              <a:rPr kumimoji="0" lang="tr-TR" sz="2000" b="1" i="1"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kantitatif analizde kullanılışı</a:t>
            </a:r>
            <a:endParaRPr kumimoji="0" lang="tr-TR" sz="20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NMR spektrumlarının en önemli özelliklerinden birisi; görülen piklerin </a:t>
            </a:r>
            <a:r>
              <a:rPr kumimoji="0" lang="tr-TR"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integrallerinin</a:t>
            </a: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o pike ait çekirdeklerin sayısı ile orantılı olmasıdır. Bu nedenle NMR da kantitatif analiz yaparken saf maddeler kullanılarak kalibrasyon yapmak gerekmez. </a:t>
            </a:r>
            <a:endParaRPr kumimoji="0" lang="tr-TR" sz="20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Bir bileşiğin miktar tayinini yaparken belli bir pikin alanı miktar tayininde doğrudan kullanılabilir. Ama bunun için birim proton konsantrasyonu başına pik alanının bilinmesi gereklidir. Bu da seçilen bir standardın bilinen </a:t>
            </a:r>
            <a:r>
              <a:rPr kumimoji="0" lang="tr-TR"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derişiminden</a:t>
            </a: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hesaplanabilir. Miktarı bilinen benzen, </a:t>
            </a:r>
            <a:r>
              <a:rPr kumimoji="0" lang="tr-TR"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siklohekzan</a:t>
            </a: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veya </a:t>
            </a:r>
            <a:r>
              <a:rPr kumimoji="0" lang="tr-TR" sz="20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su’yun</a:t>
            </a: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verdiği tek pikler  birim proton konsantrasyonu başına pik alanının hesaplanmasında kullanılabilir.</a:t>
            </a:r>
            <a:endParaRPr kumimoji="0" lang="tr-TR" sz="20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NMR ile karışım analizleri de yapılabilir. Ama bunu yapabilmek için spektrumda analizi yapılacak maddenin diğerleri ile karışmayan en az bir pike sahip olması gerekir.</a:t>
            </a:r>
            <a:endParaRPr kumimoji="0" lang="tr-TR" sz="2000" b="0" i="0" u="none" strike="noStrike" cap="none" normalizeH="0" baseline="0" dirty="0" smtClean="0">
              <a:ln>
                <a:noFill/>
              </a:ln>
              <a:solidFill>
                <a:schemeClr val="tx1"/>
              </a:solidFill>
              <a:effectLst/>
              <a:latin typeface="Calibri"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1763</TotalTime>
  <Words>1023</Words>
  <Application>Microsoft Office PowerPoint</Application>
  <PresentationFormat>Ekran Gösterisi (4:3)</PresentationFormat>
  <Paragraphs>38</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Slayt 1</vt:lpstr>
      <vt:lpstr>Slayt 2</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mpalabiyik</dc:creator>
  <cp:lastModifiedBy>aa</cp:lastModifiedBy>
  <cp:revision>189</cp:revision>
  <dcterms:created xsi:type="dcterms:W3CDTF">2014-09-27T14:18:12Z</dcterms:created>
  <dcterms:modified xsi:type="dcterms:W3CDTF">2017-10-08T16:04:15Z</dcterms:modified>
</cp:coreProperties>
</file>